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5362" r:id="rId5"/>
  </p:sldMasterIdLst>
  <p:notesMasterIdLst>
    <p:notesMasterId r:id="rId41"/>
  </p:notesMasterIdLst>
  <p:handoutMasterIdLst>
    <p:handoutMasterId r:id="rId42"/>
  </p:handoutMasterIdLst>
  <p:sldIdLst>
    <p:sldId id="1747256433" r:id="rId6"/>
    <p:sldId id="1747256444" r:id="rId7"/>
    <p:sldId id="294" r:id="rId8"/>
    <p:sldId id="1747256445" r:id="rId9"/>
    <p:sldId id="1747256432" r:id="rId10"/>
    <p:sldId id="2076137031" r:id="rId11"/>
    <p:sldId id="2076137035" r:id="rId12"/>
    <p:sldId id="2076137036" r:id="rId13"/>
    <p:sldId id="1111" r:id="rId14"/>
    <p:sldId id="1115" r:id="rId15"/>
    <p:sldId id="1747256447" r:id="rId16"/>
    <p:sldId id="1747256448" r:id="rId17"/>
    <p:sldId id="2076137042" r:id="rId18"/>
    <p:sldId id="1747256450" r:id="rId19"/>
    <p:sldId id="1747256451" r:id="rId20"/>
    <p:sldId id="1747256434" r:id="rId21"/>
    <p:sldId id="2076137032" r:id="rId22"/>
    <p:sldId id="2076137037" r:id="rId23"/>
    <p:sldId id="1725" r:id="rId24"/>
    <p:sldId id="1747256453" r:id="rId25"/>
    <p:sldId id="1747256454" r:id="rId26"/>
    <p:sldId id="1747256443" r:id="rId27"/>
    <p:sldId id="329" r:id="rId28"/>
    <p:sldId id="532" r:id="rId29"/>
    <p:sldId id="333" r:id="rId30"/>
    <p:sldId id="332" r:id="rId31"/>
    <p:sldId id="334" r:id="rId32"/>
    <p:sldId id="1747256455" r:id="rId33"/>
    <p:sldId id="1747256456" r:id="rId34"/>
    <p:sldId id="1747256441" r:id="rId35"/>
    <p:sldId id="1747256442" r:id="rId36"/>
    <p:sldId id="2076137038" r:id="rId37"/>
    <p:sldId id="2076137039" r:id="rId38"/>
    <p:sldId id="2076137034" r:id="rId39"/>
    <p:sldId id="318" r:id="rId40"/>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12" userDrawn="1">
          <p15:clr>
            <a:srgbClr val="A4A3A4"/>
          </p15:clr>
        </p15:guide>
        <p15:guide id="2" pos="456" userDrawn="1">
          <p15:clr>
            <a:srgbClr val="A4A3A4"/>
          </p15:clr>
        </p15:guide>
        <p15:guide id="3" pos="336" userDrawn="1">
          <p15:clr>
            <a:srgbClr val="A4A3A4"/>
          </p15:clr>
        </p15:guide>
        <p15:guide id="4" pos="7248" userDrawn="1">
          <p15:clr>
            <a:srgbClr val="A4A3A4"/>
          </p15:clr>
        </p15:guide>
        <p15:guide id="5" pos="7392" userDrawn="1">
          <p15:clr>
            <a:srgbClr val="A4A3A4"/>
          </p15:clr>
        </p15:guide>
        <p15:guide id="6" orient="horz" pos="4056" userDrawn="1">
          <p15:clr>
            <a:srgbClr val="A4A3A4"/>
          </p15:clr>
        </p15:guide>
        <p15:guide id="7" orient="horz" pos="4152" userDrawn="1">
          <p15:clr>
            <a:srgbClr val="A4A3A4"/>
          </p15:clr>
        </p15:guide>
        <p15:guide id="8" orient="horz" pos="1008" userDrawn="1">
          <p15:clr>
            <a:srgbClr val="A4A3A4"/>
          </p15:clr>
        </p15:guide>
        <p15:guide id="9" orient="horz" pos="264" userDrawn="1">
          <p15:clr>
            <a:srgbClr val="A4A3A4"/>
          </p15:clr>
        </p15:guide>
        <p15:guide id="10" orient="horz" pos="144" userDrawn="1">
          <p15:clr>
            <a:srgbClr val="A4A3A4"/>
          </p15:clr>
        </p15:guide>
        <p15:guide id="11"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am, Virginie" initials="VA" lastIdx="111" clrIdx="0"/>
  <p:cmAuthor id="2" name="Burke, Beth" initials="BB" lastIdx="60" clrIdx="1"/>
  <p:cmAuthor id="3" name="Marie-Claude Jourdain" initials="MJ [4]" lastIdx="1" clrIdx="2"/>
  <p:cmAuthor id="4" name="Chaudhari, Sayli" initials="CS" lastIdx="25" clrIdx="3">
    <p:extLst>
      <p:ext uri="{19B8F6BF-5375-455C-9EA6-DF929625EA0E}">
        <p15:presenceInfo xmlns:p15="http://schemas.microsoft.com/office/powerpoint/2012/main" userId="S::schaudhari@rednucleus.com::41074fbb-b90d-4be0-9552-0cdebd736b8f" providerId="AD"/>
      </p:ext>
    </p:extLst>
  </p:cmAuthor>
  <p:cmAuthor id="5" name="Megan Capel" initials="MC" lastIdx="6" clrIdx="4"/>
  <p:cmAuthor id="6" name=" " initials="MAC" lastIdx="3" clrIdx="5"/>
  <p:cmAuthor id="7" name="Andrew Bowser" initials="AB" lastIdx="2" clrIdx="6"/>
  <p:cmAuthor id="8" name="Melanie Couton" initials="MAC" lastIdx="2" clrIdx="7"/>
  <p:cmAuthor id="9" name="LT Fowler" initials="LF" lastIdx="3" clrIdx="8">
    <p:extLst>
      <p:ext uri="{19B8F6BF-5375-455C-9EA6-DF929625EA0E}">
        <p15:presenceInfo xmlns:p15="http://schemas.microsoft.com/office/powerpoint/2012/main" userId="S::lfowler@practicingclinicians.com::bdc4c4d6-9ded-467c-b80c-330a0ea8ffe4" providerId="AD"/>
      </p:ext>
    </p:extLst>
  </p:cmAuthor>
  <p:cmAuthor id="10" name="Kelly Brandt" initials="KB" lastIdx="156" clrIdx="9">
    <p:extLst>
      <p:ext uri="{19B8F6BF-5375-455C-9EA6-DF929625EA0E}">
        <p15:presenceInfo xmlns:p15="http://schemas.microsoft.com/office/powerpoint/2012/main" userId="S::kbrandt@clinicaloptions.com::c2ce0454-3868-4af6-8edb-27f1a98afcf2" providerId="AD"/>
      </p:ext>
    </p:extLst>
  </p:cmAuthor>
  <p:cmAuthor id="11" name="Kristen Rosenthal" initials="KR" lastIdx="21" clrIdx="10">
    <p:extLst>
      <p:ext uri="{19B8F6BF-5375-455C-9EA6-DF929625EA0E}">
        <p15:presenceInfo xmlns:p15="http://schemas.microsoft.com/office/powerpoint/2012/main" userId="S::krosenthal@clinicaloptions.com::67a58a6d-22ff-4b03-8f01-10ea3f44af52" providerId="AD"/>
      </p:ext>
    </p:extLst>
  </p:cmAuthor>
  <p:cmAuthor id="12" name="Taryn Gross" initials="TG" lastIdx="1" clrIdx="11"/>
  <p:cmAuthor id="13" name="Melanie Couton" initials="MC" lastIdx="14" clrIdx="12">
    <p:extLst>
      <p:ext uri="{19B8F6BF-5375-455C-9EA6-DF929625EA0E}">
        <p15:presenceInfo xmlns:p15="http://schemas.microsoft.com/office/powerpoint/2012/main" userId="ef8730672ba86646" providerId="Windows Live"/>
      </p:ext>
    </p:extLst>
  </p:cmAuthor>
  <p:cmAuthor id="14" name="LT Fowler" initials="LF [2]" lastIdx="4" clrIdx="13">
    <p:extLst>
      <p:ext uri="{19B8F6BF-5375-455C-9EA6-DF929625EA0E}">
        <p15:presenceInfo xmlns:p15="http://schemas.microsoft.com/office/powerpoint/2012/main" userId="S::lt@ltfowler.design::149bf7a0-b034-4478-a6c0-1b1c00ee4e11" providerId="AD"/>
      </p:ext>
    </p:extLst>
  </p:cmAuthor>
  <p:cmAuthor id="15" name="CLINICALOPTIONS\tquill" initials="C" lastIdx="37" clrIdx="14">
    <p:extLst>
      <p:ext uri="{19B8F6BF-5375-455C-9EA6-DF929625EA0E}">
        <p15:presenceInfo xmlns:p15="http://schemas.microsoft.com/office/powerpoint/2012/main" userId="CLINICALOPTIONS\tquill" providerId="None"/>
      </p:ext>
    </p:extLst>
  </p:cmAuthor>
  <p:cmAuthor id="16" name="kbrandt@clinicaloptions.com" initials="k" lastIdx="20" clrIdx="15">
    <p:extLst>
      <p:ext uri="{19B8F6BF-5375-455C-9EA6-DF929625EA0E}">
        <p15:presenceInfo xmlns:p15="http://schemas.microsoft.com/office/powerpoint/2012/main" userId="kbrandt@clinicaloptions.com" providerId="None"/>
      </p:ext>
    </p:extLst>
  </p:cmAuthor>
  <p:cmAuthor id="17" name="Jennifer Merrill" initials="JM" lastIdx="1" clrIdx="16">
    <p:extLst>
      <p:ext uri="{19B8F6BF-5375-455C-9EA6-DF929625EA0E}">
        <p15:presenceInfo xmlns:p15="http://schemas.microsoft.com/office/powerpoint/2012/main" userId="77e7cba1387048f5" providerId="Windows Live"/>
      </p:ext>
    </p:extLst>
  </p:cmAuthor>
  <p:cmAuthor id="18" name="Christy Seals" initials="CS" lastIdx="11" clrIdx="17">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CDCDCF"/>
    <a:srgbClr val="E1471D"/>
    <a:srgbClr val="0432FF"/>
    <a:srgbClr val="66FFFF"/>
    <a:srgbClr val="000000"/>
    <a:srgbClr val="A38C17"/>
    <a:srgbClr val="133176"/>
    <a:srgbClr val="491210"/>
    <a:srgbClr val="EFE9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840" autoAdjust="0"/>
    <p:restoredTop sz="86102" autoAdjust="0"/>
  </p:normalViewPr>
  <p:slideViewPr>
    <p:cSldViewPr snapToGrid="0">
      <p:cViewPr varScale="1">
        <p:scale>
          <a:sx n="98" d="100"/>
          <a:sy n="98" d="100"/>
        </p:scale>
        <p:origin x="1194" y="84"/>
      </p:cViewPr>
      <p:guideLst>
        <p:guide orient="horz" pos="3912"/>
        <p:guide pos="456"/>
        <p:guide pos="336"/>
        <p:guide pos="7248"/>
        <p:guide pos="7392"/>
        <p:guide orient="horz" pos="4056"/>
        <p:guide orient="horz" pos="4152"/>
        <p:guide orient="horz" pos="1008"/>
        <p:guide orient="horz" pos="264"/>
        <p:guide orient="horz" pos="144"/>
        <p:guide pos="3840"/>
      </p:guideLst>
    </p:cSldViewPr>
  </p:slideViewPr>
  <p:notesTextViewPr>
    <p:cViewPr>
      <p:scale>
        <a:sx n="125" d="100"/>
        <a:sy n="125" d="100"/>
      </p:scale>
      <p:origin x="0" y="0"/>
    </p:cViewPr>
  </p:notesTextViewPr>
  <p:sorterViewPr>
    <p:cViewPr>
      <p:scale>
        <a:sx n="200" d="100"/>
        <a:sy n="2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commentAuthors" Target="commentAuthors.xml"/><Relationship Id="rId48" Type="http://schemas.microsoft.com/office/2016/11/relationships/changesInfo" Target="changesInfos/changesInfo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lly Brandt" userId="c2ce0454-3868-4af6-8edb-27f1a98afcf2" providerId="ADAL" clId="{15F7D7E9-45F8-4A26-854F-52B695B1E1FA}"/>
    <pc:docChg chg="modSld">
      <pc:chgData name="Kelly Brandt" userId="c2ce0454-3868-4af6-8edb-27f1a98afcf2" providerId="ADAL" clId="{15F7D7E9-45F8-4A26-854F-52B695B1E1FA}" dt="2022-04-20T01:55:43.508" v="1" actId="20577"/>
      <pc:docMkLst>
        <pc:docMk/>
      </pc:docMkLst>
      <pc:sldChg chg="modSp mod">
        <pc:chgData name="Kelly Brandt" userId="c2ce0454-3868-4af6-8edb-27f1a98afcf2" providerId="ADAL" clId="{15F7D7E9-45F8-4A26-854F-52B695B1E1FA}" dt="2022-04-20T01:55:43.508" v="1" actId="20577"/>
        <pc:sldMkLst>
          <pc:docMk/>
          <pc:sldMk cId="1114966717" sldId="2076137034"/>
        </pc:sldMkLst>
        <pc:spChg chg="mod">
          <ac:chgData name="Kelly Brandt" userId="c2ce0454-3868-4af6-8edb-27f1a98afcf2" providerId="ADAL" clId="{15F7D7E9-45F8-4A26-854F-52B695B1E1FA}" dt="2022-04-20T01:55:43.508" v="1" actId="20577"/>
          <ac:spMkLst>
            <pc:docMk/>
            <pc:sldMk cId="1114966717" sldId="2076137034"/>
            <ac:spMk id="3" creationId="{7D65D589-16BF-43B2-9F58-47130C2E2C50}"/>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038807649043869"/>
          <c:y val="0.15822572987909531"/>
          <c:w val="0.85961192350956128"/>
          <c:h val="0.71768223247352891"/>
        </c:manualLayout>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Pt>
            <c:idx val="1"/>
            <c:invertIfNegative val="0"/>
            <c:bubble3D val="0"/>
            <c:spPr>
              <a:solidFill>
                <a:schemeClr val="accent3"/>
              </a:solidFill>
              <a:ln>
                <a:noFill/>
              </a:ln>
              <a:effectLst/>
            </c:spPr>
            <c:extLst>
              <c:ext xmlns:c16="http://schemas.microsoft.com/office/drawing/2014/chart" uri="{C3380CC4-5D6E-409C-BE32-E72D297353CC}">
                <c16:uniqueId val="{00000005-0947-4EBD-B6E6-FFA7BF8A5CC3}"/>
              </c:ext>
            </c:extLst>
          </c:dPt>
          <c:dLbls>
            <c:dLbl>
              <c:idx val="0"/>
              <c:layout>
                <c:manualLayout>
                  <c:x val="0"/>
                  <c:y val="-0.11354651667002935"/>
                </c:manualLayout>
              </c:layout>
              <c:tx>
                <c:rich>
                  <a:bodyPr/>
                  <a:lstStyle/>
                  <a:p>
                    <a:fld id="{93923E57-F002-4848-96AC-E53EDA536777}" type="VALUE">
                      <a:rPr lang="en-US" smtClean="0"/>
                      <a:pPr/>
                      <a:t>[VALUE]</a:t>
                    </a:fld>
                    <a:r>
                      <a:rPr lang="en-US" dirty="0"/>
                      <a:t>%</a:t>
                    </a:r>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4-0947-4EBD-B6E6-FFA7BF8A5CC3}"/>
                </c:ext>
              </c:extLst>
            </c:dLbl>
            <c:dLbl>
              <c:idx val="1"/>
              <c:layout>
                <c:manualLayout>
                  <c:x val="7.9365079365079361E-3"/>
                  <c:y val="-7.1912793891018664E-2"/>
                </c:manualLayout>
              </c:layout>
              <c:tx>
                <c:rich>
                  <a:bodyPr/>
                  <a:lstStyle/>
                  <a:p>
                    <a:fld id="{08A12BCB-5359-41D4-96A7-40C26A6032A6}" type="VALUE">
                      <a:rPr lang="en-US" smtClean="0"/>
                      <a:pPr/>
                      <a:t>[VALUE]</a:t>
                    </a:fld>
                    <a:r>
                      <a:rPr lang="en-US" dirty="0"/>
                      <a:t>%</a:t>
                    </a:r>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0947-4EBD-B6E6-FFA7BF8A5CC3}"/>
                </c:ext>
              </c:extLst>
            </c:dLbl>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bg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Sheet1!$A$2:$A$3</c:f>
              <c:numCache>
                <c:formatCode>General</c:formatCode>
                <c:ptCount val="2"/>
              </c:numCache>
            </c:numRef>
          </c:cat>
          <c:val>
            <c:numRef>
              <c:f>Sheet1!$B$2:$B$3</c:f>
              <c:numCache>
                <c:formatCode>General</c:formatCode>
                <c:ptCount val="2"/>
                <c:pt idx="0">
                  <c:v>37</c:v>
                </c:pt>
                <c:pt idx="1">
                  <c:v>21</c:v>
                </c:pt>
              </c:numCache>
            </c:numRef>
          </c:val>
          <c:extLst>
            <c:ext xmlns:c16="http://schemas.microsoft.com/office/drawing/2014/chart" uri="{C3380CC4-5D6E-409C-BE32-E72D297353CC}">
              <c16:uniqueId val="{00000000-0947-4EBD-B6E6-FFA7BF8A5CC3}"/>
            </c:ext>
          </c:extLst>
        </c:ser>
        <c:dLbls>
          <c:showLegendKey val="0"/>
          <c:showVal val="0"/>
          <c:showCatName val="0"/>
          <c:showSerName val="0"/>
          <c:showPercent val="0"/>
          <c:showBubbleSize val="0"/>
        </c:dLbls>
        <c:gapWidth val="26"/>
        <c:overlap val="14"/>
        <c:axId val="2067134879"/>
        <c:axId val="2067117823"/>
      </c:barChart>
      <c:catAx>
        <c:axId val="2067134879"/>
        <c:scaling>
          <c:orientation val="minMax"/>
        </c:scaling>
        <c:delete val="0"/>
        <c:axPos val="b"/>
        <c:numFmt formatCode="General" sourceLinked="1"/>
        <c:majorTickMark val="out"/>
        <c:minorTickMark val="none"/>
        <c:tickLblPos val="nextTo"/>
        <c:spPr>
          <a:noFill/>
          <a:ln w="28575" cap="flat" cmpd="sng" algn="ctr">
            <a:solidFill>
              <a:schemeClr val="bg1"/>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67117823"/>
        <c:crosses val="autoZero"/>
        <c:auto val="1"/>
        <c:lblAlgn val="ctr"/>
        <c:lblOffset val="100"/>
        <c:noMultiLvlLbl val="0"/>
      </c:catAx>
      <c:valAx>
        <c:axId val="2067117823"/>
        <c:scaling>
          <c:orientation val="minMax"/>
          <c:max val="90"/>
        </c:scaling>
        <c:delete val="0"/>
        <c:axPos val="l"/>
        <c:numFmt formatCode="General" sourceLinked="1"/>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400" b="0" i="0" u="none" strike="noStrike" kern="1200" baseline="0">
                <a:solidFill>
                  <a:schemeClr val="bg1"/>
                </a:solidFill>
                <a:latin typeface="+mn-lt"/>
                <a:ea typeface="+mn-ea"/>
                <a:cs typeface="+mn-cs"/>
              </a:defRPr>
            </a:pPr>
            <a:endParaRPr lang="en-US"/>
          </a:p>
        </c:txPr>
        <c:crossAx val="2067134879"/>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380296212973379"/>
          <c:y val="0.15822572987909531"/>
          <c:w val="0.85961192350956128"/>
          <c:h val="0.71768223247352891"/>
        </c:manualLayout>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Pt>
            <c:idx val="1"/>
            <c:invertIfNegative val="0"/>
            <c:bubble3D val="0"/>
            <c:spPr>
              <a:solidFill>
                <a:schemeClr val="accent3"/>
              </a:solidFill>
              <a:ln>
                <a:noFill/>
              </a:ln>
              <a:effectLst/>
            </c:spPr>
            <c:extLst>
              <c:ext xmlns:c16="http://schemas.microsoft.com/office/drawing/2014/chart" uri="{C3380CC4-5D6E-409C-BE32-E72D297353CC}">
                <c16:uniqueId val="{00000005-0947-4EBD-B6E6-FFA7BF8A5CC3}"/>
              </c:ext>
            </c:extLst>
          </c:dPt>
          <c:dLbls>
            <c:dLbl>
              <c:idx val="0"/>
              <c:layout>
                <c:manualLayout>
                  <c:x val="7.9365079365078996E-3"/>
                  <c:y val="-0.13247093611503424"/>
                </c:manualLayout>
              </c:layout>
              <c:tx>
                <c:rich>
                  <a:bodyPr/>
                  <a:lstStyle/>
                  <a:p>
                    <a:fld id="{93923E57-F002-4848-96AC-E53EDA536777}" type="VALUE">
                      <a:rPr lang="en-US" smtClean="0"/>
                      <a:pPr/>
                      <a:t>[VALUE]</a:t>
                    </a:fld>
                    <a:r>
                      <a:rPr lang="en-US" dirty="0"/>
                      <a:t>%</a:t>
                    </a:r>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4-0947-4EBD-B6E6-FFA7BF8A5CC3}"/>
                </c:ext>
              </c:extLst>
            </c:dLbl>
            <c:dLbl>
              <c:idx val="1"/>
              <c:layout>
                <c:manualLayout>
                  <c:x val="1.5873015873015872E-2"/>
                  <c:y val="-0.12111628444803131"/>
                </c:manualLayout>
              </c:layout>
              <c:tx>
                <c:rich>
                  <a:bodyPr/>
                  <a:lstStyle/>
                  <a:p>
                    <a:fld id="{08A12BCB-5359-41D4-96A7-40C26A6032A6}" type="VALUE">
                      <a:rPr lang="en-US" smtClean="0"/>
                      <a:pPr/>
                      <a:t>[VALUE]</a:t>
                    </a:fld>
                    <a:r>
                      <a:rPr lang="en-US" dirty="0"/>
                      <a:t>%</a:t>
                    </a:r>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0947-4EBD-B6E6-FFA7BF8A5CC3}"/>
                </c:ext>
              </c:extLst>
            </c:dLbl>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bg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Sheet1!$A$2:$A$3</c:f>
              <c:numCache>
                <c:formatCode>General</c:formatCode>
                <c:ptCount val="2"/>
              </c:numCache>
            </c:numRef>
          </c:cat>
          <c:val>
            <c:numRef>
              <c:f>Sheet1!$B$2:$B$3</c:f>
              <c:numCache>
                <c:formatCode>General</c:formatCode>
                <c:ptCount val="2"/>
                <c:pt idx="0">
                  <c:v>66</c:v>
                </c:pt>
                <c:pt idx="1">
                  <c:v>24</c:v>
                </c:pt>
              </c:numCache>
            </c:numRef>
          </c:val>
          <c:extLst>
            <c:ext xmlns:c16="http://schemas.microsoft.com/office/drawing/2014/chart" uri="{C3380CC4-5D6E-409C-BE32-E72D297353CC}">
              <c16:uniqueId val="{00000000-0947-4EBD-B6E6-FFA7BF8A5CC3}"/>
            </c:ext>
          </c:extLst>
        </c:ser>
        <c:dLbls>
          <c:showLegendKey val="0"/>
          <c:showVal val="0"/>
          <c:showCatName val="0"/>
          <c:showSerName val="0"/>
          <c:showPercent val="0"/>
          <c:showBubbleSize val="0"/>
        </c:dLbls>
        <c:gapWidth val="26"/>
        <c:overlap val="14"/>
        <c:axId val="2067134879"/>
        <c:axId val="2067117823"/>
      </c:barChart>
      <c:catAx>
        <c:axId val="2067134879"/>
        <c:scaling>
          <c:orientation val="minMax"/>
        </c:scaling>
        <c:delete val="0"/>
        <c:axPos val="b"/>
        <c:numFmt formatCode="General" sourceLinked="1"/>
        <c:majorTickMark val="out"/>
        <c:minorTickMark val="none"/>
        <c:tickLblPos val="nextTo"/>
        <c:spPr>
          <a:noFill/>
          <a:ln w="28575" cap="flat" cmpd="sng" algn="ctr">
            <a:solidFill>
              <a:schemeClr val="bg1"/>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67117823"/>
        <c:crosses val="autoZero"/>
        <c:auto val="1"/>
        <c:lblAlgn val="ctr"/>
        <c:lblOffset val="100"/>
        <c:noMultiLvlLbl val="0"/>
      </c:catAx>
      <c:valAx>
        <c:axId val="2067117823"/>
        <c:scaling>
          <c:orientation val="minMax"/>
          <c:max val="90"/>
        </c:scaling>
        <c:delete val="0"/>
        <c:axPos val="l"/>
        <c:numFmt formatCode="General" sourceLinked="1"/>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400" b="0" i="0" u="none" strike="noStrike" kern="1200" baseline="0">
                <a:solidFill>
                  <a:schemeClr val="bg1"/>
                </a:solidFill>
                <a:latin typeface="+mn-lt"/>
                <a:ea typeface="+mn-ea"/>
                <a:cs typeface="+mn-cs"/>
              </a:defRPr>
            </a:pPr>
            <a:endParaRPr lang="en-US"/>
          </a:p>
        </c:txPr>
        <c:crossAx val="2067134879"/>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380296212973379"/>
          <c:y val="0.16579549765709728"/>
          <c:w val="0.85961192350956128"/>
          <c:h val="0.71768223247352891"/>
        </c:manualLayout>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Pt>
            <c:idx val="1"/>
            <c:invertIfNegative val="0"/>
            <c:bubble3D val="0"/>
            <c:spPr>
              <a:solidFill>
                <a:schemeClr val="accent3"/>
              </a:solidFill>
              <a:ln>
                <a:noFill/>
              </a:ln>
              <a:effectLst/>
            </c:spPr>
            <c:extLst>
              <c:ext xmlns:c16="http://schemas.microsoft.com/office/drawing/2014/chart" uri="{C3380CC4-5D6E-409C-BE32-E72D297353CC}">
                <c16:uniqueId val="{00000005-0947-4EBD-B6E6-FFA7BF8A5CC3}"/>
              </c:ext>
            </c:extLst>
          </c:dPt>
          <c:dLbls>
            <c:dLbl>
              <c:idx val="0"/>
              <c:layout>
                <c:manualLayout>
                  <c:x val="1.1904761904761904E-2"/>
                  <c:y val="-9.8406981114025432E-2"/>
                </c:manualLayout>
              </c:layout>
              <c:tx>
                <c:rich>
                  <a:bodyPr/>
                  <a:lstStyle/>
                  <a:p>
                    <a:fld id="{93923E57-F002-4848-96AC-E53EDA536777}" type="VALUE">
                      <a:rPr lang="en-US" smtClean="0"/>
                      <a:pPr/>
                      <a:t>[VALUE]</a:t>
                    </a:fld>
                    <a:r>
                      <a:rPr lang="en-US" dirty="0"/>
                      <a:t>%</a:t>
                    </a:r>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4-0947-4EBD-B6E6-FFA7BF8A5CC3}"/>
                </c:ext>
              </c:extLst>
            </c:dLbl>
            <c:dLbl>
              <c:idx val="1"/>
              <c:layout>
                <c:manualLayout>
                  <c:x val="-3.9682539682541138E-3"/>
                  <c:y val="-0.10597674889202739"/>
                </c:manualLayout>
              </c:layout>
              <c:tx>
                <c:rich>
                  <a:bodyPr/>
                  <a:lstStyle/>
                  <a:p>
                    <a:fld id="{08A12BCB-5359-41D4-96A7-40C26A6032A6}" type="VALUE">
                      <a:rPr lang="en-US" smtClean="0"/>
                      <a:pPr/>
                      <a:t>[VALUE]</a:t>
                    </a:fld>
                    <a:r>
                      <a:rPr lang="en-US" dirty="0"/>
                      <a:t>%</a:t>
                    </a:r>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0947-4EBD-B6E6-FFA7BF8A5CC3}"/>
                </c:ext>
              </c:extLst>
            </c:dLbl>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bg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Sheet1!$A$2:$A$3</c:f>
              <c:numCache>
                <c:formatCode>General</c:formatCode>
                <c:ptCount val="2"/>
              </c:numCache>
            </c:numRef>
          </c:cat>
          <c:val>
            <c:numRef>
              <c:f>Sheet1!$B$2:$B$3</c:f>
              <c:numCache>
                <c:formatCode>General</c:formatCode>
                <c:ptCount val="2"/>
                <c:pt idx="0">
                  <c:v>16</c:v>
                </c:pt>
                <c:pt idx="1">
                  <c:v>18</c:v>
                </c:pt>
              </c:numCache>
            </c:numRef>
          </c:val>
          <c:extLst>
            <c:ext xmlns:c16="http://schemas.microsoft.com/office/drawing/2014/chart" uri="{C3380CC4-5D6E-409C-BE32-E72D297353CC}">
              <c16:uniqueId val="{00000000-0947-4EBD-B6E6-FFA7BF8A5CC3}"/>
            </c:ext>
          </c:extLst>
        </c:ser>
        <c:dLbls>
          <c:showLegendKey val="0"/>
          <c:showVal val="0"/>
          <c:showCatName val="0"/>
          <c:showSerName val="0"/>
          <c:showPercent val="0"/>
          <c:showBubbleSize val="0"/>
        </c:dLbls>
        <c:gapWidth val="26"/>
        <c:overlap val="14"/>
        <c:axId val="2067134879"/>
        <c:axId val="2067117823"/>
      </c:barChart>
      <c:catAx>
        <c:axId val="2067134879"/>
        <c:scaling>
          <c:orientation val="minMax"/>
        </c:scaling>
        <c:delete val="0"/>
        <c:axPos val="b"/>
        <c:numFmt formatCode="General" sourceLinked="1"/>
        <c:majorTickMark val="out"/>
        <c:minorTickMark val="none"/>
        <c:tickLblPos val="nextTo"/>
        <c:spPr>
          <a:noFill/>
          <a:ln w="28575" cap="flat" cmpd="sng" algn="ctr">
            <a:solidFill>
              <a:schemeClr val="bg1"/>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67117823"/>
        <c:crosses val="autoZero"/>
        <c:auto val="1"/>
        <c:lblAlgn val="ctr"/>
        <c:lblOffset val="100"/>
        <c:noMultiLvlLbl val="0"/>
      </c:catAx>
      <c:valAx>
        <c:axId val="2067117823"/>
        <c:scaling>
          <c:orientation val="minMax"/>
          <c:max val="90"/>
        </c:scaling>
        <c:delete val="0"/>
        <c:axPos val="l"/>
        <c:numFmt formatCode="General" sourceLinked="1"/>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400" b="0" i="0" u="none" strike="noStrike" kern="1200" baseline="0">
                <a:solidFill>
                  <a:schemeClr val="bg1"/>
                </a:solidFill>
                <a:latin typeface="+mn-lt"/>
                <a:ea typeface="+mn-ea"/>
                <a:cs typeface="+mn-cs"/>
              </a:defRPr>
            </a:pPr>
            <a:endParaRPr lang="en-US"/>
          </a:p>
        </c:txPr>
        <c:crossAx val="2067134879"/>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D08253-3552-48EC-8701-9B09613EFB74}"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7F1934E1-DE77-4CBA-AC7D-4C6F59E2EB89}">
      <dgm:prSet phldrT="[Text]"/>
      <dgm:spPr/>
      <dgm:t>
        <a:bodyPr/>
        <a:lstStyle/>
        <a:p>
          <a:r>
            <a:rPr lang="en-US" dirty="0"/>
            <a:t>Phase Ia: </a:t>
          </a:r>
          <a:br>
            <a:rPr lang="en-US" dirty="0"/>
          </a:br>
          <a:r>
            <a:rPr lang="en-US" dirty="0"/>
            <a:t>Tiragolumab</a:t>
          </a:r>
        </a:p>
        <a:p>
          <a:r>
            <a:rPr lang="en-US" dirty="0"/>
            <a:t>(n = 24)</a:t>
          </a:r>
        </a:p>
      </dgm:t>
    </dgm:pt>
    <dgm:pt modelId="{7303BB9F-17B9-4340-9DF1-2BC78A5DBAAD}" type="parTrans" cxnId="{198AAC8D-EC0D-4116-9D7F-5DE383FF6BDD}">
      <dgm:prSet/>
      <dgm:spPr/>
      <dgm:t>
        <a:bodyPr/>
        <a:lstStyle/>
        <a:p>
          <a:endParaRPr lang="en-US"/>
        </a:p>
      </dgm:t>
    </dgm:pt>
    <dgm:pt modelId="{B1D6A686-FF2B-41EC-A7C0-55FF672894E5}" type="sibTrans" cxnId="{198AAC8D-EC0D-4116-9D7F-5DE383FF6BDD}">
      <dgm:prSet/>
      <dgm:spPr/>
      <dgm:t>
        <a:bodyPr/>
        <a:lstStyle/>
        <a:p>
          <a:endParaRPr lang="en-US"/>
        </a:p>
      </dgm:t>
    </dgm:pt>
    <dgm:pt modelId="{A7C1BD9D-337A-4481-A7DC-BAD5197734A9}">
      <dgm:prSet phldrT="[Text]" custT="1"/>
      <dgm:spPr/>
      <dgm:t>
        <a:bodyPr/>
        <a:lstStyle/>
        <a:p>
          <a:pPr>
            <a:buFont typeface="Wingdings" panose="05000000000000000000" pitchFamily="2" charset="2"/>
            <a:buChar char="§"/>
          </a:pPr>
          <a:r>
            <a:rPr lang="en-US" sz="1200" dirty="0">
              <a:solidFill>
                <a:schemeClr val="bg1"/>
              </a:solidFill>
            </a:rPr>
            <a:t>No objective responses </a:t>
          </a:r>
        </a:p>
      </dgm:t>
    </dgm:pt>
    <dgm:pt modelId="{971CA6B3-0173-402C-9332-7E6A69C734CD}" type="parTrans" cxnId="{4E38F4BC-CE26-4DEC-9D7D-DCD3D4DF9C4D}">
      <dgm:prSet/>
      <dgm:spPr/>
      <dgm:t>
        <a:bodyPr/>
        <a:lstStyle/>
        <a:p>
          <a:endParaRPr lang="en-US"/>
        </a:p>
      </dgm:t>
    </dgm:pt>
    <dgm:pt modelId="{072F12E2-52F4-4380-8324-5094D0F89FD0}" type="sibTrans" cxnId="{4E38F4BC-CE26-4DEC-9D7D-DCD3D4DF9C4D}">
      <dgm:prSet/>
      <dgm:spPr/>
      <dgm:t>
        <a:bodyPr/>
        <a:lstStyle/>
        <a:p>
          <a:endParaRPr lang="en-US"/>
        </a:p>
      </dgm:t>
    </dgm:pt>
    <dgm:pt modelId="{C35DD097-B3CB-48FF-A306-7B7FC6B7E23B}">
      <dgm:prSet phldrT="[Text]"/>
      <dgm:spPr>
        <a:solidFill>
          <a:schemeClr val="accent3"/>
        </a:solidFill>
        <a:ln>
          <a:solidFill>
            <a:schemeClr val="accent3"/>
          </a:solidFill>
        </a:ln>
      </dgm:spPr>
      <dgm:t>
        <a:bodyPr/>
        <a:lstStyle/>
        <a:p>
          <a:r>
            <a:rPr lang="en-US" dirty="0"/>
            <a:t>Phase Ib: </a:t>
          </a:r>
        </a:p>
        <a:p>
          <a:r>
            <a:rPr lang="en-US" dirty="0"/>
            <a:t>Tiragolumab </a:t>
          </a:r>
          <a:br>
            <a:rPr lang="en-US" dirty="0"/>
          </a:br>
          <a:r>
            <a:rPr lang="en-US" dirty="0"/>
            <a:t>+ Atezolizumab</a:t>
          </a:r>
        </a:p>
        <a:p>
          <a:r>
            <a:rPr lang="en-US" dirty="0"/>
            <a:t>(n = 49)</a:t>
          </a:r>
        </a:p>
      </dgm:t>
    </dgm:pt>
    <dgm:pt modelId="{F6C13619-6A13-40EF-8BB8-83B3B5914082}" type="parTrans" cxnId="{B97244D5-02A0-44A3-A298-AC954FA587D4}">
      <dgm:prSet/>
      <dgm:spPr/>
      <dgm:t>
        <a:bodyPr/>
        <a:lstStyle/>
        <a:p>
          <a:endParaRPr lang="en-US"/>
        </a:p>
      </dgm:t>
    </dgm:pt>
    <dgm:pt modelId="{22AA0C92-B2A5-4B72-B217-69EDD6D87ADE}" type="sibTrans" cxnId="{B97244D5-02A0-44A3-A298-AC954FA587D4}">
      <dgm:prSet/>
      <dgm:spPr/>
      <dgm:t>
        <a:bodyPr/>
        <a:lstStyle/>
        <a:p>
          <a:endParaRPr lang="en-US"/>
        </a:p>
      </dgm:t>
    </dgm:pt>
    <dgm:pt modelId="{25ABBA00-3481-45F2-AED6-DFFF28AB2CE0}">
      <dgm:prSet phldrT="[Text]"/>
      <dgm:spPr>
        <a:solidFill>
          <a:schemeClr val="accent4"/>
        </a:solidFill>
        <a:ln>
          <a:solidFill>
            <a:schemeClr val="accent4"/>
          </a:solidFill>
        </a:ln>
      </dgm:spPr>
      <dgm:t>
        <a:bodyPr/>
        <a:lstStyle/>
        <a:p>
          <a:r>
            <a:rPr lang="en-US" dirty="0"/>
            <a:t>Expansion Cohorts: Tiragolumab </a:t>
          </a:r>
          <a:br>
            <a:rPr lang="en-US" dirty="0"/>
          </a:br>
          <a:r>
            <a:rPr lang="en-US" dirty="0"/>
            <a:t>+ Atezolizumab </a:t>
          </a:r>
          <a:br>
            <a:rPr lang="en-US" dirty="0"/>
          </a:br>
          <a:r>
            <a:rPr lang="en-US" dirty="0"/>
            <a:t>in PD-L1+ Immunotherapy Naive</a:t>
          </a:r>
        </a:p>
      </dgm:t>
    </dgm:pt>
    <dgm:pt modelId="{C63D4AAD-8D14-4E76-9A05-CA1ED70D8E7D}" type="parTrans" cxnId="{1B4D347C-1B88-4913-AD69-CF029596656D}">
      <dgm:prSet/>
      <dgm:spPr/>
      <dgm:t>
        <a:bodyPr/>
        <a:lstStyle/>
        <a:p>
          <a:endParaRPr lang="en-US"/>
        </a:p>
      </dgm:t>
    </dgm:pt>
    <dgm:pt modelId="{82461D75-EAD6-4A76-9E18-A0F82338FC48}" type="sibTrans" cxnId="{1B4D347C-1B88-4913-AD69-CF029596656D}">
      <dgm:prSet/>
      <dgm:spPr/>
      <dgm:t>
        <a:bodyPr/>
        <a:lstStyle/>
        <a:p>
          <a:endParaRPr lang="en-US"/>
        </a:p>
      </dgm:t>
    </dgm:pt>
    <dgm:pt modelId="{C1974F2F-73BC-4F26-8DDC-164F57AEEA60}" type="pres">
      <dgm:prSet presAssocID="{6CD08253-3552-48EC-8701-9B09613EFB74}" presName="rootnode" presStyleCnt="0">
        <dgm:presLayoutVars>
          <dgm:chMax/>
          <dgm:chPref/>
          <dgm:dir/>
          <dgm:animLvl val="lvl"/>
        </dgm:presLayoutVars>
      </dgm:prSet>
      <dgm:spPr/>
    </dgm:pt>
    <dgm:pt modelId="{B520BC8D-4A22-4B46-8C70-330C10D98D9A}" type="pres">
      <dgm:prSet presAssocID="{7F1934E1-DE77-4CBA-AC7D-4C6F59E2EB89}" presName="composite" presStyleCnt="0"/>
      <dgm:spPr/>
    </dgm:pt>
    <dgm:pt modelId="{AD179C9F-CF7B-46BD-B60A-4C72CD5AB027}" type="pres">
      <dgm:prSet presAssocID="{7F1934E1-DE77-4CBA-AC7D-4C6F59E2EB89}" presName="bentUpArrow1" presStyleLbl="alignImgPlace1" presStyleIdx="0" presStyleCnt="2"/>
      <dgm:spPr/>
    </dgm:pt>
    <dgm:pt modelId="{B91FF562-EAEB-4020-A1CD-7BD7D32B54C6}" type="pres">
      <dgm:prSet presAssocID="{7F1934E1-DE77-4CBA-AC7D-4C6F59E2EB89}" presName="ParentText" presStyleLbl="node1" presStyleIdx="0" presStyleCnt="3">
        <dgm:presLayoutVars>
          <dgm:chMax val="1"/>
          <dgm:chPref val="1"/>
          <dgm:bulletEnabled val="1"/>
        </dgm:presLayoutVars>
      </dgm:prSet>
      <dgm:spPr/>
    </dgm:pt>
    <dgm:pt modelId="{CF0C976B-B5C1-4E2F-B8D5-56CB41F815B0}" type="pres">
      <dgm:prSet presAssocID="{7F1934E1-DE77-4CBA-AC7D-4C6F59E2EB89}" presName="ChildText" presStyleLbl="revTx" presStyleIdx="0" presStyleCnt="2">
        <dgm:presLayoutVars>
          <dgm:chMax val="0"/>
          <dgm:chPref val="0"/>
          <dgm:bulletEnabled val="1"/>
        </dgm:presLayoutVars>
      </dgm:prSet>
      <dgm:spPr/>
    </dgm:pt>
    <dgm:pt modelId="{3E5BCAC1-9494-47C6-A12A-69577B7F39D4}" type="pres">
      <dgm:prSet presAssocID="{B1D6A686-FF2B-41EC-A7C0-55FF672894E5}" presName="sibTrans" presStyleCnt="0"/>
      <dgm:spPr/>
    </dgm:pt>
    <dgm:pt modelId="{6DC567F8-ED5E-43E5-932D-681DF575D97E}" type="pres">
      <dgm:prSet presAssocID="{C35DD097-B3CB-48FF-A306-7B7FC6B7E23B}" presName="composite" presStyleCnt="0"/>
      <dgm:spPr/>
    </dgm:pt>
    <dgm:pt modelId="{FA4EBDF7-87C3-41D2-9D9C-E00BAF590DAC}" type="pres">
      <dgm:prSet presAssocID="{C35DD097-B3CB-48FF-A306-7B7FC6B7E23B}" presName="bentUpArrow1" presStyleLbl="alignImgPlace1" presStyleIdx="1" presStyleCnt="2"/>
      <dgm:spPr/>
    </dgm:pt>
    <dgm:pt modelId="{7628DCA3-38F6-46CD-BBDB-ED8DD5C2B8FA}" type="pres">
      <dgm:prSet presAssocID="{C35DD097-B3CB-48FF-A306-7B7FC6B7E23B}" presName="ParentText" presStyleLbl="node1" presStyleIdx="1" presStyleCnt="3">
        <dgm:presLayoutVars>
          <dgm:chMax val="1"/>
          <dgm:chPref val="1"/>
          <dgm:bulletEnabled val="1"/>
        </dgm:presLayoutVars>
      </dgm:prSet>
      <dgm:spPr/>
    </dgm:pt>
    <dgm:pt modelId="{C41092FB-D62E-40E7-AC87-88BD4BAC6FB1}" type="pres">
      <dgm:prSet presAssocID="{C35DD097-B3CB-48FF-A306-7B7FC6B7E23B}" presName="ChildText" presStyleLbl="revTx" presStyleIdx="1" presStyleCnt="2" custScaleX="141488" custLinFactNeighborX="28125" custLinFactNeighborY="347">
        <dgm:presLayoutVars>
          <dgm:chMax val="0"/>
          <dgm:chPref val="0"/>
          <dgm:bulletEnabled val="1"/>
        </dgm:presLayoutVars>
      </dgm:prSet>
      <dgm:spPr/>
    </dgm:pt>
    <dgm:pt modelId="{F9FC86C7-97E6-4432-A205-5D37AC010777}" type="pres">
      <dgm:prSet presAssocID="{22AA0C92-B2A5-4B72-B217-69EDD6D87ADE}" presName="sibTrans" presStyleCnt="0"/>
      <dgm:spPr/>
    </dgm:pt>
    <dgm:pt modelId="{2F291B57-9803-41CA-B6A5-DEFF43D5A6A6}" type="pres">
      <dgm:prSet presAssocID="{25ABBA00-3481-45F2-AED6-DFFF28AB2CE0}" presName="composite" presStyleCnt="0"/>
      <dgm:spPr/>
    </dgm:pt>
    <dgm:pt modelId="{473A5A9B-38DE-4248-825E-288A3FCD35F7}" type="pres">
      <dgm:prSet presAssocID="{25ABBA00-3481-45F2-AED6-DFFF28AB2CE0}" presName="ParentText" presStyleLbl="node1" presStyleIdx="2" presStyleCnt="3">
        <dgm:presLayoutVars>
          <dgm:chMax val="1"/>
          <dgm:chPref val="1"/>
          <dgm:bulletEnabled val="1"/>
        </dgm:presLayoutVars>
      </dgm:prSet>
      <dgm:spPr/>
    </dgm:pt>
  </dgm:ptLst>
  <dgm:cxnLst>
    <dgm:cxn modelId="{6728C343-C061-471F-AB64-0A8E925663D3}" type="presOf" srcId="{C35DD097-B3CB-48FF-A306-7B7FC6B7E23B}" destId="{7628DCA3-38F6-46CD-BBDB-ED8DD5C2B8FA}" srcOrd="0" destOrd="0" presId="urn:microsoft.com/office/officeart/2005/8/layout/StepDownProcess"/>
    <dgm:cxn modelId="{DC46074B-F1B5-4C26-8A6E-F439384074DF}" type="presOf" srcId="{A7C1BD9D-337A-4481-A7DC-BAD5197734A9}" destId="{CF0C976B-B5C1-4E2F-B8D5-56CB41F815B0}" srcOrd="0" destOrd="0" presId="urn:microsoft.com/office/officeart/2005/8/layout/StepDownProcess"/>
    <dgm:cxn modelId="{460C466D-8E17-45EE-8F66-EF05BAE48B07}" type="presOf" srcId="{6CD08253-3552-48EC-8701-9B09613EFB74}" destId="{C1974F2F-73BC-4F26-8DDC-164F57AEEA60}" srcOrd="0" destOrd="0" presId="urn:microsoft.com/office/officeart/2005/8/layout/StepDownProcess"/>
    <dgm:cxn modelId="{1B4D347C-1B88-4913-AD69-CF029596656D}" srcId="{6CD08253-3552-48EC-8701-9B09613EFB74}" destId="{25ABBA00-3481-45F2-AED6-DFFF28AB2CE0}" srcOrd="2" destOrd="0" parTransId="{C63D4AAD-8D14-4E76-9A05-CA1ED70D8E7D}" sibTransId="{82461D75-EAD6-4A76-9E18-A0F82338FC48}"/>
    <dgm:cxn modelId="{198AAC8D-EC0D-4116-9D7F-5DE383FF6BDD}" srcId="{6CD08253-3552-48EC-8701-9B09613EFB74}" destId="{7F1934E1-DE77-4CBA-AC7D-4C6F59E2EB89}" srcOrd="0" destOrd="0" parTransId="{7303BB9F-17B9-4340-9DF1-2BC78A5DBAAD}" sibTransId="{B1D6A686-FF2B-41EC-A7C0-55FF672894E5}"/>
    <dgm:cxn modelId="{17F9C9AD-FDC8-4259-97CC-CB67681E9730}" type="presOf" srcId="{25ABBA00-3481-45F2-AED6-DFFF28AB2CE0}" destId="{473A5A9B-38DE-4248-825E-288A3FCD35F7}" srcOrd="0" destOrd="0" presId="urn:microsoft.com/office/officeart/2005/8/layout/StepDownProcess"/>
    <dgm:cxn modelId="{9F689AB6-46F6-4C2D-833D-F56659441059}" type="presOf" srcId="{7F1934E1-DE77-4CBA-AC7D-4C6F59E2EB89}" destId="{B91FF562-EAEB-4020-A1CD-7BD7D32B54C6}" srcOrd="0" destOrd="0" presId="urn:microsoft.com/office/officeart/2005/8/layout/StepDownProcess"/>
    <dgm:cxn modelId="{4E38F4BC-CE26-4DEC-9D7D-DCD3D4DF9C4D}" srcId="{7F1934E1-DE77-4CBA-AC7D-4C6F59E2EB89}" destId="{A7C1BD9D-337A-4481-A7DC-BAD5197734A9}" srcOrd="0" destOrd="0" parTransId="{971CA6B3-0173-402C-9332-7E6A69C734CD}" sibTransId="{072F12E2-52F4-4380-8324-5094D0F89FD0}"/>
    <dgm:cxn modelId="{B97244D5-02A0-44A3-A298-AC954FA587D4}" srcId="{6CD08253-3552-48EC-8701-9B09613EFB74}" destId="{C35DD097-B3CB-48FF-A306-7B7FC6B7E23B}" srcOrd="1" destOrd="0" parTransId="{F6C13619-6A13-40EF-8BB8-83B3B5914082}" sibTransId="{22AA0C92-B2A5-4B72-B217-69EDD6D87ADE}"/>
    <dgm:cxn modelId="{EE43ECAB-4AF4-4B6C-A9CA-68191A38B1C3}" type="presParOf" srcId="{C1974F2F-73BC-4F26-8DDC-164F57AEEA60}" destId="{B520BC8D-4A22-4B46-8C70-330C10D98D9A}" srcOrd="0" destOrd="0" presId="urn:microsoft.com/office/officeart/2005/8/layout/StepDownProcess"/>
    <dgm:cxn modelId="{002CE38E-6A90-4CFA-857B-401A995FEE70}" type="presParOf" srcId="{B520BC8D-4A22-4B46-8C70-330C10D98D9A}" destId="{AD179C9F-CF7B-46BD-B60A-4C72CD5AB027}" srcOrd="0" destOrd="0" presId="urn:microsoft.com/office/officeart/2005/8/layout/StepDownProcess"/>
    <dgm:cxn modelId="{0B27C314-DB1E-4B91-9DBC-A0D2B8AE9072}" type="presParOf" srcId="{B520BC8D-4A22-4B46-8C70-330C10D98D9A}" destId="{B91FF562-EAEB-4020-A1CD-7BD7D32B54C6}" srcOrd="1" destOrd="0" presId="urn:microsoft.com/office/officeart/2005/8/layout/StepDownProcess"/>
    <dgm:cxn modelId="{568699FF-2395-45AC-92A9-1EE4329B51B7}" type="presParOf" srcId="{B520BC8D-4A22-4B46-8C70-330C10D98D9A}" destId="{CF0C976B-B5C1-4E2F-B8D5-56CB41F815B0}" srcOrd="2" destOrd="0" presId="urn:microsoft.com/office/officeart/2005/8/layout/StepDownProcess"/>
    <dgm:cxn modelId="{2C3D3391-B1E5-449E-A2CE-AA853D923622}" type="presParOf" srcId="{C1974F2F-73BC-4F26-8DDC-164F57AEEA60}" destId="{3E5BCAC1-9494-47C6-A12A-69577B7F39D4}" srcOrd="1" destOrd="0" presId="urn:microsoft.com/office/officeart/2005/8/layout/StepDownProcess"/>
    <dgm:cxn modelId="{7B9ADB61-6813-419B-A797-AF8A5800BDC8}" type="presParOf" srcId="{C1974F2F-73BC-4F26-8DDC-164F57AEEA60}" destId="{6DC567F8-ED5E-43E5-932D-681DF575D97E}" srcOrd="2" destOrd="0" presId="urn:microsoft.com/office/officeart/2005/8/layout/StepDownProcess"/>
    <dgm:cxn modelId="{623ABBC8-B406-4066-B8A6-D8D97141A699}" type="presParOf" srcId="{6DC567F8-ED5E-43E5-932D-681DF575D97E}" destId="{FA4EBDF7-87C3-41D2-9D9C-E00BAF590DAC}" srcOrd="0" destOrd="0" presId="urn:microsoft.com/office/officeart/2005/8/layout/StepDownProcess"/>
    <dgm:cxn modelId="{C71C1400-991F-44CC-838D-5A3C145A70AD}" type="presParOf" srcId="{6DC567F8-ED5E-43E5-932D-681DF575D97E}" destId="{7628DCA3-38F6-46CD-BBDB-ED8DD5C2B8FA}" srcOrd="1" destOrd="0" presId="urn:microsoft.com/office/officeart/2005/8/layout/StepDownProcess"/>
    <dgm:cxn modelId="{E415AF22-A55A-4D61-B44C-E5A1D35E5237}" type="presParOf" srcId="{6DC567F8-ED5E-43E5-932D-681DF575D97E}" destId="{C41092FB-D62E-40E7-AC87-88BD4BAC6FB1}" srcOrd="2" destOrd="0" presId="urn:microsoft.com/office/officeart/2005/8/layout/StepDownProcess"/>
    <dgm:cxn modelId="{21C09C6C-2E05-4F2F-885B-B0AB64585E9C}" type="presParOf" srcId="{C1974F2F-73BC-4F26-8DDC-164F57AEEA60}" destId="{F9FC86C7-97E6-4432-A205-5D37AC010777}" srcOrd="3" destOrd="0" presId="urn:microsoft.com/office/officeart/2005/8/layout/StepDownProcess"/>
    <dgm:cxn modelId="{02EE662A-E598-4F33-AFC2-D28E990B12CD}" type="presParOf" srcId="{C1974F2F-73BC-4F26-8DDC-164F57AEEA60}" destId="{2F291B57-9803-41CA-B6A5-DEFF43D5A6A6}" srcOrd="4" destOrd="0" presId="urn:microsoft.com/office/officeart/2005/8/layout/StepDownProcess"/>
    <dgm:cxn modelId="{56A2781B-34AE-4983-B296-1B3EE34ED4FF}" type="presParOf" srcId="{2F291B57-9803-41CA-B6A5-DEFF43D5A6A6}" destId="{473A5A9B-38DE-4248-825E-288A3FCD35F7}"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179C9F-CF7B-46BD-B60A-4C72CD5AB027}">
      <dsp:nvSpPr>
        <dsp:cNvPr id="0" name=""/>
        <dsp:cNvSpPr/>
      </dsp:nvSpPr>
      <dsp:spPr>
        <a:xfrm rot="5400000">
          <a:off x="467905" y="1078046"/>
          <a:ext cx="953439" cy="1085457"/>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91FF562-EAEB-4020-A1CD-7BD7D32B54C6}">
      <dsp:nvSpPr>
        <dsp:cNvPr id="0" name=""/>
        <dsp:cNvSpPr/>
      </dsp:nvSpPr>
      <dsp:spPr>
        <a:xfrm>
          <a:off x="215302" y="21140"/>
          <a:ext cx="1605031" cy="1123469"/>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Phase Ia: </a:t>
          </a:r>
          <a:br>
            <a:rPr lang="en-US" sz="1200" kern="1200" dirty="0"/>
          </a:br>
          <a:r>
            <a:rPr lang="en-US" sz="1200" kern="1200" dirty="0"/>
            <a:t>Tiragolumab</a:t>
          </a:r>
        </a:p>
        <a:p>
          <a:pPr marL="0" lvl="0" indent="0" algn="ctr" defTabSz="533400">
            <a:lnSpc>
              <a:spcPct val="90000"/>
            </a:lnSpc>
            <a:spcBef>
              <a:spcPct val="0"/>
            </a:spcBef>
            <a:spcAft>
              <a:spcPct val="35000"/>
            </a:spcAft>
            <a:buNone/>
          </a:pPr>
          <a:r>
            <a:rPr lang="en-US" sz="1200" kern="1200" dirty="0"/>
            <a:t>(n = 24)</a:t>
          </a:r>
        </a:p>
      </dsp:txBody>
      <dsp:txXfrm>
        <a:off x="270155" y="75993"/>
        <a:ext cx="1495325" cy="1013763"/>
      </dsp:txXfrm>
    </dsp:sp>
    <dsp:sp modelId="{CF0C976B-B5C1-4E2F-B8D5-56CB41F815B0}">
      <dsp:nvSpPr>
        <dsp:cNvPr id="0" name=""/>
        <dsp:cNvSpPr/>
      </dsp:nvSpPr>
      <dsp:spPr>
        <a:xfrm>
          <a:off x="1820333" y="128288"/>
          <a:ext cx="1167346" cy="9080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114300" lvl="1" indent="-114300" algn="l" defTabSz="533400">
            <a:lnSpc>
              <a:spcPct val="90000"/>
            </a:lnSpc>
            <a:spcBef>
              <a:spcPct val="0"/>
            </a:spcBef>
            <a:spcAft>
              <a:spcPct val="15000"/>
            </a:spcAft>
            <a:buFont typeface="Wingdings" panose="05000000000000000000" pitchFamily="2" charset="2"/>
            <a:buChar char="§"/>
          </a:pPr>
          <a:r>
            <a:rPr lang="en-US" sz="1200" kern="1200" dirty="0">
              <a:solidFill>
                <a:schemeClr val="bg1"/>
              </a:solidFill>
            </a:rPr>
            <a:t>No objective responses </a:t>
          </a:r>
        </a:p>
      </dsp:txBody>
      <dsp:txXfrm>
        <a:off x="1820333" y="128288"/>
        <a:ext cx="1167346" cy="908037"/>
      </dsp:txXfrm>
    </dsp:sp>
    <dsp:sp modelId="{FA4EBDF7-87C3-41D2-9D9C-E00BAF590DAC}">
      <dsp:nvSpPr>
        <dsp:cNvPr id="0" name=""/>
        <dsp:cNvSpPr/>
      </dsp:nvSpPr>
      <dsp:spPr>
        <a:xfrm rot="5400000">
          <a:off x="1798647" y="2340074"/>
          <a:ext cx="953439" cy="1085457"/>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628DCA3-38F6-46CD-BBDB-ED8DD5C2B8FA}">
      <dsp:nvSpPr>
        <dsp:cNvPr id="0" name=""/>
        <dsp:cNvSpPr/>
      </dsp:nvSpPr>
      <dsp:spPr>
        <a:xfrm>
          <a:off x="1546043" y="1283167"/>
          <a:ext cx="1605031" cy="1123469"/>
        </a:xfrm>
        <a:prstGeom prst="roundRect">
          <a:avLst>
            <a:gd name="adj" fmla="val 16670"/>
          </a:avLst>
        </a:prstGeom>
        <a:solidFill>
          <a:schemeClr val="accent3"/>
        </a:solidFill>
        <a:ln w="25400" cap="flat" cmpd="sng" algn="ctr">
          <a:solidFill>
            <a:schemeClr val="accent3"/>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Phase Ib: </a:t>
          </a:r>
        </a:p>
        <a:p>
          <a:pPr marL="0" lvl="0" indent="0" algn="ctr" defTabSz="533400">
            <a:lnSpc>
              <a:spcPct val="90000"/>
            </a:lnSpc>
            <a:spcBef>
              <a:spcPct val="0"/>
            </a:spcBef>
            <a:spcAft>
              <a:spcPct val="35000"/>
            </a:spcAft>
            <a:buNone/>
          </a:pPr>
          <a:r>
            <a:rPr lang="en-US" sz="1200" kern="1200" dirty="0"/>
            <a:t>Tiragolumab </a:t>
          </a:r>
          <a:br>
            <a:rPr lang="en-US" sz="1200" kern="1200" dirty="0"/>
          </a:br>
          <a:r>
            <a:rPr lang="en-US" sz="1200" kern="1200" dirty="0"/>
            <a:t>+ Atezolizumab</a:t>
          </a:r>
        </a:p>
        <a:p>
          <a:pPr marL="0" lvl="0" indent="0" algn="ctr" defTabSz="533400">
            <a:lnSpc>
              <a:spcPct val="90000"/>
            </a:lnSpc>
            <a:spcBef>
              <a:spcPct val="0"/>
            </a:spcBef>
            <a:spcAft>
              <a:spcPct val="35000"/>
            </a:spcAft>
            <a:buNone/>
          </a:pPr>
          <a:r>
            <a:rPr lang="en-US" sz="1200" kern="1200" dirty="0"/>
            <a:t>(n = 49)</a:t>
          </a:r>
        </a:p>
      </dsp:txBody>
      <dsp:txXfrm>
        <a:off x="1600896" y="1338020"/>
        <a:ext cx="1495325" cy="1013763"/>
      </dsp:txXfrm>
    </dsp:sp>
    <dsp:sp modelId="{C41092FB-D62E-40E7-AC87-88BD4BAC6FB1}">
      <dsp:nvSpPr>
        <dsp:cNvPr id="0" name=""/>
        <dsp:cNvSpPr/>
      </dsp:nvSpPr>
      <dsp:spPr>
        <a:xfrm>
          <a:off x="3124222" y="1393466"/>
          <a:ext cx="1651655" cy="908037"/>
        </a:xfrm>
        <a:prstGeom prst="rect">
          <a:avLst/>
        </a:prstGeom>
        <a:noFill/>
        <a:ln>
          <a:noFill/>
        </a:ln>
        <a:effectLst/>
      </dsp:spPr>
      <dsp:style>
        <a:lnRef idx="0">
          <a:scrgbClr r="0" g="0" b="0"/>
        </a:lnRef>
        <a:fillRef idx="0">
          <a:scrgbClr r="0" g="0" b="0"/>
        </a:fillRef>
        <a:effectRef idx="0">
          <a:scrgbClr r="0" g="0" b="0"/>
        </a:effectRef>
        <a:fontRef idx="minor"/>
      </dsp:style>
    </dsp:sp>
    <dsp:sp modelId="{473A5A9B-38DE-4248-825E-288A3FCD35F7}">
      <dsp:nvSpPr>
        <dsp:cNvPr id="0" name=""/>
        <dsp:cNvSpPr/>
      </dsp:nvSpPr>
      <dsp:spPr>
        <a:xfrm>
          <a:off x="2876784" y="2545194"/>
          <a:ext cx="1605031" cy="1123469"/>
        </a:xfrm>
        <a:prstGeom prst="roundRect">
          <a:avLst>
            <a:gd name="adj" fmla="val 16670"/>
          </a:avLst>
        </a:prstGeom>
        <a:solidFill>
          <a:schemeClr val="accent4"/>
        </a:solidFill>
        <a:ln w="25400" cap="flat" cmpd="sng" algn="ctr">
          <a:solidFill>
            <a:schemeClr val="accent4"/>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Expansion Cohorts: Tiragolumab </a:t>
          </a:r>
          <a:br>
            <a:rPr lang="en-US" sz="1200" kern="1200" dirty="0"/>
          </a:br>
          <a:r>
            <a:rPr lang="en-US" sz="1200" kern="1200" dirty="0"/>
            <a:t>+ Atezolizumab </a:t>
          </a:r>
          <a:br>
            <a:rPr lang="en-US" sz="1200" kern="1200" dirty="0"/>
          </a:br>
          <a:r>
            <a:rPr lang="en-US" sz="1200" kern="1200" dirty="0"/>
            <a:t>in PD-L1+ Immunotherapy Naive</a:t>
          </a:r>
        </a:p>
      </dsp:txBody>
      <dsp:txXfrm>
        <a:off x="2931637" y="2600047"/>
        <a:ext cx="1495325" cy="1013763"/>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EBC96044-CB38-453B-AADB-B9FA4DA3741A}" type="datetimeFigureOut">
              <a:rPr lang="en-US" smtClean="0"/>
              <a:t>4/19/2022</a:t>
            </a:fld>
            <a:endParaRPr lang="en-US" dirty="0"/>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9A3F5585-0511-4FB9-89E8-AB12C7C1E9A3}" type="slidenum">
              <a:rPr lang="en-US" smtClean="0"/>
              <a:t>‹#›</a:t>
            </a:fld>
            <a:endParaRPr lang="en-US" dirty="0"/>
          </a:p>
        </p:txBody>
      </p:sp>
    </p:spTree>
    <p:extLst>
      <p:ext uri="{BB962C8B-B14F-4D97-AF65-F5344CB8AC3E}">
        <p14:creationId xmlns:p14="http://schemas.microsoft.com/office/powerpoint/2010/main" val="5521889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52A81FED-752E-410A-BE77-358256CF540D}" type="datetimeFigureOut">
              <a:rPr lang="en-US" smtClean="0"/>
              <a:t>4/19/2022</a:t>
            </a:fld>
            <a:endParaRPr lang="en-US" dirty="0"/>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C81A2F10-48C9-4419-8F28-D3C639F6C789}" type="slidenum">
              <a:rPr lang="en-US" smtClean="0"/>
              <a:t>‹#›</a:t>
            </a:fld>
            <a:endParaRPr lang="en-US" dirty="0"/>
          </a:p>
        </p:txBody>
      </p:sp>
    </p:spTree>
    <p:extLst>
      <p:ext uri="{BB962C8B-B14F-4D97-AF65-F5344CB8AC3E}">
        <p14:creationId xmlns:p14="http://schemas.microsoft.com/office/powerpoint/2010/main" val="41930675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1A2F10-48C9-4419-8F28-D3C639F6C789}" type="slidenum">
              <a:rPr lang="en-US" smtClean="0"/>
              <a:t>1</a:t>
            </a:fld>
            <a:endParaRPr lang="en-US" dirty="0"/>
          </a:p>
        </p:txBody>
      </p:sp>
    </p:spTree>
    <p:extLst>
      <p:ext uri="{BB962C8B-B14F-4D97-AF65-F5344CB8AC3E}">
        <p14:creationId xmlns:p14="http://schemas.microsoft.com/office/powerpoint/2010/main" val="3176082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78B31-E2A9-42F9-87A7-58A14B1A990D}" type="slidenum">
              <a:rPr lang="en-US" altLang="en-US" smtClean="0"/>
              <a:pPr>
                <a:spcBef>
                  <a:spcPct val="0"/>
                </a:spcBef>
              </a:pPr>
              <a:t>3</a:t>
            </a:fld>
            <a:endParaRPr lang="en-US" altLang="en-US" dirty="0"/>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78B31-E2A9-42F9-87A7-58A14B1A990D}" type="slidenum">
              <a:rPr lang="en-US" altLang="en-US" smtClean="0"/>
              <a:pPr>
                <a:spcBef>
                  <a:spcPct val="0"/>
                </a:spcBef>
              </a:pPr>
              <a:t>4</a:t>
            </a:fld>
            <a:endParaRPr lang="en-US" altLang="en-US" dirty="0"/>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extLst>
      <p:ext uri="{BB962C8B-B14F-4D97-AF65-F5344CB8AC3E}">
        <p14:creationId xmlns:p14="http://schemas.microsoft.com/office/powerpoint/2010/main" val="9081304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AC51182D-5FBC-4982-9342-30F873B21DC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fld id="{A0BDABA7-8FB9-4344-892D-2F6C05C0FFB1}" type="slidenum">
              <a:rPr lang="en-US" altLang="fr-FR" b="0" smtClean="0">
                <a:latin typeface="Times New Roman" panose="02020603050405020304" pitchFamily="18" charset="0"/>
                <a:ea typeface="MS PGothic" panose="020B0600070205080204" pitchFamily="34" charset="-128"/>
              </a:rPr>
              <a:pPr/>
              <a:t>5</a:t>
            </a:fld>
            <a:endParaRPr lang="en-US" altLang="fr-FR" b="0" dirty="0">
              <a:latin typeface="Times New Roman" panose="02020603050405020304" pitchFamily="18" charset="0"/>
              <a:ea typeface="MS PGothic" panose="020B0600070205080204" pitchFamily="34" charset="-128"/>
            </a:endParaRPr>
          </a:p>
        </p:txBody>
      </p:sp>
      <p:sp>
        <p:nvSpPr>
          <p:cNvPr id="32771" name="Rectangle 2">
            <a:extLst>
              <a:ext uri="{FF2B5EF4-FFF2-40B4-BE49-F238E27FC236}">
                <a16:creationId xmlns:a16="http://schemas.microsoft.com/office/drawing/2014/main" id="{61FD6BB2-A453-46DF-84AB-C68BDBA9D682}"/>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DDFE8A64-1BE3-4013-9E0A-4E7450CBD6B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fr-FR" i="1" dirty="0">
                <a:latin typeface="Arial" panose="020B0604020202020204" pitchFamily="34" charset="0"/>
                <a:ea typeface="MS PGothic" panose="020B0600070205080204" pitchFamily="34" charset="-128"/>
              </a:rPr>
              <a:t>ICI, immune checkpoint inhibitor; MHC, major histocompatibility complex; TCR, T-cell receptor.</a:t>
            </a:r>
          </a:p>
          <a:p>
            <a:pPr eaLnBrk="1" hangingPunct="1">
              <a:spcBef>
                <a:spcPct val="0"/>
              </a:spcBef>
            </a:pPr>
            <a:endParaRPr lang="en-US" altLang="fr-FR" dirty="0">
              <a:latin typeface="Arial" panose="020B0604020202020204" pitchFamily="34" charset="0"/>
              <a:ea typeface="MS PGothic"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1L, first-line; CT, chemotherapy; ICI, immune checkpoint inhibitor; nonsq, nonsquamous; NSCLC, non-small-cell lung cancer; mut, mutation; PD, progressive disease; </a:t>
            </a:r>
            <a:r>
              <a:rPr lang="en-US" b="0" i="1" dirty="0">
                <a:solidFill>
                  <a:srgbClr val="4D5156"/>
                </a:solidFill>
                <a:effectLst/>
                <a:latin typeface="Roboto"/>
              </a:rPr>
              <a:t>sq, squamous; </a:t>
            </a:r>
            <a:r>
              <a:rPr lang="en-US" i="1" dirty="0"/>
              <a:t>TPS, tumor proportion score.</a:t>
            </a:r>
          </a:p>
        </p:txBody>
      </p:sp>
      <p:sp>
        <p:nvSpPr>
          <p:cNvPr id="4" name="Slide Number Placeholder 3"/>
          <p:cNvSpPr>
            <a:spLocks noGrp="1"/>
          </p:cNvSpPr>
          <p:nvPr>
            <p:ph type="sldNum" sz="quarter" idx="5"/>
          </p:nvPr>
        </p:nvSpPr>
        <p:spPr/>
        <p:txBody>
          <a:bodyPr/>
          <a:lstStyle/>
          <a:p>
            <a:fld id="{F0D3F18C-27B9-4266-B407-B89E6FA3BD0E}" type="slidenum">
              <a:rPr lang="en-US" smtClean="0"/>
              <a:t>6</a:t>
            </a:fld>
            <a:endParaRPr lang="en-US" dirty="0"/>
          </a:p>
        </p:txBody>
      </p:sp>
    </p:spTree>
    <p:extLst>
      <p:ext uri="{BB962C8B-B14F-4D97-AF65-F5344CB8AC3E}">
        <p14:creationId xmlns:p14="http://schemas.microsoft.com/office/powerpoint/2010/main" val="40033050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sz="1200" b="0" i="1" kern="1200" dirty="0">
                <a:solidFill>
                  <a:srgbClr val="BDC1C6"/>
                </a:solidFill>
                <a:effectLst/>
                <a:latin typeface="+mj-lt"/>
                <a:ea typeface="+mn-ea"/>
                <a:cs typeface="+mn-cs"/>
              </a:rPr>
              <a:t>1L, first-line; CT, chemotherapy; Ipi, ipilimumab; NE, not estimable; Nivo, nivolumab; NR, not reached; </a:t>
            </a:r>
            <a:r>
              <a:rPr lang="en-US" i="1" dirty="0"/>
              <a:t>NSCLC, non-small-cell lung cancer; nsq, nonsquamous; </a:t>
            </a:r>
            <a:r>
              <a:rPr lang="en-US" sz="1200" b="0" i="1" kern="1200" dirty="0">
                <a:solidFill>
                  <a:srgbClr val="BDC1C6"/>
                </a:solidFill>
                <a:effectLst/>
                <a:latin typeface="+mn-lt"/>
                <a:ea typeface="+mn-ea"/>
                <a:cs typeface="+mn-cs"/>
              </a:rPr>
              <a:t>ORR, overall response rate; </a:t>
            </a:r>
            <a:r>
              <a:rPr lang="en-US" i="1" dirty="0"/>
              <a:t>OS, </a:t>
            </a:r>
            <a:r>
              <a:rPr lang="en-US" sz="1200" i="1" kern="1200" dirty="0">
                <a:solidFill>
                  <a:schemeClr val="tx1"/>
                </a:solidFill>
                <a:effectLst/>
                <a:latin typeface="+mn-lt"/>
                <a:ea typeface="+mn-ea"/>
                <a:cs typeface="+mn-cs"/>
              </a:rPr>
              <a:t>overall survival</a:t>
            </a:r>
            <a:r>
              <a:rPr lang="en-US" sz="1200" b="0" i="1" kern="1200" dirty="0">
                <a:solidFill>
                  <a:srgbClr val="BDC1C6"/>
                </a:solidFill>
                <a:effectLst/>
                <a:latin typeface="+mj-lt"/>
                <a:ea typeface="+mn-ea"/>
                <a:cs typeface="+mn-cs"/>
              </a:rPr>
              <a:t>; sq, squamous.</a:t>
            </a:r>
          </a:p>
        </p:txBody>
      </p:sp>
      <p:sp>
        <p:nvSpPr>
          <p:cNvPr id="4" name="Slide Number Placeholder 3"/>
          <p:cNvSpPr>
            <a:spLocks noGrp="1"/>
          </p:cNvSpPr>
          <p:nvPr>
            <p:ph type="sldNum" sz="quarter" idx="5"/>
          </p:nvPr>
        </p:nvSpPr>
        <p:spPr/>
        <p:txBody>
          <a:bodyPr/>
          <a:lstStyle/>
          <a:p>
            <a:fld id="{C81A2F10-48C9-4419-8F28-D3C639F6C789}" type="slidenum">
              <a:rPr lang="en-US" smtClean="0"/>
              <a:t>7</a:t>
            </a:fld>
            <a:endParaRPr lang="en-US" dirty="0"/>
          </a:p>
        </p:txBody>
      </p:sp>
    </p:spTree>
    <p:extLst>
      <p:ext uri="{BB962C8B-B14F-4D97-AF65-F5344CB8AC3E}">
        <p14:creationId xmlns:p14="http://schemas.microsoft.com/office/powerpoint/2010/main" val="2381125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1A2F10-48C9-4419-8F28-D3C639F6C789}" type="slidenum">
              <a:rPr lang="en-US" smtClean="0"/>
              <a:t>8</a:t>
            </a:fld>
            <a:endParaRPr lang="en-US" dirty="0"/>
          </a:p>
        </p:txBody>
      </p:sp>
    </p:spTree>
    <p:extLst>
      <p:ext uri="{BB962C8B-B14F-4D97-AF65-F5344CB8AC3E}">
        <p14:creationId xmlns:p14="http://schemas.microsoft.com/office/powerpoint/2010/main" val="903026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1" kern="1200" dirty="0">
                <a:solidFill>
                  <a:srgbClr val="BDC1C6"/>
                </a:solidFill>
                <a:effectLst/>
                <a:latin typeface="+mj-lt"/>
                <a:ea typeface="+mn-ea"/>
                <a:cs typeface="+mn-cs"/>
              </a:rPr>
              <a:t>APC, antigen-presenting cell; NK, natural killer; TIGIT, T-cell immunoreceptor with Ig and ITIM domains.</a:t>
            </a:r>
          </a:p>
        </p:txBody>
      </p:sp>
      <p:sp>
        <p:nvSpPr>
          <p:cNvPr id="4" name="Slide Number Placeholder 3"/>
          <p:cNvSpPr>
            <a:spLocks noGrp="1"/>
          </p:cNvSpPr>
          <p:nvPr>
            <p:ph type="sldNum" sz="quarter" idx="5"/>
          </p:nvPr>
        </p:nvSpPr>
        <p:spPr/>
        <p:txBody>
          <a:bodyPr/>
          <a:lstStyle/>
          <a:p>
            <a:fld id="{C81A2F10-48C9-4419-8F28-D3C639F6C789}" type="slidenum">
              <a:rPr lang="en-US" smtClean="0"/>
              <a:t>9</a:t>
            </a:fld>
            <a:endParaRPr lang="en-US" dirty="0"/>
          </a:p>
        </p:txBody>
      </p:sp>
    </p:spTree>
    <p:extLst>
      <p:ext uri="{BB962C8B-B14F-4D97-AF65-F5344CB8AC3E}">
        <p14:creationId xmlns:p14="http://schemas.microsoft.com/office/powerpoint/2010/main" val="29270047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kern="1200" dirty="0">
                <a:solidFill>
                  <a:srgbClr val="BDC1C6"/>
                </a:solidFill>
                <a:effectLst/>
                <a:latin typeface="+mj-lt"/>
                <a:ea typeface="+mn-ea"/>
                <a:cs typeface="+mn-cs"/>
              </a:rPr>
              <a:t>DC, dendritic cell; NK, natural killer; </a:t>
            </a:r>
            <a:r>
              <a:rPr lang="en-US" sz="1200" b="0" i="1" kern="1200" dirty="0">
                <a:solidFill>
                  <a:srgbClr val="BDC1C6"/>
                </a:solidFill>
                <a:effectLst/>
                <a:latin typeface="+mn-lt"/>
                <a:ea typeface="+mn-ea"/>
                <a:cs typeface="+mn-cs"/>
              </a:rPr>
              <a:t>TIGIT, T-cell immunoreceptor with Ig and ITIM domains</a:t>
            </a:r>
            <a:r>
              <a:rPr lang="en-US" sz="1200" b="0" i="1" kern="1200" dirty="0">
                <a:solidFill>
                  <a:srgbClr val="BDC1C6"/>
                </a:solidFill>
                <a:effectLst/>
                <a:latin typeface="+mj-lt"/>
                <a:ea typeface="+mn-ea"/>
                <a:cs typeface="+mn-cs"/>
              </a:rPr>
              <a:t>.</a:t>
            </a:r>
          </a:p>
        </p:txBody>
      </p:sp>
      <p:sp>
        <p:nvSpPr>
          <p:cNvPr id="4" name="Slide Number Placeholder 3"/>
          <p:cNvSpPr>
            <a:spLocks noGrp="1"/>
          </p:cNvSpPr>
          <p:nvPr>
            <p:ph type="sldNum" sz="quarter" idx="5"/>
          </p:nvPr>
        </p:nvSpPr>
        <p:spPr/>
        <p:txBody>
          <a:bodyPr/>
          <a:lstStyle/>
          <a:p>
            <a:fld id="{C81A2F10-48C9-4419-8F28-D3C639F6C789}" type="slidenum">
              <a:rPr lang="en-US" smtClean="0"/>
              <a:t>10</a:t>
            </a:fld>
            <a:endParaRPr lang="en-US" dirty="0"/>
          </a:p>
        </p:txBody>
      </p:sp>
    </p:spTree>
    <p:extLst>
      <p:ext uri="{BB962C8B-B14F-4D97-AF65-F5344CB8AC3E}">
        <p14:creationId xmlns:p14="http://schemas.microsoft.com/office/powerpoint/2010/main" val="3541912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kern="1200" dirty="0">
                <a:solidFill>
                  <a:srgbClr val="BDC1C6"/>
                </a:solidFill>
                <a:effectLst/>
                <a:latin typeface="+mn-lt"/>
                <a:ea typeface="+mn-ea"/>
                <a:cs typeface="+mn-cs"/>
              </a:rPr>
              <a:t>TIGIT, T-cell immunoreceptor with Ig and ITIM domains; Treg, regulatory T-cell; WT, wild-type.</a:t>
            </a:r>
          </a:p>
        </p:txBody>
      </p:sp>
      <p:sp>
        <p:nvSpPr>
          <p:cNvPr id="4" name="Slide Number Placeholder 3"/>
          <p:cNvSpPr>
            <a:spLocks noGrp="1"/>
          </p:cNvSpPr>
          <p:nvPr>
            <p:ph type="sldNum" sz="quarter" idx="5"/>
          </p:nvPr>
        </p:nvSpPr>
        <p:spPr/>
        <p:txBody>
          <a:bodyPr/>
          <a:lstStyle/>
          <a:p>
            <a:fld id="{C81A2F10-48C9-4419-8F28-D3C639F6C789}" type="slidenum">
              <a:rPr lang="en-US" smtClean="0"/>
              <a:t>11</a:t>
            </a:fld>
            <a:endParaRPr lang="en-US" dirty="0"/>
          </a:p>
        </p:txBody>
      </p:sp>
    </p:spTree>
    <p:extLst>
      <p:ext uri="{BB962C8B-B14F-4D97-AF65-F5344CB8AC3E}">
        <p14:creationId xmlns:p14="http://schemas.microsoft.com/office/powerpoint/2010/main" val="26859810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kern="1200" dirty="0">
                <a:solidFill>
                  <a:srgbClr val="BDC1C6"/>
                </a:solidFill>
                <a:effectLst/>
                <a:latin typeface="+mn-lt"/>
                <a:ea typeface="+mn-ea"/>
                <a:cs typeface="+mn-cs"/>
              </a:rPr>
              <a:t>TIGIT, T-cell immunoreceptor with Ig and ITIM domains.</a:t>
            </a:r>
          </a:p>
        </p:txBody>
      </p:sp>
      <p:sp>
        <p:nvSpPr>
          <p:cNvPr id="4" name="Slide Number Placeholder 3"/>
          <p:cNvSpPr>
            <a:spLocks noGrp="1"/>
          </p:cNvSpPr>
          <p:nvPr>
            <p:ph type="sldNum" sz="quarter" idx="5"/>
          </p:nvPr>
        </p:nvSpPr>
        <p:spPr/>
        <p:txBody>
          <a:bodyPr/>
          <a:lstStyle/>
          <a:p>
            <a:fld id="{C81A2F10-48C9-4419-8F28-D3C639F6C789}" type="slidenum">
              <a:rPr lang="en-US" smtClean="0"/>
              <a:t>12</a:t>
            </a:fld>
            <a:endParaRPr lang="en-US" dirty="0"/>
          </a:p>
        </p:txBody>
      </p:sp>
    </p:spTree>
    <p:extLst>
      <p:ext uri="{BB962C8B-B14F-4D97-AF65-F5344CB8AC3E}">
        <p14:creationId xmlns:p14="http://schemas.microsoft.com/office/powerpoint/2010/main" val="30299481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1A2F10-48C9-4419-8F28-D3C639F6C789}" type="slidenum">
              <a:rPr lang="en-US" smtClean="0"/>
              <a:t>13</a:t>
            </a:fld>
            <a:endParaRPr lang="en-US"/>
          </a:p>
        </p:txBody>
      </p:sp>
    </p:spTree>
    <p:extLst>
      <p:ext uri="{BB962C8B-B14F-4D97-AF65-F5344CB8AC3E}">
        <p14:creationId xmlns:p14="http://schemas.microsoft.com/office/powerpoint/2010/main" val="36257398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CTLA, cytotoxic T lymphocyte</a:t>
            </a:r>
            <a:r>
              <a:rPr lang="en-US" sz="1200" i="1" kern="1200" dirty="0">
                <a:solidFill>
                  <a:schemeClr val="tx1"/>
                </a:solidFill>
                <a:effectLst/>
                <a:latin typeface="Arial" panose="020B0604020202020204" pitchFamily="34" charset="0"/>
                <a:ea typeface="+mn-ea"/>
                <a:cs typeface="Arial" panose="020B0604020202020204" pitchFamily="34" charset="0"/>
              </a:rPr>
              <a:t>–</a:t>
            </a:r>
            <a:r>
              <a:rPr lang="en-US" sz="1200" i="1" kern="1200" dirty="0">
                <a:solidFill>
                  <a:schemeClr val="tx1"/>
                </a:solidFill>
                <a:effectLst/>
                <a:latin typeface="+mn-lt"/>
                <a:ea typeface="+mn-ea"/>
                <a:cs typeface="+mn-cs"/>
              </a:rPr>
              <a:t>associated antigen;</a:t>
            </a:r>
            <a:r>
              <a:rPr lang="en-US" i="1" dirty="0">
                <a:effectLst/>
              </a:rPr>
              <a:t> Fc</a:t>
            </a:r>
            <a:r>
              <a:rPr lang="el-GR" i="1" dirty="0">
                <a:effectLst/>
              </a:rPr>
              <a:t>γ</a:t>
            </a:r>
            <a:r>
              <a:rPr lang="en-US" i="1" dirty="0">
                <a:effectLst/>
              </a:rPr>
              <a:t>R, Fc</a:t>
            </a:r>
            <a:r>
              <a:rPr lang="el-GR" i="1" dirty="0">
                <a:effectLst/>
              </a:rPr>
              <a:t>γ</a:t>
            </a:r>
            <a:r>
              <a:rPr lang="en-US" i="1" dirty="0">
                <a:effectLst/>
              </a:rPr>
              <a:t> receptor; </a:t>
            </a:r>
            <a:r>
              <a:rPr lang="en-US" i="1" dirty="0"/>
              <a:t>mAb, monoclonal antibody; </a:t>
            </a:r>
            <a:r>
              <a:rPr lang="en-US" sz="1200" b="0" i="1" kern="1200" dirty="0">
                <a:solidFill>
                  <a:srgbClr val="BDC1C6"/>
                </a:solidFill>
                <a:effectLst/>
                <a:latin typeface="+mn-lt"/>
                <a:ea typeface="+mn-ea"/>
                <a:cs typeface="+mn-cs"/>
              </a:rPr>
              <a:t>TIGIT, T-cell immunoreceptor with Ig and ITIM domains.</a:t>
            </a:r>
          </a:p>
          <a:p>
            <a:r>
              <a:rPr lang="en-US" i="1" dirty="0"/>
              <a:t> </a:t>
            </a:r>
          </a:p>
        </p:txBody>
      </p:sp>
      <p:sp>
        <p:nvSpPr>
          <p:cNvPr id="4" name="Slide Number Placeholder 3"/>
          <p:cNvSpPr>
            <a:spLocks noGrp="1"/>
          </p:cNvSpPr>
          <p:nvPr>
            <p:ph type="sldNum" sz="quarter" idx="5"/>
          </p:nvPr>
        </p:nvSpPr>
        <p:spPr/>
        <p:txBody>
          <a:bodyPr/>
          <a:lstStyle/>
          <a:p>
            <a:fld id="{C81A2F10-48C9-4419-8F28-D3C639F6C789}" type="slidenum">
              <a:rPr lang="en-US" smtClean="0"/>
              <a:t>14</a:t>
            </a:fld>
            <a:endParaRPr lang="en-US" dirty="0"/>
          </a:p>
        </p:txBody>
      </p:sp>
    </p:spTree>
    <p:extLst>
      <p:ext uri="{BB962C8B-B14F-4D97-AF65-F5344CB8AC3E}">
        <p14:creationId xmlns:p14="http://schemas.microsoft.com/office/powerpoint/2010/main" val="11008591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mAb, monoclonal antibody; </a:t>
            </a:r>
            <a:r>
              <a:rPr lang="en-US" sz="1200" b="0" i="1" kern="1200" dirty="0">
                <a:solidFill>
                  <a:srgbClr val="BDC1C6"/>
                </a:solidFill>
                <a:effectLst/>
                <a:latin typeface="+mn-lt"/>
                <a:ea typeface="+mn-ea"/>
                <a:cs typeface="+mn-cs"/>
              </a:rPr>
              <a:t>NK, natural killer; </a:t>
            </a:r>
            <a:r>
              <a:rPr lang="en-US" i="1" dirty="0"/>
              <a:t>PVR, </a:t>
            </a:r>
            <a:r>
              <a:rPr lang="en-US" sz="1200" i="1" kern="1200" dirty="0">
                <a:solidFill>
                  <a:schemeClr val="tx1"/>
                </a:solidFill>
                <a:effectLst/>
                <a:latin typeface="+mn-lt"/>
                <a:ea typeface="+mn-ea"/>
                <a:cs typeface="+mn-cs"/>
              </a:rPr>
              <a:t>poliovirus receptor; </a:t>
            </a:r>
            <a:r>
              <a:rPr lang="en-US" sz="1200" b="0" i="1" kern="1200" dirty="0">
                <a:solidFill>
                  <a:srgbClr val="BDC1C6"/>
                </a:solidFill>
                <a:effectLst/>
                <a:latin typeface="+mn-lt"/>
                <a:ea typeface="+mn-ea"/>
                <a:cs typeface="+mn-cs"/>
              </a:rPr>
              <a:t>TIGIT, T-cell immunoreceptor with Ig and ITIM domains.</a:t>
            </a:r>
          </a:p>
        </p:txBody>
      </p:sp>
      <p:sp>
        <p:nvSpPr>
          <p:cNvPr id="4" name="Slide Number Placeholder 3"/>
          <p:cNvSpPr>
            <a:spLocks noGrp="1"/>
          </p:cNvSpPr>
          <p:nvPr>
            <p:ph type="sldNum" sz="quarter" idx="5"/>
          </p:nvPr>
        </p:nvSpPr>
        <p:spPr/>
        <p:txBody>
          <a:bodyPr/>
          <a:lstStyle/>
          <a:p>
            <a:fld id="{C81A2F10-48C9-4419-8F28-D3C639F6C789}" type="slidenum">
              <a:rPr lang="en-US" smtClean="0"/>
              <a:t>15</a:t>
            </a:fld>
            <a:endParaRPr lang="en-US" dirty="0"/>
          </a:p>
        </p:txBody>
      </p:sp>
    </p:spTree>
    <p:extLst>
      <p:ext uri="{BB962C8B-B14F-4D97-AF65-F5344CB8AC3E}">
        <p14:creationId xmlns:p14="http://schemas.microsoft.com/office/powerpoint/2010/main" val="32561195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a:solidFill>
                  <a:schemeClr val="tx1"/>
                </a:solidFill>
                <a:effectLst/>
                <a:latin typeface="+mn-lt"/>
                <a:ea typeface="+mn-ea"/>
                <a:cs typeface="+mn-cs"/>
              </a:rPr>
              <a:t>Atezo, atezolizumab; CR, complete response; DLT, dose-limiting toxicity;</a:t>
            </a:r>
            <a:r>
              <a:rPr lang="en-US" i="1" dirty="0">
                <a:effectLst/>
              </a:rPr>
              <a:t> H/N SCC, </a:t>
            </a:r>
            <a:r>
              <a:rPr lang="en-US" sz="1200" b="0" i="1" u="none" strike="noStrike" kern="1200" dirty="0">
                <a:solidFill>
                  <a:schemeClr val="tx1"/>
                </a:solidFill>
                <a:effectLst/>
                <a:latin typeface="+mn-lt"/>
                <a:ea typeface="+mn-ea"/>
                <a:cs typeface="+mn-cs"/>
              </a:rPr>
              <a:t>head and neck squamous cell carcinoma; </a:t>
            </a:r>
            <a:r>
              <a:rPr lang="en-US" i="1" dirty="0"/>
              <a:t>NSCLC, non-small-cell lung cancer; </a:t>
            </a:r>
            <a:r>
              <a:rPr lang="en-US" i="1" dirty="0">
                <a:effectLst/>
              </a:rPr>
              <a:t>PK, </a:t>
            </a:r>
            <a:r>
              <a:rPr lang="en-US" sz="1200" i="1" kern="1200" dirty="0">
                <a:solidFill>
                  <a:schemeClr val="tx1"/>
                </a:solidFill>
                <a:effectLst/>
                <a:latin typeface="+mn-lt"/>
                <a:ea typeface="+mn-ea"/>
                <a:cs typeface="+mn-cs"/>
              </a:rPr>
              <a:t>pharmacokinetic; </a:t>
            </a:r>
            <a:r>
              <a:rPr lang="en-US" i="1" dirty="0"/>
              <a:t>PR, </a:t>
            </a:r>
            <a:r>
              <a:rPr lang="en-US" sz="1200" i="1" kern="1200" dirty="0">
                <a:solidFill>
                  <a:schemeClr val="tx1"/>
                </a:solidFill>
                <a:effectLst/>
                <a:latin typeface="+mn-lt"/>
                <a:ea typeface="+mn-ea"/>
                <a:cs typeface="+mn-cs"/>
              </a:rPr>
              <a:t>partial response.</a:t>
            </a:r>
            <a:endParaRPr lang="en-US" i="1" dirty="0"/>
          </a:p>
        </p:txBody>
      </p:sp>
      <p:sp>
        <p:nvSpPr>
          <p:cNvPr id="4" name="Slide Number Placeholder 3"/>
          <p:cNvSpPr>
            <a:spLocks noGrp="1"/>
          </p:cNvSpPr>
          <p:nvPr>
            <p:ph type="sldNum" sz="quarter" idx="5"/>
          </p:nvPr>
        </p:nvSpPr>
        <p:spPr/>
        <p:txBody>
          <a:bodyPr/>
          <a:lstStyle/>
          <a:p>
            <a:fld id="{C81A2F10-48C9-4419-8F28-D3C639F6C789}" type="slidenum">
              <a:rPr lang="en-US" smtClean="0"/>
              <a:t>16</a:t>
            </a:fld>
            <a:endParaRPr lang="en-US" dirty="0"/>
          </a:p>
        </p:txBody>
      </p:sp>
    </p:spTree>
    <p:extLst>
      <p:ext uri="{BB962C8B-B14F-4D97-AF65-F5344CB8AC3E}">
        <p14:creationId xmlns:p14="http://schemas.microsoft.com/office/powerpoint/2010/main" val="11401593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a:solidFill>
                  <a:schemeClr val="tx1"/>
                </a:solidFill>
                <a:effectLst/>
                <a:latin typeface="+mn-lt"/>
                <a:ea typeface="+mn-ea"/>
                <a:cs typeface="+mn-cs"/>
              </a:rPr>
              <a:t>1L, first-line; 2L, second-line; 3L, third-line; 4L, fourth-line; CR, complete response; DCR, disease control rate; IC, immune cell;</a:t>
            </a:r>
            <a:r>
              <a:rPr lang="en-US" i="1" dirty="0">
                <a:effectLst/>
              </a:rPr>
              <a:t> nonsq, nonsquamous; </a:t>
            </a:r>
            <a:r>
              <a:rPr lang="en-US" i="1" dirty="0"/>
              <a:t>NSCLC, non-small-cell lung cancer; </a:t>
            </a:r>
            <a:r>
              <a:rPr lang="en-US" sz="1200" b="0" i="1" kern="1200" dirty="0">
                <a:solidFill>
                  <a:srgbClr val="BDC1C6"/>
                </a:solidFill>
                <a:effectLst/>
                <a:latin typeface="+mn-lt"/>
                <a:ea typeface="+mn-ea"/>
                <a:cs typeface="+mn-cs"/>
              </a:rPr>
              <a:t>ORR, objective response rate; PD, progressive disease; PR, partial response; SD, stable disease; </a:t>
            </a:r>
            <a:r>
              <a:rPr lang="en-US" i="1" dirty="0"/>
              <a:t>SLD, </a:t>
            </a:r>
            <a:r>
              <a:rPr lang="en-US" sz="1200" i="1" kern="1200" dirty="0">
                <a:solidFill>
                  <a:schemeClr val="tx1"/>
                </a:solidFill>
                <a:effectLst/>
                <a:latin typeface="+mn-lt"/>
                <a:ea typeface="+mn-ea"/>
                <a:cs typeface="+mn-cs"/>
              </a:rPr>
              <a:t>sum of longest diameter; sq, squamous; TC, tumor cell.</a:t>
            </a:r>
            <a:endParaRPr lang="en-US" i="1" dirty="0"/>
          </a:p>
        </p:txBody>
      </p:sp>
      <p:sp>
        <p:nvSpPr>
          <p:cNvPr id="4" name="Slide Number Placeholder 3"/>
          <p:cNvSpPr>
            <a:spLocks noGrp="1"/>
          </p:cNvSpPr>
          <p:nvPr>
            <p:ph type="sldNum" sz="quarter" idx="5"/>
          </p:nvPr>
        </p:nvSpPr>
        <p:spPr/>
        <p:txBody>
          <a:bodyPr/>
          <a:lstStyle/>
          <a:p>
            <a:fld id="{C81A2F10-48C9-4419-8F28-D3C639F6C789}" type="slidenum">
              <a:rPr lang="en-US" smtClean="0"/>
              <a:t>17</a:t>
            </a:fld>
            <a:endParaRPr lang="en-US" dirty="0"/>
          </a:p>
        </p:txBody>
      </p:sp>
    </p:spTree>
    <p:extLst>
      <p:ext uri="{BB962C8B-B14F-4D97-AF65-F5344CB8AC3E}">
        <p14:creationId xmlns:p14="http://schemas.microsoft.com/office/powerpoint/2010/main" val="5614535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t>
            </a:r>
            <a:r>
              <a:rPr lang="en-US" sz="1200" i="1" kern="1200" dirty="0">
                <a:solidFill>
                  <a:schemeClr val="tx1"/>
                </a:solidFill>
                <a:effectLst/>
                <a:latin typeface="+mn-lt"/>
                <a:ea typeface="+mn-ea"/>
                <a:cs typeface="+mn-cs"/>
              </a:rPr>
              <a:t>adverse event.</a:t>
            </a:r>
            <a:endParaRPr lang="en-US" i="1" dirty="0"/>
          </a:p>
        </p:txBody>
      </p:sp>
      <p:sp>
        <p:nvSpPr>
          <p:cNvPr id="4" name="Slide Number Placeholder 3"/>
          <p:cNvSpPr>
            <a:spLocks noGrp="1"/>
          </p:cNvSpPr>
          <p:nvPr>
            <p:ph type="sldNum" sz="quarter" idx="5"/>
          </p:nvPr>
        </p:nvSpPr>
        <p:spPr/>
        <p:txBody>
          <a:bodyPr/>
          <a:lstStyle/>
          <a:p>
            <a:fld id="{C81A2F10-48C9-4419-8F28-D3C639F6C789}" type="slidenum">
              <a:rPr lang="en-US" smtClean="0"/>
              <a:t>18</a:t>
            </a:fld>
            <a:endParaRPr lang="en-US" dirty="0"/>
          </a:p>
        </p:txBody>
      </p:sp>
    </p:spTree>
    <p:extLst>
      <p:ext uri="{BB962C8B-B14F-4D97-AF65-F5344CB8AC3E}">
        <p14:creationId xmlns:p14="http://schemas.microsoft.com/office/powerpoint/2010/main" val="34830876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ALK, </a:t>
            </a:r>
            <a:r>
              <a:rPr lang="en-US" sz="1200" i="1" kern="1200" dirty="0">
                <a:solidFill>
                  <a:schemeClr val="tx1"/>
                </a:solidFill>
                <a:effectLst/>
                <a:latin typeface="+mn-lt"/>
                <a:ea typeface="+mn-ea"/>
                <a:cs typeface="+mn-cs"/>
              </a:rPr>
              <a:t>anaplastic lymphoma kinase;</a:t>
            </a:r>
            <a:r>
              <a:rPr lang="en-US" i="1" dirty="0">
                <a:effectLst/>
              </a:rPr>
              <a:t> </a:t>
            </a:r>
            <a:r>
              <a:rPr lang="en-US" i="1" dirty="0"/>
              <a:t>DoR, </a:t>
            </a:r>
            <a:r>
              <a:rPr lang="en-US" sz="1200" i="1" kern="1200" dirty="0">
                <a:solidFill>
                  <a:schemeClr val="tx1"/>
                </a:solidFill>
                <a:effectLst/>
                <a:latin typeface="+mn-lt"/>
                <a:ea typeface="+mn-ea"/>
                <a:cs typeface="+mn-cs"/>
              </a:rPr>
              <a:t>duration of response; IHC, immunohistochemistry; </a:t>
            </a:r>
            <a:r>
              <a:rPr lang="en-US" i="1" dirty="0"/>
              <a:t>NSCLC, non-small-cell lung cancer; </a:t>
            </a:r>
            <a:r>
              <a:rPr lang="en-US" sz="1200" b="0" i="1" kern="1200" dirty="0">
                <a:solidFill>
                  <a:srgbClr val="BDC1C6"/>
                </a:solidFill>
                <a:effectLst/>
                <a:latin typeface="+mn-lt"/>
                <a:ea typeface="+mn-ea"/>
                <a:cs typeface="+mn-cs"/>
              </a:rPr>
              <a:t>ORR, overall response rate; </a:t>
            </a:r>
            <a:r>
              <a:rPr lang="en-US" i="1" dirty="0"/>
              <a:t>OS, </a:t>
            </a:r>
            <a:r>
              <a:rPr lang="en-US" sz="1200" i="1" kern="1200" dirty="0">
                <a:solidFill>
                  <a:schemeClr val="tx1"/>
                </a:solidFill>
                <a:effectLst/>
                <a:latin typeface="+mn-lt"/>
                <a:ea typeface="+mn-ea"/>
                <a:cs typeface="+mn-cs"/>
              </a:rPr>
              <a:t>overall survival; </a:t>
            </a:r>
            <a:r>
              <a:rPr lang="en-US" i="1" dirty="0"/>
              <a:t>PD, </a:t>
            </a:r>
            <a:r>
              <a:rPr lang="en-US" sz="1200" i="1" kern="1200" dirty="0">
                <a:solidFill>
                  <a:schemeClr val="tx1"/>
                </a:solidFill>
                <a:effectLst/>
                <a:latin typeface="+mn-lt"/>
                <a:ea typeface="+mn-ea"/>
                <a:cs typeface="+mn-cs"/>
              </a:rPr>
              <a:t>progressive disease; </a:t>
            </a:r>
            <a:r>
              <a:rPr lang="en-US" i="1" dirty="0"/>
              <a:t>PFS, </a:t>
            </a:r>
            <a:r>
              <a:rPr lang="en-US" sz="1200" i="1" kern="1200" dirty="0">
                <a:solidFill>
                  <a:schemeClr val="tx1"/>
                </a:solidFill>
                <a:effectLst/>
                <a:latin typeface="+mn-lt"/>
                <a:ea typeface="+mn-ea"/>
                <a:cs typeface="+mn-cs"/>
              </a:rPr>
              <a:t>progression-free survival; PROs, patient-reported outcomes; </a:t>
            </a:r>
            <a:r>
              <a:rPr lang="en-US" i="1" dirty="0"/>
              <a:t>TPS, tumor proportion score</a:t>
            </a:r>
            <a:r>
              <a:rPr lang="en-US" sz="1200" i="1" kern="1200" dirty="0">
                <a:solidFill>
                  <a:schemeClr val="tx1"/>
                </a:solidFill>
                <a:effectLst/>
                <a:latin typeface="+mn-lt"/>
                <a:ea typeface="+mn-ea"/>
                <a:cs typeface="+mn-cs"/>
              </a:rPr>
              <a:t>. </a:t>
            </a:r>
            <a:endParaRPr lang="en-US" i="1" dirty="0"/>
          </a:p>
        </p:txBody>
      </p:sp>
      <p:sp>
        <p:nvSpPr>
          <p:cNvPr id="4" name="Slide Number Placeholder 3"/>
          <p:cNvSpPr>
            <a:spLocks noGrp="1"/>
          </p:cNvSpPr>
          <p:nvPr>
            <p:ph type="sldNum" sz="quarter" idx="5"/>
          </p:nvPr>
        </p:nvSpPr>
        <p:spPr/>
        <p:txBody>
          <a:bodyPr/>
          <a:lstStyle/>
          <a:p>
            <a:fld id="{C81A2F10-48C9-4419-8F28-D3C639F6C789}" type="slidenum">
              <a:rPr lang="en-US" smtClean="0"/>
              <a:t>19</a:t>
            </a:fld>
            <a:endParaRPr lang="en-US" dirty="0"/>
          </a:p>
        </p:txBody>
      </p:sp>
    </p:spTree>
    <p:extLst>
      <p:ext uri="{BB962C8B-B14F-4D97-AF65-F5344CB8AC3E}">
        <p14:creationId xmlns:p14="http://schemas.microsoft.com/office/powerpoint/2010/main" val="15764039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1" kern="1200" dirty="0">
                <a:solidFill>
                  <a:srgbClr val="BDC1C6"/>
                </a:solidFill>
                <a:effectLst/>
                <a:latin typeface="+mn-lt"/>
                <a:ea typeface="+mn-ea"/>
                <a:cs typeface="+mn-cs"/>
              </a:rPr>
              <a:t>ITT, </a:t>
            </a:r>
            <a:r>
              <a:rPr lang="en-US" sz="1200" i="1" kern="1200" dirty="0">
                <a:solidFill>
                  <a:schemeClr val="tx1"/>
                </a:solidFill>
                <a:effectLst/>
                <a:latin typeface="+mn-lt"/>
                <a:ea typeface="+mn-ea"/>
                <a:cs typeface="+mn-cs"/>
              </a:rPr>
              <a:t>intention-to-treat; </a:t>
            </a:r>
            <a:r>
              <a:rPr lang="en-US" sz="1200" b="0" i="1" kern="1200" dirty="0">
                <a:solidFill>
                  <a:srgbClr val="BDC1C6"/>
                </a:solidFill>
                <a:effectLst/>
                <a:latin typeface="+mn-lt"/>
                <a:ea typeface="+mn-ea"/>
                <a:cs typeface="+mn-cs"/>
              </a:rPr>
              <a:t>ORR, overall response rate; </a:t>
            </a:r>
            <a:r>
              <a:rPr lang="en-US" i="1" dirty="0"/>
              <a:t>TPS, tumor proportion score.</a:t>
            </a:r>
            <a:endParaRPr lang="en-US" dirty="0"/>
          </a:p>
        </p:txBody>
      </p:sp>
      <p:sp>
        <p:nvSpPr>
          <p:cNvPr id="4" name="Slide Number Placeholder 3"/>
          <p:cNvSpPr>
            <a:spLocks noGrp="1"/>
          </p:cNvSpPr>
          <p:nvPr>
            <p:ph type="sldNum" sz="quarter" idx="5"/>
          </p:nvPr>
        </p:nvSpPr>
        <p:spPr/>
        <p:txBody>
          <a:bodyPr/>
          <a:lstStyle/>
          <a:p>
            <a:fld id="{C81A2F10-48C9-4419-8F28-D3C639F6C789}" type="slidenum">
              <a:rPr lang="en-US" smtClean="0"/>
              <a:t>20</a:t>
            </a:fld>
            <a:endParaRPr lang="en-US" dirty="0"/>
          </a:p>
        </p:txBody>
      </p:sp>
    </p:spTree>
    <p:extLst>
      <p:ext uri="{BB962C8B-B14F-4D97-AF65-F5344CB8AC3E}">
        <p14:creationId xmlns:p14="http://schemas.microsoft.com/office/powerpoint/2010/main" val="693403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Atezo, atezolizumab; DoR, </a:t>
            </a:r>
            <a:r>
              <a:rPr lang="en-US" sz="1200" i="1" kern="1200" dirty="0">
                <a:solidFill>
                  <a:schemeClr val="tx1"/>
                </a:solidFill>
                <a:effectLst/>
                <a:latin typeface="+mn-lt"/>
                <a:ea typeface="+mn-ea"/>
                <a:cs typeface="+mn-cs"/>
              </a:rPr>
              <a:t>duration of response; NE, not estimable; O</a:t>
            </a:r>
            <a:r>
              <a:rPr lang="en-US" sz="1200" b="0" i="1" kern="1200" dirty="0">
                <a:solidFill>
                  <a:srgbClr val="BDC1C6"/>
                </a:solidFill>
                <a:effectLst/>
                <a:latin typeface="+mn-lt"/>
                <a:ea typeface="+mn-ea"/>
                <a:cs typeface="+mn-cs"/>
              </a:rPr>
              <a:t>RR, overall response rate; </a:t>
            </a:r>
            <a:r>
              <a:rPr lang="en-US" i="1" dirty="0"/>
              <a:t>PFS, </a:t>
            </a:r>
            <a:r>
              <a:rPr lang="en-US" sz="1200" i="1" kern="1200" dirty="0">
                <a:solidFill>
                  <a:schemeClr val="tx1"/>
                </a:solidFill>
                <a:effectLst/>
                <a:latin typeface="+mn-lt"/>
                <a:ea typeface="+mn-ea"/>
                <a:cs typeface="+mn-cs"/>
              </a:rPr>
              <a:t>progression-free survival; tira, tiragolumab; </a:t>
            </a:r>
            <a:r>
              <a:rPr lang="en-US" i="1" dirty="0"/>
              <a:t>TPS, tumor proportion score.</a:t>
            </a:r>
          </a:p>
        </p:txBody>
      </p:sp>
      <p:sp>
        <p:nvSpPr>
          <p:cNvPr id="4" name="Slide Number Placeholder 3"/>
          <p:cNvSpPr>
            <a:spLocks noGrp="1"/>
          </p:cNvSpPr>
          <p:nvPr>
            <p:ph type="sldNum" sz="quarter" idx="5"/>
          </p:nvPr>
        </p:nvSpPr>
        <p:spPr/>
        <p:txBody>
          <a:bodyPr/>
          <a:lstStyle/>
          <a:p>
            <a:fld id="{C81A2F10-48C9-4419-8F28-D3C639F6C789}" type="slidenum">
              <a:rPr lang="en-US" smtClean="0"/>
              <a:t>21</a:t>
            </a:fld>
            <a:endParaRPr lang="en-US" dirty="0"/>
          </a:p>
        </p:txBody>
      </p:sp>
    </p:spTree>
    <p:extLst>
      <p:ext uri="{BB962C8B-B14F-4D97-AF65-F5344CB8AC3E}">
        <p14:creationId xmlns:p14="http://schemas.microsoft.com/office/powerpoint/2010/main" val="6047793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a:solidFill>
                  <a:schemeClr val="tx1"/>
                </a:solidFill>
                <a:effectLst/>
                <a:latin typeface="+mn-lt"/>
                <a:ea typeface="+mn-ea"/>
                <a:cs typeface="+mn-cs"/>
              </a:rPr>
              <a:t>A, atezolizumab; Atezo, atezolizumab; NE, not estimable; </a:t>
            </a:r>
            <a:r>
              <a:rPr lang="en-US" i="1" dirty="0"/>
              <a:t>OS, </a:t>
            </a:r>
            <a:r>
              <a:rPr lang="en-US" sz="1200" i="1" kern="1200" dirty="0">
                <a:solidFill>
                  <a:schemeClr val="tx1"/>
                </a:solidFill>
                <a:effectLst/>
                <a:latin typeface="+mn-lt"/>
                <a:ea typeface="+mn-ea"/>
                <a:cs typeface="+mn-cs"/>
              </a:rPr>
              <a:t>overall survival; P, placebo; T, tiragolumab; tira, tiragolumab; </a:t>
            </a:r>
            <a:r>
              <a:rPr lang="en-US" i="1" dirty="0"/>
              <a:t>TPS, tumor proportion score. </a:t>
            </a:r>
            <a:endParaRPr lang="en-US" dirty="0"/>
          </a:p>
        </p:txBody>
      </p:sp>
      <p:sp>
        <p:nvSpPr>
          <p:cNvPr id="4" name="Slide Number Placeholder 3"/>
          <p:cNvSpPr>
            <a:spLocks noGrp="1"/>
          </p:cNvSpPr>
          <p:nvPr>
            <p:ph type="sldNum" sz="quarter" idx="5"/>
          </p:nvPr>
        </p:nvSpPr>
        <p:spPr/>
        <p:txBody>
          <a:bodyPr/>
          <a:lstStyle/>
          <a:p>
            <a:fld id="{C81A2F10-48C9-4419-8F28-D3C639F6C789}" type="slidenum">
              <a:rPr lang="en-US" smtClean="0"/>
              <a:t>22</a:t>
            </a:fld>
            <a:endParaRPr lang="en-US" dirty="0"/>
          </a:p>
        </p:txBody>
      </p:sp>
    </p:spTree>
    <p:extLst>
      <p:ext uri="{BB962C8B-B14F-4D97-AF65-F5344CB8AC3E}">
        <p14:creationId xmlns:p14="http://schemas.microsoft.com/office/powerpoint/2010/main" val="42098961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AE, </a:t>
            </a:r>
            <a:r>
              <a:rPr lang="en-US" sz="1200" i="1" kern="1200" dirty="0">
                <a:solidFill>
                  <a:schemeClr val="tx1"/>
                </a:solidFill>
                <a:effectLst/>
                <a:latin typeface="+mn-lt"/>
                <a:ea typeface="+mn-ea"/>
                <a:cs typeface="+mn-cs"/>
              </a:rPr>
              <a:t>adverse event; atezo, atezolizumab.</a:t>
            </a:r>
            <a:endParaRPr lang="en-US" i="1" dirty="0"/>
          </a:p>
        </p:txBody>
      </p:sp>
      <p:sp>
        <p:nvSpPr>
          <p:cNvPr id="4" name="Slide Number Placeholder 3"/>
          <p:cNvSpPr>
            <a:spLocks noGrp="1"/>
          </p:cNvSpPr>
          <p:nvPr>
            <p:ph type="sldNum" sz="quarter" idx="5"/>
          </p:nvPr>
        </p:nvSpPr>
        <p:spPr/>
        <p:txBody>
          <a:bodyPr/>
          <a:lstStyle/>
          <a:p>
            <a:fld id="{C81A2F10-48C9-4419-8F28-D3C639F6C789}" type="slidenum">
              <a:rPr lang="en-US" smtClean="0"/>
              <a:t>23</a:t>
            </a:fld>
            <a:endParaRPr lang="en-US" dirty="0"/>
          </a:p>
        </p:txBody>
      </p:sp>
    </p:spTree>
    <p:extLst>
      <p:ext uri="{BB962C8B-B14F-4D97-AF65-F5344CB8AC3E}">
        <p14:creationId xmlns:p14="http://schemas.microsoft.com/office/powerpoint/2010/main" val="38125073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DoR, </a:t>
            </a:r>
            <a:r>
              <a:rPr lang="en-US" sz="1200" i="1" kern="1200" dirty="0">
                <a:solidFill>
                  <a:schemeClr val="tx1"/>
                </a:solidFill>
                <a:effectLst/>
                <a:latin typeface="+mn-lt"/>
                <a:ea typeface="+mn-ea"/>
                <a:cs typeface="+mn-cs"/>
              </a:rPr>
              <a:t>duration of response; ECOG, Eastern Cooperative Oncology Group; </a:t>
            </a:r>
            <a:r>
              <a:rPr lang="en-US" i="1" dirty="0"/>
              <a:t>NSCLC, non-small-cell lung cancer; </a:t>
            </a:r>
            <a:r>
              <a:rPr lang="en-US" sz="1200" i="1" kern="1200" dirty="0">
                <a:solidFill>
                  <a:schemeClr val="tx1"/>
                </a:solidFill>
                <a:effectLst/>
                <a:latin typeface="+mn-lt"/>
                <a:ea typeface="+mn-ea"/>
                <a:cs typeface="+mn-cs"/>
              </a:rPr>
              <a:t>O</a:t>
            </a:r>
            <a:r>
              <a:rPr lang="en-US" sz="1200" b="0" i="1" kern="1200" dirty="0">
                <a:solidFill>
                  <a:srgbClr val="BDC1C6"/>
                </a:solidFill>
                <a:effectLst/>
                <a:latin typeface="+mn-lt"/>
                <a:ea typeface="+mn-ea"/>
                <a:cs typeface="+mn-cs"/>
              </a:rPr>
              <a:t>RR, overall response rate; </a:t>
            </a:r>
            <a:r>
              <a:rPr lang="en-US" i="1" dirty="0"/>
              <a:t>OS, </a:t>
            </a:r>
            <a:r>
              <a:rPr lang="en-US" sz="1200" i="1" kern="1200" dirty="0">
                <a:solidFill>
                  <a:schemeClr val="tx1"/>
                </a:solidFill>
                <a:effectLst/>
                <a:latin typeface="+mn-lt"/>
                <a:ea typeface="+mn-ea"/>
                <a:cs typeface="+mn-cs"/>
              </a:rPr>
              <a:t>overall survival; PD, </a:t>
            </a:r>
            <a:r>
              <a:rPr lang="en-US" sz="1200" b="0" i="1" u="none" strike="noStrike" kern="1200" dirty="0">
                <a:solidFill>
                  <a:schemeClr val="tx1"/>
                </a:solidFill>
                <a:effectLst/>
                <a:latin typeface="+mn-lt"/>
                <a:ea typeface="+mn-ea"/>
                <a:cs typeface="+mn-cs"/>
              </a:rPr>
              <a:t>pharmacodynamics; </a:t>
            </a:r>
            <a:r>
              <a:rPr lang="en-US" i="1" dirty="0"/>
              <a:t>PFS, </a:t>
            </a:r>
            <a:r>
              <a:rPr lang="en-US" sz="1200" i="1" kern="1200" dirty="0">
                <a:solidFill>
                  <a:schemeClr val="tx1"/>
                </a:solidFill>
                <a:effectLst/>
                <a:latin typeface="+mn-lt"/>
                <a:ea typeface="+mn-ea"/>
                <a:cs typeface="+mn-cs"/>
              </a:rPr>
              <a:t>progression-free survival; </a:t>
            </a:r>
            <a:r>
              <a:rPr lang="en-US" i="1" dirty="0">
                <a:effectLst/>
              </a:rPr>
              <a:t>PK, </a:t>
            </a:r>
            <a:r>
              <a:rPr lang="en-US" sz="1200" i="1" kern="1200" dirty="0">
                <a:solidFill>
                  <a:schemeClr val="tx1"/>
                </a:solidFill>
                <a:effectLst/>
                <a:latin typeface="+mn-lt"/>
                <a:ea typeface="+mn-ea"/>
                <a:cs typeface="+mn-cs"/>
              </a:rPr>
              <a:t>pharmacokinetics; PS, performance status; </a:t>
            </a:r>
            <a:r>
              <a:rPr lang="en-US" i="1" dirty="0"/>
              <a:t>TTCD</a:t>
            </a:r>
            <a:r>
              <a:rPr lang="en-US" i="1" dirty="0">
                <a:latin typeface="+mn-lt"/>
              </a:rPr>
              <a:t>, </a:t>
            </a:r>
            <a:r>
              <a:rPr kumimoji="0" lang="en-US" sz="1200" b="0" i="1" u="none" strike="noStrike" kern="0" cap="none" spc="0" normalizeH="0" baseline="0" noProof="0" dirty="0">
                <a:ln>
                  <a:noFill/>
                </a:ln>
                <a:solidFill>
                  <a:srgbClr val="000000"/>
                </a:solidFill>
                <a:effectLst/>
                <a:uLnTx/>
                <a:uFillTx/>
                <a:latin typeface="+mn-lt"/>
                <a:ea typeface="+mn-ea"/>
                <a:cs typeface="+mn-cs"/>
              </a:rPr>
              <a:t>time to confirmed deterioration.</a:t>
            </a:r>
            <a:endParaRPr lang="en-US" i="1" dirty="0">
              <a:latin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023188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a:t>
            </a:r>
            <a:r>
              <a:rPr lang="en-US" sz="1200" i="1" kern="1200" dirty="0">
                <a:solidFill>
                  <a:schemeClr val="tx1"/>
                </a:solidFill>
                <a:effectLst/>
                <a:latin typeface="+mn-lt"/>
                <a:ea typeface="+mn-ea"/>
                <a:cs typeface="+mn-cs"/>
              </a:rPr>
              <a:t>chemotherapy; </a:t>
            </a:r>
            <a:r>
              <a:rPr lang="en-US" i="1" dirty="0"/>
              <a:t>DoR, </a:t>
            </a:r>
            <a:r>
              <a:rPr lang="en-US" sz="1200" i="1" kern="1200" dirty="0">
                <a:solidFill>
                  <a:schemeClr val="tx1"/>
                </a:solidFill>
                <a:effectLst/>
                <a:latin typeface="+mn-lt"/>
                <a:ea typeface="+mn-ea"/>
                <a:cs typeface="+mn-cs"/>
              </a:rPr>
              <a:t>duration of response; </a:t>
            </a:r>
            <a:r>
              <a:rPr lang="en-US" i="1" dirty="0"/>
              <a:t>NSCLC, non-small-cell lung cancer; </a:t>
            </a:r>
            <a:r>
              <a:rPr lang="en-US" sz="1200" i="1" kern="1200" dirty="0">
                <a:solidFill>
                  <a:schemeClr val="tx1"/>
                </a:solidFill>
                <a:effectLst/>
                <a:latin typeface="+mn-lt"/>
                <a:ea typeface="+mn-ea"/>
                <a:cs typeface="+mn-cs"/>
              </a:rPr>
              <a:t>O</a:t>
            </a:r>
            <a:r>
              <a:rPr lang="en-US" sz="1200" b="0" i="1" kern="1200" dirty="0">
                <a:solidFill>
                  <a:srgbClr val="BDC1C6"/>
                </a:solidFill>
                <a:effectLst/>
                <a:latin typeface="+mn-lt"/>
                <a:ea typeface="+mn-ea"/>
                <a:cs typeface="+mn-cs"/>
              </a:rPr>
              <a:t>RR, overall response rate; </a:t>
            </a:r>
            <a:r>
              <a:rPr lang="en-US" sz="1200" i="1" kern="1200" dirty="0">
                <a:solidFill>
                  <a:schemeClr val="tx1"/>
                </a:solidFill>
                <a:effectLst/>
                <a:latin typeface="+mn-lt"/>
                <a:ea typeface="+mn-ea"/>
                <a:cs typeface="+mn-cs"/>
              </a:rPr>
              <a:t>PD, </a:t>
            </a:r>
            <a:r>
              <a:rPr lang="en-US" sz="1200" b="0" i="1" u="none" strike="noStrike" kern="1200" dirty="0">
                <a:solidFill>
                  <a:schemeClr val="tx1"/>
                </a:solidFill>
                <a:effectLst/>
                <a:latin typeface="+mn-lt"/>
                <a:ea typeface="+mn-ea"/>
                <a:cs typeface="+mn-cs"/>
              </a:rPr>
              <a:t>pharmacodynamic; </a:t>
            </a:r>
            <a:r>
              <a:rPr lang="en-US" i="1" dirty="0"/>
              <a:t>PFS, </a:t>
            </a:r>
            <a:r>
              <a:rPr lang="en-US" sz="1200" i="1" kern="1200" dirty="0">
                <a:solidFill>
                  <a:schemeClr val="tx1"/>
                </a:solidFill>
                <a:effectLst/>
                <a:latin typeface="+mn-lt"/>
                <a:ea typeface="+mn-ea"/>
                <a:cs typeface="+mn-cs"/>
              </a:rPr>
              <a:t>progression-free survival.  </a:t>
            </a:r>
            <a:endParaRPr lang="en-US" dirty="0"/>
          </a:p>
        </p:txBody>
      </p:sp>
      <p:sp>
        <p:nvSpPr>
          <p:cNvPr id="4" name="Slide Number Placeholder 3"/>
          <p:cNvSpPr>
            <a:spLocks noGrp="1"/>
          </p:cNvSpPr>
          <p:nvPr>
            <p:ph type="sldNum" sz="quarter" idx="5"/>
          </p:nvPr>
        </p:nvSpPr>
        <p:spPr/>
        <p:txBody>
          <a:bodyPr/>
          <a:lstStyle/>
          <a:p>
            <a:fld id="{C81A2F10-48C9-4419-8F28-D3C639F6C789}" type="slidenum">
              <a:rPr lang="en-US" smtClean="0"/>
              <a:t>25</a:t>
            </a:fld>
            <a:endParaRPr lang="en-US" dirty="0"/>
          </a:p>
        </p:txBody>
      </p:sp>
    </p:spTree>
    <p:extLst>
      <p:ext uri="{BB962C8B-B14F-4D97-AF65-F5344CB8AC3E}">
        <p14:creationId xmlns:p14="http://schemas.microsoft.com/office/powerpoint/2010/main" val="3809700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a:solidFill>
                  <a:schemeClr val="tx1"/>
                </a:solidFill>
                <a:effectLst/>
                <a:latin typeface="+mn-lt"/>
                <a:ea typeface="+mn-ea"/>
                <a:cs typeface="+mn-cs"/>
              </a:rPr>
              <a:t>ECOG, Eastern Cooperative Oncology Group; IHC, immunohistochemistry; </a:t>
            </a:r>
            <a:r>
              <a:rPr lang="en-US" i="1" dirty="0"/>
              <a:t>NSCLC, non-small-cell lung cancer; PS, performance status; TPS, tumor proportion score.</a:t>
            </a:r>
            <a:endParaRPr lang="en-US" dirty="0"/>
          </a:p>
        </p:txBody>
      </p:sp>
      <p:sp>
        <p:nvSpPr>
          <p:cNvPr id="4" name="Slide Number Placeholder 3"/>
          <p:cNvSpPr>
            <a:spLocks noGrp="1"/>
          </p:cNvSpPr>
          <p:nvPr>
            <p:ph type="sldNum" sz="quarter" idx="5"/>
          </p:nvPr>
        </p:nvSpPr>
        <p:spPr/>
        <p:txBody>
          <a:bodyPr/>
          <a:lstStyle/>
          <a:p>
            <a:fld id="{C81A2F10-48C9-4419-8F28-D3C639F6C789}" type="slidenum">
              <a:rPr lang="en-US" smtClean="0"/>
              <a:t>26</a:t>
            </a:fld>
            <a:endParaRPr lang="en-US" dirty="0"/>
          </a:p>
        </p:txBody>
      </p:sp>
    </p:spTree>
    <p:extLst>
      <p:ext uri="{BB962C8B-B14F-4D97-AF65-F5344CB8AC3E}">
        <p14:creationId xmlns:p14="http://schemas.microsoft.com/office/powerpoint/2010/main" val="36672426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t>
            </a:r>
            <a:r>
              <a:rPr lang="en-US" sz="1200" i="1" kern="1200" dirty="0">
                <a:solidFill>
                  <a:schemeClr val="tx1"/>
                </a:solidFill>
                <a:effectLst/>
                <a:latin typeface="+mn-lt"/>
                <a:ea typeface="+mn-ea"/>
                <a:cs typeface="+mn-cs"/>
              </a:rPr>
              <a:t>adverse event; </a:t>
            </a:r>
            <a:r>
              <a:rPr lang="en-US" i="1" dirty="0"/>
              <a:t>d/c, discontinuation; NSCLC, non-small-cell lung cancer; pembro, pembrolizumab.</a:t>
            </a:r>
            <a:endParaRPr lang="en-US" dirty="0"/>
          </a:p>
        </p:txBody>
      </p:sp>
      <p:sp>
        <p:nvSpPr>
          <p:cNvPr id="4" name="Slide Number Placeholder 3"/>
          <p:cNvSpPr>
            <a:spLocks noGrp="1"/>
          </p:cNvSpPr>
          <p:nvPr>
            <p:ph type="sldNum" sz="quarter" idx="5"/>
          </p:nvPr>
        </p:nvSpPr>
        <p:spPr/>
        <p:txBody>
          <a:bodyPr/>
          <a:lstStyle/>
          <a:p>
            <a:fld id="{C81A2F10-48C9-4419-8F28-D3C639F6C789}" type="slidenum">
              <a:rPr lang="en-US" smtClean="0"/>
              <a:t>27</a:t>
            </a:fld>
            <a:endParaRPr lang="en-US" dirty="0"/>
          </a:p>
        </p:txBody>
      </p:sp>
    </p:spTree>
    <p:extLst>
      <p:ext uri="{BB962C8B-B14F-4D97-AF65-F5344CB8AC3E}">
        <p14:creationId xmlns:p14="http://schemas.microsoft.com/office/powerpoint/2010/main" val="39645960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 TPS, tumor proportion score.</a:t>
            </a:r>
            <a:endParaRPr lang="en-US" dirty="0"/>
          </a:p>
        </p:txBody>
      </p:sp>
      <p:sp>
        <p:nvSpPr>
          <p:cNvPr id="4" name="Slide Number Placeholder 3"/>
          <p:cNvSpPr>
            <a:spLocks noGrp="1"/>
          </p:cNvSpPr>
          <p:nvPr>
            <p:ph type="sldNum" sz="quarter" idx="5"/>
          </p:nvPr>
        </p:nvSpPr>
        <p:spPr/>
        <p:txBody>
          <a:bodyPr/>
          <a:lstStyle/>
          <a:p>
            <a:fld id="{C81A2F10-48C9-4419-8F28-D3C639F6C789}" type="slidenum">
              <a:rPr lang="en-US" smtClean="0"/>
              <a:t>28</a:t>
            </a:fld>
            <a:endParaRPr lang="en-US" dirty="0"/>
          </a:p>
        </p:txBody>
      </p:sp>
    </p:spTree>
    <p:extLst>
      <p:ext uri="{BB962C8B-B14F-4D97-AF65-F5344CB8AC3E}">
        <p14:creationId xmlns:p14="http://schemas.microsoft.com/office/powerpoint/2010/main" val="37865517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NR, not reached; NSCLC, non-small-cell lung cancer; pembro, pembrolizumab; PFS, </a:t>
            </a:r>
            <a:r>
              <a:rPr lang="en-US" sz="1200" i="1" kern="1200" dirty="0">
                <a:solidFill>
                  <a:schemeClr val="tx1"/>
                </a:solidFill>
                <a:effectLst/>
                <a:latin typeface="+mn-lt"/>
                <a:ea typeface="+mn-ea"/>
                <a:cs typeface="+mn-cs"/>
              </a:rPr>
              <a:t>progression-free survival; </a:t>
            </a:r>
            <a:r>
              <a:rPr lang="en-US" i="1" dirty="0"/>
              <a:t>TPS, tumor proportion score.</a:t>
            </a:r>
            <a:endParaRPr lang="en-US" dirty="0"/>
          </a:p>
        </p:txBody>
      </p:sp>
      <p:sp>
        <p:nvSpPr>
          <p:cNvPr id="4" name="Slide Number Placeholder 3"/>
          <p:cNvSpPr>
            <a:spLocks noGrp="1"/>
          </p:cNvSpPr>
          <p:nvPr>
            <p:ph type="sldNum" sz="quarter" idx="5"/>
          </p:nvPr>
        </p:nvSpPr>
        <p:spPr/>
        <p:txBody>
          <a:bodyPr/>
          <a:lstStyle/>
          <a:p>
            <a:fld id="{C81A2F10-48C9-4419-8F28-D3C639F6C789}" type="slidenum">
              <a:rPr lang="en-US" smtClean="0"/>
              <a:t>29</a:t>
            </a:fld>
            <a:endParaRPr lang="en-US" dirty="0"/>
          </a:p>
        </p:txBody>
      </p:sp>
    </p:spTree>
    <p:extLst>
      <p:ext uri="{BB962C8B-B14F-4D97-AF65-F5344CB8AC3E}">
        <p14:creationId xmlns:p14="http://schemas.microsoft.com/office/powerpoint/2010/main" val="4730839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DoR, </a:t>
            </a:r>
            <a:r>
              <a:rPr lang="en-US" sz="1200" i="1" kern="1200" dirty="0">
                <a:solidFill>
                  <a:schemeClr val="tx1"/>
                </a:solidFill>
                <a:effectLst/>
                <a:latin typeface="+mn-lt"/>
                <a:ea typeface="+mn-ea"/>
                <a:cs typeface="+mn-cs"/>
              </a:rPr>
              <a:t>duration of response; ECOG, Eastern Cooperative Oncology Group; O</a:t>
            </a:r>
            <a:r>
              <a:rPr lang="en-US" sz="1200" b="0" i="1" kern="1200" dirty="0">
                <a:solidFill>
                  <a:srgbClr val="BDC1C6"/>
                </a:solidFill>
                <a:effectLst/>
                <a:latin typeface="+mn-lt"/>
                <a:ea typeface="+mn-ea"/>
                <a:cs typeface="+mn-cs"/>
              </a:rPr>
              <a:t>RR, overall response rate; </a:t>
            </a:r>
            <a:r>
              <a:rPr lang="en-US" i="1" dirty="0"/>
              <a:t>OS, </a:t>
            </a:r>
            <a:r>
              <a:rPr lang="en-US" sz="1200" i="1" kern="1200" dirty="0">
                <a:solidFill>
                  <a:schemeClr val="tx1"/>
                </a:solidFill>
                <a:effectLst/>
                <a:latin typeface="+mn-lt"/>
                <a:ea typeface="+mn-ea"/>
                <a:cs typeface="+mn-cs"/>
              </a:rPr>
              <a:t>overall survival; PD, </a:t>
            </a:r>
            <a:r>
              <a:rPr lang="en-US" sz="1200" b="0" i="1" u="none" strike="noStrike" kern="1200" dirty="0">
                <a:solidFill>
                  <a:schemeClr val="tx1"/>
                </a:solidFill>
                <a:effectLst/>
                <a:latin typeface="+mn-lt"/>
                <a:ea typeface="+mn-ea"/>
                <a:cs typeface="+mn-cs"/>
              </a:rPr>
              <a:t>pharmacodynamics; </a:t>
            </a:r>
            <a:br>
              <a:rPr lang="en-US" sz="1200" b="0" i="1" u="none" strike="noStrike" kern="1200" dirty="0">
                <a:solidFill>
                  <a:schemeClr val="tx1"/>
                </a:solidFill>
                <a:effectLst/>
                <a:latin typeface="+mn-lt"/>
                <a:ea typeface="+mn-ea"/>
                <a:cs typeface="+mn-cs"/>
              </a:rPr>
            </a:br>
            <a:r>
              <a:rPr lang="en-US" i="1" dirty="0"/>
              <a:t>PFS, </a:t>
            </a:r>
            <a:r>
              <a:rPr lang="en-US" sz="1200" i="1" kern="1200" dirty="0">
                <a:solidFill>
                  <a:schemeClr val="tx1"/>
                </a:solidFill>
                <a:effectLst/>
                <a:latin typeface="+mn-lt"/>
                <a:ea typeface="+mn-ea"/>
                <a:cs typeface="+mn-cs"/>
              </a:rPr>
              <a:t>progression-free survival; </a:t>
            </a:r>
            <a:r>
              <a:rPr lang="en-US" i="1" dirty="0">
                <a:effectLst/>
              </a:rPr>
              <a:t>PK, </a:t>
            </a:r>
            <a:r>
              <a:rPr lang="en-US" sz="1200" i="1" kern="1200" dirty="0">
                <a:solidFill>
                  <a:schemeClr val="tx1"/>
                </a:solidFill>
                <a:effectLst/>
                <a:latin typeface="+mn-lt"/>
                <a:ea typeface="+mn-ea"/>
                <a:cs typeface="+mn-cs"/>
              </a:rPr>
              <a:t>pharmacokinetics; PS, performance status; SCC, squamous cell carcinoma.</a:t>
            </a:r>
            <a:br>
              <a:rPr lang="en-US" sz="1200" i="1" kern="1200" dirty="0">
                <a:solidFill>
                  <a:schemeClr val="tx1"/>
                </a:solidFill>
                <a:effectLst/>
                <a:latin typeface="+mn-lt"/>
                <a:ea typeface="+mn-ea"/>
                <a:cs typeface="+mn-cs"/>
              </a:rPr>
            </a:b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30</a:t>
            </a:fld>
            <a:endParaRPr lang="en-US" altLang="en-US" dirty="0"/>
          </a:p>
        </p:txBody>
      </p:sp>
    </p:spTree>
    <p:extLst>
      <p:ext uri="{BB962C8B-B14F-4D97-AF65-F5344CB8AC3E}">
        <p14:creationId xmlns:p14="http://schemas.microsoft.com/office/powerpoint/2010/main" val="16347065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a:solidFill>
                  <a:schemeClr val="tx1"/>
                </a:solidFill>
                <a:effectLst/>
                <a:latin typeface="+mn-lt"/>
                <a:ea typeface="+mn-ea"/>
                <a:cs typeface="+mn-cs"/>
              </a:rPr>
              <a:t>CNS, central nervous system; ECOG, Eastern Cooperative Oncology Group; ES-SCLC, extensive-stage small-cell lung cancer;</a:t>
            </a:r>
            <a:r>
              <a:rPr lang="en-US" i="1" dirty="0">
                <a:effectLst/>
              </a:rPr>
              <a:t> </a:t>
            </a:r>
            <a:r>
              <a:rPr lang="en-US" i="1" dirty="0"/>
              <a:t>PFS, </a:t>
            </a:r>
            <a:r>
              <a:rPr lang="en-US" sz="1200" i="1" kern="1200" dirty="0">
                <a:solidFill>
                  <a:schemeClr val="tx1"/>
                </a:solidFill>
                <a:effectLst/>
                <a:latin typeface="+mn-lt"/>
                <a:ea typeface="+mn-ea"/>
                <a:cs typeface="+mn-cs"/>
              </a:rPr>
              <a:t>progression-free survival; PS, performance status.</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404988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a:solidFill>
                  <a:schemeClr val="tx1"/>
                </a:solidFill>
                <a:effectLst/>
                <a:latin typeface="+mn-lt"/>
                <a:ea typeface="+mn-ea"/>
                <a:cs typeface="+mn-cs"/>
              </a:rPr>
              <a:t>ES-SCLC, extensive-stage small-cell lung cancer;</a:t>
            </a:r>
            <a:r>
              <a:rPr lang="en-US" i="1" dirty="0">
                <a:effectLst/>
              </a:rPr>
              <a:t> GEJ, </a:t>
            </a:r>
            <a:r>
              <a:rPr lang="en-US" sz="1200" i="1" kern="1200" dirty="0">
                <a:solidFill>
                  <a:schemeClr val="tx1"/>
                </a:solidFill>
                <a:effectLst/>
                <a:latin typeface="+mn-lt"/>
                <a:ea typeface="+mn-ea"/>
                <a:cs typeface="+mn-cs"/>
              </a:rPr>
              <a:t>gastroesophageal junction; </a:t>
            </a:r>
            <a:r>
              <a:rPr lang="en-US" i="1" dirty="0"/>
              <a:t>mAb, monoclonal antibodies; NSCLC, non-small-cell lung cancer; </a:t>
            </a:r>
            <a:r>
              <a:rPr lang="en-US" sz="1200" b="0" i="1" kern="1200" dirty="0">
                <a:solidFill>
                  <a:srgbClr val="BDC1C6"/>
                </a:solidFill>
                <a:effectLst/>
                <a:latin typeface="+mn-lt"/>
                <a:ea typeface="+mn-ea"/>
                <a:cs typeface="+mn-cs"/>
              </a:rPr>
              <a:t>TIGIT, T-cell immunoreceptor with Ig and ITIM domains</a:t>
            </a:r>
            <a:r>
              <a:rPr lang="en-US" i="1" dirty="0"/>
              <a:t>. </a:t>
            </a:r>
          </a:p>
        </p:txBody>
      </p:sp>
      <p:sp>
        <p:nvSpPr>
          <p:cNvPr id="4" name="Slide Number Placeholder 3"/>
          <p:cNvSpPr>
            <a:spLocks noGrp="1"/>
          </p:cNvSpPr>
          <p:nvPr>
            <p:ph type="sldNum" sz="quarter" idx="5"/>
          </p:nvPr>
        </p:nvSpPr>
        <p:spPr/>
        <p:txBody>
          <a:bodyPr/>
          <a:lstStyle/>
          <a:p>
            <a:fld id="{C81A2F10-48C9-4419-8F28-D3C639F6C789}" type="slidenum">
              <a:rPr lang="en-US" smtClean="0"/>
              <a:t>32</a:t>
            </a:fld>
            <a:endParaRPr lang="en-US" dirty="0"/>
          </a:p>
        </p:txBody>
      </p:sp>
    </p:spTree>
    <p:extLst>
      <p:ext uri="{BB962C8B-B14F-4D97-AF65-F5344CB8AC3E}">
        <p14:creationId xmlns:p14="http://schemas.microsoft.com/office/powerpoint/2010/main" val="12829815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1L, first-line; </a:t>
            </a:r>
            <a:r>
              <a:rPr lang="en-US" sz="1200" i="1" kern="1200" dirty="0">
                <a:solidFill>
                  <a:schemeClr val="tx1"/>
                </a:solidFill>
                <a:effectLst/>
                <a:latin typeface="+mn-lt"/>
                <a:ea typeface="+mn-ea"/>
                <a:cs typeface="+mn-cs"/>
              </a:rPr>
              <a:t>ES-SCLC, extensive-stage small-cell lung cancer; nonsq, nonsquamous; </a:t>
            </a:r>
            <a:r>
              <a:rPr lang="en-US" i="1" dirty="0"/>
              <a:t>NSCLC, non-small-cell lung cancer; </a:t>
            </a:r>
            <a:r>
              <a:rPr lang="en-US" sz="1200" b="0" i="1" kern="1200" dirty="0">
                <a:solidFill>
                  <a:srgbClr val="BDC1C6"/>
                </a:solidFill>
                <a:effectLst/>
                <a:latin typeface="+mn-lt"/>
                <a:ea typeface="+mn-ea"/>
                <a:cs typeface="+mn-cs"/>
              </a:rPr>
              <a:t>TIGIT, T-cell immunoreceptor with Ig and ITIM </a:t>
            </a:r>
            <a:r>
              <a:rPr lang="en-US" sz="1200" b="0" i="1" kern="1200">
                <a:solidFill>
                  <a:srgbClr val="BDC1C6"/>
                </a:solidFill>
                <a:effectLst/>
                <a:latin typeface="+mn-lt"/>
                <a:ea typeface="+mn-ea"/>
                <a:cs typeface="+mn-cs"/>
              </a:rPr>
              <a:t>domains</a:t>
            </a:r>
            <a:r>
              <a:rPr lang="en-US" i="1"/>
              <a:t>.</a:t>
            </a:r>
            <a:endParaRPr lang="en-US" dirty="0"/>
          </a:p>
        </p:txBody>
      </p:sp>
      <p:sp>
        <p:nvSpPr>
          <p:cNvPr id="4" name="Slide Number Placeholder 3"/>
          <p:cNvSpPr>
            <a:spLocks noGrp="1"/>
          </p:cNvSpPr>
          <p:nvPr>
            <p:ph type="sldNum" sz="quarter" idx="5"/>
          </p:nvPr>
        </p:nvSpPr>
        <p:spPr/>
        <p:txBody>
          <a:bodyPr/>
          <a:lstStyle/>
          <a:p>
            <a:fld id="{C81A2F10-48C9-4419-8F28-D3C639F6C789}" type="slidenum">
              <a:rPr lang="en-US" smtClean="0"/>
              <a:t>33</a:t>
            </a:fld>
            <a:endParaRPr lang="en-US" dirty="0"/>
          </a:p>
        </p:txBody>
      </p:sp>
    </p:spTree>
    <p:extLst>
      <p:ext uri="{BB962C8B-B14F-4D97-AF65-F5344CB8AC3E}">
        <p14:creationId xmlns:p14="http://schemas.microsoft.com/office/powerpoint/2010/main" val="349065573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irAE, </a:t>
            </a:r>
            <a:r>
              <a:rPr lang="en-US" sz="1200" i="1" kern="1200" dirty="0">
                <a:solidFill>
                  <a:schemeClr val="tx1"/>
                </a:solidFill>
                <a:effectLst/>
                <a:latin typeface="+mn-lt"/>
                <a:ea typeface="+mn-ea"/>
                <a:cs typeface="+mn-cs"/>
              </a:rPr>
              <a:t>immune-related adverse event; </a:t>
            </a:r>
            <a:r>
              <a:rPr lang="en-US" sz="1200" b="0" i="1" kern="1200" dirty="0">
                <a:solidFill>
                  <a:srgbClr val="BDC1C6"/>
                </a:solidFill>
                <a:effectLst/>
                <a:latin typeface="+mn-lt"/>
                <a:ea typeface="+mn-ea"/>
                <a:cs typeface="+mn-cs"/>
              </a:rPr>
              <a:t>NK, natural killer; </a:t>
            </a:r>
            <a:r>
              <a:rPr lang="en-US" i="1" dirty="0"/>
              <a:t>NSCLC, non-small-cell lung cancer; PVR, </a:t>
            </a:r>
            <a:r>
              <a:rPr lang="en-US" sz="1200" i="1" kern="1200" dirty="0">
                <a:solidFill>
                  <a:schemeClr val="tx1"/>
                </a:solidFill>
                <a:effectLst/>
                <a:latin typeface="+mn-lt"/>
                <a:ea typeface="+mn-ea"/>
                <a:cs typeface="+mn-cs"/>
              </a:rPr>
              <a:t>poliovirus receptor; </a:t>
            </a:r>
            <a:r>
              <a:rPr lang="en-US" sz="1200" b="0" i="1" kern="1200" dirty="0">
                <a:solidFill>
                  <a:srgbClr val="BDC1C6"/>
                </a:solidFill>
                <a:effectLst/>
                <a:latin typeface="+mn-lt"/>
                <a:ea typeface="+mn-ea"/>
                <a:cs typeface="+mn-cs"/>
              </a:rPr>
              <a:t>TIGIT, T-cell immunoreceptor with Ig and ITIM domains; </a:t>
            </a:r>
            <a:r>
              <a:rPr lang="en-US" i="1" dirty="0"/>
              <a:t>TPS, tumor proportion score</a:t>
            </a:r>
            <a:r>
              <a:rPr lang="en-US" sz="1200" b="0" i="1" kern="1200" dirty="0">
                <a:solidFill>
                  <a:srgbClr val="BDC1C6"/>
                </a:solidFill>
                <a:effectLst/>
                <a:latin typeface="+mn-lt"/>
                <a:ea typeface="+mn-ea"/>
                <a:cs typeface="+mn-cs"/>
              </a:rPr>
              <a:t>.  </a:t>
            </a:r>
            <a:endParaRPr lang="en-US" dirty="0"/>
          </a:p>
        </p:txBody>
      </p:sp>
      <p:sp>
        <p:nvSpPr>
          <p:cNvPr id="4" name="Slide Number Placeholder 3"/>
          <p:cNvSpPr>
            <a:spLocks noGrp="1"/>
          </p:cNvSpPr>
          <p:nvPr>
            <p:ph type="sldNum" sz="quarter" idx="5"/>
          </p:nvPr>
        </p:nvSpPr>
        <p:spPr/>
        <p:txBody>
          <a:bodyPr/>
          <a:lstStyle/>
          <a:p>
            <a:fld id="{C81A2F10-48C9-4419-8F28-D3C639F6C789}" type="slidenum">
              <a:rPr lang="en-US" smtClean="0"/>
              <a:t>34</a:t>
            </a:fld>
            <a:endParaRPr lang="en-US" dirty="0"/>
          </a:p>
        </p:txBody>
      </p:sp>
    </p:spTree>
    <p:extLst>
      <p:ext uri="{BB962C8B-B14F-4D97-AF65-F5344CB8AC3E}">
        <p14:creationId xmlns:p14="http://schemas.microsoft.com/office/powerpoint/2010/main" val="4071051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35</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z="1200" b="0" i="1" kern="1200" dirty="0">
                <a:solidFill>
                  <a:srgbClr val="BDC1C6"/>
                </a:solidFill>
                <a:effectLst/>
                <a:latin typeface="+mn-lt"/>
                <a:ea typeface="+mn-ea"/>
                <a:cs typeface="+mn-cs"/>
              </a:rPr>
              <a:t>TIGIT, T-cell immunoreceptor with Ig and ITIM domains.</a:t>
            </a:r>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750671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14897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3" name="Picture 2" descr="A picture containing icon&#10;&#10;Description automatically generated">
            <a:extLst>
              <a:ext uri="{FF2B5EF4-FFF2-40B4-BE49-F238E27FC236}">
                <a16:creationId xmlns:a16="http://schemas.microsoft.com/office/drawing/2014/main" id="{B418BC65-FA9C-4AD6-96A5-06C2F5B69799}"/>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4118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143778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71006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341189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11363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0" name="Picture 9" descr="A picture containing icon&#10;&#10;Description automatically generated">
            <a:extLst>
              <a:ext uri="{FF2B5EF4-FFF2-40B4-BE49-F238E27FC236}">
                <a16:creationId xmlns:a16="http://schemas.microsoft.com/office/drawing/2014/main" id="{42E79C8A-E7C4-431E-B7EE-896656B4782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4980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7042943"/>
      </p:ext>
    </p:extLst>
  </p:cSld>
  <p:clrMap bg1="dk2" tx1="lt1" bg2="dk1" tx2="lt2" accent1="accent1" accent2="accent2" accent3="accent3" accent4="accent4" accent5="accent5" accent6="accent6" hlink="hlink" folHlink="folHlink"/>
  <p:sldLayoutIdLst>
    <p:sldLayoutId id="2147485363" r:id="rId1"/>
    <p:sldLayoutId id="2147485364" r:id="rId2"/>
    <p:sldLayoutId id="2147485365" r:id="rId3"/>
    <p:sldLayoutId id="2147485366" r:id="rId4"/>
    <p:sldLayoutId id="2147485367" r:id="rId5"/>
    <p:sldLayoutId id="2147485368" r:id="rId6"/>
    <p:sldLayoutId id="2147485369" r:id="rId7"/>
    <p:sldLayoutId id="2147485370"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8.jpeg"/><Relationship Id="rId5" Type="http://schemas.openxmlformats.org/officeDocument/2006/relationships/hyperlink" Target="http://www.clinicaloptions.com/" TargetMode="Externa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hyperlink" Target="http://www.clinicaloptions.co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hyperlink" Target="http://www.clinicaloptions.com/" TargetMode="Externa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hyperlink" Target="http://www.clinicaloptions.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chart" Target="../charts/chart3.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chart" Target="../charts/chart2.xml"/><Relationship Id="rId5" Type="http://schemas.openxmlformats.org/officeDocument/2006/relationships/chart" Target="../charts/chart1.xml"/><Relationship Id="rId4" Type="http://schemas.openxmlformats.org/officeDocument/2006/relationships/hyperlink" Target="http://www.clinicaloptions.co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notesSlide" Target="../notesSlides/notesSlide3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notesSlide" Target="../notesSlides/notesSlide33.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1149014" cy="2057400"/>
          </a:xfrm>
        </p:spPr>
        <p:txBody>
          <a:bodyPr>
            <a:normAutofit/>
          </a:bodyPr>
          <a:lstStyle/>
          <a:p>
            <a:r>
              <a:rPr lang="en-US" altLang="en-US" sz="4000" dirty="0"/>
              <a:t>Novel Immunotherapy Approaches </a:t>
            </a:r>
            <a:br>
              <a:rPr lang="en-US" altLang="en-US" sz="4000" dirty="0"/>
            </a:br>
            <a:r>
              <a:rPr lang="en-US" altLang="en-US" sz="4000" dirty="0"/>
              <a:t>Targeting TIGIT: Updates and Perspectives </a:t>
            </a:r>
            <a:br>
              <a:rPr lang="en-US" altLang="en-US" sz="4000" dirty="0"/>
            </a:br>
            <a:r>
              <a:rPr lang="en-US" altLang="en-US" sz="4000" dirty="0"/>
              <a:t>for the Oncology Care Team</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96600"/>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Genentech, a member of the Roche Group.</a:t>
            </a:r>
          </a:p>
        </p:txBody>
      </p:sp>
      <p:pic>
        <p:nvPicPr>
          <p:cNvPr id="5" name="Picture 4" descr="A picture containing graphical user interface&#10;&#10;Description automatically generated">
            <a:extLst>
              <a:ext uri="{FF2B5EF4-FFF2-40B4-BE49-F238E27FC236}">
                <a16:creationId xmlns:a16="http://schemas.microsoft.com/office/drawing/2014/main" id="{F394971C-5F8B-4BD9-882E-D9BABFEE2A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288" y="239713"/>
            <a:ext cx="2021881" cy="107939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sz="3600"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a:buSzPts val="2400"/>
              <a:defRPr/>
            </a:pPr>
            <a:r>
              <a:rPr lang="en-US" altLang="en-US" sz="2800" dirty="0"/>
              <a:t>Please feel free to use, update, and share some or all of these slides </a:t>
            </a:r>
            <a:br>
              <a:rPr lang="en-US" altLang="en-US" sz="2800" dirty="0"/>
            </a:br>
            <a:r>
              <a:rPr lang="en-US" altLang="en-US" sz="2800" dirty="0"/>
              <a:t>in your noncommercial presentations to colleagues or patients</a:t>
            </a:r>
          </a:p>
          <a:p>
            <a:pPr eaLnBrk="1" hangingPunct="1">
              <a:defRPr/>
            </a:pPr>
            <a:r>
              <a:rPr lang="en-US" altLang="en-US" sz="2800" dirty="0"/>
              <a:t>When using our slides, please retain the source attribution:</a:t>
            </a:r>
            <a:br>
              <a:rPr lang="en-US" altLang="en-US" sz="2800" dirty="0"/>
            </a:br>
            <a:br>
              <a:rPr lang="en-US" altLang="en-US" dirty="0"/>
            </a:br>
            <a:endParaRPr lang="en-US" altLang="en-US" dirty="0"/>
          </a:p>
          <a:p>
            <a:pPr eaLnBrk="1" hangingPunct="1">
              <a:defRPr/>
            </a:pPr>
            <a:endParaRPr lang="en-US" altLang="en-US" sz="2000" dirty="0"/>
          </a:p>
          <a:p>
            <a:pPr marL="0" indent="0" eaLnBrk="1" hangingPunct="1">
              <a:buNone/>
              <a:defRPr/>
            </a:pPr>
            <a:endParaRPr lang="en-US" altLang="en-US" sz="2000" dirty="0"/>
          </a:p>
          <a:p>
            <a:pPr eaLnBrk="1" hangingPunct="1">
              <a:defRPr/>
            </a:pPr>
            <a:r>
              <a:rPr lang="en-GB" sz="2800" dirty="0"/>
              <a:t>These slides may not be published, posted online, or used in commercial presentations without permission. </a:t>
            </a:r>
            <a:r>
              <a:rPr lang="en-US" sz="2800" dirty="0"/>
              <a:t>Please contact </a:t>
            </a:r>
            <a:r>
              <a:rPr lang="en-US" sz="2800" dirty="0">
                <a:hlinkClick r:id="rId3"/>
              </a:rPr>
              <a:t>permissions@clinicaloptions.com</a:t>
            </a:r>
            <a:r>
              <a:rPr lang="en-US" sz="2800" dirty="0"/>
              <a:t> for details</a:t>
            </a:r>
          </a:p>
        </p:txBody>
      </p:sp>
      <p:grpSp>
        <p:nvGrpSpPr>
          <p:cNvPr id="7" name="Group 6">
            <a:extLst>
              <a:ext uri="{FF2B5EF4-FFF2-40B4-BE49-F238E27FC236}">
                <a16:creationId xmlns:a16="http://schemas.microsoft.com/office/drawing/2014/main" id="{F2AC736A-CEF0-4BDD-8312-F31F89029E38}"/>
              </a:ext>
            </a:extLst>
          </p:cNvPr>
          <p:cNvGrpSpPr/>
          <p:nvPr/>
        </p:nvGrpSpPr>
        <p:grpSpPr>
          <a:xfrm>
            <a:off x="4156075" y="3332497"/>
            <a:ext cx="3479671" cy="613720"/>
            <a:chOff x="4156075" y="3332497"/>
            <a:chExt cx="3479671" cy="613720"/>
          </a:xfrm>
        </p:grpSpPr>
        <p:pic>
          <p:nvPicPr>
            <p:cNvPr id="8" name="Picture 7" descr="A picture containing text, ax, wheel&#10;&#10;Description automatically generated">
              <a:extLst>
                <a:ext uri="{FF2B5EF4-FFF2-40B4-BE49-F238E27FC236}">
                  <a16:creationId xmlns:a16="http://schemas.microsoft.com/office/drawing/2014/main" id="{AD9F6031-0511-4B79-9675-27546F82D0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11" name="Rectangle 7">
              <a:extLst>
                <a:ext uri="{FF2B5EF4-FFF2-40B4-BE49-F238E27FC236}">
                  <a16:creationId xmlns:a16="http://schemas.microsoft.com/office/drawing/2014/main" id="{1795D2B6-9F03-44F1-80AA-2261067CE33F}"/>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sz="3600"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p:txBody>
          <a:bodyPr/>
          <a:lstStyle/>
          <a:p>
            <a:pPr marL="0" indent="0">
              <a:buNone/>
            </a:pPr>
            <a:r>
              <a:rPr lang="en-US" altLang="en-US" sz="2600" b="1" dirty="0">
                <a:solidFill>
                  <a:srgbClr val="E1471D"/>
                </a:solidFill>
                <a:latin typeface="+mn-lt"/>
              </a:rPr>
              <a:t>Diwakar Davar, MD </a:t>
            </a:r>
            <a:br>
              <a:rPr lang="en-US" altLang="en-US" sz="2600" b="1" dirty="0">
                <a:solidFill>
                  <a:schemeClr val="accent3"/>
                </a:solidFill>
                <a:latin typeface="+mn-lt"/>
              </a:rPr>
            </a:br>
            <a:r>
              <a:rPr lang="en-US" altLang="en-US" sz="2600" i="1" dirty="0">
                <a:latin typeface="+mn-lt"/>
              </a:rPr>
              <a:t>Assistant Professor, </a:t>
            </a:r>
            <a:r>
              <a:rPr lang="en-US" altLang="en-US" sz="2600" dirty="0">
                <a:latin typeface="+mn-lt"/>
              </a:rPr>
              <a:t>Melanoma and Phase I Therapeutics </a:t>
            </a:r>
            <a:br>
              <a:rPr lang="en-US" altLang="en-US" sz="2600" i="1" dirty="0">
                <a:latin typeface="+mn-lt"/>
              </a:rPr>
            </a:br>
            <a:r>
              <a:rPr lang="en-US" altLang="en-US" sz="2600" dirty="0">
                <a:latin typeface="+mn-lt"/>
              </a:rPr>
              <a:t>Division of Hematology/Oncology</a:t>
            </a:r>
            <a:br>
              <a:rPr lang="en-US" altLang="en-US" sz="2600" dirty="0">
                <a:latin typeface="+mn-lt"/>
              </a:rPr>
            </a:br>
            <a:r>
              <a:rPr lang="en-US" altLang="en-US" sz="2600" dirty="0">
                <a:latin typeface="+mn-lt"/>
              </a:rPr>
              <a:t>Department of Medicine</a:t>
            </a:r>
            <a:br>
              <a:rPr lang="en-US" altLang="en-US" sz="2600" dirty="0">
                <a:latin typeface="+mn-lt"/>
              </a:rPr>
            </a:br>
            <a:r>
              <a:rPr lang="en-US" altLang="en-US" sz="2600" dirty="0">
                <a:latin typeface="+mn-lt"/>
              </a:rPr>
              <a:t>University of Pittsburgh Hillman Cancer Center </a:t>
            </a:r>
            <a:br>
              <a:rPr lang="en-US" altLang="en-US" sz="2600" dirty="0">
                <a:latin typeface="+mn-lt"/>
              </a:rPr>
            </a:br>
            <a:r>
              <a:rPr lang="en-US" altLang="en-US" sz="2600" dirty="0">
                <a:latin typeface="+mn-lt"/>
              </a:rPr>
              <a:t>Pittsburgh, Pennsylvania </a:t>
            </a:r>
            <a:endParaRPr lang="en-US" sz="2600" b="1" dirty="0">
              <a:solidFill>
                <a:srgbClr val="E1471D"/>
              </a:solidFill>
              <a:latin typeface="+mn-lt"/>
            </a:endParaRPr>
          </a:p>
          <a:p>
            <a:pPr marL="0" indent="0">
              <a:buClr>
                <a:schemeClr val="accent6"/>
              </a:buClr>
              <a:buNone/>
              <a:defRPr/>
            </a:pPr>
            <a:r>
              <a:rPr lang="en-US" sz="2600" b="1" dirty="0">
                <a:solidFill>
                  <a:srgbClr val="E1471D"/>
                </a:solidFill>
                <a:latin typeface="+mn-lt"/>
              </a:rPr>
              <a:t>Diwakar Davar, MD, </a:t>
            </a:r>
            <a:r>
              <a:rPr lang="en-US" sz="2600" dirty="0">
                <a:latin typeface="+mn-lt"/>
              </a:rPr>
              <a:t>has disclosed that </a:t>
            </a:r>
            <a:r>
              <a:rPr lang="en-US" sz="2600" dirty="0">
                <a:effectLst/>
                <a:latin typeface="+mn-lt"/>
                <a:ea typeface="Times New Roman" panose="02020603050405020304" pitchFamily="18" charset="0"/>
              </a:rPr>
              <a:t>he has received funds for research support from Arcus, CellSight, Checkmate, GlaxoSmithKline/Tesaro, Immunocore, and Merck and consulting fees from Checkmate, Finch, </a:t>
            </a:r>
            <a:br>
              <a:rPr lang="en-US" sz="2600" dirty="0">
                <a:effectLst/>
                <a:latin typeface="+mn-lt"/>
                <a:ea typeface="Times New Roman" panose="02020603050405020304" pitchFamily="18" charset="0"/>
              </a:rPr>
            </a:br>
            <a:r>
              <a:rPr lang="en-US" sz="2600" dirty="0">
                <a:effectLst/>
                <a:latin typeface="+mn-lt"/>
                <a:ea typeface="Times New Roman" panose="02020603050405020304" pitchFamily="18" charset="0"/>
              </a:rPr>
              <a:t>Shionogi, and Vedanta.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sz="3600"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p:txBody>
          <a:bodyPr/>
          <a:lstStyle/>
          <a:p>
            <a:pPr marL="0" indent="0">
              <a:buNone/>
            </a:pPr>
            <a:r>
              <a:rPr lang="en-US" altLang="en-US" sz="2600" b="1" dirty="0">
                <a:solidFill>
                  <a:srgbClr val="E1471D"/>
                </a:solidFill>
                <a:latin typeface="+mn-lt"/>
              </a:rPr>
              <a:t>Jyoti D. Patel, MD</a:t>
            </a:r>
            <a:br>
              <a:rPr lang="en-US" altLang="en-US" sz="2600" b="1" dirty="0">
                <a:solidFill>
                  <a:schemeClr val="hlink"/>
                </a:solidFill>
                <a:latin typeface="+mn-lt"/>
              </a:rPr>
            </a:br>
            <a:r>
              <a:rPr lang="en-US" sz="2600" i="1" dirty="0">
                <a:effectLst/>
                <a:latin typeface="+mn-lt"/>
                <a:ea typeface="Times New Roman" panose="02020603050405020304" pitchFamily="18" charset="0"/>
              </a:rPr>
              <a:t>Professor of Medicine</a:t>
            </a:r>
            <a:br>
              <a:rPr lang="en-US" sz="2600" i="1" dirty="0">
                <a:effectLst/>
                <a:latin typeface="+mn-lt"/>
                <a:ea typeface="Times New Roman" panose="02020603050405020304" pitchFamily="18" charset="0"/>
              </a:rPr>
            </a:br>
            <a:r>
              <a:rPr lang="en-US" sz="2600" dirty="0">
                <a:effectLst/>
                <a:latin typeface="+mn-lt"/>
                <a:ea typeface="Times New Roman" panose="02020603050405020304" pitchFamily="18" charset="0"/>
              </a:rPr>
              <a:t>Division of Hematology and Oncology</a:t>
            </a:r>
            <a:br>
              <a:rPr lang="en-US" sz="2600" i="1" dirty="0">
                <a:effectLst/>
                <a:latin typeface="+mn-lt"/>
                <a:ea typeface="Times New Roman" panose="02020603050405020304" pitchFamily="18" charset="0"/>
              </a:rPr>
            </a:br>
            <a:r>
              <a:rPr lang="en-US" sz="2600" i="1" dirty="0">
                <a:effectLst/>
                <a:latin typeface="+mn-lt"/>
                <a:ea typeface="Times New Roman" panose="02020603050405020304" pitchFamily="18" charset="0"/>
              </a:rPr>
              <a:t>Medical Director for Thoracic Oncology</a:t>
            </a:r>
            <a:br>
              <a:rPr lang="en-US" sz="2600" i="1" dirty="0">
                <a:effectLst/>
                <a:latin typeface="+mn-lt"/>
                <a:ea typeface="Times New Roman" panose="02020603050405020304" pitchFamily="18" charset="0"/>
              </a:rPr>
            </a:br>
            <a:r>
              <a:rPr lang="en-US" sz="2600" i="1" dirty="0">
                <a:effectLst/>
                <a:latin typeface="+mn-lt"/>
                <a:ea typeface="Times New Roman" panose="02020603050405020304" pitchFamily="18" charset="0"/>
              </a:rPr>
              <a:t>Assistant Director for Clinical Research</a:t>
            </a:r>
            <a:br>
              <a:rPr lang="en-US" sz="2600" i="1" dirty="0">
                <a:effectLst/>
                <a:latin typeface="+mn-lt"/>
                <a:ea typeface="Times New Roman" panose="02020603050405020304" pitchFamily="18" charset="0"/>
              </a:rPr>
            </a:br>
            <a:r>
              <a:rPr lang="en-US" sz="2600" i="1" dirty="0">
                <a:effectLst/>
                <a:latin typeface="+mn-lt"/>
                <a:ea typeface="Times New Roman" panose="02020603050405020304" pitchFamily="18" charset="0"/>
              </a:rPr>
              <a:t>Associate Vice Chair of Clinical Research</a:t>
            </a:r>
            <a:br>
              <a:rPr lang="en-US" sz="2600" i="1" dirty="0">
                <a:effectLst/>
                <a:latin typeface="+mn-lt"/>
                <a:ea typeface="Times New Roman" panose="02020603050405020304" pitchFamily="18" charset="0"/>
              </a:rPr>
            </a:br>
            <a:r>
              <a:rPr lang="en-US" sz="2600" dirty="0">
                <a:effectLst/>
                <a:latin typeface="+mn-lt"/>
                <a:ea typeface="Times New Roman" panose="02020603050405020304" pitchFamily="18" charset="0"/>
              </a:rPr>
              <a:t>Department of Medicine</a:t>
            </a:r>
            <a:br>
              <a:rPr lang="en-US" sz="2600" dirty="0">
                <a:effectLst/>
                <a:latin typeface="+mn-lt"/>
                <a:ea typeface="Times New Roman" panose="02020603050405020304" pitchFamily="18" charset="0"/>
              </a:rPr>
            </a:br>
            <a:r>
              <a:rPr lang="en-US" sz="2600" dirty="0">
                <a:effectLst/>
                <a:latin typeface="+mn-lt"/>
                <a:ea typeface="Times New Roman" panose="02020603050405020304" pitchFamily="18" charset="0"/>
              </a:rPr>
              <a:t>Robert H. Lurie Comprehensive Cancer Center</a:t>
            </a:r>
            <a:br>
              <a:rPr lang="en-US" sz="2600" dirty="0">
                <a:effectLst/>
                <a:latin typeface="+mn-lt"/>
                <a:ea typeface="Times New Roman" panose="02020603050405020304" pitchFamily="18" charset="0"/>
              </a:rPr>
            </a:br>
            <a:r>
              <a:rPr lang="en-US" sz="2600" dirty="0">
                <a:effectLst/>
                <a:latin typeface="+mn-lt"/>
                <a:ea typeface="Times New Roman" panose="02020603050405020304" pitchFamily="18" charset="0"/>
              </a:rPr>
              <a:t>Northwestern University</a:t>
            </a:r>
            <a:br>
              <a:rPr lang="en-US" sz="2600" dirty="0">
                <a:effectLst/>
                <a:latin typeface="+mn-lt"/>
                <a:ea typeface="Times New Roman" panose="02020603050405020304" pitchFamily="18" charset="0"/>
              </a:rPr>
            </a:br>
            <a:r>
              <a:rPr lang="en-US" sz="2600" dirty="0">
                <a:effectLst/>
                <a:latin typeface="+mn-lt"/>
                <a:ea typeface="Times New Roman" panose="02020603050405020304" pitchFamily="18" charset="0"/>
              </a:rPr>
              <a:t>Chicago, Illinois </a:t>
            </a:r>
          </a:p>
          <a:p>
            <a:pPr marL="0" indent="0">
              <a:buNone/>
            </a:pPr>
            <a:r>
              <a:rPr lang="en-US" sz="2600" b="1" dirty="0">
                <a:solidFill>
                  <a:srgbClr val="E1471D"/>
                </a:solidFill>
              </a:rPr>
              <a:t>Jyoti D</a:t>
            </a:r>
            <a:r>
              <a:rPr lang="en-US" sz="2600" b="1" dirty="0">
                <a:solidFill>
                  <a:srgbClr val="E1471D"/>
                </a:solidFill>
                <a:latin typeface="+mn-lt"/>
              </a:rPr>
              <a:t>. Patel, MD, </a:t>
            </a:r>
            <a:r>
              <a:rPr lang="en-US" sz="2600" dirty="0">
                <a:effectLst/>
                <a:latin typeface="+mn-lt"/>
                <a:ea typeface="Times New Roman" panose="02020603050405020304" pitchFamily="18" charset="0"/>
              </a:rPr>
              <a:t>has disclosed that she has received funds for research support from AstraZeneca and consulting fees from AbbVie and Takeda.</a:t>
            </a:r>
            <a:endParaRPr lang="en-US" sz="2600" dirty="0">
              <a:latin typeface="+mn-lt"/>
            </a:endParaRPr>
          </a:p>
          <a:p>
            <a:pPr marL="0" indent="0">
              <a:buNone/>
            </a:pPr>
            <a:endParaRPr lang="en-US" altLang="en-US" sz="2000" dirty="0">
              <a:latin typeface="+mn-lt"/>
            </a:endParaRPr>
          </a:p>
        </p:txBody>
      </p:sp>
    </p:spTree>
    <p:extLst>
      <p:ext uri="{BB962C8B-B14F-4D97-AF65-F5344CB8AC3E}">
        <p14:creationId xmlns:p14="http://schemas.microsoft.com/office/powerpoint/2010/main" val="25596136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Freeform 15">
            <a:extLst>
              <a:ext uri="{FF2B5EF4-FFF2-40B4-BE49-F238E27FC236}">
                <a16:creationId xmlns:a16="http://schemas.microsoft.com/office/drawing/2014/main" id="{ABEEEE46-E667-482B-8DC6-162E48654E69}"/>
              </a:ext>
            </a:extLst>
          </p:cNvPr>
          <p:cNvSpPr/>
          <p:nvPr/>
        </p:nvSpPr>
        <p:spPr bwMode="auto">
          <a:xfrm rot="16828888">
            <a:off x="5449776" y="3403398"/>
            <a:ext cx="2951162" cy="2708275"/>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gradFill flip="none" rotWithShape="1">
            <a:gsLst>
              <a:gs pos="0">
                <a:schemeClr val="accent6">
                  <a:lumMod val="50000"/>
                </a:schemeClr>
              </a:gs>
              <a:gs pos="50000">
                <a:schemeClr val="accent6">
                  <a:lumMod val="60000"/>
                  <a:lumOff val="40000"/>
                </a:schemeClr>
              </a:gs>
              <a:gs pos="100000">
                <a:schemeClr val="accent6">
                  <a:lumMod val="20000"/>
                  <a:lumOff val="80000"/>
                </a:schemeClr>
              </a:gs>
            </a:gsLst>
            <a:lin ang="10800000" scaled="1"/>
            <a:tileRect/>
          </a:gradFill>
          <a:ln w="12700">
            <a:solidFill>
              <a:schemeClr val="accent6"/>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156" name="Freeform 16">
            <a:extLst>
              <a:ext uri="{FF2B5EF4-FFF2-40B4-BE49-F238E27FC236}">
                <a16:creationId xmlns:a16="http://schemas.microsoft.com/office/drawing/2014/main" id="{4F18FEFF-5DF8-4B16-AD11-22EA6E5360AB}"/>
              </a:ext>
            </a:extLst>
          </p:cNvPr>
          <p:cNvSpPr/>
          <p:nvPr/>
        </p:nvSpPr>
        <p:spPr bwMode="auto">
          <a:xfrm rot="17499136">
            <a:off x="6814652" y="4197333"/>
            <a:ext cx="1020234" cy="1031395"/>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0">
                <a:schemeClr val="accent6">
                  <a:lumMod val="50000"/>
                </a:schemeClr>
              </a:gs>
              <a:gs pos="50000">
                <a:srgbClr val="773484"/>
              </a:gs>
              <a:gs pos="100000">
                <a:schemeClr val="accent6">
                  <a:lumMod val="40000"/>
                  <a:lumOff val="60000"/>
                </a:schemeClr>
              </a:gs>
            </a:gsLst>
            <a:path path="circle">
              <a:fillToRect l="50000" t="50000" r="50000" b="50000"/>
            </a:path>
            <a:tileRect/>
          </a:gradFill>
          <a:ln w="12700">
            <a:solidFill>
              <a:schemeClr val="accent6"/>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grpSp>
        <p:nvGrpSpPr>
          <p:cNvPr id="31751" name="Group 9">
            <a:extLst>
              <a:ext uri="{FF2B5EF4-FFF2-40B4-BE49-F238E27FC236}">
                <a16:creationId xmlns:a16="http://schemas.microsoft.com/office/drawing/2014/main" id="{67E34C97-7ED2-4E76-B7FC-690423494403}"/>
              </a:ext>
            </a:extLst>
          </p:cNvPr>
          <p:cNvGrpSpPr>
            <a:grpSpLocks/>
          </p:cNvGrpSpPr>
          <p:nvPr/>
        </p:nvGrpSpPr>
        <p:grpSpPr bwMode="auto">
          <a:xfrm rot="20864040">
            <a:off x="6766606" y="2184992"/>
            <a:ext cx="1663700" cy="1198563"/>
            <a:chOff x="5096473" y="2161375"/>
            <a:chExt cx="1664725" cy="1197241"/>
          </a:xfrm>
        </p:grpSpPr>
        <p:grpSp>
          <p:nvGrpSpPr>
            <p:cNvPr id="31884" name="Group 92">
              <a:extLst>
                <a:ext uri="{FF2B5EF4-FFF2-40B4-BE49-F238E27FC236}">
                  <a16:creationId xmlns:a16="http://schemas.microsoft.com/office/drawing/2014/main" id="{792EF9D1-9B8B-410D-8210-34EAEDD9E132}"/>
                </a:ext>
              </a:extLst>
            </p:cNvPr>
            <p:cNvGrpSpPr>
              <a:grpSpLocks/>
            </p:cNvGrpSpPr>
            <p:nvPr/>
          </p:nvGrpSpPr>
          <p:grpSpPr bwMode="auto">
            <a:xfrm rot="1637521">
              <a:off x="5096473" y="2161375"/>
              <a:ext cx="879425" cy="667691"/>
              <a:chOff x="4096595" y="2647938"/>
              <a:chExt cx="879425" cy="667691"/>
            </a:xfrm>
          </p:grpSpPr>
          <p:grpSp>
            <p:nvGrpSpPr>
              <p:cNvPr id="31899" name="Group 85">
                <a:extLst>
                  <a:ext uri="{FF2B5EF4-FFF2-40B4-BE49-F238E27FC236}">
                    <a16:creationId xmlns:a16="http://schemas.microsoft.com/office/drawing/2014/main" id="{C5BBE4A9-8C6A-4F89-A646-DDBA0353E32E}"/>
                  </a:ext>
                </a:extLst>
              </p:cNvPr>
              <p:cNvGrpSpPr>
                <a:grpSpLocks/>
              </p:cNvGrpSpPr>
              <p:nvPr/>
            </p:nvGrpSpPr>
            <p:grpSpPr bwMode="auto">
              <a:xfrm rot="-4100864">
                <a:off x="4322237" y="2661847"/>
                <a:ext cx="667691" cy="639874"/>
                <a:chOff x="-118569" y="2760485"/>
                <a:chExt cx="640162" cy="613792"/>
              </a:xfrm>
            </p:grpSpPr>
            <p:sp>
              <p:nvSpPr>
                <p:cNvPr id="96" name="Freeform 15">
                  <a:extLst>
                    <a:ext uri="{FF2B5EF4-FFF2-40B4-BE49-F238E27FC236}">
                      <a16:creationId xmlns:a16="http://schemas.microsoft.com/office/drawing/2014/main" id="{A346EEB9-8876-4D0D-ACC1-6583BE0AB432}"/>
                    </a:ext>
                  </a:extLst>
                </p:cNvPr>
                <p:cNvSpPr/>
                <p:nvPr/>
              </p:nvSpPr>
              <p:spPr bwMode="auto">
                <a:xfrm>
                  <a:off x="-93214" y="2710474"/>
                  <a:ext cx="640075" cy="614064"/>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gradFill flip="none" rotWithShape="1">
                  <a:gsLst>
                    <a:gs pos="0">
                      <a:schemeClr val="accent6">
                        <a:lumMod val="50000"/>
                      </a:schemeClr>
                    </a:gs>
                    <a:gs pos="50000">
                      <a:schemeClr val="accent6">
                        <a:lumMod val="60000"/>
                        <a:lumOff val="40000"/>
                      </a:schemeClr>
                    </a:gs>
                    <a:gs pos="100000">
                      <a:schemeClr val="accent6">
                        <a:lumMod val="20000"/>
                        <a:lumOff val="80000"/>
                      </a:schemeClr>
                    </a:gs>
                  </a:gsLst>
                  <a:lin ang="10800000" scaled="1"/>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97" name="Freeform 16">
                  <a:extLst>
                    <a:ext uri="{FF2B5EF4-FFF2-40B4-BE49-F238E27FC236}">
                      <a16:creationId xmlns:a16="http://schemas.microsoft.com/office/drawing/2014/main" id="{A44D0ABE-F2D4-4D43-8335-7D7635B9BA68}"/>
                    </a:ext>
                  </a:extLst>
                </p:cNvPr>
                <p:cNvSpPr/>
                <p:nvPr/>
              </p:nvSpPr>
              <p:spPr bwMode="auto">
                <a:xfrm>
                  <a:off x="78280" y="2896371"/>
                  <a:ext cx="403266" cy="407878"/>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0">
                      <a:schemeClr val="accent6">
                        <a:lumMod val="50000"/>
                      </a:schemeClr>
                    </a:gs>
                    <a:gs pos="50000">
                      <a:srgbClr val="773484"/>
                    </a:gs>
                    <a:gs pos="100000">
                      <a:schemeClr val="accent6">
                        <a:lumMod val="40000"/>
                        <a:lumOff val="60000"/>
                      </a:schemeClr>
                    </a:gs>
                  </a:gsLst>
                  <a:path path="circle">
                    <a:fillToRect l="50000" t="50000" r="50000" b="50000"/>
                  </a:path>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grpSp>
          <p:sp>
            <p:nvSpPr>
              <p:cNvPr id="95" name="Freeform 18">
                <a:extLst>
                  <a:ext uri="{FF2B5EF4-FFF2-40B4-BE49-F238E27FC236}">
                    <a16:creationId xmlns:a16="http://schemas.microsoft.com/office/drawing/2014/main" id="{A088F04F-B71F-448D-B0B9-1C17CA5928C7}"/>
                  </a:ext>
                </a:extLst>
              </p:cNvPr>
              <p:cNvSpPr/>
              <p:nvPr/>
            </p:nvSpPr>
            <p:spPr bwMode="auto">
              <a:xfrm rot="171099">
                <a:off x="4073652" y="2775055"/>
                <a:ext cx="287515" cy="176018"/>
              </a:xfrm>
              <a:custGeom>
                <a:avLst/>
                <a:gdLst>
                  <a:gd name="connsiteX0" fmla="*/ 1614376 w 1786269"/>
                  <a:gd name="connsiteY0" fmla="*/ 17721 h 1286540"/>
                  <a:gd name="connsiteX1" fmla="*/ 1380460 w 1786269"/>
                  <a:gd name="connsiteY1" fmla="*/ 17721 h 1286540"/>
                  <a:gd name="connsiteX2" fmla="*/ 1189074 w 1786269"/>
                  <a:gd name="connsiteY2" fmla="*/ 102782 h 1286540"/>
                  <a:gd name="connsiteX3" fmla="*/ 1306032 w 1786269"/>
                  <a:gd name="connsiteY3" fmla="*/ 209107 h 1286540"/>
                  <a:gd name="connsiteX4" fmla="*/ 1476153 w 1786269"/>
                  <a:gd name="connsiteY4" fmla="*/ 241005 h 1286540"/>
                  <a:gd name="connsiteX5" fmla="*/ 1635641 w 1786269"/>
                  <a:gd name="connsiteY5" fmla="*/ 241005 h 1286540"/>
                  <a:gd name="connsiteX6" fmla="*/ 1327297 w 1786269"/>
                  <a:gd name="connsiteY6" fmla="*/ 241005 h 1286540"/>
                  <a:gd name="connsiteX7" fmla="*/ 1210339 w 1786269"/>
                  <a:gd name="connsiteY7" fmla="*/ 283535 h 1286540"/>
                  <a:gd name="connsiteX8" fmla="*/ 1220971 w 1786269"/>
                  <a:gd name="connsiteY8" fmla="*/ 347331 h 1286540"/>
                  <a:gd name="connsiteX9" fmla="*/ 1316664 w 1786269"/>
                  <a:gd name="connsiteY9" fmla="*/ 411126 h 1286540"/>
                  <a:gd name="connsiteX10" fmla="*/ 1571846 w 1786269"/>
                  <a:gd name="connsiteY10" fmla="*/ 421759 h 1286540"/>
                  <a:gd name="connsiteX11" fmla="*/ 1210339 w 1786269"/>
                  <a:gd name="connsiteY11" fmla="*/ 421759 h 1286540"/>
                  <a:gd name="connsiteX12" fmla="*/ 976422 w 1786269"/>
                  <a:gd name="connsiteY12" fmla="*/ 453656 h 1286540"/>
                  <a:gd name="connsiteX13" fmla="*/ 689343 w 1786269"/>
                  <a:gd name="connsiteY13" fmla="*/ 379228 h 1286540"/>
                  <a:gd name="connsiteX14" fmla="*/ 455427 w 1786269"/>
                  <a:gd name="connsiteY14" fmla="*/ 368596 h 1286540"/>
                  <a:gd name="connsiteX15" fmla="*/ 285306 w 1786269"/>
                  <a:gd name="connsiteY15" fmla="*/ 432391 h 1286540"/>
                  <a:gd name="connsiteX16" fmla="*/ 30125 w 1786269"/>
                  <a:gd name="connsiteY16" fmla="*/ 506819 h 1286540"/>
                  <a:gd name="connsiteX17" fmla="*/ 104553 w 1786269"/>
                  <a:gd name="connsiteY17" fmla="*/ 623777 h 1286540"/>
                  <a:gd name="connsiteX18" fmla="*/ 242776 w 1786269"/>
                  <a:gd name="connsiteY18" fmla="*/ 655675 h 1286540"/>
                  <a:gd name="connsiteX19" fmla="*/ 508590 w 1786269"/>
                  <a:gd name="connsiteY19" fmla="*/ 687573 h 1286540"/>
                  <a:gd name="connsiteX20" fmla="*/ 901995 w 1786269"/>
                  <a:gd name="connsiteY20" fmla="*/ 666307 h 1286540"/>
                  <a:gd name="connsiteX21" fmla="*/ 1210339 w 1786269"/>
                  <a:gd name="connsiteY21" fmla="*/ 666307 h 1286540"/>
                  <a:gd name="connsiteX22" fmla="*/ 1561213 w 1786269"/>
                  <a:gd name="connsiteY22" fmla="*/ 666307 h 1286540"/>
                  <a:gd name="connsiteX23" fmla="*/ 1465520 w 1786269"/>
                  <a:gd name="connsiteY23" fmla="*/ 666307 h 1286540"/>
                  <a:gd name="connsiteX24" fmla="*/ 848832 w 1786269"/>
                  <a:gd name="connsiteY24" fmla="*/ 676940 h 1286540"/>
                  <a:gd name="connsiteX25" fmla="*/ 540488 w 1786269"/>
                  <a:gd name="connsiteY25" fmla="*/ 687573 h 1286540"/>
                  <a:gd name="connsiteX26" fmla="*/ 285306 w 1786269"/>
                  <a:gd name="connsiteY26" fmla="*/ 666307 h 1286540"/>
                  <a:gd name="connsiteX27" fmla="*/ 147083 w 1786269"/>
                  <a:gd name="connsiteY27" fmla="*/ 645042 h 1286540"/>
                  <a:gd name="connsiteX28" fmla="*/ 51390 w 1786269"/>
                  <a:gd name="connsiteY28" fmla="*/ 730103 h 1286540"/>
                  <a:gd name="connsiteX29" fmla="*/ 62022 w 1786269"/>
                  <a:gd name="connsiteY29" fmla="*/ 804531 h 1286540"/>
                  <a:gd name="connsiteX30" fmla="*/ 253408 w 1786269"/>
                  <a:gd name="connsiteY30" fmla="*/ 847061 h 1286540"/>
                  <a:gd name="connsiteX31" fmla="*/ 497957 w 1786269"/>
                  <a:gd name="connsiteY31" fmla="*/ 942754 h 1286540"/>
                  <a:gd name="connsiteX32" fmla="*/ 710608 w 1786269"/>
                  <a:gd name="connsiteY32" fmla="*/ 889591 h 1286540"/>
                  <a:gd name="connsiteX33" fmla="*/ 1061483 w 1786269"/>
                  <a:gd name="connsiteY33" fmla="*/ 825796 h 1286540"/>
                  <a:gd name="connsiteX34" fmla="*/ 1380460 w 1786269"/>
                  <a:gd name="connsiteY34" fmla="*/ 878959 h 1286540"/>
                  <a:gd name="connsiteX35" fmla="*/ 1539948 w 1786269"/>
                  <a:gd name="connsiteY35" fmla="*/ 857694 h 1286540"/>
                  <a:gd name="connsiteX36" fmla="*/ 1337929 w 1786269"/>
                  <a:gd name="connsiteY36" fmla="*/ 889591 h 1286540"/>
                  <a:gd name="connsiteX37" fmla="*/ 1199706 w 1786269"/>
                  <a:gd name="connsiteY37" fmla="*/ 942754 h 1286540"/>
                  <a:gd name="connsiteX38" fmla="*/ 1242236 w 1786269"/>
                  <a:gd name="connsiteY38" fmla="*/ 1027814 h 1286540"/>
                  <a:gd name="connsiteX39" fmla="*/ 1401725 w 1786269"/>
                  <a:gd name="connsiteY39" fmla="*/ 1070345 h 1286540"/>
                  <a:gd name="connsiteX40" fmla="*/ 1518683 w 1786269"/>
                  <a:gd name="connsiteY40" fmla="*/ 1070345 h 1286540"/>
                  <a:gd name="connsiteX41" fmla="*/ 1359195 w 1786269"/>
                  <a:gd name="connsiteY41" fmla="*/ 1080977 h 1286540"/>
                  <a:gd name="connsiteX42" fmla="*/ 1199706 w 1786269"/>
                  <a:gd name="connsiteY42" fmla="*/ 1123507 h 1286540"/>
                  <a:gd name="connsiteX43" fmla="*/ 1231604 w 1786269"/>
                  <a:gd name="connsiteY43" fmla="*/ 1208568 h 1286540"/>
                  <a:gd name="connsiteX44" fmla="*/ 1380460 w 1786269"/>
                  <a:gd name="connsiteY44" fmla="*/ 1261731 h 1286540"/>
                  <a:gd name="connsiteX45" fmla="*/ 1529315 w 1786269"/>
                  <a:gd name="connsiteY45" fmla="*/ 1261731 h 1286540"/>
                  <a:gd name="connsiteX46" fmla="*/ 1646274 w 1786269"/>
                  <a:gd name="connsiteY46" fmla="*/ 1251098 h 1286540"/>
                  <a:gd name="connsiteX47" fmla="*/ 1710069 w 1786269"/>
                  <a:gd name="connsiteY47" fmla="*/ 1049080 h 1286540"/>
                  <a:gd name="connsiteX48" fmla="*/ 1784497 w 1786269"/>
                  <a:gd name="connsiteY48" fmla="*/ 581247 h 1286540"/>
                  <a:gd name="connsiteX49" fmla="*/ 1720702 w 1786269"/>
                  <a:gd name="connsiteY49" fmla="*/ 92149 h 1286540"/>
                  <a:gd name="connsiteX50" fmla="*/ 1614376 w 1786269"/>
                  <a:gd name="connsiteY50" fmla="*/ 17721 h 128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786269" h="1286540">
                    <a:moveTo>
                      <a:pt x="1614376" y="17721"/>
                    </a:moveTo>
                    <a:cubicBezTo>
                      <a:pt x="1557669" y="5316"/>
                      <a:pt x="1451344" y="3544"/>
                      <a:pt x="1380460" y="17721"/>
                    </a:cubicBezTo>
                    <a:cubicBezTo>
                      <a:pt x="1309576" y="31898"/>
                      <a:pt x="1201479" y="70884"/>
                      <a:pt x="1189074" y="102782"/>
                    </a:cubicBezTo>
                    <a:cubicBezTo>
                      <a:pt x="1176669" y="134680"/>
                      <a:pt x="1258186" y="186070"/>
                      <a:pt x="1306032" y="209107"/>
                    </a:cubicBezTo>
                    <a:cubicBezTo>
                      <a:pt x="1353878" y="232144"/>
                      <a:pt x="1421218" y="235689"/>
                      <a:pt x="1476153" y="241005"/>
                    </a:cubicBezTo>
                    <a:cubicBezTo>
                      <a:pt x="1531088" y="246321"/>
                      <a:pt x="1635641" y="241005"/>
                      <a:pt x="1635641" y="241005"/>
                    </a:cubicBezTo>
                    <a:cubicBezTo>
                      <a:pt x="1610832" y="241005"/>
                      <a:pt x="1398181" y="233917"/>
                      <a:pt x="1327297" y="241005"/>
                    </a:cubicBezTo>
                    <a:cubicBezTo>
                      <a:pt x="1256413" y="248093"/>
                      <a:pt x="1228060" y="265814"/>
                      <a:pt x="1210339" y="283535"/>
                    </a:cubicBezTo>
                    <a:cubicBezTo>
                      <a:pt x="1192618" y="301256"/>
                      <a:pt x="1203250" y="326066"/>
                      <a:pt x="1220971" y="347331"/>
                    </a:cubicBezTo>
                    <a:cubicBezTo>
                      <a:pt x="1238692" y="368596"/>
                      <a:pt x="1258185" y="398721"/>
                      <a:pt x="1316664" y="411126"/>
                    </a:cubicBezTo>
                    <a:cubicBezTo>
                      <a:pt x="1375143" y="423531"/>
                      <a:pt x="1589567" y="419987"/>
                      <a:pt x="1571846" y="421759"/>
                    </a:cubicBezTo>
                    <a:cubicBezTo>
                      <a:pt x="1554125" y="423531"/>
                      <a:pt x="1309576" y="416443"/>
                      <a:pt x="1210339" y="421759"/>
                    </a:cubicBezTo>
                    <a:cubicBezTo>
                      <a:pt x="1111102" y="427075"/>
                      <a:pt x="1063255" y="460745"/>
                      <a:pt x="976422" y="453656"/>
                    </a:cubicBezTo>
                    <a:cubicBezTo>
                      <a:pt x="889589" y="446568"/>
                      <a:pt x="776175" y="393405"/>
                      <a:pt x="689343" y="379228"/>
                    </a:cubicBezTo>
                    <a:cubicBezTo>
                      <a:pt x="602511" y="365051"/>
                      <a:pt x="522766" y="359736"/>
                      <a:pt x="455427" y="368596"/>
                    </a:cubicBezTo>
                    <a:cubicBezTo>
                      <a:pt x="388088" y="377456"/>
                      <a:pt x="356190" y="409354"/>
                      <a:pt x="285306" y="432391"/>
                    </a:cubicBezTo>
                    <a:cubicBezTo>
                      <a:pt x="214422" y="455428"/>
                      <a:pt x="60250" y="474921"/>
                      <a:pt x="30125" y="506819"/>
                    </a:cubicBezTo>
                    <a:cubicBezTo>
                      <a:pt x="0" y="538717"/>
                      <a:pt x="69111" y="598968"/>
                      <a:pt x="104553" y="623777"/>
                    </a:cubicBezTo>
                    <a:cubicBezTo>
                      <a:pt x="139995" y="648586"/>
                      <a:pt x="175437" y="645042"/>
                      <a:pt x="242776" y="655675"/>
                    </a:cubicBezTo>
                    <a:cubicBezTo>
                      <a:pt x="310116" y="666308"/>
                      <a:pt x="398720" y="685801"/>
                      <a:pt x="508590" y="687573"/>
                    </a:cubicBezTo>
                    <a:cubicBezTo>
                      <a:pt x="618460" y="689345"/>
                      <a:pt x="785037" y="669851"/>
                      <a:pt x="901995" y="666307"/>
                    </a:cubicBezTo>
                    <a:cubicBezTo>
                      <a:pt x="1018953" y="662763"/>
                      <a:pt x="1210339" y="666307"/>
                      <a:pt x="1210339" y="666307"/>
                    </a:cubicBezTo>
                    <a:lnTo>
                      <a:pt x="1561213" y="666307"/>
                    </a:lnTo>
                    <a:lnTo>
                      <a:pt x="1465520" y="666307"/>
                    </a:lnTo>
                    <a:lnTo>
                      <a:pt x="848832" y="676940"/>
                    </a:lnTo>
                    <a:cubicBezTo>
                      <a:pt x="694660" y="680484"/>
                      <a:pt x="634409" y="689345"/>
                      <a:pt x="540488" y="687573"/>
                    </a:cubicBezTo>
                    <a:cubicBezTo>
                      <a:pt x="446567" y="685801"/>
                      <a:pt x="350873" y="673395"/>
                      <a:pt x="285306" y="666307"/>
                    </a:cubicBezTo>
                    <a:cubicBezTo>
                      <a:pt x="219739" y="659219"/>
                      <a:pt x="186069" y="634409"/>
                      <a:pt x="147083" y="645042"/>
                    </a:cubicBezTo>
                    <a:cubicBezTo>
                      <a:pt x="108097" y="655675"/>
                      <a:pt x="65567" y="703522"/>
                      <a:pt x="51390" y="730103"/>
                    </a:cubicBezTo>
                    <a:cubicBezTo>
                      <a:pt x="37213" y="756684"/>
                      <a:pt x="28352" y="785038"/>
                      <a:pt x="62022" y="804531"/>
                    </a:cubicBezTo>
                    <a:cubicBezTo>
                      <a:pt x="95692" y="824024"/>
                      <a:pt x="180752" y="824024"/>
                      <a:pt x="253408" y="847061"/>
                    </a:cubicBezTo>
                    <a:cubicBezTo>
                      <a:pt x="326064" y="870098"/>
                      <a:pt x="421757" y="935666"/>
                      <a:pt x="497957" y="942754"/>
                    </a:cubicBezTo>
                    <a:cubicBezTo>
                      <a:pt x="574157" y="949842"/>
                      <a:pt x="616687" y="909084"/>
                      <a:pt x="710608" y="889591"/>
                    </a:cubicBezTo>
                    <a:cubicBezTo>
                      <a:pt x="804529" y="870098"/>
                      <a:pt x="949841" y="827568"/>
                      <a:pt x="1061483" y="825796"/>
                    </a:cubicBezTo>
                    <a:cubicBezTo>
                      <a:pt x="1173125" y="824024"/>
                      <a:pt x="1300716" y="873643"/>
                      <a:pt x="1380460" y="878959"/>
                    </a:cubicBezTo>
                    <a:cubicBezTo>
                      <a:pt x="1460204" y="884275"/>
                      <a:pt x="1547036" y="855922"/>
                      <a:pt x="1539948" y="857694"/>
                    </a:cubicBezTo>
                    <a:cubicBezTo>
                      <a:pt x="1532860" y="859466"/>
                      <a:pt x="1394636" y="875414"/>
                      <a:pt x="1337929" y="889591"/>
                    </a:cubicBezTo>
                    <a:cubicBezTo>
                      <a:pt x="1281222" y="903768"/>
                      <a:pt x="1215655" y="919717"/>
                      <a:pt x="1199706" y="942754"/>
                    </a:cubicBezTo>
                    <a:cubicBezTo>
                      <a:pt x="1183757" y="965791"/>
                      <a:pt x="1208566" y="1006549"/>
                      <a:pt x="1242236" y="1027814"/>
                    </a:cubicBezTo>
                    <a:cubicBezTo>
                      <a:pt x="1275906" y="1049079"/>
                      <a:pt x="1355651" y="1063257"/>
                      <a:pt x="1401725" y="1070345"/>
                    </a:cubicBezTo>
                    <a:cubicBezTo>
                      <a:pt x="1447799" y="1077433"/>
                      <a:pt x="1525771" y="1068573"/>
                      <a:pt x="1518683" y="1070345"/>
                    </a:cubicBezTo>
                    <a:cubicBezTo>
                      <a:pt x="1511595" y="1072117"/>
                      <a:pt x="1412358" y="1072117"/>
                      <a:pt x="1359195" y="1080977"/>
                    </a:cubicBezTo>
                    <a:cubicBezTo>
                      <a:pt x="1306032" y="1089837"/>
                      <a:pt x="1220971" y="1102242"/>
                      <a:pt x="1199706" y="1123507"/>
                    </a:cubicBezTo>
                    <a:cubicBezTo>
                      <a:pt x="1178441" y="1144772"/>
                      <a:pt x="1201478" y="1185531"/>
                      <a:pt x="1231604" y="1208568"/>
                    </a:cubicBezTo>
                    <a:cubicBezTo>
                      <a:pt x="1261730" y="1231605"/>
                      <a:pt x="1330842" y="1252871"/>
                      <a:pt x="1380460" y="1261731"/>
                    </a:cubicBezTo>
                    <a:cubicBezTo>
                      <a:pt x="1430079" y="1270592"/>
                      <a:pt x="1485013" y="1263503"/>
                      <a:pt x="1529315" y="1261731"/>
                    </a:cubicBezTo>
                    <a:cubicBezTo>
                      <a:pt x="1573617" y="1259959"/>
                      <a:pt x="1616148" y="1286540"/>
                      <a:pt x="1646274" y="1251098"/>
                    </a:cubicBezTo>
                    <a:cubicBezTo>
                      <a:pt x="1676400" y="1215656"/>
                      <a:pt x="1687032" y="1160722"/>
                      <a:pt x="1710069" y="1049080"/>
                    </a:cubicBezTo>
                    <a:cubicBezTo>
                      <a:pt x="1733106" y="937438"/>
                      <a:pt x="1782725" y="740735"/>
                      <a:pt x="1784497" y="581247"/>
                    </a:cubicBezTo>
                    <a:cubicBezTo>
                      <a:pt x="1786269" y="421759"/>
                      <a:pt x="1749055" y="184298"/>
                      <a:pt x="1720702" y="92149"/>
                    </a:cubicBezTo>
                    <a:cubicBezTo>
                      <a:pt x="1692349" y="0"/>
                      <a:pt x="1671083" y="30126"/>
                      <a:pt x="1614376" y="17721"/>
                    </a:cubicBezTo>
                    <a:close/>
                  </a:path>
                </a:pathLst>
              </a:custGeom>
              <a:solidFill>
                <a:schemeClr val="tx2"/>
              </a:solidFill>
              <a:ln w="9525" cap="flat" cmpd="sng" algn="ctr">
                <a:solidFill>
                  <a:schemeClr val="tx2">
                    <a:lumMod val="50000"/>
                  </a:schemeClr>
                </a:solid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grpSp>
        <p:grpSp>
          <p:nvGrpSpPr>
            <p:cNvPr id="31885" name="Group 97">
              <a:extLst>
                <a:ext uri="{FF2B5EF4-FFF2-40B4-BE49-F238E27FC236}">
                  <a16:creationId xmlns:a16="http://schemas.microsoft.com/office/drawing/2014/main" id="{37F23A75-F1CF-4B73-8BC5-4DD15237578E}"/>
                </a:ext>
              </a:extLst>
            </p:cNvPr>
            <p:cNvGrpSpPr>
              <a:grpSpLocks/>
            </p:cNvGrpSpPr>
            <p:nvPr/>
          </p:nvGrpSpPr>
          <p:grpSpPr bwMode="auto">
            <a:xfrm rot="9566490">
              <a:off x="5859313" y="2192857"/>
              <a:ext cx="901885" cy="608991"/>
              <a:chOff x="4244327" y="2825760"/>
              <a:chExt cx="901885" cy="608991"/>
            </a:xfrm>
          </p:grpSpPr>
          <p:grpSp>
            <p:nvGrpSpPr>
              <p:cNvPr id="31893" name="Group 85">
                <a:extLst>
                  <a:ext uri="{FF2B5EF4-FFF2-40B4-BE49-F238E27FC236}">
                    <a16:creationId xmlns:a16="http://schemas.microsoft.com/office/drawing/2014/main" id="{392A5AA2-E2A6-4172-8664-21E96A289508}"/>
                  </a:ext>
                </a:extLst>
              </p:cNvPr>
              <p:cNvGrpSpPr>
                <a:grpSpLocks/>
              </p:cNvGrpSpPr>
              <p:nvPr/>
            </p:nvGrpSpPr>
            <p:grpSpPr bwMode="auto">
              <a:xfrm rot="-4100864">
                <a:off x="4520269" y="2808808"/>
                <a:ext cx="608991" cy="642895"/>
                <a:chOff x="-163065" y="2961980"/>
                <a:chExt cx="583883" cy="616690"/>
              </a:xfrm>
            </p:grpSpPr>
            <p:sp>
              <p:nvSpPr>
                <p:cNvPr id="101" name="Freeform 15">
                  <a:extLst>
                    <a:ext uri="{FF2B5EF4-FFF2-40B4-BE49-F238E27FC236}">
                      <a16:creationId xmlns:a16="http://schemas.microsoft.com/office/drawing/2014/main" id="{4B963644-2AB0-4BA0-904C-4C68417B072C}"/>
                    </a:ext>
                  </a:extLst>
                </p:cNvPr>
                <p:cNvSpPr/>
                <p:nvPr/>
              </p:nvSpPr>
              <p:spPr bwMode="auto">
                <a:xfrm>
                  <a:off x="-205158" y="2992856"/>
                  <a:ext cx="582303" cy="623205"/>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gradFill flip="none" rotWithShape="1">
                  <a:gsLst>
                    <a:gs pos="0">
                      <a:schemeClr val="accent6">
                        <a:lumMod val="50000"/>
                      </a:schemeClr>
                    </a:gs>
                    <a:gs pos="50000">
                      <a:schemeClr val="accent6">
                        <a:lumMod val="60000"/>
                        <a:lumOff val="40000"/>
                      </a:schemeClr>
                    </a:gs>
                    <a:gs pos="100000">
                      <a:schemeClr val="accent6">
                        <a:lumMod val="20000"/>
                        <a:lumOff val="80000"/>
                      </a:schemeClr>
                    </a:gs>
                  </a:gsLst>
                  <a:lin ang="10800000" scaled="1"/>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102" name="Freeform 16">
                  <a:extLst>
                    <a:ext uri="{FF2B5EF4-FFF2-40B4-BE49-F238E27FC236}">
                      <a16:creationId xmlns:a16="http://schemas.microsoft.com/office/drawing/2014/main" id="{31103F4F-0501-4395-B4C0-4D3384DF2D29}"/>
                    </a:ext>
                  </a:extLst>
                </p:cNvPr>
                <p:cNvSpPr/>
                <p:nvPr/>
              </p:nvSpPr>
              <p:spPr bwMode="auto">
                <a:xfrm>
                  <a:off x="-80480" y="3000599"/>
                  <a:ext cx="405187" cy="409820"/>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0">
                      <a:schemeClr val="accent6">
                        <a:lumMod val="50000"/>
                      </a:schemeClr>
                    </a:gs>
                    <a:gs pos="50000">
                      <a:srgbClr val="773484"/>
                    </a:gs>
                    <a:gs pos="100000">
                      <a:schemeClr val="accent6">
                        <a:lumMod val="40000"/>
                        <a:lumOff val="60000"/>
                      </a:schemeClr>
                    </a:gs>
                  </a:gsLst>
                  <a:path path="circle">
                    <a:fillToRect l="50000" t="50000" r="50000" b="50000"/>
                  </a:path>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grpSp>
          <p:sp>
            <p:nvSpPr>
              <p:cNvPr id="100" name="Freeform 18">
                <a:extLst>
                  <a:ext uri="{FF2B5EF4-FFF2-40B4-BE49-F238E27FC236}">
                    <a16:creationId xmlns:a16="http://schemas.microsoft.com/office/drawing/2014/main" id="{01E68229-D4B8-46B6-89EE-0BAC5DD51078}"/>
                  </a:ext>
                </a:extLst>
              </p:cNvPr>
              <p:cNvSpPr/>
              <p:nvPr/>
            </p:nvSpPr>
            <p:spPr bwMode="auto">
              <a:xfrm rot="171099">
                <a:off x="4255292" y="3031442"/>
                <a:ext cx="284338" cy="171261"/>
              </a:xfrm>
              <a:custGeom>
                <a:avLst/>
                <a:gdLst>
                  <a:gd name="connsiteX0" fmla="*/ 1614376 w 1786269"/>
                  <a:gd name="connsiteY0" fmla="*/ 17721 h 1286540"/>
                  <a:gd name="connsiteX1" fmla="*/ 1380460 w 1786269"/>
                  <a:gd name="connsiteY1" fmla="*/ 17721 h 1286540"/>
                  <a:gd name="connsiteX2" fmla="*/ 1189074 w 1786269"/>
                  <a:gd name="connsiteY2" fmla="*/ 102782 h 1286540"/>
                  <a:gd name="connsiteX3" fmla="*/ 1306032 w 1786269"/>
                  <a:gd name="connsiteY3" fmla="*/ 209107 h 1286540"/>
                  <a:gd name="connsiteX4" fmla="*/ 1476153 w 1786269"/>
                  <a:gd name="connsiteY4" fmla="*/ 241005 h 1286540"/>
                  <a:gd name="connsiteX5" fmla="*/ 1635641 w 1786269"/>
                  <a:gd name="connsiteY5" fmla="*/ 241005 h 1286540"/>
                  <a:gd name="connsiteX6" fmla="*/ 1327297 w 1786269"/>
                  <a:gd name="connsiteY6" fmla="*/ 241005 h 1286540"/>
                  <a:gd name="connsiteX7" fmla="*/ 1210339 w 1786269"/>
                  <a:gd name="connsiteY7" fmla="*/ 283535 h 1286540"/>
                  <a:gd name="connsiteX8" fmla="*/ 1220971 w 1786269"/>
                  <a:gd name="connsiteY8" fmla="*/ 347331 h 1286540"/>
                  <a:gd name="connsiteX9" fmla="*/ 1316664 w 1786269"/>
                  <a:gd name="connsiteY9" fmla="*/ 411126 h 1286540"/>
                  <a:gd name="connsiteX10" fmla="*/ 1571846 w 1786269"/>
                  <a:gd name="connsiteY10" fmla="*/ 421759 h 1286540"/>
                  <a:gd name="connsiteX11" fmla="*/ 1210339 w 1786269"/>
                  <a:gd name="connsiteY11" fmla="*/ 421759 h 1286540"/>
                  <a:gd name="connsiteX12" fmla="*/ 976422 w 1786269"/>
                  <a:gd name="connsiteY12" fmla="*/ 453656 h 1286540"/>
                  <a:gd name="connsiteX13" fmla="*/ 689343 w 1786269"/>
                  <a:gd name="connsiteY13" fmla="*/ 379228 h 1286540"/>
                  <a:gd name="connsiteX14" fmla="*/ 455427 w 1786269"/>
                  <a:gd name="connsiteY14" fmla="*/ 368596 h 1286540"/>
                  <a:gd name="connsiteX15" fmla="*/ 285306 w 1786269"/>
                  <a:gd name="connsiteY15" fmla="*/ 432391 h 1286540"/>
                  <a:gd name="connsiteX16" fmla="*/ 30125 w 1786269"/>
                  <a:gd name="connsiteY16" fmla="*/ 506819 h 1286540"/>
                  <a:gd name="connsiteX17" fmla="*/ 104553 w 1786269"/>
                  <a:gd name="connsiteY17" fmla="*/ 623777 h 1286540"/>
                  <a:gd name="connsiteX18" fmla="*/ 242776 w 1786269"/>
                  <a:gd name="connsiteY18" fmla="*/ 655675 h 1286540"/>
                  <a:gd name="connsiteX19" fmla="*/ 508590 w 1786269"/>
                  <a:gd name="connsiteY19" fmla="*/ 687573 h 1286540"/>
                  <a:gd name="connsiteX20" fmla="*/ 901995 w 1786269"/>
                  <a:gd name="connsiteY20" fmla="*/ 666307 h 1286540"/>
                  <a:gd name="connsiteX21" fmla="*/ 1210339 w 1786269"/>
                  <a:gd name="connsiteY21" fmla="*/ 666307 h 1286540"/>
                  <a:gd name="connsiteX22" fmla="*/ 1561213 w 1786269"/>
                  <a:gd name="connsiteY22" fmla="*/ 666307 h 1286540"/>
                  <a:gd name="connsiteX23" fmla="*/ 1465520 w 1786269"/>
                  <a:gd name="connsiteY23" fmla="*/ 666307 h 1286540"/>
                  <a:gd name="connsiteX24" fmla="*/ 848832 w 1786269"/>
                  <a:gd name="connsiteY24" fmla="*/ 676940 h 1286540"/>
                  <a:gd name="connsiteX25" fmla="*/ 540488 w 1786269"/>
                  <a:gd name="connsiteY25" fmla="*/ 687573 h 1286540"/>
                  <a:gd name="connsiteX26" fmla="*/ 285306 w 1786269"/>
                  <a:gd name="connsiteY26" fmla="*/ 666307 h 1286540"/>
                  <a:gd name="connsiteX27" fmla="*/ 147083 w 1786269"/>
                  <a:gd name="connsiteY27" fmla="*/ 645042 h 1286540"/>
                  <a:gd name="connsiteX28" fmla="*/ 51390 w 1786269"/>
                  <a:gd name="connsiteY28" fmla="*/ 730103 h 1286540"/>
                  <a:gd name="connsiteX29" fmla="*/ 62022 w 1786269"/>
                  <a:gd name="connsiteY29" fmla="*/ 804531 h 1286540"/>
                  <a:gd name="connsiteX30" fmla="*/ 253408 w 1786269"/>
                  <a:gd name="connsiteY30" fmla="*/ 847061 h 1286540"/>
                  <a:gd name="connsiteX31" fmla="*/ 497957 w 1786269"/>
                  <a:gd name="connsiteY31" fmla="*/ 942754 h 1286540"/>
                  <a:gd name="connsiteX32" fmla="*/ 710608 w 1786269"/>
                  <a:gd name="connsiteY32" fmla="*/ 889591 h 1286540"/>
                  <a:gd name="connsiteX33" fmla="*/ 1061483 w 1786269"/>
                  <a:gd name="connsiteY33" fmla="*/ 825796 h 1286540"/>
                  <a:gd name="connsiteX34" fmla="*/ 1380460 w 1786269"/>
                  <a:gd name="connsiteY34" fmla="*/ 878959 h 1286540"/>
                  <a:gd name="connsiteX35" fmla="*/ 1539948 w 1786269"/>
                  <a:gd name="connsiteY35" fmla="*/ 857694 h 1286540"/>
                  <a:gd name="connsiteX36" fmla="*/ 1337929 w 1786269"/>
                  <a:gd name="connsiteY36" fmla="*/ 889591 h 1286540"/>
                  <a:gd name="connsiteX37" fmla="*/ 1199706 w 1786269"/>
                  <a:gd name="connsiteY37" fmla="*/ 942754 h 1286540"/>
                  <a:gd name="connsiteX38" fmla="*/ 1242236 w 1786269"/>
                  <a:gd name="connsiteY38" fmla="*/ 1027814 h 1286540"/>
                  <a:gd name="connsiteX39" fmla="*/ 1401725 w 1786269"/>
                  <a:gd name="connsiteY39" fmla="*/ 1070345 h 1286540"/>
                  <a:gd name="connsiteX40" fmla="*/ 1518683 w 1786269"/>
                  <a:gd name="connsiteY40" fmla="*/ 1070345 h 1286540"/>
                  <a:gd name="connsiteX41" fmla="*/ 1359195 w 1786269"/>
                  <a:gd name="connsiteY41" fmla="*/ 1080977 h 1286540"/>
                  <a:gd name="connsiteX42" fmla="*/ 1199706 w 1786269"/>
                  <a:gd name="connsiteY42" fmla="*/ 1123507 h 1286540"/>
                  <a:gd name="connsiteX43" fmla="*/ 1231604 w 1786269"/>
                  <a:gd name="connsiteY43" fmla="*/ 1208568 h 1286540"/>
                  <a:gd name="connsiteX44" fmla="*/ 1380460 w 1786269"/>
                  <a:gd name="connsiteY44" fmla="*/ 1261731 h 1286540"/>
                  <a:gd name="connsiteX45" fmla="*/ 1529315 w 1786269"/>
                  <a:gd name="connsiteY45" fmla="*/ 1261731 h 1286540"/>
                  <a:gd name="connsiteX46" fmla="*/ 1646274 w 1786269"/>
                  <a:gd name="connsiteY46" fmla="*/ 1251098 h 1286540"/>
                  <a:gd name="connsiteX47" fmla="*/ 1710069 w 1786269"/>
                  <a:gd name="connsiteY47" fmla="*/ 1049080 h 1286540"/>
                  <a:gd name="connsiteX48" fmla="*/ 1784497 w 1786269"/>
                  <a:gd name="connsiteY48" fmla="*/ 581247 h 1286540"/>
                  <a:gd name="connsiteX49" fmla="*/ 1720702 w 1786269"/>
                  <a:gd name="connsiteY49" fmla="*/ 92149 h 1286540"/>
                  <a:gd name="connsiteX50" fmla="*/ 1614376 w 1786269"/>
                  <a:gd name="connsiteY50" fmla="*/ 17721 h 128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786269" h="1286540">
                    <a:moveTo>
                      <a:pt x="1614376" y="17721"/>
                    </a:moveTo>
                    <a:cubicBezTo>
                      <a:pt x="1557669" y="5316"/>
                      <a:pt x="1451344" y="3544"/>
                      <a:pt x="1380460" y="17721"/>
                    </a:cubicBezTo>
                    <a:cubicBezTo>
                      <a:pt x="1309576" y="31898"/>
                      <a:pt x="1201479" y="70884"/>
                      <a:pt x="1189074" y="102782"/>
                    </a:cubicBezTo>
                    <a:cubicBezTo>
                      <a:pt x="1176669" y="134680"/>
                      <a:pt x="1258186" y="186070"/>
                      <a:pt x="1306032" y="209107"/>
                    </a:cubicBezTo>
                    <a:cubicBezTo>
                      <a:pt x="1353878" y="232144"/>
                      <a:pt x="1421218" y="235689"/>
                      <a:pt x="1476153" y="241005"/>
                    </a:cubicBezTo>
                    <a:cubicBezTo>
                      <a:pt x="1531088" y="246321"/>
                      <a:pt x="1635641" y="241005"/>
                      <a:pt x="1635641" y="241005"/>
                    </a:cubicBezTo>
                    <a:cubicBezTo>
                      <a:pt x="1610832" y="241005"/>
                      <a:pt x="1398181" y="233917"/>
                      <a:pt x="1327297" y="241005"/>
                    </a:cubicBezTo>
                    <a:cubicBezTo>
                      <a:pt x="1256413" y="248093"/>
                      <a:pt x="1228060" y="265814"/>
                      <a:pt x="1210339" y="283535"/>
                    </a:cubicBezTo>
                    <a:cubicBezTo>
                      <a:pt x="1192618" y="301256"/>
                      <a:pt x="1203250" y="326066"/>
                      <a:pt x="1220971" y="347331"/>
                    </a:cubicBezTo>
                    <a:cubicBezTo>
                      <a:pt x="1238692" y="368596"/>
                      <a:pt x="1258185" y="398721"/>
                      <a:pt x="1316664" y="411126"/>
                    </a:cubicBezTo>
                    <a:cubicBezTo>
                      <a:pt x="1375143" y="423531"/>
                      <a:pt x="1589567" y="419987"/>
                      <a:pt x="1571846" y="421759"/>
                    </a:cubicBezTo>
                    <a:cubicBezTo>
                      <a:pt x="1554125" y="423531"/>
                      <a:pt x="1309576" y="416443"/>
                      <a:pt x="1210339" y="421759"/>
                    </a:cubicBezTo>
                    <a:cubicBezTo>
                      <a:pt x="1111102" y="427075"/>
                      <a:pt x="1063255" y="460745"/>
                      <a:pt x="976422" y="453656"/>
                    </a:cubicBezTo>
                    <a:cubicBezTo>
                      <a:pt x="889589" y="446568"/>
                      <a:pt x="776175" y="393405"/>
                      <a:pt x="689343" y="379228"/>
                    </a:cubicBezTo>
                    <a:cubicBezTo>
                      <a:pt x="602511" y="365051"/>
                      <a:pt x="522766" y="359736"/>
                      <a:pt x="455427" y="368596"/>
                    </a:cubicBezTo>
                    <a:cubicBezTo>
                      <a:pt x="388088" y="377456"/>
                      <a:pt x="356190" y="409354"/>
                      <a:pt x="285306" y="432391"/>
                    </a:cubicBezTo>
                    <a:cubicBezTo>
                      <a:pt x="214422" y="455428"/>
                      <a:pt x="60250" y="474921"/>
                      <a:pt x="30125" y="506819"/>
                    </a:cubicBezTo>
                    <a:cubicBezTo>
                      <a:pt x="0" y="538717"/>
                      <a:pt x="69111" y="598968"/>
                      <a:pt x="104553" y="623777"/>
                    </a:cubicBezTo>
                    <a:cubicBezTo>
                      <a:pt x="139995" y="648586"/>
                      <a:pt x="175437" y="645042"/>
                      <a:pt x="242776" y="655675"/>
                    </a:cubicBezTo>
                    <a:cubicBezTo>
                      <a:pt x="310116" y="666308"/>
                      <a:pt x="398720" y="685801"/>
                      <a:pt x="508590" y="687573"/>
                    </a:cubicBezTo>
                    <a:cubicBezTo>
                      <a:pt x="618460" y="689345"/>
                      <a:pt x="785037" y="669851"/>
                      <a:pt x="901995" y="666307"/>
                    </a:cubicBezTo>
                    <a:cubicBezTo>
                      <a:pt x="1018953" y="662763"/>
                      <a:pt x="1210339" y="666307"/>
                      <a:pt x="1210339" y="666307"/>
                    </a:cubicBezTo>
                    <a:lnTo>
                      <a:pt x="1561213" y="666307"/>
                    </a:lnTo>
                    <a:lnTo>
                      <a:pt x="1465520" y="666307"/>
                    </a:lnTo>
                    <a:lnTo>
                      <a:pt x="848832" y="676940"/>
                    </a:lnTo>
                    <a:cubicBezTo>
                      <a:pt x="694660" y="680484"/>
                      <a:pt x="634409" y="689345"/>
                      <a:pt x="540488" y="687573"/>
                    </a:cubicBezTo>
                    <a:cubicBezTo>
                      <a:pt x="446567" y="685801"/>
                      <a:pt x="350873" y="673395"/>
                      <a:pt x="285306" y="666307"/>
                    </a:cubicBezTo>
                    <a:cubicBezTo>
                      <a:pt x="219739" y="659219"/>
                      <a:pt x="186069" y="634409"/>
                      <a:pt x="147083" y="645042"/>
                    </a:cubicBezTo>
                    <a:cubicBezTo>
                      <a:pt x="108097" y="655675"/>
                      <a:pt x="65567" y="703522"/>
                      <a:pt x="51390" y="730103"/>
                    </a:cubicBezTo>
                    <a:cubicBezTo>
                      <a:pt x="37213" y="756684"/>
                      <a:pt x="28352" y="785038"/>
                      <a:pt x="62022" y="804531"/>
                    </a:cubicBezTo>
                    <a:cubicBezTo>
                      <a:pt x="95692" y="824024"/>
                      <a:pt x="180752" y="824024"/>
                      <a:pt x="253408" y="847061"/>
                    </a:cubicBezTo>
                    <a:cubicBezTo>
                      <a:pt x="326064" y="870098"/>
                      <a:pt x="421757" y="935666"/>
                      <a:pt x="497957" y="942754"/>
                    </a:cubicBezTo>
                    <a:cubicBezTo>
                      <a:pt x="574157" y="949842"/>
                      <a:pt x="616687" y="909084"/>
                      <a:pt x="710608" y="889591"/>
                    </a:cubicBezTo>
                    <a:cubicBezTo>
                      <a:pt x="804529" y="870098"/>
                      <a:pt x="949841" y="827568"/>
                      <a:pt x="1061483" y="825796"/>
                    </a:cubicBezTo>
                    <a:cubicBezTo>
                      <a:pt x="1173125" y="824024"/>
                      <a:pt x="1300716" y="873643"/>
                      <a:pt x="1380460" y="878959"/>
                    </a:cubicBezTo>
                    <a:cubicBezTo>
                      <a:pt x="1460204" y="884275"/>
                      <a:pt x="1547036" y="855922"/>
                      <a:pt x="1539948" y="857694"/>
                    </a:cubicBezTo>
                    <a:cubicBezTo>
                      <a:pt x="1532860" y="859466"/>
                      <a:pt x="1394636" y="875414"/>
                      <a:pt x="1337929" y="889591"/>
                    </a:cubicBezTo>
                    <a:cubicBezTo>
                      <a:pt x="1281222" y="903768"/>
                      <a:pt x="1215655" y="919717"/>
                      <a:pt x="1199706" y="942754"/>
                    </a:cubicBezTo>
                    <a:cubicBezTo>
                      <a:pt x="1183757" y="965791"/>
                      <a:pt x="1208566" y="1006549"/>
                      <a:pt x="1242236" y="1027814"/>
                    </a:cubicBezTo>
                    <a:cubicBezTo>
                      <a:pt x="1275906" y="1049079"/>
                      <a:pt x="1355651" y="1063257"/>
                      <a:pt x="1401725" y="1070345"/>
                    </a:cubicBezTo>
                    <a:cubicBezTo>
                      <a:pt x="1447799" y="1077433"/>
                      <a:pt x="1525771" y="1068573"/>
                      <a:pt x="1518683" y="1070345"/>
                    </a:cubicBezTo>
                    <a:cubicBezTo>
                      <a:pt x="1511595" y="1072117"/>
                      <a:pt x="1412358" y="1072117"/>
                      <a:pt x="1359195" y="1080977"/>
                    </a:cubicBezTo>
                    <a:cubicBezTo>
                      <a:pt x="1306032" y="1089837"/>
                      <a:pt x="1220971" y="1102242"/>
                      <a:pt x="1199706" y="1123507"/>
                    </a:cubicBezTo>
                    <a:cubicBezTo>
                      <a:pt x="1178441" y="1144772"/>
                      <a:pt x="1201478" y="1185531"/>
                      <a:pt x="1231604" y="1208568"/>
                    </a:cubicBezTo>
                    <a:cubicBezTo>
                      <a:pt x="1261730" y="1231605"/>
                      <a:pt x="1330842" y="1252871"/>
                      <a:pt x="1380460" y="1261731"/>
                    </a:cubicBezTo>
                    <a:cubicBezTo>
                      <a:pt x="1430079" y="1270592"/>
                      <a:pt x="1485013" y="1263503"/>
                      <a:pt x="1529315" y="1261731"/>
                    </a:cubicBezTo>
                    <a:cubicBezTo>
                      <a:pt x="1573617" y="1259959"/>
                      <a:pt x="1616148" y="1286540"/>
                      <a:pt x="1646274" y="1251098"/>
                    </a:cubicBezTo>
                    <a:cubicBezTo>
                      <a:pt x="1676400" y="1215656"/>
                      <a:pt x="1687032" y="1160722"/>
                      <a:pt x="1710069" y="1049080"/>
                    </a:cubicBezTo>
                    <a:cubicBezTo>
                      <a:pt x="1733106" y="937438"/>
                      <a:pt x="1782725" y="740735"/>
                      <a:pt x="1784497" y="581247"/>
                    </a:cubicBezTo>
                    <a:cubicBezTo>
                      <a:pt x="1786269" y="421759"/>
                      <a:pt x="1749055" y="184298"/>
                      <a:pt x="1720702" y="92149"/>
                    </a:cubicBezTo>
                    <a:cubicBezTo>
                      <a:pt x="1692349" y="0"/>
                      <a:pt x="1671083" y="30126"/>
                      <a:pt x="1614376" y="17721"/>
                    </a:cubicBezTo>
                    <a:close/>
                  </a:path>
                </a:pathLst>
              </a:custGeom>
              <a:solidFill>
                <a:schemeClr val="tx2"/>
              </a:solidFill>
              <a:ln w="9525" cap="flat" cmpd="sng" algn="ctr">
                <a:solidFill>
                  <a:schemeClr val="tx2">
                    <a:lumMod val="50000"/>
                  </a:schemeClr>
                </a:solid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grpSp>
        <p:grpSp>
          <p:nvGrpSpPr>
            <p:cNvPr id="31886" name="Group 102">
              <a:extLst>
                <a:ext uri="{FF2B5EF4-FFF2-40B4-BE49-F238E27FC236}">
                  <a16:creationId xmlns:a16="http://schemas.microsoft.com/office/drawing/2014/main" id="{156F7267-147D-4516-A88F-681EC2D6B94E}"/>
                </a:ext>
              </a:extLst>
            </p:cNvPr>
            <p:cNvGrpSpPr>
              <a:grpSpLocks/>
            </p:cNvGrpSpPr>
            <p:nvPr/>
          </p:nvGrpSpPr>
          <p:grpSpPr bwMode="auto">
            <a:xfrm rot="-2597108">
              <a:off x="5316297" y="2741676"/>
              <a:ext cx="881397" cy="616940"/>
              <a:chOff x="4254228" y="2577523"/>
              <a:chExt cx="881397" cy="616940"/>
            </a:xfrm>
          </p:grpSpPr>
          <p:grpSp>
            <p:nvGrpSpPr>
              <p:cNvPr id="31887" name="Group 85">
                <a:extLst>
                  <a:ext uri="{FF2B5EF4-FFF2-40B4-BE49-F238E27FC236}">
                    <a16:creationId xmlns:a16="http://schemas.microsoft.com/office/drawing/2014/main" id="{6EDDB487-763C-48CF-BA6A-C919E12A3F2A}"/>
                  </a:ext>
                </a:extLst>
              </p:cNvPr>
              <p:cNvGrpSpPr>
                <a:grpSpLocks/>
              </p:cNvGrpSpPr>
              <p:nvPr/>
            </p:nvGrpSpPr>
            <p:grpSpPr bwMode="auto">
              <a:xfrm rot="-4100864">
                <a:off x="4506424" y="2565262"/>
                <a:ext cx="616940" cy="641462"/>
                <a:chOff x="47295" y="2867416"/>
                <a:chExt cx="591504" cy="615316"/>
              </a:xfrm>
            </p:grpSpPr>
            <p:sp>
              <p:nvSpPr>
                <p:cNvPr id="106" name="Freeform 15">
                  <a:extLst>
                    <a:ext uri="{FF2B5EF4-FFF2-40B4-BE49-F238E27FC236}">
                      <a16:creationId xmlns:a16="http://schemas.microsoft.com/office/drawing/2014/main" id="{E6A758C4-0B99-4A0D-A5E0-16517EBC2A25}"/>
                    </a:ext>
                  </a:extLst>
                </p:cNvPr>
                <p:cNvSpPr/>
                <p:nvPr/>
              </p:nvSpPr>
              <p:spPr bwMode="auto">
                <a:xfrm>
                  <a:off x="71257" y="2843795"/>
                  <a:ext cx="589904" cy="626254"/>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gradFill flip="none" rotWithShape="1">
                  <a:gsLst>
                    <a:gs pos="0">
                      <a:schemeClr val="accent6">
                        <a:lumMod val="50000"/>
                      </a:schemeClr>
                    </a:gs>
                    <a:gs pos="50000">
                      <a:schemeClr val="accent6">
                        <a:lumMod val="60000"/>
                        <a:lumOff val="40000"/>
                      </a:schemeClr>
                    </a:gs>
                    <a:gs pos="100000">
                      <a:schemeClr val="accent6">
                        <a:lumMod val="20000"/>
                        <a:lumOff val="80000"/>
                      </a:schemeClr>
                    </a:gs>
                  </a:gsLst>
                  <a:lin ang="10800000" scaled="1"/>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107" name="Freeform 16">
                  <a:extLst>
                    <a:ext uri="{FF2B5EF4-FFF2-40B4-BE49-F238E27FC236}">
                      <a16:creationId xmlns:a16="http://schemas.microsoft.com/office/drawing/2014/main" id="{14437154-D1F3-45CB-8540-9DD24BD700C5}"/>
                    </a:ext>
                  </a:extLst>
                </p:cNvPr>
                <p:cNvSpPr/>
                <p:nvPr/>
              </p:nvSpPr>
              <p:spPr bwMode="auto">
                <a:xfrm>
                  <a:off x="106618" y="3006105"/>
                  <a:ext cx="406670" cy="411321"/>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0">
                      <a:schemeClr val="accent6">
                        <a:lumMod val="50000"/>
                      </a:schemeClr>
                    </a:gs>
                    <a:gs pos="50000">
                      <a:srgbClr val="773484"/>
                    </a:gs>
                    <a:gs pos="100000">
                      <a:schemeClr val="accent6">
                        <a:lumMod val="40000"/>
                        <a:lumOff val="60000"/>
                      </a:schemeClr>
                    </a:gs>
                  </a:gsLst>
                  <a:path path="circle">
                    <a:fillToRect l="50000" t="50000" r="50000" b="50000"/>
                  </a:path>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grpSp>
          <p:sp>
            <p:nvSpPr>
              <p:cNvPr id="105" name="Freeform 18">
                <a:extLst>
                  <a:ext uri="{FF2B5EF4-FFF2-40B4-BE49-F238E27FC236}">
                    <a16:creationId xmlns:a16="http://schemas.microsoft.com/office/drawing/2014/main" id="{68087AE2-BDD4-42DD-BC51-62A67D41E1E9}"/>
                  </a:ext>
                </a:extLst>
              </p:cNvPr>
              <p:cNvSpPr/>
              <p:nvPr/>
            </p:nvSpPr>
            <p:spPr bwMode="auto">
              <a:xfrm rot="171099">
                <a:off x="4237131" y="2711144"/>
                <a:ext cx="282749" cy="172847"/>
              </a:xfrm>
              <a:custGeom>
                <a:avLst/>
                <a:gdLst>
                  <a:gd name="connsiteX0" fmla="*/ 1614376 w 1786269"/>
                  <a:gd name="connsiteY0" fmla="*/ 17721 h 1286540"/>
                  <a:gd name="connsiteX1" fmla="*/ 1380460 w 1786269"/>
                  <a:gd name="connsiteY1" fmla="*/ 17721 h 1286540"/>
                  <a:gd name="connsiteX2" fmla="*/ 1189074 w 1786269"/>
                  <a:gd name="connsiteY2" fmla="*/ 102782 h 1286540"/>
                  <a:gd name="connsiteX3" fmla="*/ 1306032 w 1786269"/>
                  <a:gd name="connsiteY3" fmla="*/ 209107 h 1286540"/>
                  <a:gd name="connsiteX4" fmla="*/ 1476153 w 1786269"/>
                  <a:gd name="connsiteY4" fmla="*/ 241005 h 1286540"/>
                  <a:gd name="connsiteX5" fmla="*/ 1635641 w 1786269"/>
                  <a:gd name="connsiteY5" fmla="*/ 241005 h 1286540"/>
                  <a:gd name="connsiteX6" fmla="*/ 1327297 w 1786269"/>
                  <a:gd name="connsiteY6" fmla="*/ 241005 h 1286540"/>
                  <a:gd name="connsiteX7" fmla="*/ 1210339 w 1786269"/>
                  <a:gd name="connsiteY7" fmla="*/ 283535 h 1286540"/>
                  <a:gd name="connsiteX8" fmla="*/ 1220971 w 1786269"/>
                  <a:gd name="connsiteY8" fmla="*/ 347331 h 1286540"/>
                  <a:gd name="connsiteX9" fmla="*/ 1316664 w 1786269"/>
                  <a:gd name="connsiteY9" fmla="*/ 411126 h 1286540"/>
                  <a:gd name="connsiteX10" fmla="*/ 1571846 w 1786269"/>
                  <a:gd name="connsiteY10" fmla="*/ 421759 h 1286540"/>
                  <a:gd name="connsiteX11" fmla="*/ 1210339 w 1786269"/>
                  <a:gd name="connsiteY11" fmla="*/ 421759 h 1286540"/>
                  <a:gd name="connsiteX12" fmla="*/ 976422 w 1786269"/>
                  <a:gd name="connsiteY12" fmla="*/ 453656 h 1286540"/>
                  <a:gd name="connsiteX13" fmla="*/ 689343 w 1786269"/>
                  <a:gd name="connsiteY13" fmla="*/ 379228 h 1286540"/>
                  <a:gd name="connsiteX14" fmla="*/ 455427 w 1786269"/>
                  <a:gd name="connsiteY14" fmla="*/ 368596 h 1286540"/>
                  <a:gd name="connsiteX15" fmla="*/ 285306 w 1786269"/>
                  <a:gd name="connsiteY15" fmla="*/ 432391 h 1286540"/>
                  <a:gd name="connsiteX16" fmla="*/ 30125 w 1786269"/>
                  <a:gd name="connsiteY16" fmla="*/ 506819 h 1286540"/>
                  <a:gd name="connsiteX17" fmla="*/ 104553 w 1786269"/>
                  <a:gd name="connsiteY17" fmla="*/ 623777 h 1286540"/>
                  <a:gd name="connsiteX18" fmla="*/ 242776 w 1786269"/>
                  <a:gd name="connsiteY18" fmla="*/ 655675 h 1286540"/>
                  <a:gd name="connsiteX19" fmla="*/ 508590 w 1786269"/>
                  <a:gd name="connsiteY19" fmla="*/ 687573 h 1286540"/>
                  <a:gd name="connsiteX20" fmla="*/ 901995 w 1786269"/>
                  <a:gd name="connsiteY20" fmla="*/ 666307 h 1286540"/>
                  <a:gd name="connsiteX21" fmla="*/ 1210339 w 1786269"/>
                  <a:gd name="connsiteY21" fmla="*/ 666307 h 1286540"/>
                  <a:gd name="connsiteX22" fmla="*/ 1561213 w 1786269"/>
                  <a:gd name="connsiteY22" fmla="*/ 666307 h 1286540"/>
                  <a:gd name="connsiteX23" fmla="*/ 1465520 w 1786269"/>
                  <a:gd name="connsiteY23" fmla="*/ 666307 h 1286540"/>
                  <a:gd name="connsiteX24" fmla="*/ 848832 w 1786269"/>
                  <a:gd name="connsiteY24" fmla="*/ 676940 h 1286540"/>
                  <a:gd name="connsiteX25" fmla="*/ 540488 w 1786269"/>
                  <a:gd name="connsiteY25" fmla="*/ 687573 h 1286540"/>
                  <a:gd name="connsiteX26" fmla="*/ 285306 w 1786269"/>
                  <a:gd name="connsiteY26" fmla="*/ 666307 h 1286540"/>
                  <a:gd name="connsiteX27" fmla="*/ 147083 w 1786269"/>
                  <a:gd name="connsiteY27" fmla="*/ 645042 h 1286540"/>
                  <a:gd name="connsiteX28" fmla="*/ 51390 w 1786269"/>
                  <a:gd name="connsiteY28" fmla="*/ 730103 h 1286540"/>
                  <a:gd name="connsiteX29" fmla="*/ 62022 w 1786269"/>
                  <a:gd name="connsiteY29" fmla="*/ 804531 h 1286540"/>
                  <a:gd name="connsiteX30" fmla="*/ 253408 w 1786269"/>
                  <a:gd name="connsiteY30" fmla="*/ 847061 h 1286540"/>
                  <a:gd name="connsiteX31" fmla="*/ 497957 w 1786269"/>
                  <a:gd name="connsiteY31" fmla="*/ 942754 h 1286540"/>
                  <a:gd name="connsiteX32" fmla="*/ 710608 w 1786269"/>
                  <a:gd name="connsiteY32" fmla="*/ 889591 h 1286540"/>
                  <a:gd name="connsiteX33" fmla="*/ 1061483 w 1786269"/>
                  <a:gd name="connsiteY33" fmla="*/ 825796 h 1286540"/>
                  <a:gd name="connsiteX34" fmla="*/ 1380460 w 1786269"/>
                  <a:gd name="connsiteY34" fmla="*/ 878959 h 1286540"/>
                  <a:gd name="connsiteX35" fmla="*/ 1539948 w 1786269"/>
                  <a:gd name="connsiteY35" fmla="*/ 857694 h 1286540"/>
                  <a:gd name="connsiteX36" fmla="*/ 1337929 w 1786269"/>
                  <a:gd name="connsiteY36" fmla="*/ 889591 h 1286540"/>
                  <a:gd name="connsiteX37" fmla="*/ 1199706 w 1786269"/>
                  <a:gd name="connsiteY37" fmla="*/ 942754 h 1286540"/>
                  <a:gd name="connsiteX38" fmla="*/ 1242236 w 1786269"/>
                  <a:gd name="connsiteY38" fmla="*/ 1027814 h 1286540"/>
                  <a:gd name="connsiteX39" fmla="*/ 1401725 w 1786269"/>
                  <a:gd name="connsiteY39" fmla="*/ 1070345 h 1286540"/>
                  <a:gd name="connsiteX40" fmla="*/ 1518683 w 1786269"/>
                  <a:gd name="connsiteY40" fmla="*/ 1070345 h 1286540"/>
                  <a:gd name="connsiteX41" fmla="*/ 1359195 w 1786269"/>
                  <a:gd name="connsiteY41" fmla="*/ 1080977 h 1286540"/>
                  <a:gd name="connsiteX42" fmla="*/ 1199706 w 1786269"/>
                  <a:gd name="connsiteY42" fmla="*/ 1123507 h 1286540"/>
                  <a:gd name="connsiteX43" fmla="*/ 1231604 w 1786269"/>
                  <a:gd name="connsiteY43" fmla="*/ 1208568 h 1286540"/>
                  <a:gd name="connsiteX44" fmla="*/ 1380460 w 1786269"/>
                  <a:gd name="connsiteY44" fmla="*/ 1261731 h 1286540"/>
                  <a:gd name="connsiteX45" fmla="*/ 1529315 w 1786269"/>
                  <a:gd name="connsiteY45" fmla="*/ 1261731 h 1286540"/>
                  <a:gd name="connsiteX46" fmla="*/ 1646274 w 1786269"/>
                  <a:gd name="connsiteY46" fmla="*/ 1251098 h 1286540"/>
                  <a:gd name="connsiteX47" fmla="*/ 1710069 w 1786269"/>
                  <a:gd name="connsiteY47" fmla="*/ 1049080 h 1286540"/>
                  <a:gd name="connsiteX48" fmla="*/ 1784497 w 1786269"/>
                  <a:gd name="connsiteY48" fmla="*/ 581247 h 1286540"/>
                  <a:gd name="connsiteX49" fmla="*/ 1720702 w 1786269"/>
                  <a:gd name="connsiteY49" fmla="*/ 92149 h 1286540"/>
                  <a:gd name="connsiteX50" fmla="*/ 1614376 w 1786269"/>
                  <a:gd name="connsiteY50" fmla="*/ 17721 h 128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786269" h="1286540">
                    <a:moveTo>
                      <a:pt x="1614376" y="17721"/>
                    </a:moveTo>
                    <a:cubicBezTo>
                      <a:pt x="1557669" y="5316"/>
                      <a:pt x="1451344" y="3544"/>
                      <a:pt x="1380460" y="17721"/>
                    </a:cubicBezTo>
                    <a:cubicBezTo>
                      <a:pt x="1309576" y="31898"/>
                      <a:pt x="1201479" y="70884"/>
                      <a:pt x="1189074" y="102782"/>
                    </a:cubicBezTo>
                    <a:cubicBezTo>
                      <a:pt x="1176669" y="134680"/>
                      <a:pt x="1258186" y="186070"/>
                      <a:pt x="1306032" y="209107"/>
                    </a:cubicBezTo>
                    <a:cubicBezTo>
                      <a:pt x="1353878" y="232144"/>
                      <a:pt x="1421218" y="235689"/>
                      <a:pt x="1476153" y="241005"/>
                    </a:cubicBezTo>
                    <a:cubicBezTo>
                      <a:pt x="1531088" y="246321"/>
                      <a:pt x="1635641" y="241005"/>
                      <a:pt x="1635641" y="241005"/>
                    </a:cubicBezTo>
                    <a:cubicBezTo>
                      <a:pt x="1610832" y="241005"/>
                      <a:pt x="1398181" y="233917"/>
                      <a:pt x="1327297" y="241005"/>
                    </a:cubicBezTo>
                    <a:cubicBezTo>
                      <a:pt x="1256413" y="248093"/>
                      <a:pt x="1228060" y="265814"/>
                      <a:pt x="1210339" y="283535"/>
                    </a:cubicBezTo>
                    <a:cubicBezTo>
                      <a:pt x="1192618" y="301256"/>
                      <a:pt x="1203250" y="326066"/>
                      <a:pt x="1220971" y="347331"/>
                    </a:cubicBezTo>
                    <a:cubicBezTo>
                      <a:pt x="1238692" y="368596"/>
                      <a:pt x="1258185" y="398721"/>
                      <a:pt x="1316664" y="411126"/>
                    </a:cubicBezTo>
                    <a:cubicBezTo>
                      <a:pt x="1375143" y="423531"/>
                      <a:pt x="1589567" y="419987"/>
                      <a:pt x="1571846" y="421759"/>
                    </a:cubicBezTo>
                    <a:cubicBezTo>
                      <a:pt x="1554125" y="423531"/>
                      <a:pt x="1309576" y="416443"/>
                      <a:pt x="1210339" y="421759"/>
                    </a:cubicBezTo>
                    <a:cubicBezTo>
                      <a:pt x="1111102" y="427075"/>
                      <a:pt x="1063255" y="460745"/>
                      <a:pt x="976422" y="453656"/>
                    </a:cubicBezTo>
                    <a:cubicBezTo>
                      <a:pt x="889589" y="446568"/>
                      <a:pt x="776175" y="393405"/>
                      <a:pt x="689343" y="379228"/>
                    </a:cubicBezTo>
                    <a:cubicBezTo>
                      <a:pt x="602511" y="365051"/>
                      <a:pt x="522766" y="359736"/>
                      <a:pt x="455427" y="368596"/>
                    </a:cubicBezTo>
                    <a:cubicBezTo>
                      <a:pt x="388088" y="377456"/>
                      <a:pt x="356190" y="409354"/>
                      <a:pt x="285306" y="432391"/>
                    </a:cubicBezTo>
                    <a:cubicBezTo>
                      <a:pt x="214422" y="455428"/>
                      <a:pt x="60250" y="474921"/>
                      <a:pt x="30125" y="506819"/>
                    </a:cubicBezTo>
                    <a:cubicBezTo>
                      <a:pt x="0" y="538717"/>
                      <a:pt x="69111" y="598968"/>
                      <a:pt x="104553" y="623777"/>
                    </a:cubicBezTo>
                    <a:cubicBezTo>
                      <a:pt x="139995" y="648586"/>
                      <a:pt x="175437" y="645042"/>
                      <a:pt x="242776" y="655675"/>
                    </a:cubicBezTo>
                    <a:cubicBezTo>
                      <a:pt x="310116" y="666308"/>
                      <a:pt x="398720" y="685801"/>
                      <a:pt x="508590" y="687573"/>
                    </a:cubicBezTo>
                    <a:cubicBezTo>
                      <a:pt x="618460" y="689345"/>
                      <a:pt x="785037" y="669851"/>
                      <a:pt x="901995" y="666307"/>
                    </a:cubicBezTo>
                    <a:cubicBezTo>
                      <a:pt x="1018953" y="662763"/>
                      <a:pt x="1210339" y="666307"/>
                      <a:pt x="1210339" y="666307"/>
                    </a:cubicBezTo>
                    <a:lnTo>
                      <a:pt x="1561213" y="666307"/>
                    </a:lnTo>
                    <a:lnTo>
                      <a:pt x="1465520" y="666307"/>
                    </a:lnTo>
                    <a:lnTo>
                      <a:pt x="848832" y="676940"/>
                    </a:lnTo>
                    <a:cubicBezTo>
                      <a:pt x="694660" y="680484"/>
                      <a:pt x="634409" y="689345"/>
                      <a:pt x="540488" y="687573"/>
                    </a:cubicBezTo>
                    <a:cubicBezTo>
                      <a:pt x="446567" y="685801"/>
                      <a:pt x="350873" y="673395"/>
                      <a:pt x="285306" y="666307"/>
                    </a:cubicBezTo>
                    <a:cubicBezTo>
                      <a:pt x="219739" y="659219"/>
                      <a:pt x="186069" y="634409"/>
                      <a:pt x="147083" y="645042"/>
                    </a:cubicBezTo>
                    <a:cubicBezTo>
                      <a:pt x="108097" y="655675"/>
                      <a:pt x="65567" y="703522"/>
                      <a:pt x="51390" y="730103"/>
                    </a:cubicBezTo>
                    <a:cubicBezTo>
                      <a:pt x="37213" y="756684"/>
                      <a:pt x="28352" y="785038"/>
                      <a:pt x="62022" y="804531"/>
                    </a:cubicBezTo>
                    <a:cubicBezTo>
                      <a:pt x="95692" y="824024"/>
                      <a:pt x="180752" y="824024"/>
                      <a:pt x="253408" y="847061"/>
                    </a:cubicBezTo>
                    <a:cubicBezTo>
                      <a:pt x="326064" y="870098"/>
                      <a:pt x="421757" y="935666"/>
                      <a:pt x="497957" y="942754"/>
                    </a:cubicBezTo>
                    <a:cubicBezTo>
                      <a:pt x="574157" y="949842"/>
                      <a:pt x="616687" y="909084"/>
                      <a:pt x="710608" y="889591"/>
                    </a:cubicBezTo>
                    <a:cubicBezTo>
                      <a:pt x="804529" y="870098"/>
                      <a:pt x="949841" y="827568"/>
                      <a:pt x="1061483" y="825796"/>
                    </a:cubicBezTo>
                    <a:cubicBezTo>
                      <a:pt x="1173125" y="824024"/>
                      <a:pt x="1300716" y="873643"/>
                      <a:pt x="1380460" y="878959"/>
                    </a:cubicBezTo>
                    <a:cubicBezTo>
                      <a:pt x="1460204" y="884275"/>
                      <a:pt x="1547036" y="855922"/>
                      <a:pt x="1539948" y="857694"/>
                    </a:cubicBezTo>
                    <a:cubicBezTo>
                      <a:pt x="1532860" y="859466"/>
                      <a:pt x="1394636" y="875414"/>
                      <a:pt x="1337929" y="889591"/>
                    </a:cubicBezTo>
                    <a:cubicBezTo>
                      <a:pt x="1281222" y="903768"/>
                      <a:pt x="1215655" y="919717"/>
                      <a:pt x="1199706" y="942754"/>
                    </a:cubicBezTo>
                    <a:cubicBezTo>
                      <a:pt x="1183757" y="965791"/>
                      <a:pt x="1208566" y="1006549"/>
                      <a:pt x="1242236" y="1027814"/>
                    </a:cubicBezTo>
                    <a:cubicBezTo>
                      <a:pt x="1275906" y="1049079"/>
                      <a:pt x="1355651" y="1063257"/>
                      <a:pt x="1401725" y="1070345"/>
                    </a:cubicBezTo>
                    <a:cubicBezTo>
                      <a:pt x="1447799" y="1077433"/>
                      <a:pt x="1525771" y="1068573"/>
                      <a:pt x="1518683" y="1070345"/>
                    </a:cubicBezTo>
                    <a:cubicBezTo>
                      <a:pt x="1511595" y="1072117"/>
                      <a:pt x="1412358" y="1072117"/>
                      <a:pt x="1359195" y="1080977"/>
                    </a:cubicBezTo>
                    <a:cubicBezTo>
                      <a:pt x="1306032" y="1089837"/>
                      <a:pt x="1220971" y="1102242"/>
                      <a:pt x="1199706" y="1123507"/>
                    </a:cubicBezTo>
                    <a:cubicBezTo>
                      <a:pt x="1178441" y="1144772"/>
                      <a:pt x="1201478" y="1185531"/>
                      <a:pt x="1231604" y="1208568"/>
                    </a:cubicBezTo>
                    <a:cubicBezTo>
                      <a:pt x="1261730" y="1231605"/>
                      <a:pt x="1330842" y="1252871"/>
                      <a:pt x="1380460" y="1261731"/>
                    </a:cubicBezTo>
                    <a:cubicBezTo>
                      <a:pt x="1430079" y="1270592"/>
                      <a:pt x="1485013" y="1263503"/>
                      <a:pt x="1529315" y="1261731"/>
                    </a:cubicBezTo>
                    <a:cubicBezTo>
                      <a:pt x="1573617" y="1259959"/>
                      <a:pt x="1616148" y="1286540"/>
                      <a:pt x="1646274" y="1251098"/>
                    </a:cubicBezTo>
                    <a:cubicBezTo>
                      <a:pt x="1676400" y="1215656"/>
                      <a:pt x="1687032" y="1160722"/>
                      <a:pt x="1710069" y="1049080"/>
                    </a:cubicBezTo>
                    <a:cubicBezTo>
                      <a:pt x="1733106" y="937438"/>
                      <a:pt x="1782725" y="740735"/>
                      <a:pt x="1784497" y="581247"/>
                    </a:cubicBezTo>
                    <a:cubicBezTo>
                      <a:pt x="1786269" y="421759"/>
                      <a:pt x="1749055" y="184298"/>
                      <a:pt x="1720702" y="92149"/>
                    </a:cubicBezTo>
                    <a:cubicBezTo>
                      <a:pt x="1692349" y="0"/>
                      <a:pt x="1671083" y="30126"/>
                      <a:pt x="1614376" y="17721"/>
                    </a:cubicBezTo>
                    <a:close/>
                  </a:path>
                </a:pathLst>
              </a:custGeom>
              <a:solidFill>
                <a:schemeClr val="tx2"/>
              </a:solidFill>
              <a:ln w="9525" cap="flat" cmpd="sng" algn="ctr">
                <a:solidFill>
                  <a:schemeClr val="tx2">
                    <a:lumMod val="50000"/>
                  </a:schemeClr>
                </a:solid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grpSp>
      </p:grpSp>
      <p:sp>
        <p:nvSpPr>
          <p:cNvPr id="157" name="Freeform 15">
            <a:extLst>
              <a:ext uri="{FF2B5EF4-FFF2-40B4-BE49-F238E27FC236}">
                <a16:creationId xmlns:a16="http://schemas.microsoft.com/office/drawing/2014/main" id="{EE7D3A71-A27C-4354-AE86-AED3D3856654}"/>
              </a:ext>
            </a:extLst>
          </p:cNvPr>
          <p:cNvSpPr/>
          <p:nvPr/>
        </p:nvSpPr>
        <p:spPr bwMode="auto">
          <a:xfrm rot="6707756">
            <a:off x="8986726" y="3574848"/>
            <a:ext cx="2786062" cy="2378075"/>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endParaRPr>
          </a:p>
        </p:txBody>
      </p:sp>
      <p:sp>
        <p:nvSpPr>
          <p:cNvPr id="158" name="Freeform 16">
            <a:extLst>
              <a:ext uri="{FF2B5EF4-FFF2-40B4-BE49-F238E27FC236}">
                <a16:creationId xmlns:a16="http://schemas.microsoft.com/office/drawing/2014/main" id="{9AFA07D0-88F6-4C67-BE83-DC502A6A2999}"/>
              </a:ext>
            </a:extLst>
          </p:cNvPr>
          <p:cNvSpPr/>
          <p:nvPr/>
        </p:nvSpPr>
        <p:spPr bwMode="auto">
          <a:xfrm rot="6707756">
            <a:off x="9600294" y="4442417"/>
            <a:ext cx="1081088" cy="1093787"/>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rgbClr val="344048"/>
          </a:solidFill>
          <a:ln w="12700">
            <a:solidFill>
              <a:schemeClr val="bg2">
                <a:lumMod val="50000"/>
              </a:schemeClr>
            </a:solidFill>
            <a:miter lim="800000"/>
            <a:headEnd/>
            <a:tailEnd/>
          </a:ln>
          <a:effectLst>
            <a:outerShdw blurRad="63500" sx="102000" sy="102000" algn="ctr" rotWithShape="0">
              <a:prstClr val="black">
                <a:alpha val="40000"/>
              </a:prstClr>
            </a:outerShdw>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31755" name="Rectangle 158">
            <a:extLst>
              <a:ext uri="{FF2B5EF4-FFF2-40B4-BE49-F238E27FC236}">
                <a16:creationId xmlns:a16="http://schemas.microsoft.com/office/drawing/2014/main" id="{E5FC877A-35B6-4C1C-A3DC-10FE56C3CCD7}"/>
              </a:ext>
            </a:extLst>
          </p:cNvPr>
          <p:cNvSpPr>
            <a:spLocks noChangeArrowheads="1"/>
          </p:cNvSpPr>
          <p:nvPr/>
        </p:nvSpPr>
        <p:spPr bwMode="auto">
          <a:xfrm rot="10808620">
            <a:off x="10756498" y="4754460"/>
            <a:ext cx="184731" cy="307777"/>
          </a:xfrm>
          <a:prstGeom prst="rect">
            <a:avLst/>
          </a:prstGeom>
          <a:solidFill>
            <a:srgbClr val="00004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en-US" altLang="en-US" sz="1400" b="0" dirty="0">
              <a:solidFill>
                <a:schemeClr val="bg1"/>
              </a:solidFill>
              <a:latin typeface="Calibri" panose="020F0502020204030204" pitchFamily="34" charset="0"/>
            </a:endParaRPr>
          </a:p>
        </p:txBody>
      </p:sp>
      <p:sp>
        <p:nvSpPr>
          <p:cNvPr id="31764" name="Rectangle 2">
            <a:extLst>
              <a:ext uri="{FF2B5EF4-FFF2-40B4-BE49-F238E27FC236}">
                <a16:creationId xmlns:a16="http://schemas.microsoft.com/office/drawing/2014/main" id="{2B8B2F9B-AC3A-45A8-A880-FAA34F072B6E}"/>
              </a:ext>
            </a:extLst>
          </p:cNvPr>
          <p:cNvSpPr>
            <a:spLocks noGrp="1"/>
          </p:cNvSpPr>
          <p:nvPr>
            <p:ph type="title"/>
          </p:nvPr>
        </p:nvSpPr>
        <p:spPr/>
        <p:txBody>
          <a:bodyPr/>
          <a:lstStyle/>
          <a:p>
            <a:r>
              <a:rPr lang="en-US" sz="3600" dirty="0"/>
              <a:t>PD-1/PD-L1 Mediate Immune Evasion and </a:t>
            </a:r>
            <a:br>
              <a:rPr lang="en-US" sz="3600" dirty="0"/>
            </a:br>
            <a:r>
              <a:rPr lang="en-US" sz="3600" dirty="0"/>
              <a:t>ICIs Targeting PD-1/PD-L1 Facilitate Tumor Killing</a:t>
            </a:r>
            <a:endParaRPr lang="en-US" altLang="en-US" sz="3600" dirty="0"/>
          </a:p>
        </p:txBody>
      </p:sp>
      <p:sp>
        <p:nvSpPr>
          <p:cNvPr id="31765" name="Rectangle 4">
            <a:extLst>
              <a:ext uri="{FF2B5EF4-FFF2-40B4-BE49-F238E27FC236}">
                <a16:creationId xmlns:a16="http://schemas.microsoft.com/office/drawing/2014/main" id="{5C37D85B-A682-42F0-AD66-019C8E6289AF}"/>
              </a:ext>
            </a:extLst>
          </p:cNvPr>
          <p:cNvSpPr>
            <a:spLocks noChangeArrowheads="1"/>
          </p:cNvSpPr>
          <p:nvPr/>
        </p:nvSpPr>
        <p:spPr bwMode="auto">
          <a:xfrm>
            <a:off x="2401020" y="1605554"/>
            <a:ext cx="184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endParaRPr lang="en-US" altLang="fr-FR" sz="3200" dirty="0">
              <a:solidFill>
                <a:schemeClr val="bg1"/>
              </a:solidFill>
              <a:latin typeface="Calibri" panose="020F0502020204030204" pitchFamily="34" charset="0"/>
              <a:ea typeface="MS PGothic" panose="020B0600070205080204" pitchFamily="34" charset="-128"/>
            </a:endParaRPr>
          </a:p>
        </p:txBody>
      </p:sp>
      <p:sp>
        <p:nvSpPr>
          <p:cNvPr id="2" name="TextBox 1">
            <a:extLst>
              <a:ext uri="{FF2B5EF4-FFF2-40B4-BE49-F238E27FC236}">
                <a16:creationId xmlns:a16="http://schemas.microsoft.com/office/drawing/2014/main" id="{934FBE5F-AFD2-433F-B6DE-4C839A39A24D}"/>
              </a:ext>
            </a:extLst>
          </p:cNvPr>
          <p:cNvSpPr txBox="1"/>
          <p:nvPr/>
        </p:nvSpPr>
        <p:spPr>
          <a:xfrm>
            <a:off x="1332987" y="1525148"/>
            <a:ext cx="3684335" cy="646331"/>
          </a:xfrm>
          <a:prstGeom prst="rect">
            <a:avLst/>
          </a:prstGeom>
          <a:solidFill>
            <a:schemeClr val="tx1"/>
          </a:solidFill>
        </p:spPr>
        <p:txBody>
          <a:bodyPr wrap="square">
            <a:spAutoFit/>
          </a:bodyPr>
          <a:lstStyle/>
          <a:p>
            <a:pPr algn="ctr"/>
            <a:r>
              <a:rPr lang="en-US" b="1" dirty="0">
                <a:solidFill>
                  <a:schemeClr val="bg1"/>
                </a:solidFill>
              </a:rPr>
              <a:t>Binding of PD-L1 to PD-1 inhibits </a:t>
            </a:r>
            <a:br>
              <a:rPr lang="en-US" b="1" dirty="0">
                <a:solidFill>
                  <a:schemeClr val="bg1"/>
                </a:solidFill>
              </a:rPr>
            </a:br>
            <a:r>
              <a:rPr lang="en-US" b="1" dirty="0">
                <a:solidFill>
                  <a:schemeClr val="bg1"/>
                </a:solidFill>
              </a:rPr>
              <a:t>T-cell killing of tumor cells</a:t>
            </a:r>
          </a:p>
        </p:txBody>
      </p:sp>
      <p:sp>
        <p:nvSpPr>
          <p:cNvPr id="11" name="TextBox 10">
            <a:extLst>
              <a:ext uri="{FF2B5EF4-FFF2-40B4-BE49-F238E27FC236}">
                <a16:creationId xmlns:a16="http://schemas.microsoft.com/office/drawing/2014/main" id="{329E025D-D079-437F-8750-6116327DBFA9}"/>
              </a:ext>
            </a:extLst>
          </p:cNvPr>
          <p:cNvSpPr txBox="1"/>
          <p:nvPr/>
        </p:nvSpPr>
        <p:spPr>
          <a:xfrm>
            <a:off x="6657239" y="1505819"/>
            <a:ext cx="4617403" cy="646331"/>
          </a:xfrm>
          <a:prstGeom prst="rect">
            <a:avLst/>
          </a:prstGeom>
          <a:solidFill>
            <a:schemeClr val="tx1"/>
          </a:solidFill>
        </p:spPr>
        <p:txBody>
          <a:bodyPr wrap="square">
            <a:spAutoFit/>
          </a:bodyPr>
          <a:lstStyle/>
          <a:p>
            <a:pPr algn="ctr"/>
            <a:r>
              <a:rPr lang="en-US" b="1" dirty="0">
                <a:solidFill>
                  <a:schemeClr val="bg1"/>
                </a:solidFill>
              </a:rPr>
              <a:t>Blocking PD-1 or PD-L1 allows for T-cell activation and killing of tumor cells</a:t>
            </a:r>
          </a:p>
        </p:txBody>
      </p:sp>
      <p:sp>
        <p:nvSpPr>
          <p:cNvPr id="31791" name="TextBox 71">
            <a:extLst>
              <a:ext uri="{FF2B5EF4-FFF2-40B4-BE49-F238E27FC236}">
                <a16:creationId xmlns:a16="http://schemas.microsoft.com/office/drawing/2014/main" id="{7C523E3E-35F4-4EBB-A19D-BCB68C23702C}"/>
              </a:ext>
            </a:extLst>
          </p:cNvPr>
          <p:cNvSpPr txBox="1">
            <a:spLocks noChangeArrowheads="1"/>
          </p:cNvSpPr>
          <p:nvPr/>
        </p:nvSpPr>
        <p:spPr bwMode="auto">
          <a:xfrm>
            <a:off x="9017578" y="2989855"/>
            <a:ext cx="7368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600" dirty="0">
                <a:solidFill>
                  <a:schemeClr val="bg1"/>
                </a:solidFill>
                <a:latin typeface="Calibri" panose="020F0502020204030204" pitchFamily="34" charset="0"/>
              </a:rPr>
              <a:t>Tumor</a:t>
            </a:r>
          </a:p>
        </p:txBody>
      </p:sp>
      <p:sp>
        <p:nvSpPr>
          <p:cNvPr id="3" name="TextBox 77">
            <a:extLst>
              <a:ext uri="{FF2B5EF4-FFF2-40B4-BE49-F238E27FC236}">
                <a16:creationId xmlns:a16="http://schemas.microsoft.com/office/drawing/2014/main" id="{9BA69F95-7C4F-4917-A394-7ADEB5E1EAE0}"/>
              </a:ext>
            </a:extLst>
          </p:cNvPr>
          <p:cNvSpPr txBox="1">
            <a:spLocks noChangeArrowheads="1"/>
          </p:cNvSpPr>
          <p:nvPr/>
        </p:nvSpPr>
        <p:spPr bwMode="auto">
          <a:xfrm>
            <a:off x="9403455" y="5097737"/>
            <a:ext cx="739305" cy="369332"/>
          </a:xfrm>
          <a:prstGeom prst="rect">
            <a:avLst/>
          </a:prstGeom>
          <a:noFill/>
          <a:ln>
            <a:noFill/>
          </a:ln>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defRPr/>
            </a:pPr>
            <a:r>
              <a:rPr lang="en-US" altLang="en-US" sz="1800" dirty="0">
                <a:solidFill>
                  <a:schemeClr val="tx1"/>
                </a:solidFill>
                <a:latin typeface="Calibri" panose="020F0502020204030204" pitchFamily="34" charset="0"/>
              </a:rPr>
              <a:t>PD-L1</a:t>
            </a:r>
          </a:p>
        </p:txBody>
      </p:sp>
      <p:sp>
        <p:nvSpPr>
          <p:cNvPr id="76" name="Can 75">
            <a:extLst>
              <a:ext uri="{FF2B5EF4-FFF2-40B4-BE49-F238E27FC236}">
                <a16:creationId xmlns:a16="http://schemas.microsoft.com/office/drawing/2014/main" id="{CA82A0A4-49F6-4772-9947-BDC6F9963BFF}"/>
              </a:ext>
            </a:extLst>
          </p:cNvPr>
          <p:cNvSpPr/>
          <p:nvPr/>
        </p:nvSpPr>
        <p:spPr bwMode="auto">
          <a:xfrm rot="14385591">
            <a:off x="8991990" y="5220577"/>
            <a:ext cx="109538" cy="450850"/>
          </a:xfrm>
          <a:prstGeom prst="can">
            <a:avLst/>
          </a:prstGeom>
          <a:solidFill>
            <a:schemeClr val="accent3"/>
          </a:solidFill>
          <a:ln w="9525" cap="flat" cmpd="sng" algn="ctr">
            <a:solidFill>
              <a:srgbClr val="FF0000"/>
            </a:solidFill>
            <a:prstDash val="solid"/>
            <a:round/>
            <a:headEnd type="none" w="med" len="med"/>
            <a:tailEnd type="none" w="med" len="med"/>
          </a:ln>
          <a:effectLst/>
        </p:spPr>
        <p:txBody>
          <a:bodyPr/>
          <a:lstStyle/>
          <a:p>
            <a:pPr eaLnBrk="1" fontAlgn="auto" hangingPunct="1">
              <a:lnSpc>
                <a:spcPct val="90000"/>
              </a:lnSpc>
              <a:spcBef>
                <a:spcPct val="35000"/>
              </a:spcBef>
              <a:spcAft>
                <a:spcPct val="25000"/>
              </a:spcAft>
              <a:buClr>
                <a:srgbClr val="8B3D9A"/>
              </a:buClr>
              <a:buFont typeface="Arial" charset="0"/>
              <a:buChar char="•"/>
              <a:defRPr/>
            </a:pPr>
            <a:endParaRPr lang="en-US" dirty="0">
              <a:solidFill>
                <a:schemeClr val="bg1"/>
              </a:solidFill>
              <a:latin typeface="Calibri" panose="020F0502020204030204" pitchFamily="34" charset="0"/>
            </a:endParaRPr>
          </a:p>
        </p:txBody>
      </p:sp>
      <p:sp>
        <p:nvSpPr>
          <p:cNvPr id="84" name="Freeform 83">
            <a:extLst>
              <a:ext uri="{FF2B5EF4-FFF2-40B4-BE49-F238E27FC236}">
                <a16:creationId xmlns:a16="http://schemas.microsoft.com/office/drawing/2014/main" id="{A8A78091-232B-432F-8B54-4E15D7FEF050}"/>
              </a:ext>
            </a:extLst>
          </p:cNvPr>
          <p:cNvSpPr>
            <a:spLocks noChangeAspect="1"/>
          </p:cNvSpPr>
          <p:nvPr/>
        </p:nvSpPr>
        <p:spPr bwMode="auto">
          <a:xfrm rot="19392204">
            <a:off x="8127095" y="5053605"/>
            <a:ext cx="581025" cy="498475"/>
          </a:xfrm>
          <a:custGeom>
            <a:avLst/>
            <a:gdLst>
              <a:gd name="connsiteX0" fmla="*/ 15081 w 748506"/>
              <a:gd name="connsiteY0" fmla="*/ 74216 h 610791"/>
              <a:gd name="connsiteX1" fmla="*/ 12700 w 748506"/>
              <a:gd name="connsiteY1" fmla="*/ 19447 h 610791"/>
              <a:gd name="connsiteX2" fmla="*/ 91281 w 748506"/>
              <a:gd name="connsiteY2" fmla="*/ 28972 h 610791"/>
              <a:gd name="connsiteX3" fmla="*/ 341313 w 748506"/>
              <a:gd name="connsiteY3" fmla="*/ 193279 h 610791"/>
              <a:gd name="connsiteX4" fmla="*/ 455613 w 748506"/>
              <a:gd name="connsiteY4" fmla="*/ 259954 h 610791"/>
              <a:gd name="connsiteX5" fmla="*/ 524669 w 748506"/>
              <a:gd name="connsiteY5" fmla="*/ 228997 h 610791"/>
              <a:gd name="connsiteX6" fmla="*/ 612775 w 748506"/>
              <a:gd name="connsiteY6" fmla="*/ 224235 h 610791"/>
              <a:gd name="connsiteX7" fmla="*/ 729456 w 748506"/>
              <a:gd name="connsiteY7" fmla="*/ 302816 h 610791"/>
              <a:gd name="connsiteX8" fmla="*/ 727075 w 748506"/>
              <a:gd name="connsiteY8" fmla="*/ 367110 h 610791"/>
              <a:gd name="connsiteX9" fmla="*/ 700881 w 748506"/>
              <a:gd name="connsiteY9" fmla="*/ 388541 h 610791"/>
              <a:gd name="connsiteX10" fmla="*/ 665163 w 748506"/>
              <a:gd name="connsiteY10" fmla="*/ 350441 h 610791"/>
              <a:gd name="connsiteX11" fmla="*/ 588963 w 748506"/>
              <a:gd name="connsiteY11" fmla="*/ 326629 h 610791"/>
              <a:gd name="connsiteX12" fmla="*/ 510381 w 748506"/>
              <a:gd name="connsiteY12" fmla="*/ 379016 h 610791"/>
              <a:gd name="connsiteX13" fmla="*/ 479425 w 748506"/>
              <a:gd name="connsiteY13" fmla="*/ 471885 h 610791"/>
              <a:gd name="connsiteX14" fmla="*/ 505619 w 748506"/>
              <a:gd name="connsiteY14" fmla="*/ 533797 h 610791"/>
              <a:gd name="connsiteX15" fmla="*/ 555625 w 748506"/>
              <a:gd name="connsiteY15" fmla="*/ 567135 h 610791"/>
              <a:gd name="connsiteX16" fmla="*/ 534194 w 748506"/>
              <a:gd name="connsiteY16" fmla="*/ 593329 h 610791"/>
              <a:gd name="connsiteX17" fmla="*/ 465138 w 748506"/>
              <a:gd name="connsiteY17" fmla="*/ 600472 h 610791"/>
              <a:gd name="connsiteX18" fmla="*/ 379413 w 748506"/>
              <a:gd name="connsiteY18" fmla="*/ 531416 h 610791"/>
              <a:gd name="connsiteX19" fmla="*/ 355600 w 748506"/>
              <a:gd name="connsiteY19" fmla="*/ 450454 h 610791"/>
              <a:gd name="connsiteX20" fmla="*/ 391319 w 748506"/>
              <a:gd name="connsiteY20" fmla="*/ 350441 h 610791"/>
              <a:gd name="connsiteX21" fmla="*/ 291306 w 748506"/>
              <a:gd name="connsiteY21" fmla="*/ 276622 h 610791"/>
              <a:gd name="connsiteX22" fmla="*/ 184150 w 748506"/>
              <a:gd name="connsiteY22" fmla="*/ 198041 h 610791"/>
              <a:gd name="connsiteX23" fmla="*/ 15081 w 748506"/>
              <a:gd name="connsiteY23" fmla="*/ 74216 h 61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48506" h="610791">
                <a:moveTo>
                  <a:pt x="15081" y="74216"/>
                </a:moveTo>
                <a:cubicBezTo>
                  <a:pt x="7540" y="50602"/>
                  <a:pt x="0" y="26988"/>
                  <a:pt x="12700" y="19447"/>
                </a:cubicBezTo>
                <a:cubicBezTo>
                  <a:pt x="25400" y="11906"/>
                  <a:pt x="36512" y="0"/>
                  <a:pt x="91281" y="28972"/>
                </a:cubicBezTo>
                <a:cubicBezTo>
                  <a:pt x="146050" y="57944"/>
                  <a:pt x="280591" y="154782"/>
                  <a:pt x="341313" y="193279"/>
                </a:cubicBezTo>
                <a:cubicBezTo>
                  <a:pt x="402035" y="231776"/>
                  <a:pt x="425054" y="254001"/>
                  <a:pt x="455613" y="259954"/>
                </a:cubicBezTo>
                <a:cubicBezTo>
                  <a:pt x="486172" y="265907"/>
                  <a:pt x="498475" y="234950"/>
                  <a:pt x="524669" y="228997"/>
                </a:cubicBezTo>
                <a:cubicBezTo>
                  <a:pt x="550863" y="223044"/>
                  <a:pt x="578644" y="211932"/>
                  <a:pt x="612775" y="224235"/>
                </a:cubicBezTo>
                <a:cubicBezTo>
                  <a:pt x="646906" y="236538"/>
                  <a:pt x="710406" y="279004"/>
                  <a:pt x="729456" y="302816"/>
                </a:cubicBezTo>
                <a:cubicBezTo>
                  <a:pt x="748506" y="326628"/>
                  <a:pt x="731838" y="352822"/>
                  <a:pt x="727075" y="367110"/>
                </a:cubicBezTo>
                <a:cubicBezTo>
                  <a:pt x="722312" y="381398"/>
                  <a:pt x="711200" y="391319"/>
                  <a:pt x="700881" y="388541"/>
                </a:cubicBezTo>
                <a:cubicBezTo>
                  <a:pt x="690562" y="385763"/>
                  <a:pt x="683816" y="360760"/>
                  <a:pt x="665163" y="350441"/>
                </a:cubicBezTo>
                <a:cubicBezTo>
                  <a:pt x="646510" y="340122"/>
                  <a:pt x="614760" y="321867"/>
                  <a:pt x="588963" y="326629"/>
                </a:cubicBezTo>
                <a:cubicBezTo>
                  <a:pt x="563166" y="331391"/>
                  <a:pt x="528637" y="354807"/>
                  <a:pt x="510381" y="379016"/>
                </a:cubicBezTo>
                <a:cubicBezTo>
                  <a:pt x="492125" y="403225"/>
                  <a:pt x="480219" y="446088"/>
                  <a:pt x="479425" y="471885"/>
                </a:cubicBezTo>
                <a:cubicBezTo>
                  <a:pt x="478631" y="497682"/>
                  <a:pt x="492919" y="517922"/>
                  <a:pt x="505619" y="533797"/>
                </a:cubicBezTo>
                <a:cubicBezTo>
                  <a:pt x="518319" y="549672"/>
                  <a:pt x="550863" y="557213"/>
                  <a:pt x="555625" y="567135"/>
                </a:cubicBezTo>
                <a:cubicBezTo>
                  <a:pt x="560387" y="577057"/>
                  <a:pt x="549275" y="587773"/>
                  <a:pt x="534194" y="593329"/>
                </a:cubicBezTo>
                <a:cubicBezTo>
                  <a:pt x="519113" y="598885"/>
                  <a:pt x="490935" y="610791"/>
                  <a:pt x="465138" y="600472"/>
                </a:cubicBezTo>
                <a:cubicBezTo>
                  <a:pt x="439341" y="590153"/>
                  <a:pt x="397669" y="556419"/>
                  <a:pt x="379413" y="531416"/>
                </a:cubicBezTo>
                <a:cubicBezTo>
                  <a:pt x="361157" y="506413"/>
                  <a:pt x="353616" y="480617"/>
                  <a:pt x="355600" y="450454"/>
                </a:cubicBezTo>
                <a:cubicBezTo>
                  <a:pt x="357584" y="420291"/>
                  <a:pt x="402035" y="379413"/>
                  <a:pt x="391319" y="350441"/>
                </a:cubicBezTo>
                <a:cubicBezTo>
                  <a:pt x="380603" y="321469"/>
                  <a:pt x="291306" y="276622"/>
                  <a:pt x="291306" y="276622"/>
                </a:cubicBezTo>
                <a:lnTo>
                  <a:pt x="184150" y="198041"/>
                </a:lnTo>
                <a:lnTo>
                  <a:pt x="15081" y="74216"/>
                </a:lnTo>
                <a:close/>
              </a:path>
            </a:pathLst>
          </a:custGeom>
          <a:solidFill>
            <a:schemeClr val="accent3"/>
          </a:solidFill>
          <a:ln w="9525">
            <a:noFill/>
            <a:miter lim="800000"/>
            <a:headEnd/>
            <a:tailEnd/>
          </a:ln>
        </p:spPr>
        <p:txBody>
          <a:bodyPr anchor="ctr"/>
          <a:lstStyle/>
          <a:p>
            <a:pPr algn="ctr" eaLnBrk="1" fontAlgn="auto" hangingPunct="1">
              <a:spcBef>
                <a:spcPts val="0"/>
              </a:spcBef>
              <a:spcAft>
                <a:spcPts val="0"/>
              </a:spcAft>
              <a:defRPr/>
            </a:pPr>
            <a:endParaRPr lang="en-US" sz="1400" dirty="0">
              <a:solidFill>
                <a:schemeClr val="bg1"/>
              </a:solidFill>
              <a:latin typeface="Calibri" panose="020F0502020204030204" pitchFamily="34" charset="0"/>
              <a:ea typeface="MS PGothic" pitchFamily="34" charset="-128"/>
            </a:endParaRPr>
          </a:p>
        </p:txBody>
      </p:sp>
      <p:grpSp>
        <p:nvGrpSpPr>
          <p:cNvPr id="31795" name="Group 44">
            <a:extLst>
              <a:ext uri="{FF2B5EF4-FFF2-40B4-BE49-F238E27FC236}">
                <a16:creationId xmlns:a16="http://schemas.microsoft.com/office/drawing/2014/main" id="{4D2AC171-B1FB-42DE-BB7E-D7B59CDA6F03}"/>
              </a:ext>
            </a:extLst>
          </p:cNvPr>
          <p:cNvGrpSpPr>
            <a:grpSpLocks/>
          </p:cNvGrpSpPr>
          <p:nvPr/>
        </p:nvGrpSpPr>
        <p:grpSpPr bwMode="auto">
          <a:xfrm rot="820176">
            <a:off x="9851119" y="2619966"/>
            <a:ext cx="438150" cy="484188"/>
            <a:chOff x="6244431" y="2503487"/>
            <a:chExt cx="1040210" cy="1144985"/>
          </a:xfrm>
        </p:grpSpPr>
        <p:sp>
          <p:nvSpPr>
            <p:cNvPr id="47" name="Freeform 46">
              <a:extLst>
                <a:ext uri="{FF2B5EF4-FFF2-40B4-BE49-F238E27FC236}">
                  <a16:creationId xmlns:a16="http://schemas.microsoft.com/office/drawing/2014/main" id="{28E62DDA-8127-410F-B1EA-8607A04EB83B}"/>
                </a:ext>
              </a:extLst>
            </p:cNvPr>
            <p:cNvSpPr/>
            <p:nvPr/>
          </p:nvSpPr>
          <p:spPr bwMode="auto">
            <a:xfrm>
              <a:off x="6244431" y="2503487"/>
              <a:ext cx="1040210"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48" name="Freeform 47">
              <a:extLst>
                <a:ext uri="{FF2B5EF4-FFF2-40B4-BE49-F238E27FC236}">
                  <a16:creationId xmlns:a16="http://schemas.microsoft.com/office/drawing/2014/main" id="{DEF97883-E249-49B7-B7D0-7C2875798BC5}"/>
                </a:ext>
              </a:extLst>
            </p:cNvPr>
            <p:cNvSpPr/>
            <p:nvPr/>
          </p:nvSpPr>
          <p:spPr bwMode="auto">
            <a:xfrm rot="2112546">
              <a:off x="6454638" y="2593538"/>
              <a:ext cx="584177" cy="533074"/>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grpSp>
        <p:nvGrpSpPr>
          <p:cNvPr id="31796" name="Group 47">
            <a:extLst>
              <a:ext uri="{FF2B5EF4-FFF2-40B4-BE49-F238E27FC236}">
                <a16:creationId xmlns:a16="http://schemas.microsoft.com/office/drawing/2014/main" id="{063113D6-AF2B-4730-9AC3-559B39173577}"/>
              </a:ext>
            </a:extLst>
          </p:cNvPr>
          <p:cNvGrpSpPr>
            <a:grpSpLocks/>
          </p:cNvGrpSpPr>
          <p:nvPr/>
        </p:nvGrpSpPr>
        <p:grpSpPr bwMode="auto">
          <a:xfrm rot="820176">
            <a:off x="9792381" y="2907305"/>
            <a:ext cx="438150" cy="484187"/>
            <a:chOff x="6244431" y="2503487"/>
            <a:chExt cx="1040210" cy="1144985"/>
          </a:xfrm>
        </p:grpSpPr>
        <p:sp>
          <p:nvSpPr>
            <p:cNvPr id="50" name="Freeform 49">
              <a:extLst>
                <a:ext uri="{FF2B5EF4-FFF2-40B4-BE49-F238E27FC236}">
                  <a16:creationId xmlns:a16="http://schemas.microsoft.com/office/drawing/2014/main" id="{E9D32549-E4A2-462A-B18E-64A63E5FEF92}"/>
                </a:ext>
              </a:extLst>
            </p:cNvPr>
            <p:cNvSpPr/>
            <p:nvPr/>
          </p:nvSpPr>
          <p:spPr bwMode="auto">
            <a:xfrm>
              <a:off x="6157252" y="2449163"/>
              <a:ext cx="1025134"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51" name="Freeform 50">
              <a:extLst>
                <a:ext uri="{FF2B5EF4-FFF2-40B4-BE49-F238E27FC236}">
                  <a16:creationId xmlns:a16="http://schemas.microsoft.com/office/drawing/2014/main" id="{F949FA49-ED09-42B6-BC0C-64D368440BED}"/>
                </a:ext>
              </a:extLst>
            </p:cNvPr>
            <p:cNvSpPr/>
            <p:nvPr/>
          </p:nvSpPr>
          <p:spPr bwMode="auto">
            <a:xfrm rot="2112546">
              <a:off x="6368674" y="2743735"/>
              <a:ext cx="584177" cy="529320"/>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grpSp>
        <p:nvGrpSpPr>
          <p:cNvPr id="31797" name="Group 50">
            <a:extLst>
              <a:ext uri="{FF2B5EF4-FFF2-40B4-BE49-F238E27FC236}">
                <a16:creationId xmlns:a16="http://schemas.microsoft.com/office/drawing/2014/main" id="{F752F1DA-CF77-48F6-BE19-6AA62F406ACA}"/>
              </a:ext>
            </a:extLst>
          </p:cNvPr>
          <p:cNvGrpSpPr>
            <a:grpSpLocks/>
          </p:cNvGrpSpPr>
          <p:nvPr/>
        </p:nvGrpSpPr>
        <p:grpSpPr bwMode="auto">
          <a:xfrm rot="820176">
            <a:off x="9700306" y="2235791"/>
            <a:ext cx="439738" cy="482600"/>
            <a:chOff x="6244431" y="2503487"/>
            <a:chExt cx="1040210" cy="1144985"/>
          </a:xfrm>
        </p:grpSpPr>
        <p:sp>
          <p:nvSpPr>
            <p:cNvPr id="53" name="Freeform 52">
              <a:extLst>
                <a:ext uri="{FF2B5EF4-FFF2-40B4-BE49-F238E27FC236}">
                  <a16:creationId xmlns:a16="http://schemas.microsoft.com/office/drawing/2014/main" id="{D65FA9AD-6C98-4854-8FF7-8E0B8331F456}"/>
                </a:ext>
              </a:extLst>
            </p:cNvPr>
            <p:cNvSpPr/>
            <p:nvPr/>
          </p:nvSpPr>
          <p:spPr bwMode="auto">
            <a:xfrm>
              <a:off x="6244431" y="2503487"/>
              <a:ext cx="1040210"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54" name="Freeform 53">
              <a:extLst>
                <a:ext uri="{FF2B5EF4-FFF2-40B4-BE49-F238E27FC236}">
                  <a16:creationId xmlns:a16="http://schemas.microsoft.com/office/drawing/2014/main" id="{D4BDAFC4-43B1-44D9-8508-2F1CBBB51FE0}"/>
                </a:ext>
              </a:extLst>
            </p:cNvPr>
            <p:cNvSpPr/>
            <p:nvPr/>
          </p:nvSpPr>
          <p:spPr bwMode="auto">
            <a:xfrm rot="2112546">
              <a:off x="6436125" y="2586026"/>
              <a:ext cx="589576" cy="527296"/>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grpSp>
        <p:nvGrpSpPr>
          <p:cNvPr id="31798" name="Group 56">
            <a:extLst>
              <a:ext uri="{FF2B5EF4-FFF2-40B4-BE49-F238E27FC236}">
                <a16:creationId xmlns:a16="http://schemas.microsoft.com/office/drawing/2014/main" id="{0CDF4B82-5828-41F2-9757-97E446DDFDCB}"/>
              </a:ext>
            </a:extLst>
          </p:cNvPr>
          <p:cNvGrpSpPr>
            <a:grpSpLocks/>
          </p:cNvGrpSpPr>
          <p:nvPr/>
        </p:nvGrpSpPr>
        <p:grpSpPr bwMode="auto">
          <a:xfrm rot="820176">
            <a:off x="9544731" y="2513605"/>
            <a:ext cx="439738" cy="484187"/>
            <a:chOff x="6244431" y="2503487"/>
            <a:chExt cx="1040210" cy="1144985"/>
          </a:xfrm>
        </p:grpSpPr>
        <p:sp>
          <p:nvSpPr>
            <p:cNvPr id="59" name="Freeform 58">
              <a:extLst>
                <a:ext uri="{FF2B5EF4-FFF2-40B4-BE49-F238E27FC236}">
                  <a16:creationId xmlns:a16="http://schemas.microsoft.com/office/drawing/2014/main" id="{3A89E12A-F5A6-4174-AE70-9E21902AC4B1}"/>
                </a:ext>
              </a:extLst>
            </p:cNvPr>
            <p:cNvSpPr/>
            <p:nvPr/>
          </p:nvSpPr>
          <p:spPr bwMode="auto">
            <a:xfrm>
              <a:off x="6244431" y="2503487"/>
              <a:ext cx="1040210"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60" name="Freeform 59">
              <a:extLst>
                <a:ext uri="{FF2B5EF4-FFF2-40B4-BE49-F238E27FC236}">
                  <a16:creationId xmlns:a16="http://schemas.microsoft.com/office/drawing/2014/main" id="{597BA3CB-BE5F-4E5F-AE9B-203B50843441}"/>
                </a:ext>
              </a:extLst>
            </p:cNvPr>
            <p:cNvSpPr/>
            <p:nvPr/>
          </p:nvSpPr>
          <p:spPr bwMode="auto">
            <a:xfrm rot="2112546">
              <a:off x="6331691" y="2686992"/>
              <a:ext cx="585822" cy="533076"/>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grpSp>
        <p:nvGrpSpPr>
          <p:cNvPr id="31799" name="Group 62">
            <a:extLst>
              <a:ext uri="{FF2B5EF4-FFF2-40B4-BE49-F238E27FC236}">
                <a16:creationId xmlns:a16="http://schemas.microsoft.com/office/drawing/2014/main" id="{BD245F11-538E-411F-B72A-0EE433D0DA30}"/>
              </a:ext>
            </a:extLst>
          </p:cNvPr>
          <p:cNvGrpSpPr>
            <a:grpSpLocks/>
          </p:cNvGrpSpPr>
          <p:nvPr/>
        </p:nvGrpSpPr>
        <p:grpSpPr bwMode="auto">
          <a:xfrm rot="820176">
            <a:off x="10241644" y="2580280"/>
            <a:ext cx="438150" cy="484187"/>
            <a:chOff x="6244431" y="2503487"/>
            <a:chExt cx="1040210" cy="1144985"/>
          </a:xfrm>
        </p:grpSpPr>
        <p:sp>
          <p:nvSpPr>
            <p:cNvPr id="65" name="Freeform 64">
              <a:extLst>
                <a:ext uri="{FF2B5EF4-FFF2-40B4-BE49-F238E27FC236}">
                  <a16:creationId xmlns:a16="http://schemas.microsoft.com/office/drawing/2014/main" id="{8FF0ACFF-CE24-4299-9106-214F299971C6}"/>
                </a:ext>
              </a:extLst>
            </p:cNvPr>
            <p:cNvSpPr/>
            <p:nvPr/>
          </p:nvSpPr>
          <p:spPr bwMode="auto">
            <a:xfrm>
              <a:off x="6244431" y="2503487"/>
              <a:ext cx="1040210"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66" name="Freeform 65">
              <a:extLst>
                <a:ext uri="{FF2B5EF4-FFF2-40B4-BE49-F238E27FC236}">
                  <a16:creationId xmlns:a16="http://schemas.microsoft.com/office/drawing/2014/main" id="{DBC7E4C8-D58D-43B1-B921-9B830F78DE28}"/>
                </a:ext>
              </a:extLst>
            </p:cNvPr>
            <p:cNvSpPr/>
            <p:nvPr/>
          </p:nvSpPr>
          <p:spPr bwMode="auto">
            <a:xfrm rot="2112546">
              <a:off x="6325762" y="2798104"/>
              <a:ext cx="587945" cy="529323"/>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sp>
        <p:nvSpPr>
          <p:cNvPr id="68" name="Freeform 67">
            <a:extLst>
              <a:ext uri="{FF2B5EF4-FFF2-40B4-BE49-F238E27FC236}">
                <a16:creationId xmlns:a16="http://schemas.microsoft.com/office/drawing/2014/main" id="{1F5E416D-051B-4CD6-8D10-ADD778FF80E0}"/>
              </a:ext>
            </a:extLst>
          </p:cNvPr>
          <p:cNvSpPr/>
          <p:nvPr/>
        </p:nvSpPr>
        <p:spPr bwMode="auto">
          <a:xfrm rot="820176">
            <a:off x="10062257" y="2373905"/>
            <a:ext cx="441325" cy="484187"/>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69" name="Freeform 68">
            <a:extLst>
              <a:ext uri="{FF2B5EF4-FFF2-40B4-BE49-F238E27FC236}">
                <a16:creationId xmlns:a16="http://schemas.microsoft.com/office/drawing/2014/main" id="{7C79BC6A-D6B7-4E8D-AB51-92A02C01CD12}"/>
              </a:ext>
            </a:extLst>
          </p:cNvPr>
          <p:cNvSpPr/>
          <p:nvPr/>
        </p:nvSpPr>
        <p:spPr bwMode="auto">
          <a:xfrm rot="2932722">
            <a:off x="10143219" y="2496142"/>
            <a:ext cx="247650" cy="225425"/>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nvGrpSpPr>
          <p:cNvPr id="31802" name="Group 68">
            <a:extLst>
              <a:ext uri="{FF2B5EF4-FFF2-40B4-BE49-F238E27FC236}">
                <a16:creationId xmlns:a16="http://schemas.microsoft.com/office/drawing/2014/main" id="{872C652B-6846-4BBD-B2F5-F1EB76352274}"/>
              </a:ext>
            </a:extLst>
          </p:cNvPr>
          <p:cNvGrpSpPr>
            <a:grpSpLocks/>
          </p:cNvGrpSpPr>
          <p:nvPr/>
        </p:nvGrpSpPr>
        <p:grpSpPr bwMode="auto">
          <a:xfrm rot="820176">
            <a:off x="10070195" y="2823166"/>
            <a:ext cx="441325" cy="484188"/>
            <a:chOff x="6244431" y="2503487"/>
            <a:chExt cx="1040210" cy="1144985"/>
          </a:xfrm>
        </p:grpSpPr>
        <p:sp>
          <p:nvSpPr>
            <p:cNvPr id="71" name="Freeform 70">
              <a:extLst>
                <a:ext uri="{FF2B5EF4-FFF2-40B4-BE49-F238E27FC236}">
                  <a16:creationId xmlns:a16="http://schemas.microsoft.com/office/drawing/2014/main" id="{C151E53B-6515-4AF3-A758-56F56825C167}"/>
                </a:ext>
              </a:extLst>
            </p:cNvPr>
            <p:cNvSpPr/>
            <p:nvPr/>
          </p:nvSpPr>
          <p:spPr bwMode="auto">
            <a:xfrm>
              <a:off x="6202484" y="2461824"/>
              <a:ext cx="1028984" cy="1201294"/>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72" name="Freeform 71">
              <a:extLst>
                <a:ext uri="{FF2B5EF4-FFF2-40B4-BE49-F238E27FC236}">
                  <a16:creationId xmlns:a16="http://schemas.microsoft.com/office/drawing/2014/main" id="{9B025D7E-70F9-41DD-8FC5-8C381694E359}"/>
                </a:ext>
              </a:extLst>
            </p:cNvPr>
            <p:cNvSpPr/>
            <p:nvPr/>
          </p:nvSpPr>
          <p:spPr bwMode="auto">
            <a:xfrm rot="2112546">
              <a:off x="6396032" y="2793647"/>
              <a:ext cx="583715" cy="551843"/>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sp>
        <p:nvSpPr>
          <p:cNvPr id="31803" name="TextBox 82">
            <a:extLst>
              <a:ext uri="{FF2B5EF4-FFF2-40B4-BE49-F238E27FC236}">
                <a16:creationId xmlns:a16="http://schemas.microsoft.com/office/drawing/2014/main" id="{6A822304-DF0E-4C45-90D2-C11BE2E3077F}"/>
              </a:ext>
            </a:extLst>
          </p:cNvPr>
          <p:cNvSpPr txBox="1">
            <a:spLocks noChangeArrowheads="1"/>
          </p:cNvSpPr>
          <p:nvPr/>
        </p:nvSpPr>
        <p:spPr bwMode="auto">
          <a:xfrm>
            <a:off x="7414402" y="5092541"/>
            <a:ext cx="69121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2000" dirty="0">
                <a:solidFill>
                  <a:schemeClr val="tx1"/>
                </a:solidFill>
                <a:latin typeface="Calibri" panose="020F0502020204030204" pitchFamily="34" charset="0"/>
              </a:rPr>
              <a:t>PD-1</a:t>
            </a:r>
          </a:p>
        </p:txBody>
      </p:sp>
      <p:grpSp>
        <p:nvGrpSpPr>
          <p:cNvPr id="31805" name="Group 107">
            <a:extLst>
              <a:ext uri="{FF2B5EF4-FFF2-40B4-BE49-F238E27FC236}">
                <a16:creationId xmlns:a16="http://schemas.microsoft.com/office/drawing/2014/main" id="{2A4EDC9B-0C58-46FA-BB88-ADF3D24A4E81}"/>
              </a:ext>
            </a:extLst>
          </p:cNvPr>
          <p:cNvGrpSpPr>
            <a:grpSpLocks/>
          </p:cNvGrpSpPr>
          <p:nvPr/>
        </p:nvGrpSpPr>
        <p:grpSpPr bwMode="auto">
          <a:xfrm rot="10316364">
            <a:off x="7707995" y="2435816"/>
            <a:ext cx="884237" cy="635000"/>
            <a:chOff x="4196737" y="2725063"/>
            <a:chExt cx="884823" cy="634957"/>
          </a:xfrm>
        </p:grpSpPr>
        <p:grpSp>
          <p:nvGrpSpPr>
            <p:cNvPr id="31866" name="Group 85">
              <a:extLst>
                <a:ext uri="{FF2B5EF4-FFF2-40B4-BE49-F238E27FC236}">
                  <a16:creationId xmlns:a16="http://schemas.microsoft.com/office/drawing/2014/main" id="{5C6351EA-799F-438A-A35E-41EBB9CD616E}"/>
                </a:ext>
              </a:extLst>
            </p:cNvPr>
            <p:cNvGrpSpPr>
              <a:grpSpLocks/>
            </p:cNvGrpSpPr>
            <p:nvPr/>
          </p:nvGrpSpPr>
          <p:grpSpPr bwMode="auto">
            <a:xfrm rot="-4100864">
              <a:off x="4438415" y="2716876"/>
              <a:ext cx="634957" cy="651332"/>
              <a:chOff x="-121713" y="2865486"/>
              <a:chExt cx="608778" cy="624783"/>
            </a:xfrm>
          </p:grpSpPr>
          <p:sp>
            <p:nvSpPr>
              <p:cNvPr id="111" name="Freeform 15">
                <a:extLst>
                  <a:ext uri="{FF2B5EF4-FFF2-40B4-BE49-F238E27FC236}">
                    <a16:creationId xmlns:a16="http://schemas.microsoft.com/office/drawing/2014/main" id="{99942461-EDB4-4EE3-AC44-322E0B2CB349}"/>
                  </a:ext>
                </a:extLst>
              </p:cNvPr>
              <p:cNvSpPr/>
              <p:nvPr/>
            </p:nvSpPr>
            <p:spPr bwMode="auto">
              <a:xfrm>
                <a:off x="-122259" y="2865214"/>
                <a:ext cx="608778" cy="624758"/>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gradFill flip="none" rotWithShape="1">
                <a:gsLst>
                  <a:gs pos="0">
                    <a:schemeClr val="accent6">
                      <a:lumMod val="50000"/>
                    </a:schemeClr>
                  </a:gs>
                  <a:gs pos="50000">
                    <a:schemeClr val="accent6">
                      <a:lumMod val="60000"/>
                      <a:lumOff val="40000"/>
                    </a:schemeClr>
                  </a:gs>
                  <a:gs pos="100000">
                    <a:schemeClr val="accent6">
                      <a:lumMod val="20000"/>
                      <a:lumOff val="80000"/>
                    </a:schemeClr>
                  </a:gs>
                </a:gsLst>
                <a:lin ang="10800000" scaled="1"/>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112" name="Freeform 16">
                <a:extLst>
                  <a:ext uri="{FF2B5EF4-FFF2-40B4-BE49-F238E27FC236}">
                    <a16:creationId xmlns:a16="http://schemas.microsoft.com/office/drawing/2014/main" id="{9D1126E1-B383-47FF-AEBD-B3EFF4B89138}"/>
                  </a:ext>
                </a:extLst>
              </p:cNvPr>
              <p:cNvSpPr/>
              <p:nvPr/>
            </p:nvSpPr>
            <p:spPr bwMode="auto">
              <a:xfrm>
                <a:off x="-749" y="2944386"/>
                <a:ext cx="422351" cy="427181"/>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0">
                    <a:schemeClr val="accent6">
                      <a:lumMod val="50000"/>
                    </a:schemeClr>
                  </a:gs>
                  <a:gs pos="50000">
                    <a:srgbClr val="773484"/>
                  </a:gs>
                  <a:gs pos="100000">
                    <a:schemeClr val="accent6">
                      <a:lumMod val="40000"/>
                      <a:lumOff val="60000"/>
                    </a:schemeClr>
                  </a:gs>
                </a:gsLst>
                <a:path path="circle">
                  <a:fillToRect l="50000" t="50000" r="50000" b="50000"/>
                </a:path>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grpSp>
        <p:sp>
          <p:nvSpPr>
            <p:cNvPr id="110" name="Freeform 18">
              <a:extLst>
                <a:ext uri="{FF2B5EF4-FFF2-40B4-BE49-F238E27FC236}">
                  <a16:creationId xmlns:a16="http://schemas.microsoft.com/office/drawing/2014/main" id="{D2EE2F65-840D-4631-AD36-D2D586430ECA}"/>
                </a:ext>
              </a:extLst>
            </p:cNvPr>
            <p:cNvSpPr/>
            <p:nvPr/>
          </p:nvSpPr>
          <p:spPr bwMode="auto">
            <a:xfrm rot="171099">
              <a:off x="4205981" y="2982761"/>
              <a:ext cx="281173" cy="173025"/>
            </a:xfrm>
            <a:custGeom>
              <a:avLst/>
              <a:gdLst>
                <a:gd name="connsiteX0" fmla="*/ 1614376 w 1786269"/>
                <a:gd name="connsiteY0" fmla="*/ 17721 h 1286540"/>
                <a:gd name="connsiteX1" fmla="*/ 1380460 w 1786269"/>
                <a:gd name="connsiteY1" fmla="*/ 17721 h 1286540"/>
                <a:gd name="connsiteX2" fmla="*/ 1189074 w 1786269"/>
                <a:gd name="connsiteY2" fmla="*/ 102782 h 1286540"/>
                <a:gd name="connsiteX3" fmla="*/ 1306032 w 1786269"/>
                <a:gd name="connsiteY3" fmla="*/ 209107 h 1286540"/>
                <a:gd name="connsiteX4" fmla="*/ 1476153 w 1786269"/>
                <a:gd name="connsiteY4" fmla="*/ 241005 h 1286540"/>
                <a:gd name="connsiteX5" fmla="*/ 1635641 w 1786269"/>
                <a:gd name="connsiteY5" fmla="*/ 241005 h 1286540"/>
                <a:gd name="connsiteX6" fmla="*/ 1327297 w 1786269"/>
                <a:gd name="connsiteY6" fmla="*/ 241005 h 1286540"/>
                <a:gd name="connsiteX7" fmla="*/ 1210339 w 1786269"/>
                <a:gd name="connsiteY7" fmla="*/ 283535 h 1286540"/>
                <a:gd name="connsiteX8" fmla="*/ 1220971 w 1786269"/>
                <a:gd name="connsiteY8" fmla="*/ 347331 h 1286540"/>
                <a:gd name="connsiteX9" fmla="*/ 1316664 w 1786269"/>
                <a:gd name="connsiteY9" fmla="*/ 411126 h 1286540"/>
                <a:gd name="connsiteX10" fmla="*/ 1571846 w 1786269"/>
                <a:gd name="connsiteY10" fmla="*/ 421759 h 1286540"/>
                <a:gd name="connsiteX11" fmla="*/ 1210339 w 1786269"/>
                <a:gd name="connsiteY11" fmla="*/ 421759 h 1286540"/>
                <a:gd name="connsiteX12" fmla="*/ 976422 w 1786269"/>
                <a:gd name="connsiteY12" fmla="*/ 453656 h 1286540"/>
                <a:gd name="connsiteX13" fmla="*/ 689343 w 1786269"/>
                <a:gd name="connsiteY13" fmla="*/ 379228 h 1286540"/>
                <a:gd name="connsiteX14" fmla="*/ 455427 w 1786269"/>
                <a:gd name="connsiteY14" fmla="*/ 368596 h 1286540"/>
                <a:gd name="connsiteX15" fmla="*/ 285306 w 1786269"/>
                <a:gd name="connsiteY15" fmla="*/ 432391 h 1286540"/>
                <a:gd name="connsiteX16" fmla="*/ 30125 w 1786269"/>
                <a:gd name="connsiteY16" fmla="*/ 506819 h 1286540"/>
                <a:gd name="connsiteX17" fmla="*/ 104553 w 1786269"/>
                <a:gd name="connsiteY17" fmla="*/ 623777 h 1286540"/>
                <a:gd name="connsiteX18" fmla="*/ 242776 w 1786269"/>
                <a:gd name="connsiteY18" fmla="*/ 655675 h 1286540"/>
                <a:gd name="connsiteX19" fmla="*/ 508590 w 1786269"/>
                <a:gd name="connsiteY19" fmla="*/ 687573 h 1286540"/>
                <a:gd name="connsiteX20" fmla="*/ 901995 w 1786269"/>
                <a:gd name="connsiteY20" fmla="*/ 666307 h 1286540"/>
                <a:gd name="connsiteX21" fmla="*/ 1210339 w 1786269"/>
                <a:gd name="connsiteY21" fmla="*/ 666307 h 1286540"/>
                <a:gd name="connsiteX22" fmla="*/ 1561213 w 1786269"/>
                <a:gd name="connsiteY22" fmla="*/ 666307 h 1286540"/>
                <a:gd name="connsiteX23" fmla="*/ 1465520 w 1786269"/>
                <a:gd name="connsiteY23" fmla="*/ 666307 h 1286540"/>
                <a:gd name="connsiteX24" fmla="*/ 848832 w 1786269"/>
                <a:gd name="connsiteY24" fmla="*/ 676940 h 1286540"/>
                <a:gd name="connsiteX25" fmla="*/ 540488 w 1786269"/>
                <a:gd name="connsiteY25" fmla="*/ 687573 h 1286540"/>
                <a:gd name="connsiteX26" fmla="*/ 285306 w 1786269"/>
                <a:gd name="connsiteY26" fmla="*/ 666307 h 1286540"/>
                <a:gd name="connsiteX27" fmla="*/ 147083 w 1786269"/>
                <a:gd name="connsiteY27" fmla="*/ 645042 h 1286540"/>
                <a:gd name="connsiteX28" fmla="*/ 51390 w 1786269"/>
                <a:gd name="connsiteY28" fmla="*/ 730103 h 1286540"/>
                <a:gd name="connsiteX29" fmla="*/ 62022 w 1786269"/>
                <a:gd name="connsiteY29" fmla="*/ 804531 h 1286540"/>
                <a:gd name="connsiteX30" fmla="*/ 253408 w 1786269"/>
                <a:gd name="connsiteY30" fmla="*/ 847061 h 1286540"/>
                <a:gd name="connsiteX31" fmla="*/ 497957 w 1786269"/>
                <a:gd name="connsiteY31" fmla="*/ 942754 h 1286540"/>
                <a:gd name="connsiteX32" fmla="*/ 710608 w 1786269"/>
                <a:gd name="connsiteY32" fmla="*/ 889591 h 1286540"/>
                <a:gd name="connsiteX33" fmla="*/ 1061483 w 1786269"/>
                <a:gd name="connsiteY33" fmla="*/ 825796 h 1286540"/>
                <a:gd name="connsiteX34" fmla="*/ 1380460 w 1786269"/>
                <a:gd name="connsiteY34" fmla="*/ 878959 h 1286540"/>
                <a:gd name="connsiteX35" fmla="*/ 1539948 w 1786269"/>
                <a:gd name="connsiteY35" fmla="*/ 857694 h 1286540"/>
                <a:gd name="connsiteX36" fmla="*/ 1337929 w 1786269"/>
                <a:gd name="connsiteY36" fmla="*/ 889591 h 1286540"/>
                <a:gd name="connsiteX37" fmla="*/ 1199706 w 1786269"/>
                <a:gd name="connsiteY37" fmla="*/ 942754 h 1286540"/>
                <a:gd name="connsiteX38" fmla="*/ 1242236 w 1786269"/>
                <a:gd name="connsiteY38" fmla="*/ 1027814 h 1286540"/>
                <a:gd name="connsiteX39" fmla="*/ 1401725 w 1786269"/>
                <a:gd name="connsiteY39" fmla="*/ 1070345 h 1286540"/>
                <a:gd name="connsiteX40" fmla="*/ 1518683 w 1786269"/>
                <a:gd name="connsiteY40" fmla="*/ 1070345 h 1286540"/>
                <a:gd name="connsiteX41" fmla="*/ 1359195 w 1786269"/>
                <a:gd name="connsiteY41" fmla="*/ 1080977 h 1286540"/>
                <a:gd name="connsiteX42" fmla="*/ 1199706 w 1786269"/>
                <a:gd name="connsiteY42" fmla="*/ 1123507 h 1286540"/>
                <a:gd name="connsiteX43" fmla="*/ 1231604 w 1786269"/>
                <a:gd name="connsiteY43" fmla="*/ 1208568 h 1286540"/>
                <a:gd name="connsiteX44" fmla="*/ 1380460 w 1786269"/>
                <a:gd name="connsiteY44" fmla="*/ 1261731 h 1286540"/>
                <a:gd name="connsiteX45" fmla="*/ 1529315 w 1786269"/>
                <a:gd name="connsiteY45" fmla="*/ 1261731 h 1286540"/>
                <a:gd name="connsiteX46" fmla="*/ 1646274 w 1786269"/>
                <a:gd name="connsiteY46" fmla="*/ 1251098 h 1286540"/>
                <a:gd name="connsiteX47" fmla="*/ 1710069 w 1786269"/>
                <a:gd name="connsiteY47" fmla="*/ 1049080 h 1286540"/>
                <a:gd name="connsiteX48" fmla="*/ 1784497 w 1786269"/>
                <a:gd name="connsiteY48" fmla="*/ 581247 h 1286540"/>
                <a:gd name="connsiteX49" fmla="*/ 1720702 w 1786269"/>
                <a:gd name="connsiteY49" fmla="*/ 92149 h 1286540"/>
                <a:gd name="connsiteX50" fmla="*/ 1614376 w 1786269"/>
                <a:gd name="connsiteY50" fmla="*/ 17721 h 128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786269" h="1286540">
                  <a:moveTo>
                    <a:pt x="1614376" y="17721"/>
                  </a:moveTo>
                  <a:cubicBezTo>
                    <a:pt x="1557669" y="5316"/>
                    <a:pt x="1451344" y="3544"/>
                    <a:pt x="1380460" y="17721"/>
                  </a:cubicBezTo>
                  <a:cubicBezTo>
                    <a:pt x="1309576" y="31898"/>
                    <a:pt x="1201479" y="70884"/>
                    <a:pt x="1189074" y="102782"/>
                  </a:cubicBezTo>
                  <a:cubicBezTo>
                    <a:pt x="1176669" y="134680"/>
                    <a:pt x="1258186" y="186070"/>
                    <a:pt x="1306032" y="209107"/>
                  </a:cubicBezTo>
                  <a:cubicBezTo>
                    <a:pt x="1353878" y="232144"/>
                    <a:pt x="1421218" y="235689"/>
                    <a:pt x="1476153" y="241005"/>
                  </a:cubicBezTo>
                  <a:cubicBezTo>
                    <a:pt x="1531088" y="246321"/>
                    <a:pt x="1635641" y="241005"/>
                    <a:pt x="1635641" y="241005"/>
                  </a:cubicBezTo>
                  <a:cubicBezTo>
                    <a:pt x="1610832" y="241005"/>
                    <a:pt x="1398181" y="233917"/>
                    <a:pt x="1327297" y="241005"/>
                  </a:cubicBezTo>
                  <a:cubicBezTo>
                    <a:pt x="1256413" y="248093"/>
                    <a:pt x="1228060" y="265814"/>
                    <a:pt x="1210339" y="283535"/>
                  </a:cubicBezTo>
                  <a:cubicBezTo>
                    <a:pt x="1192618" y="301256"/>
                    <a:pt x="1203250" y="326066"/>
                    <a:pt x="1220971" y="347331"/>
                  </a:cubicBezTo>
                  <a:cubicBezTo>
                    <a:pt x="1238692" y="368596"/>
                    <a:pt x="1258185" y="398721"/>
                    <a:pt x="1316664" y="411126"/>
                  </a:cubicBezTo>
                  <a:cubicBezTo>
                    <a:pt x="1375143" y="423531"/>
                    <a:pt x="1589567" y="419987"/>
                    <a:pt x="1571846" y="421759"/>
                  </a:cubicBezTo>
                  <a:cubicBezTo>
                    <a:pt x="1554125" y="423531"/>
                    <a:pt x="1309576" y="416443"/>
                    <a:pt x="1210339" y="421759"/>
                  </a:cubicBezTo>
                  <a:cubicBezTo>
                    <a:pt x="1111102" y="427075"/>
                    <a:pt x="1063255" y="460745"/>
                    <a:pt x="976422" y="453656"/>
                  </a:cubicBezTo>
                  <a:cubicBezTo>
                    <a:pt x="889589" y="446568"/>
                    <a:pt x="776175" y="393405"/>
                    <a:pt x="689343" y="379228"/>
                  </a:cubicBezTo>
                  <a:cubicBezTo>
                    <a:pt x="602511" y="365051"/>
                    <a:pt x="522766" y="359736"/>
                    <a:pt x="455427" y="368596"/>
                  </a:cubicBezTo>
                  <a:cubicBezTo>
                    <a:pt x="388088" y="377456"/>
                    <a:pt x="356190" y="409354"/>
                    <a:pt x="285306" y="432391"/>
                  </a:cubicBezTo>
                  <a:cubicBezTo>
                    <a:pt x="214422" y="455428"/>
                    <a:pt x="60250" y="474921"/>
                    <a:pt x="30125" y="506819"/>
                  </a:cubicBezTo>
                  <a:cubicBezTo>
                    <a:pt x="0" y="538717"/>
                    <a:pt x="69111" y="598968"/>
                    <a:pt x="104553" y="623777"/>
                  </a:cubicBezTo>
                  <a:cubicBezTo>
                    <a:pt x="139995" y="648586"/>
                    <a:pt x="175437" y="645042"/>
                    <a:pt x="242776" y="655675"/>
                  </a:cubicBezTo>
                  <a:cubicBezTo>
                    <a:pt x="310116" y="666308"/>
                    <a:pt x="398720" y="685801"/>
                    <a:pt x="508590" y="687573"/>
                  </a:cubicBezTo>
                  <a:cubicBezTo>
                    <a:pt x="618460" y="689345"/>
                    <a:pt x="785037" y="669851"/>
                    <a:pt x="901995" y="666307"/>
                  </a:cubicBezTo>
                  <a:cubicBezTo>
                    <a:pt x="1018953" y="662763"/>
                    <a:pt x="1210339" y="666307"/>
                    <a:pt x="1210339" y="666307"/>
                  </a:cubicBezTo>
                  <a:lnTo>
                    <a:pt x="1561213" y="666307"/>
                  </a:lnTo>
                  <a:lnTo>
                    <a:pt x="1465520" y="666307"/>
                  </a:lnTo>
                  <a:lnTo>
                    <a:pt x="848832" y="676940"/>
                  </a:lnTo>
                  <a:cubicBezTo>
                    <a:pt x="694660" y="680484"/>
                    <a:pt x="634409" y="689345"/>
                    <a:pt x="540488" y="687573"/>
                  </a:cubicBezTo>
                  <a:cubicBezTo>
                    <a:pt x="446567" y="685801"/>
                    <a:pt x="350873" y="673395"/>
                    <a:pt x="285306" y="666307"/>
                  </a:cubicBezTo>
                  <a:cubicBezTo>
                    <a:pt x="219739" y="659219"/>
                    <a:pt x="186069" y="634409"/>
                    <a:pt x="147083" y="645042"/>
                  </a:cubicBezTo>
                  <a:cubicBezTo>
                    <a:pt x="108097" y="655675"/>
                    <a:pt x="65567" y="703522"/>
                    <a:pt x="51390" y="730103"/>
                  </a:cubicBezTo>
                  <a:cubicBezTo>
                    <a:pt x="37213" y="756684"/>
                    <a:pt x="28352" y="785038"/>
                    <a:pt x="62022" y="804531"/>
                  </a:cubicBezTo>
                  <a:cubicBezTo>
                    <a:pt x="95692" y="824024"/>
                    <a:pt x="180752" y="824024"/>
                    <a:pt x="253408" y="847061"/>
                  </a:cubicBezTo>
                  <a:cubicBezTo>
                    <a:pt x="326064" y="870098"/>
                    <a:pt x="421757" y="935666"/>
                    <a:pt x="497957" y="942754"/>
                  </a:cubicBezTo>
                  <a:cubicBezTo>
                    <a:pt x="574157" y="949842"/>
                    <a:pt x="616687" y="909084"/>
                    <a:pt x="710608" y="889591"/>
                  </a:cubicBezTo>
                  <a:cubicBezTo>
                    <a:pt x="804529" y="870098"/>
                    <a:pt x="949841" y="827568"/>
                    <a:pt x="1061483" y="825796"/>
                  </a:cubicBezTo>
                  <a:cubicBezTo>
                    <a:pt x="1173125" y="824024"/>
                    <a:pt x="1300716" y="873643"/>
                    <a:pt x="1380460" y="878959"/>
                  </a:cubicBezTo>
                  <a:cubicBezTo>
                    <a:pt x="1460204" y="884275"/>
                    <a:pt x="1547036" y="855922"/>
                    <a:pt x="1539948" y="857694"/>
                  </a:cubicBezTo>
                  <a:cubicBezTo>
                    <a:pt x="1532860" y="859466"/>
                    <a:pt x="1394636" y="875414"/>
                    <a:pt x="1337929" y="889591"/>
                  </a:cubicBezTo>
                  <a:cubicBezTo>
                    <a:pt x="1281222" y="903768"/>
                    <a:pt x="1215655" y="919717"/>
                    <a:pt x="1199706" y="942754"/>
                  </a:cubicBezTo>
                  <a:cubicBezTo>
                    <a:pt x="1183757" y="965791"/>
                    <a:pt x="1208566" y="1006549"/>
                    <a:pt x="1242236" y="1027814"/>
                  </a:cubicBezTo>
                  <a:cubicBezTo>
                    <a:pt x="1275906" y="1049079"/>
                    <a:pt x="1355651" y="1063257"/>
                    <a:pt x="1401725" y="1070345"/>
                  </a:cubicBezTo>
                  <a:cubicBezTo>
                    <a:pt x="1447799" y="1077433"/>
                    <a:pt x="1525771" y="1068573"/>
                    <a:pt x="1518683" y="1070345"/>
                  </a:cubicBezTo>
                  <a:cubicBezTo>
                    <a:pt x="1511595" y="1072117"/>
                    <a:pt x="1412358" y="1072117"/>
                    <a:pt x="1359195" y="1080977"/>
                  </a:cubicBezTo>
                  <a:cubicBezTo>
                    <a:pt x="1306032" y="1089837"/>
                    <a:pt x="1220971" y="1102242"/>
                    <a:pt x="1199706" y="1123507"/>
                  </a:cubicBezTo>
                  <a:cubicBezTo>
                    <a:pt x="1178441" y="1144772"/>
                    <a:pt x="1201478" y="1185531"/>
                    <a:pt x="1231604" y="1208568"/>
                  </a:cubicBezTo>
                  <a:cubicBezTo>
                    <a:pt x="1261730" y="1231605"/>
                    <a:pt x="1330842" y="1252871"/>
                    <a:pt x="1380460" y="1261731"/>
                  </a:cubicBezTo>
                  <a:cubicBezTo>
                    <a:pt x="1430079" y="1270592"/>
                    <a:pt x="1485013" y="1263503"/>
                    <a:pt x="1529315" y="1261731"/>
                  </a:cubicBezTo>
                  <a:cubicBezTo>
                    <a:pt x="1573617" y="1259959"/>
                    <a:pt x="1616148" y="1286540"/>
                    <a:pt x="1646274" y="1251098"/>
                  </a:cubicBezTo>
                  <a:cubicBezTo>
                    <a:pt x="1676400" y="1215656"/>
                    <a:pt x="1687032" y="1160722"/>
                    <a:pt x="1710069" y="1049080"/>
                  </a:cubicBezTo>
                  <a:cubicBezTo>
                    <a:pt x="1733106" y="937438"/>
                    <a:pt x="1782725" y="740735"/>
                    <a:pt x="1784497" y="581247"/>
                  </a:cubicBezTo>
                  <a:cubicBezTo>
                    <a:pt x="1786269" y="421759"/>
                    <a:pt x="1749055" y="184298"/>
                    <a:pt x="1720702" y="92149"/>
                  </a:cubicBezTo>
                  <a:cubicBezTo>
                    <a:pt x="1692349" y="0"/>
                    <a:pt x="1671083" y="30126"/>
                    <a:pt x="1614376" y="17721"/>
                  </a:cubicBezTo>
                  <a:close/>
                </a:path>
              </a:pathLst>
            </a:custGeom>
            <a:solidFill>
              <a:schemeClr val="tx2"/>
            </a:solidFill>
            <a:ln w="9525" cap="flat" cmpd="sng" algn="ctr">
              <a:solidFill>
                <a:schemeClr val="tx2">
                  <a:lumMod val="50000"/>
                </a:schemeClr>
              </a:solid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grpSp>
      <p:grpSp>
        <p:nvGrpSpPr>
          <p:cNvPr id="31806" name="Group 8">
            <a:extLst>
              <a:ext uri="{FF2B5EF4-FFF2-40B4-BE49-F238E27FC236}">
                <a16:creationId xmlns:a16="http://schemas.microsoft.com/office/drawing/2014/main" id="{FAF6A521-5424-4D3F-828F-A4EA23D3A87A}"/>
              </a:ext>
            </a:extLst>
          </p:cNvPr>
          <p:cNvGrpSpPr>
            <a:grpSpLocks/>
          </p:cNvGrpSpPr>
          <p:nvPr/>
        </p:nvGrpSpPr>
        <p:grpSpPr bwMode="auto">
          <a:xfrm>
            <a:off x="8592385" y="2375491"/>
            <a:ext cx="988858" cy="673100"/>
            <a:chOff x="8315638" y="2593688"/>
            <a:chExt cx="988100" cy="674086"/>
          </a:xfrm>
        </p:grpSpPr>
        <p:grpSp>
          <p:nvGrpSpPr>
            <p:cNvPr id="31860" name="Group 59">
              <a:extLst>
                <a:ext uri="{FF2B5EF4-FFF2-40B4-BE49-F238E27FC236}">
                  <a16:creationId xmlns:a16="http://schemas.microsoft.com/office/drawing/2014/main" id="{64A5C5D9-D660-4F0A-BC89-001290054F8D}"/>
                </a:ext>
              </a:extLst>
            </p:cNvPr>
            <p:cNvGrpSpPr>
              <a:grpSpLocks/>
            </p:cNvGrpSpPr>
            <p:nvPr/>
          </p:nvGrpSpPr>
          <p:grpSpPr bwMode="auto">
            <a:xfrm rot="-932356">
              <a:off x="8690816" y="2593688"/>
              <a:ext cx="612922" cy="674086"/>
              <a:chOff x="6244431" y="2503487"/>
              <a:chExt cx="1040210" cy="1144985"/>
            </a:xfrm>
          </p:grpSpPr>
          <p:sp>
            <p:nvSpPr>
              <p:cNvPr id="62" name="Freeform 61">
                <a:extLst>
                  <a:ext uri="{FF2B5EF4-FFF2-40B4-BE49-F238E27FC236}">
                    <a16:creationId xmlns:a16="http://schemas.microsoft.com/office/drawing/2014/main" id="{8F7AA9EC-5D20-42CF-8BB4-087A7FDC4808}"/>
                  </a:ext>
                </a:extLst>
              </p:cNvPr>
              <p:cNvSpPr/>
              <p:nvPr/>
            </p:nvSpPr>
            <p:spPr bwMode="auto">
              <a:xfrm>
                <a:off x="6245458" y="2503628"/>
                <a:ext cx="1039164"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63" name="Freeform 62">
                <a:extLst>
                  <a:ext uri="{FF2B5EF4-FFF2-40B4-BE49-F238E27FC236}">
                    <a16:creationId xmlns:a16="http://schemas.microsoft.com/office/drawing/2014/main" id="{F20CECF8-D04D-4BDE-879E-775136927CA2}"/>
                  </a:ext>
                </a:extLst>
              </p:cNvPr>
              <p:cNvSpPr/>
              <p:nvPr/>
            </p:nvSpPr>
            <p:spPr bwMode="auto">
              <a:xfrm rot="2112546">
                <a:off x="6489914" y="2765008"/>
                <a:ext cx="578808" cy="529286"/>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grpSp>
          <p:nvGrpSpPr>
            <p:cNvPr id="31861" name="Group 7">
              <a:extLst>
                <a:ext uri="{FF2B5EF4-FFF2-40B4-BE49-F238E27FC236}">
                  <a16:creationId xmlns:a16="http://schemas.microsoft.com/office/drawing/2014/main" id="{1C89A172-AE27-47E2-B29D-80515BCA81D7}"/>
                </a:ext>
              </a:extLst>
            </p:cNvPr>
            <p:cNvGrpSpPr>
              <a:grpSpLocks/>
            </p:cNvGrpSpPr>
            <p:nvPr/>
          </p:nvGrpSpPr>
          <p:grpSpPr bwMode="auto">
            <a:xfrm rot="10602798">
              <a:off x="8315638" y="2870551"/>
              <a:ext cx="410516" cy="74725"/>
              <a:chOff x="3932068" y="3151844"/>
              <a:chExt cx="410516" cy="74725"/>
            </a:xfrm>
          </p:grpSpPr>
          <p:sp>
            <p:nvSpPr>
              <p:cNvPr id="113" name="Freeform 19">
                <a:extLst>
                  <a:ext uri="{FF2B5EF4-FFF2-40B4-BE49-F238E27FC236}">
                    <a16:creationId xmlns:a16="http://schemas.microsoft.com/office/drawing/2014/main" id="{0C592C9F-EB37-43E8-992A-6FAAEE6655E8}"/>
                  </a:ext>
                </a:extLst>
              </p:cNvPr>
              <p:cNvSpPr/>
              <p:nvPr/>
            </p:nvSpPr>
            <p:spPr bwMode="auto">
              <a:xfrm rot="171099">
                <a:off x="4234717" y="3158206"/>
                <a:ext cx="107867" cy="68363"/>
              </a:xfrm>
              <a:custGeom>
                <a:avLst/>
                <a:gdLst>
                  <a:gd name="connsiteX0" fmla="*/ 419986 w 458972"/>
                  <a:gd name="connsiteY0" fmla="*/ 30126 h 483782"/>
                  <a:gd name="connsiteX1" fmla="*/ 292396 w 458972"/>
                  <a:gd name="connsiteY1" fmla="*/ 51391 h 483782"/>
                  <a:gd name="connsiteX2" fmla="*/ 90377 w 458972"/>
                  <a:gd name="connsiteY2" fmla="*/ 30126 h 483782"/>
                  <a:gd name="connsiteX3" fmla="*/ 5316 w 458972"/>
                  <a:gd name="connsiteY3" fmla="*/ 232145 h 483782"/>
                  <a:gd name="connsiteX4" fmla="*/ 58479 w 458972"/>
                  <a:gd name="connsiteY4" fmla="*/ 444796 h 483782"/>
                  <a:gd name="connsiteX5" fmla="*/ 292396 w 458972"/>
                  <a:gd name="connsiteY5" fmla="*/ 466061 h 483782"/>
                  <a:gd name="connsiteX6" fmla="*/ 430619 w 458972"/>
                  <a:gd name="connsiteY6" fmla="*/ 412898 h 483782"/>
                  <a:gd name="connsiteX7" fmla="*/ 345558 w 458972"/>
                  <a:gd name="connsiteY7" fmla="*/ 338470 h 483782"/>
                  <a:gd name="connsiteX8" fmla="*/ 430619 w 458972"/>
                  <a:gd name="connsiteY8" fmla="*/ 264042 h 483782"/>
                  <a:gd name="connsiteX9" fmla="*/ 324293 w 458972"/>
                  <a:gd name="connsiteY9" fmla="*/ 157717 h 483782"/>
                  <a:gd name="connsiteX10" fmla="*/ 441251 w 458972"/>
                  <a:gd name="connsiteY10" fmla="*/ 83289 h 483782"/>
                  <a:gd name="connsiteX11" fmla="*/ 419986 w 458972"/>
                  <a:gd name="connsiteY11" fmla="*/ 30126 h 483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8972" h="483782">
                    <a:moveTo>
                      <a:pt x="419986" y="30126"/>
                    </a:moveTo>
                    <a:cubicBezTo>
                      <a:pt x="395177" y="24810"/>
                      <a:pt x="347331" y="51391"/>
                      <a:pt x="292396" y="51391"/>
                    </a:cubicBezTo>
                    <a:cubicBezTo>
                      <a:pt x="237461" y="51391"/>
                      <a:pt x="138224" y="0"/>
                      <a:pt x="90377" y="30126"/>
                    </a:cubicBezTo>
                    <a:cubicBezTo>
                      <a:pt x="42530" y="60252"/>
                      <a:pt x="10632" y="163033"/>
                      <a:pt x="5316" y="232145"/>
                    </a:cubicBezTo>
                    <a:cubicBezTo>
                      <a:pt x="0" y="301257"/>
                      <a:pt x="10632" y="405810"/>
                      <a:pt x="58479" y="444796"/>
                    </a:cubicBezTo>
                    <a:cubicBezTo>
                      <a:pt x="106326" y="483782"/>
                      <a:pt x="230373" y="471377"/>
                      <a:pt x="292396" y="466061"/>
                    </a:cubicBezTo>
                    <a:cubicBezTo>
                      <a:pt x="354419" y="460745"/>
                      <a:pt x="421759" y="434163"/>
                      <a:pt x="430619" y="412898"/>
                    </a:cubicBezTo>
                    <a:cubicBezTo>
                      <a:pt x="439479" y="391633"/>
                      <a:pt x="345558" y="363279"/>
                      <a:pt x="345558" y="338470"/>
                    </a:cubicBezTo>
                    <a:cubicBezTo>
                      <a:pt x="345558" y="313661"/>
                      <a:pt x="434163" y="294168"/>
                      <a:pt x="430619" y="264042"/>
                    </a:cubicBezTo>
                    <a:cubicBezTo>
                      <a:pt x="427075" y="233917"/>
                      <a:pt x="322521" y="187843"/>
                      <a:pt x="324293" y="157717"/>
                    </a:cubicBezTo>
                    <a:cubicBezTo>
                      <a:pt x="326065" y="127592"/>
                      <a:pt x="423530" y="106326"/>
                      <a:pt x="441251" y="83289"/>
                    </a:cubicBezTo>
                    <a:cubicBezTo>
                      <a:pt x="458972" y="60252"/>
                      <a:pt x="444795" y="35442"/>
                      <a:pt x="419986" y="30126"/>
                    </a:cubicBezTo>
                    <a:close/>
                  </a:path>
                </a:pathLst>
              </a:custGeom>
              <a:solidFill>
                <a:schemeClr val="accent5"/>
              </a:solidFill>
              <a:ln w="9525" cap="flat" cmpd="sng" algn="ctr">
                <a:no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sp>
            <p:nvSpPr>
              <p:cNvPr id="114" name="Freeform 53">
                <a:extLst>
                  <a:ext uri="{FF2B5EF4-FFF2-40B4-BE49-F238E27FC236}">
                    <a16:creationId xmlns:a16="http://schemas.microsoft.com/office/drawing/2014/main" id="{632ACB4C-F03D-4215-BB2E-0C1E09337D7E}"/>
                  </a:ext>
                </a:extLst>
              </p:cNvPr>
              <p:cNvSpPr>
                <a:spLocks noChangeArrowheads="1"/>
              </p:cNvSpPr>
              <p:nvPr/>
            </p:nvSpPr>
            <p:spPr bwMode="auto">
              <a:xfrm rot="171099">
                <a:off x="3932068" y="3151844"/>
                <a:ext cx="291876" cy="65183"/>
              </a:xfrm>
              <a:custGeom>
                <a:avLst/>
                <a:gdLst>
                  <a:gd name="T0" fmla="*/ 44262 w 1251098"/>
                  <a:gd name="T1" fmla="*/ 183690 h 627321"/>
                  <a:gd name="T2" fmla="*/ 192974 w 1251098"/>
                  <a:gd name="T3" fmla="*/ 98909 h 627321"/>
                  <a:gd name="T4" fmla="*/ 479781 w 1251098"/>
                  <a:gd name="T5" fmla="*/ 120106 h 627321"/>
                  <a:gd name="T6" fmla="*/ 787837 w 1251098"/>
                  <a:gd name="T7" fmla="*/ 120106 h 627321"/>
                  <a:gd name="T8" fmla="*/ 1149000 w 1251098"/>
                  <a:gd name="T9" fmla="*/ 3536 h 627321"/>
                  <a:gd name="T10" fmla="*/ 1212735 w 1251098"/>
                  <a:gd name="T11" fmla="*/ 98909 h 627321"/>
                  <a:gd name="T12" fmla="*/ 1085269 w 1251098"/>
                  <a:gd name="T13" fmla="*/ 310864 h 627321"/>
                  <a:gd name="T14" fmla="*/ 1138376 w 1251098"/>
                  <a:gd name="T15" fmla="*/ 469827 h 627321"/>
                  <a:gd name="T16" fmla="*/ 1233981 w 1251098"/>
                  <a:gd name="T17" fmla="*/ 596999 h 627321"/>
                  <a:gd name="T18" fmla="*/ 1042772 w 1251098"/>
                  <a:gd name="T19" fmla="*/ 607598 h 627321"/>
                  <a:gd name="T20" fmla="*/ 745347 w 1251098"/>
                  <a:gd name="T21" fmla="*/ 491023 h 627321"/>
                  <a:gd name="T22" fmla="*/ 320445 w 1251098"/>
                  <a:gd name="T23" fmla="*/ 491023 h 627321"/>
                  <a:gd name="T24" fmla="*/ 44262 w 1251098"/>
                  <a:gd name="T25" fmla="*/ 469827 h 627321"/>
                  <a:gd name="T26" fmla="*/ 44262 w 1251098"/>
                  <a:gd name="T27" fmla="*/ 183690 h 62732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1098"/>
                  <a:gd name="T43" fmla="*/ 0 h 627321"/>
                  <a:gd name="T44" fmla="*/ 1251098 w 1251098"/>
                  <a:gd name="T45" fmla="*/ 627321 h 627321"/>
                  <a:gd name="connsiteX0" fmla="*/ 44302 w 1251098"/>
                  <a:gd name="connsiteY0" fmla="*/ 184298 h 627321"/>
                  <a:gd name="connsiteX1" fmla="*/ 193158 w 1251098"/>
                  <a:gd name="connsiteY1" fmla="*/ 99237 h 627321"/>
                  <a:gd name="connsiteX2" fmla="*/ 480237 w 1251098"/>
                  <a:gd name="connsiteY2" fmla="*/ 120502 h 627321"/>
                  <a:gd name="connsiteX3" fmla="*/ 788581 w 1251098"/>
                  <a:gd name="connsiteY3" fmla="*/ 120502 h 627321"/>
                  <a:gd name="connsiteX4" fmla="*/ 1150088 w 1251098"/>
                  <a:gd name="connsiteY4" fmla="*/ 3544 h 627321"/>
                  <a:gd name="connsiteX5" fmla="*/ 1213884 w 1251098"/>
                  <a:gd name="connsiteY5" fmla="*/ 99237 h 627321"/>
                  <a:gd name="connsiteX6" fmla="*/ 1086293 w 1251098"/>
                  <a:gd name="connsiteY6" fmla="*/ 222730 h 627321"/>
                  <a:gd name="connsiteX7" fmla="*/ 1139456 w 1251098"/>
                  <a:gd name="connsiteY7" fmla="*/ 471377 h 627321"/>
                  <a:gd name="connsiteX8" fmla="*/ 1235149 w 1251098"/>
                  <a:gd name="connsiteY8" fmla="*/ 598967 h 627321"/>
                  <a:gd name="connsiteX9" fmla="*/ 1043763 w 1251098"/>
                  <a:gd name="connsiteY9" fmla="*/ 609600 h 627321"/>
                  <a:gd name="connsiteX10" fmla="*/ 746051 w 1251098"/>
                  <a:gd name="connsiteY10" fmla="*/ 492642 h 627321"/>
                  <a:gd name="connsiteX11" fmla="*/ 320749 w 1251098"/>
                  <a:gd name="connsiteY11" fmla="*/ 492642 h 627321"/>
                  <a:gd name="connsiteX12" fmla="*/ 44302 w 1251098"/>
                  <a:gd name="connsiteY12" fmla="*/ 471377 h 627321"/>
                  <a:gd name="connsiteX13" fmla="*/ 44302 w 1251098"/>
                  <a:gd name="connsiteY13" fmla="*/ 184298 h 627321"/>
                  <a:gd name="connsiteX0" fmla="*/ 44302 w 1251098"/>
                  <a:gd name="connsiteY0" fmla="*/ 236306 h 679329"/>
                  <a:gd name="connsiteX1" fmla="*/ 193158 w 1251098"/>
                  <a:gd name="connsiteY1" fmla="*/ 151245 h 679329"/>
                  <a:gd name="connsiteX2" fmla="*/ 480237 w 1251098"/>
                  <a:gd name="connsiteY2" fmla="*/ 172510 h 679329"/>
                  <a:gd name="connsiteX3" fmla="*/ 788581 w 1251098"/>
                  <a:gd name="connsiteY3" fmla="*/ 172510 h 679329"/>
                  <a:gd name="connsiteX4" fmla="*/ 1144477 w 1251098"/>
                  <a:gd name="connsiteY4" fmla="*/ 3544 h 679329"/>
                  <a:gd name="connsiteX5" fmla="*/ 1213884 w 1251098"/>
                  <a:gd name="connsiteY5" fmla="*/ 151245 h 679329"/>
                  <a:gd name="connsiteX6" fmla="*/ 1086293 w 1251098"/>
                  <a:gd name="connsiteY6" fmla="*/ 274738 h 679329"/>
                  <a:gd name="connsiteX7" fmla="*/ 1139456 w 1251098"/>
                  <a:gd name="connsiteY7" fmla="*/ 523385 h 679329"/>
                  <a:gd name="connsiteX8" fmla="*/ 1235149 w 1251098"/>
                  <a:gd name="connsiteY8" fmla="*/ 650975 h 679329"/>
                  <a:gd name="connsiteX9" fmla="*/ 1043763 w 1251098"/>
                  <a:gd name="connsiteY9" fmla="*/ 661608 h 679329"/>
                  <a:gd name="connsiteX10" fmla="*/ 746051 w 1251098"/>
                  <a:gd name="connsiteY10" fmla="*/ 544650 h 679329"/>
                  <a:gd name="connsiteX11" fmla="*/ 320749 w 1251098"/>
                  <a:gd name="connsiteY11" fmla="*/ 544650 h 679329"/>
                  <a:gd name="connsiteX12" fmla="*/ 44302 w 1251098"/>
                  <a:gd name="connsiteY12" fmla="*/ 523385 h 679329"/>
                  <a:gd name="connsiteX13" fmla="*/ 44302 w 1251098"/>
                  <a:gd name="connsiteY13" fmla="*/ 236306 h 679329"/>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086293 w 1251098"/>
                  <a:gd name="connsiteY6" fmla="*/ 284645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51098" h="689236">
                    <a:moveTo>
                      <a:pt x="44302" y="246213"/>
                    </a:moveTo>
                    <a:cubicBezTo>
                      <a:pt x="69111" y="184190"/>
                      <a:pt x="120502" y="171785"/>
                      <a:pt x="193158" y="161152"/>
                    </a:cubicBezTo>
                    <a:cubicBezTo>
                      <a:pt x="265814" y="150519"/>
                      <a:pt x="381000" y="178873"/>
                      <a:pt x="480237" y="182417"/>
                    </a:cubicBezTo>
                    <a:cubicBezTo>
                      <a:pt x="579474" y="185961"/>
                      <a:pt x="677874" y="210578"/>
                      <a:pt x="788581" y="182417"/>
                    </a:cubicBezTo>
                    <a:cubicBezTo>
                      <a:pt x="899288" y="154256"/>
                      <a:pt x="1069853" y="26902"/>
                      <a:pt x="1144477" y="13451"/>
                    </a:cubicBezTo>
                    <a:cubicBezTo>
                      <a:pt x="1219101" y="0"/>
                      <a:pt x="1243217" y="54037"/>
                      <a:pt x="1236325" y="101713"/>
                    </a:cubicBezTo>
                    <a:cubicBezTo>
                      <a:pt x="1229433" y="149389"/>
                      <a:pt x="1147319" y="145850"/>
                      <a:pt x="1103122" y="299506"/>
                    </a:cubicBezTo>
                    <a:cubicBezTo>
                      <a:pt x="1086977" y="371436"/>
                      <a:pt x="1117451" y="473063"/>
                      <a:pt x="1139456" y="533292"/>
                    </a:cubicBezTo>
                    <a:cubicBezTo>
                      <a:pt x="1161461" y="593521"/>
                      <a:pt x="1251098" y="637845"/>
                      <a:pt x="1235149" y="660882"/>
                    </a:cubicBezTo>
                    <a:cubicBezTo>
                      <a:pt x="1219200" y="683919"/>
                      <a:pt x="1125279" y="689236"/>
                      <a:pt x="1043763" y="671515"/>
                    </a:cubicBezTo>
                    <a:cubicBezTo>
                      <a:pt x="962247" y="653794"/>
                      <a:pt x="866553" y="574050"/>
                      <a:pt x="746051" y="554557"/>
                    </a:cubicBezTo>
                    <a:cubicBezTo>
                      <a:pt x="625549" y="535064"/>
                      <a:pt x="437707" y="558101"/>
                      <a:pt x="320749" y="554557"/>
                    </a:cubicBezTo>
                    <a:cubicBezTo>
                      <a:pt x="203791" y="551013"/>
                      <a:pt x="88604" y="588227"/>
                      <a:pt x="44302" y="533292"/>
                    </a:cubicBezTo>
                    <a:cubicBezTo>
                      <a:pt x="0" y="478357"/>
                      <a:pt x="19493" y="308236"/>
                      <a:pt x="44302" y="246213"/>
                    </a:cubicBezTo>
                    <a:close/>
                  </a:path>
                </a:pathLst>
              </a:custGeom>
              <a:solidFill>
                <a:schemeClr val="accent2"/>
              </a:solidFill>
              <a:ln w="9525" algn="ctr">
                <a:noFill/>
                <a:round/>
                <a:headEnd/>
                <a:tailEnd/>
              </a:ln>
            </p:spPr>
            <p:txBody>
              <a:bodyPr/>
              <a:lstStyle/>
              <a:p>
                <a:pPr eaLnBrk="1" fontAlgn="auto" hangingPunct="1">
                  <a:spcBef>
                    <a:spcPts val="0"/>
                  </a:spcBef>
                  <a:spcAft>
                    <a:spcPts val="0"/>
                  </a:spcAft>
                  <a:defRPr/>
                </a:pPr>
                <a:endParaRPr lang="en-US" sz="1000" dirty="0">
                  <a:ln w="12700">
                    <a:solidFill>
                      <a:srgbClr val="F8F45A">
                        <a:satMod val="155000"/>
                      </a:srgbClr>
                    </a:solidFill>
                    <a:prstDash val="solid"/>
                  </a:ln>
                  <a:solidFill>
                    <a:schemeClr val="bg1"/>
                  </a:solidFill>
                  <a:effectLst>
                    <a:outerShdw blurRad="41275" dist="20320" dir="1800000" algn="tl" rotWithShape="0">
                      <a:srgbClr val="000000">
                        <a:alpha val="40000"/>
                      </a:srgbClr>
                    </a:outerShdw>
                  </a:effectLst>
                  <a:latin typeface="Calibri" panose="020F0502020204030204" pitchFamily="34" charset="0"/>
                </a:endParaRPr>
              </a:p>
            </p:txBody>
          </p:sp>
        </p:grpSp>
      </p:grpSp>
      <p:sp>
        <p:nvSpPr>
          <p:cNvPr id="31807" name="TextBox 114">
            <a:extLst>
              <a:ext uri="{FF2B5EF4-FFF2-40B4-BE49-F238E27FC236}">
                <a16:creationId xmlns:a16="http://schemas.microsoft.com/office/drawing/2014/main" id="{29B6E0E5-CD3C-409A-8D33-C269599128FE}"/>
              </a:ext>
            </a:extLst>
          </p:cNvPr>
          <p:cNvSpPr txBox="1">
            <a:spLocks noChangeArrowheads="1"/>
          </p:cNvSpPr>
          <p:nvPr/>
        </p:nvSpPr>
        <p:spPr bwMode="auto">
          <a:xfrm>
            <a:off x="7817531" y="3094630"/>
            <a:ext cx="10683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600" dirty="0">
                <a:solidFill>
                  <a:schemeClr val="bg1"/>
                </a:solidFill>
                <a:latin typeface="Calibri" panose="020F0502020204030204" pitchFamily="34" charset="0"/>
              </a:rPr>
              <a:t>Activated</a:t>
            </a:r>
          </a:p>
          <a:p>
            <a:pPr algn="ctr" eaLnBrk="1" hangingPunct="1">
              <a:lnSpc>
                <a:spcPct val="100000"/>
              </a:lnSpc>
              <a:spcBef>
                <a:spcPct val="0"/>
              </a:spcBef>
              <a:spcAft>
                <a:spcPct val="0"/>
              </a:spcAft>
              <a:buClrTx/>
              <a:buFontTx/>
              <a:buNone/>
            </a:pPr>
            <a:r>
              <a:rPr lang="en-US" altLang="en-US" sz="1600" dirty="0">
                <a:solidFill>
                  <a:schemeClr val="bg1"/>
                </a:solidFill>
                <a:latin typeface="Calibri" panose="020F0502020204030204" pitchFamily="34" charset="0"/>
              </a:rPr>
              <a:t>T-cell</a:t>
            </a:r>
          </a:p>
        </p:txBody>
      </p:sp>
      <p:sp>
        <p:nvSpPr>
          <p:cNvPr id="31817" name="TextBox 97">
            <a:extLst>
              <a:ext uri="{FF2B5EF4-FFF2-40B4-BE49-F238E27FC236}">
                <a16:creationId xmlns:a16="http://schemas.microsoft.com/office/drawing/2014/main" id="{3B96E2F5-5695-4FFF-9EAC-A46B345813BD}"/>
              </a:ext>
            </a:extLst>
          </p:cNvPr>
          <p:cNvSpPr txBox="1">
            <a:spLocks noChangeArrowheads="1"/>
          </p:cNvSpPr>
          <p:nvPr/>
        </p:nvSpPr>
        <p:spPr bwMode="auto">
          <a:xfrm>
            <a:off x="9405706" y="4153027"/>
            <a:ext cx="6030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MHC</a:t>
            </a:r>
          </a:p>
        </p:txBody>
      </p:sp>
      <p:sp>
        <p:nvSpPr>
          <p:cNvPr id="31818" name="TextBox 97">
            <a:extLst>
              <a:ext uri="{FF2B5EF4-FFF2-40B4-BE49-F238E27FC236}">
                <a16:creationId xmlns:a16="http://schemas.microsoft.com/office/drawing/2014/main" id="{AB57C0B7-696F-4A6A-9152-1DB9CDAE8253}"/>
              </a:ext>
            </a:extLst>
          </p:cNvPr>
          <p:cNvSpPr txBox="1">
            <a:spLocks noChangeArrowheads="1"/>
          </p:cNvSpPr>
          <p:nvPr/>
        </p:nvSpPr>
        <p:spPr bwMode="auto">
          <a:xfrm>
            <a:off x="7593931" y="3858436"/>
            <a:ext cx="5055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TCR</a:t>
            </a:r>
          </a:p>
        </p:txBody>
      </p:sp>
      <p:sp>
        <p:nvSpPr>
          <p:cNvPr id="31819" name="TextBox 97">
            <a:extLst>
              <a:ext uri="{FF2B5EF4-FFF2-40B4-BE49-F238E27FC236}">
                <a16:creationId xmlns:a16="http://schemas.microsoft.com/office/drawing/2014/main" id="{4AA72FC2-DFE1-4C85-83EB-F83FED545AA6}"/>
              </a:ext>
            </a:extLst>
          </p:cNvPr>
          <p:cNvSpPr txBox="1">
            <a:spLocks noChangeArrowheads="1"/>
          </p:cNvSpPr>
          <p:nvPr/>
        </p:nvSpPr>
        <p:spPr bwMode="auto">
          <a:xfrm>
            <a:off x="8396762" y="3870481"/>
            <a:ext cx="6833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200" dirty="0">
                <a:solidFill>
                  <a:schemeClr val="bg1"/>
                </a:solidFill>
                <a:latin typeface="Calibri" panose="020F0502020204030204" pitchFamily="34" charset="0"/>
              </a:rPr>
              <a:t>Antigen</a:t>
            </a:r>
          </a:p>
        </p:txBody>
      </p:sp>
      <p:grpSp>
        <p:nvGrpSpPr>
          <p:cNvPr id="31820" name="Group 6">
            <a:extLst>
              <a:ext uri="{FF2B5EF4-FFF2-40B4-BE49-F238E27FC236}">
                <a16:creationId xmlns:a16="http://schemas.microsoft.com/office/drawing/2014/main" id="{5CECE8E3-9B12-420B-808D-3DA45D1D26D9}"/>
              </a:ext>
            </a:extLst>
          </p:cNvPr>
          <p:cNvGrpSpPr>
            <a:grpSpLocks/>
          </p:cNvGrpSpPr>
          <p:nvPr/>
        </p:nvGrpSpPr>
        <p:grpSpPr bwMode="auto">
          <a:xfrm rot="2880166">
            <a:off x="8351438" y="3757587"/>
            <a:ext cx="742788" cy="1021590"/>
            <a:chOff x="6413650" y="4095789"/>
            <a:chExt cx="719319" cy="993995"/>
          </a:xfrm>
        </p:grpSpPr>
        <p:sp>
          <p:nvSpPr>
            <p:cNvPr id="164" name="Freeform 53">
              <a:extLst>
                <a:ext uri="{FF2B5EF4-FFF2-40B4-BE49-F238E27FC236}">
                  <a16:creationId xmlns:a16="http://schemas.microsoft.com/office/drawing/2014/main" id="{34A97067-864F-40BE-A23D-3B8EF9BCC089}"/>
                </a:ext>
              </a:extLst>
            </p:cNvPr>
            <p:cNvSpPr>
              <a:spLocks noChangeArrowheads="1"/>
            </p:cNvSpPr>
            <p:nvPr/>
          </p:nvSpPr>
          <p:spPr bwMode="auto">
            <a:xfrm rot="7984404">
              <a:off x="6745036" y="4256196"/>
              <a:ext cx="548339" cy="227526"/>
            </a:xfrm>
            <a:custGeom>
              <a:avLst/>
              <a:gdLst>
                <a:gd name="T0" fmla="*/ 44262 w 1251098"/>
                <a:gd name="T1" fmla="*/ 183690 h 627321"/>
                <a:gd name="T2" fmla="*/ 192974 w 1251098"/>
                <a:gd name="T3" fmla="*/ 98909 h 627321"/>
                <a:gd name="T4" fmla="*/ 479781 w 1251098"/>
                <a:gd name="T5" fmla="*/ 120106 h 627321"/>
                <a:gd name="T6" fmla="*/ 787837 w 1251098"/>
                <a:gd name="T7" fmla="*/ 120106 h 627321"/>
                <a:gd name="T8" fmla="*/ 1149000 w 1251098"/>
                <a:gd name="T9" fmla="*/ 3536 h 627321"/>
                <a:gd name="T10" fmla="*/ 1212735 w 1251098"/>
                <a:gd name="T11" fmla="*/ 98909 h 627321"/>
                <a:gd name="T12" fmla="*/ 1085269 w 1251098"/>
                <a:gd name="T13" fmla="*/ 310864 h 627321"/>
                <a:gd name="T14" fmla="*/ 1138376 w 1251098"/>
                <a:gd name="T15" fmla="*/ 469827 h 627321"/>
                <a:gd name="T16" fmla="*/ 1233981 w 1251098"/>
                <a:gd name="T17" fmla="*/ 596999 h 627321"/>
                <a:gd name="T18" fmla="*/ 1042772 w 1251098"/>
                <a:gd name="T19" fmla="*/ 607598 h 627321"/>
                <a:gd name="T20" fmla="*/ 745347 w 1251098"/>
                <a:gd name="T21" fmla="*/ 491023 h 627321"/>
                <a:gd name="T22" fmla="*/ 320445 w 1251098"/>
                <a:gd name="T23" fmla="*/ 491023 h 627321"/>
                <a:gd name="T24" fmla="*/ 44262 w 1251098"/>
                <a:gd name="T25" fmla="*/ 469827 h 627321"/>
                <a:gd name="T26" fmla="*/ 44262 w 1251098"/>
                <a:gd name="T27" fmla="*/ 183690 h 62732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1098"/>
                <a:gd name="T43" fmla="*/ 0 h 627321"/>
                <a:gd name="T44" fmla="*/ 1251098 w 1251098"/>
                <a:gd name="T45" fmla="*/ 627321 h 627321"/>
                <a:gd name="connsiteX0" fmla="*/ 44302 w 1251098"/>
                <a:gd name="connsiteY0" fmla="*/ 184298 h 627321"/>
                <a:gd name="connsiteX1" fmla="*/ 193158 w 1251098"/>
                <a:gd name="connsiteY1" fmla="*/ 99237 h 627321"/>
                <a:gd name="connsiteX2" fmla="*/ 480237 w 1251098"/>
                <a:gd name="connsiteY2" fmla="*/ 120502 h 627321"/>
                <a:gd name="connsiteX3" fmla="*/ 788581 w 1251098"/>
                <a:gd name="connsiteY3" fmla="*/ 120502 h 627321"/>
                <a:gd name="connsiteX4" fmla="*/ 1150088 w 1251098"/>
                <a:gd name="connsiteY4" fmla="*/ 3544 h 627321"/>
                <a:gd name="connsiteX5" fmla="*/ 1213884 w 1251098"/>
                <a:gd name="connsiteY5" fmla="*/ 99237 h 627321"/>
                <a:gd name="connsiteX6" fmla="*/ 1086293 w 1251098"/>
                <a:gd name="connsiteY6" fmla="*/ 222730 h 627321"/>
                <a:gd name="connsiteX7" fmla="*/ 1139456 w 1251098"/>
                <a:gd name="connsiteY7" fmla="*/ 471377 h 627321"/>
                <a:gd name="connsiteX8" fmla="*/ 1235149 w 1251098"/>
                <a:gd name="connsiteY8" fmla="*/ 598967 h 627321"/>
                <a:gd name="connsiteX9" fmla="*/ 1043763 w 1251098"/>
                <a:gd name="connsiteY9" fmla="*/ 609600 h 627321"/>
                <a:gd name="connsiteX10" fmla="*/ 746051 w 1251098"/>
                <a:gd name="connsiteY10" fmla="*/ 492642 h 627321"/>
                <a:gd name="connsiteX11" fmla="*/ 320749 w 1251098"/>
                <a:gd name="connsiteY11" fmla="*/ 492642 h 627321"/>
                <a:gd name="connsiteX12" fmla="*/ 44302 w 1251098"/>
                <a:gd name="connsiteY12" fmla="*/ 471377 h 627321"/>
                <a:gd name="connsiteX13" fmla="*/ 44302 w 1251098"/>
                <a:gd name="connsiteY13" fmla="*/ 184298 h 627321"/>
                <a:gd name="connsiteX0" fmla="*/ 44302 w 1251098"/>
                <a:gd name="connsiteY0" fmla="*/ 236306 h 679329"/>
                <a:gd name="connsiteX1" fmla="*/ 193158 w 1251098"/>
                <a:gd name="connsiteY1" fmla="*/ 151245 h 679329"/>
                <a:gd name="connsiteX2" fmla="*/ 480237 w 1251098"/>
                <a:gd name="connsiteY2" fmla="*/ 172510 h 679329"/>
                <a:gd name="connsiteX3" fmla="*/ 788581 w 1251098"/>
                <a:gd name="connsiteY3" fmla="*/ 172510 h 679329"/>
                <a:gd name="connsiteX4" fmla="*/ 1144477 w 1251098"/>
                <a:gd name="connsiteY4" fmla="*/ 3544 h 679329"/>
                <a:gd name="connsiteX5" fmla="*/ 1213884 w 1251098"/>
                <a:gd name="connsiteY5" fmla="*/ 151245 h 679329"/>
                <a:gd name="connsiteX6" fmla="*/ 1086293 w 1251098"/>
                <a:gd name="connsiteY6" fmla="*/ 274738 h 679329"/>
                <a:gd name="connsiteX7" fmla="*/ 1139456 w 1251098"/>
                <a:gd name="connsiteY7" fmla="*/ 523385 h 679329"/>
                <a:gd name="connsiteX8" fmla="*/ 1235149 w 1251098"/>
                <a:gd name="connsiteY8" fmla="*/ 650975 h 679329"/>
                <a:gd name="connsiteX9" fmla="*/ 1043763 w 1251098"/>
                <a:gd name="connsiteY9" fmla="*/ 661608 h 679329"/>
                <a:gd name="connsiteX10" fmla="*/ 746051 w 1251098"/>
                <a:gd name="connsiteY10" fmla="*/ 544650 h 679329"/>
                <a:gd name="connsiteX11" fmla="*/ 320749 w 1251098"/>
                <a:gd name="connsiteY11" fmla="*/ 544650 h 679329"/>
                <a:gd name="connsiteX12" fmla="*/ 44302 w 1251098"/>
                <a:gd name="connsiteY12" fmla="*/ 523385 h 679329"/>
                <a:gd name="connsiteX13" fmla="*/ 44302 w 1251098"/>
                <a:gd name="connsiteY13" fmla="*/ 236306 h 679329"/>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086293 w 1251098"/>
                <a:gd name="connsiteY6" fmla="*/ 284645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51098" h="689236">
                  <a:moveTo>
                    <a:pt x="44302" y="246213"/>
                  </a:moveTo>
                  <a:cubicBezTo>
                    <a:pt x="69111" y="184190"/>
                    <a:pt x="120502" y="171785"/>
                    <a:pt x="193158" y="161152"/>
                  </a:cubicBezTo>
                  <a:cubicBezTo>
                    <a:pt x="265814" y="150519"/>
                    <a:pt x="381000" y="178873"/>
                    <a:pt x="480237" y="182417"/>
                  </a:cubicBezTo>
                  <a:cubicBezTo>
                    <a:pt x="579474" y="185961"/>
                    <a:pt x="677874" y="210578"/>
                    <a:pt x="788581" y="182417"/>
                  </a:cubicBezTo>
                  <a:cubicBezTo>
                    <a:pt x="899288" y="154256"/>
                    <a:pt x="1069853" y="26902"/>
                    <a:pt x="1144477" y="13451"/>
                  </a:cubicBezTo>
                  <a:cubicBezTo>
                    <a:pt x="1219101" y="0"/>
                    <a:pt x="1243217" y="54037"/>
                    <a:pt x="1236325" y="101713"/>
                  </a:cubicBezTo>
                  <a:cubicBezTo>
                    <a:pt x="1229433" y="149389"/>
                    <a:pt x="1147319" y="145850"/>
                    <a:pt x="1103122" y="299506"/>
                  </a:cubicBezTo>
                  <a:cubicBezTo>
                    <a:pt x="1086977" y="371436"/>
                    <a:pt x="1117451" y="473063"/>
                    <a:pt x="1139456" y="533292"/>
                  </a:cubicBezTo>
                  <a:cubicBezTo>
                    <a:pt x="1161461" y="593521"/>
                    <a:pt x="1251098" y="637845"/>
                    <a:pt x="1235149" y="660882"/>
                  </a:cubicBezTo>
                  <a:cubicBezTo>
                    <a:pt x="1219200" y="683919"/>
                    <a:pt x="1125279" y="689236"/>
                    <a:pt x="1043763" y="671515"/>
                  </a:cubicBezTo>
                  <a:cubicBezTo>
                    <a:pt x="962247" y="653794"/>
                    <a:pt x="866553" y="574050"/>
                    <a:pt x="746051" y="554557"/>
                  </a:cubicBezTo>
                  <a:cubicBezTo>
                    <a:pt x="625549" y="535064"/>
                    <a:pt x="437707" y="558101"/>
                    <a:pt x="320749" y="554557"/>
                  </a:cubicBezTo>
                  <a:cubicBezTo>
                    <a:pt x="203791" y="551013"/>
                    <a:pt x="88604" y="588227"/>
                    <a:pt x="44302" y="533292"/>
                  </a:cubicBezTo>
                  <a:cubicBezTo>
                    <a:pt x="0" y="478357"/>
                    <a:pt x="19493" y="308236"/>
                    <a:pt x="44302" y="246213"/>
                  </a:cubicBezTo>
                  <a:close/>
                </a:path>
              </a:pathLst>
            </a:custGeom>
            <a:solidFill>
              <a:schemeClr val="accent2"/>
            </a:solidFill>
            <a:ln w="9525" algn="ctr">
              <a:noFill/>
              <a:round/>
              <a:headEnd/>
              <a:tailEnd/>
            </a:ln>
          </p:spPr>
          <p:txBody>
            <a:bodyPr/>
            <a:lstStyle/>
            <a:p>
              <a:pPr eaLnBrk="1" fontAlgn="auto" hangingPunct="1">
                <a:spcBef>
                  <a:spcPts val="0"/>
                </a:spcBef>
                <a:spcAft>
                  <a:spcPts val="0"/>
                </a:spcAft>
                <a:defRPr/>
              </a:pPr>
              <a:endParaRPr lang="en-US" sz="1000" dirty="0">
                <a:ln w="12700">
                  <a:solidFill>
                    <a:srgbClr val="F8F45A">
                      <a:satMod val="155000"/>
                    </a:srgbClr>
                  </a:solidFill>
                  <a:prstDash val="solid"/>
                </a:ln>
                <a:solidFill>
                  <a:schemeClr val="bg1"/>
                </a:solidFill>
                <a:effectLst>
                  <a:outerShdw blurRad="41275" dist="20320" dir="1800000" algn="tl" rotWithShape="0">
                    <a:srgbClr val="000000">
                      <a:alpha val="40000"/>
                    </a:srgbClr>
                  </a:outerShdw>
                </a:effectLst>
                <a:latin typeface="Calibri" panose="020F0502020204030204" pitchFamily="34" charset="0"/>
              </a:endParaRPr>
            </a:p>
          </p:txBody>
        </p:sp>
        <p:sp>
          <p:nvSpPr>
            <p:cNvPr id="165" name="Freeform 80">
              <a:extLst>
                <a:ext uri="{FF2B5EF4-FFF2-40B4-BE49-F238E27FC236}">
                  <a16:creationId xmlns:a16="http://schemas.microsoft.com/office/drawing/2014/main" id="{02C50D66-0D38-43BB-9316-BB57FD35FB20}"/>
                </a:ext>
              </a:extLst>
            </p:cNvPr>
            <p:cNvSpPr/>
            <p:nvPr/>
          </p:nvSpPr>
          <p:spPr bwMode="auto">
            <a:xfrm rot="7984404">
              <a:off x="6341764" y="4665847"/>
              <a:ext cx="495823" cy="352051"/>
            </a:xfrm>
            <a:custGeom>
              <a:avLst/>
              <a:gdLst>
                <a:gd name="connsiteX0" fmla="*/ 1614376 w 1786269"/>
                <a:gd name="connsiteY0" fmla="*/ 17721 h 1286540"/>
                <a:gd name="connsiteX1" fmla="*/ 1380460 w 1786269"/>
                <a:gd name="connsiteY1" fmla="*/ 17721 h 1286540"/>
                <a:gd name="connsiteX2" fmla="*/ 1189074 w 1786269"/>
                <a:gd name="connsiteY2" fmla="*/ 102782 h 1286540"/>
                <a:gd name="connsiteX3" fmla="*/ 1306032 w 1786269"/>
                <a:gd name="connsiteY3" fmla="*/ 209107 h 1286540"/>
                <a:gd name="connsiteX4" fmla="*/ 1476153 w 1786269"/>
                <a:gd name="connsiteY4" fmla="*/ 241005 h 1286540"/>
                <a:gd name="connsiteX5" fmla="*/ 1635641 w 1786269"/>
                <a:gd name="connsiteY5" fmla="*/ 241005 h 1286540"/>
                <a:gd name="connsiteX6" fmla="*/ 1327297 w 1786269"/>
                <a:gd name="connsiteY6" fmla="*/ 241005 h 1286540"/>
                <a:gd name="connsiteX7" fmla="*/ 1210339 w 1786269"/>
                <a:gd name="connsiteY7" fmla="*/ 283535 h 1286540"/>
                <a:gd name="connsiteX8" fmla="*/ 1220971 w 1786269"/>
                <a:gd name="connsiteY8" fmla="*/ 347331 h 1286540"/>
                <a:gd name="connsiteX9" fmla="*/ 1316664 w 1786269"/>
                <a:gd name="connsiteY9" fmla="*/ 411126 h 1286540"/>
                <a:gd name="connsiteX10" fmla="*/ 1571846 w 1786269"/>
                <a:gd name="connsiteY10" fmla="*/ 421759 h 1286540"/>
                <a:gd name="connsiteX11" fmla="*/ 1210339 w 1786269"/>
                <a:gd name="connsiteY11" fmla="*/ 421759 h 1286540"/>
                <a:gd name="connsiteX12" fmla="*/ 976422 w 1786269"/>
                <a:gd name="connsiteY12" fmla="*/ 453656 h 1286540"/>
                <a:gd name="connsiteX13" fmla="*/ 689343 w 1786269"/>
                <a:gd name="connsiteY13" fmla="*/ 379228 h 1286540"/>
                <a:gd name="connsiteX14" fmla="*/ 455427 w 1786269"/>
                <a:gd name="connsiteY14" fmla="*/ 368596 h 1286540"/>
                <a:gd name="connsiteX15" fmla="*/ 285306 w 1786269"/>
                <a:gd name="connsiteY15" fmla="*/ 432391 h 1286540"/>
                <a:gd name="connsiteX16" fmla="*/ 30125 w 1786269"/>
                <a:gd name="connsiteY16" fmla="*/ 506819 h 1286540"/>
                <a:gd name="connsiteX17" fmla="*/ 104553 w 1786269"/>
                <a:gd name="connsiteY17" fmla="*/ 623777 h 1286540"/>
                <a:gd name="connsiteX18" fmla="*/ 242776 w 1786269"/>
                <a:gd name="connsiteY18" fmla="*/ 655675 h 1286540"/>
                <a:gd name="connsiteX19" fmla="*/ 508590 w 1786269"/>
                <a:gd name="connsiteY19" fmla="*/ 687573 h 1286540"/>
                <a:gd name="connsiteX20" fmla="*/ 901995 w 1786269"/>
                <a:gd name="connsiteY20" fmla="*/ 666307 h 1286540"/>
                <a:gd name="connsiteX21" fmla="*/ 1210339 w 1786269"/>
                <a:gd name="connsiteY21" fmla="*/ 666307 h 1286540"/>
                <a:gd name="connsiteX22" fmla="*/ 1561213 w 1786269"/>
                <a:gd name="connsiteY22" fmla="*/ 666307 h 1286540"/>
                <a:gd name="connsiteX23" fmla="*/ 1465520 w 1786269"/>
                <a:gd name="connsiteY23" fmla="*/ 666307 h 1286540"/>
                <a:gd name="connsiteX24" fmla="*/ 848832 w 1786269"/>
                <a:gd name="connsiteY24" fmla="*/ 676940 h 1286540"/>
                <a:gd name="connsiteX25" fmla="*/ 540488 w 1786269"/>
                <a:gd name="connsiteY25" fmla="*/ 687573 h 1286540"/>
                <a:gd name="connsiteX26" fmla="*/ 285306 w 1786269"/>
                <a:gd name="connsiteY26" fmla="*/ 666307 h 1286540"/>
                <a:gd name="connsiteX27" fmla="*/ 147083 w 1786269"/>
                <a:gd name="connsiteY27" fmla="*/ 645042 h 1286540"/>
                <a:gd name="connsiteX28" fmla="*/ 51390 w 1786269"/>
                <a:gd name="connsiteY28" fmla="*/ 730103 h 1286540"/>
                <a:gd name="connsiteX29" fmla="*/ 62022 w 1786269"/>
                <a:gd name="connsiteY29" fmla="*/ 804531 h 1286540"/>
                <a:gd name="connsiteX30" fmla="*/ 253408 w 1786269"/>
                <a:gd name="connsiteY30" fmla="*/ 847061 h 1286540"/>
                <a:gd name="connsiteX31" fmla="*/ 497957 w 1786269"/>
                <a:gd name="connsiteY31" fmla="*/ 942754 h 1286540"/>
                <a:gd name="connsiteX32" fmla="*/ 710608 w 1786269"/>
                <a:gd name="connsiteY32" fmla="*/ 889591 h 1286540"/>
                <a:gd name="connsiteX33" fmla="*/ 1061483 w 1786269"/>
                <a:gd name="connsiteY33" fmla="*/ 825796 h 1286540"/>
                <a:gd name="connsiteX34" fmla="*/ 1380460 w 1786269"/>
                <a:gd name="connsiteY34" fmla="*/ 878959 h 1286540"/>
                <a:gd name="connsiteX35" fmla="*/ 1539948 w 1786269"/>
                <a:gd name="connsiteY35" fmla="*/ 857694 h 1286540"/>
                <a:gd name="connsiteX36" fmla="*/ 1337929 w 1786269"/>
                <a:gd name="connsiteY36" fmla="*/ 889591 h 1286540"/>
                <a:gd name="connsiteX37" fmla="*/ 1199706 w 1786269"/>
                <a:gd name="connsiteY37" fmla="*/ 942754 h 1286540"/>
                <a:gd name="connsiteX38" fmla="*/ 1242236 w 1786269"/>
                <a:gd name="connsiteY38" fmla="*/ 1027814 h 1286540"/>
                <a:gd name="connsiteX39" fmla="*/ 1401725 w 1786269"/>
                <a:gd name="connsiteY39" fmla="*/ 1070345 h 1286540"/>
                <a:gd name="connsiteX40" fmla="*/ 1518683 w 1786269"/>
                <a:gd name="connsiteY40" fmla="*/ 1070345 h 1286540"/>
                <a:gd name="connsiteX41" fmla="*/ 1359195 w 1786269"/>
                <a:gd name="connsiteY41" fmla="*/ 1080977 h 1286540"/>
                <a:gd name="connsiteX42" fmla="*/ 1199706 w 1786269"/>
                <a:gd name="connsiteY42" fmla="*/ 1123507 h 1286540"/>
                <a:gd name="connsiteX43" fmla="*/ 1231604 w 1786269"/>
                <a:gd name="connsiteY43" fmla="*/ 1208568 h 1286540"/>
                <a:gd name="connsiteX44" fmla="*/ 1380460 w 1786269"/>
                <a:gd name="connsiteY44" fmla="*/ 1261731 h 1286540"/>
                <a:gd name="connsiteX45" fmla="*/ 1529315 w 1786269"/>
                <a:gd name="connsiteY45" fmla="*/ 1261731 h 1286540"/>
                <a:gd name="connsiteX46" fmla="*/ 1646274 w 1786269"/>
                <a:gd name="connsiteY46" fmla="*/ 1251098 h 1286540"/>
                <a:gd name="connsiteX47" fmla="*/ 1710069 w 1786269"/>
                <a:gd name="connsiteY47" fmla="*/ 1049080 h 1286540"/>
                <a:gd name="connsiteX48" fmla="*/ 1784497 w 1786269"/>
                <a:gd name="connsiteY48" fmla="*/ 581247 h 1286540"/>
                <a:gd name="connsiteX49" fmla="*/ 1720702 w 1786269"/>
                <a:gd name="connsiteY49" fmla="*/ 92149 h 1286540"/>
                <a:gd name="connsiteX50" fmla="*/ 1614376 w 1786269"/>
                <a:gd name="connsiteY50" fmla="*/ 17721 h 128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786269" h="1286540">
                  <a:moveTo>
                    <a:pt x="1614376" y="17721"/>
                  </a:moveTo>
                  <a:cubicBezTo>
                    <a:pt x="1557669" y="5316"/>
                    <a:pt x="1451344" y="3544"/>
                    <a:pt x="1380460" y="17721"/>
                  </a:cubicBezTo>
                  <a:cubicBezTo>
                    <a:pt x="1309576" y="31898"/>
                    <a:pt x="1201479" y="70884"/>
                    <a:pt x="1189074" y="102782"/>
                  </a:cubicBezTo>
                  <a:cubicBezTo>
                    <a:pt x="1176669" y="134680"/>
                    <a:pt x="1258186" y="186070"/>
                    <a:pt x="1306032" y="209107"/>
                  </a:cubicBezTo>
                  <a:cubicBezTo>
                    <a:pt x="1353878" y="232144"/>
                    <a:pt x="1421218" y="235689"/>
                    <a:pt x="1476153" y="241005"/>
                  </a:cubicBezTo>
                  <a:cubicBezTo>
                    <a:pt x="1531088" y="246321"/>
                    <a:pt x="1635641" y="241005"/>
                    <a:pt x="1635641" y="241005"/>
                  </a:cubicBezTo>
                  <a:cubicBezTo>
                    <a:pt x="1610832" y="241005"/>
                    <a:pt x="1398181" y="233917"/>
                    <a:pt x="1327297" y="241005"/>
                  </a:cubicBezTo>
                  <a:cubicBezTo>
                    <a:pt x="1256413" y="248093"/>
                    <a:pt x="1228060" y="265814"/>
                    <a:pt x="1210339" y="283535"/>
                  </a:cubicBezTo>
                  <a:cubicBezTo>
                    <a:pt x="1192618" y="301256"/>
                    <a:pt x="1203250" y="326066"/>
                    <a:pt x="1220971" y="347331"/>
                  </a:cubicBezTo>
                  <a:cubicBezTo>
                    <a:pt x="1238692" y="368596"/>
                    <a:pt x="1258185" y="398721"/>
                    <a:pt x="1316664" y="411126"/>
                  </a:cubicBezTo>
                  <a:cubicBezTo>
                    <a:pt x="1375143" y="423531"/>
                    <a:pt x="1589567" y="419987"/>
                    <a:pt x="1571846" y="421759"/>
                  </a:cubicBezTo>
                  <a:cubicBezTo>
                    <a:pt x="1554125" y="423531"/>
                    <a:pt x="1309576" y="416443"/>
                    <a:pt x="1210339" y="421759"/>
                  </a:cubicBezTo>
                  <a:cubicBezTo>
                    <a:pt x="1111102" y="427075"/>
                    <a:pt x="1063255" y="460745"/>
                    <a:pt x="976422" y="453656"/>
                  </a:cubicBezTo>
                  <a:cubicBezTo>
                    <a:pt x="889589" y="446568"/>
                    <a:pt x="776175" y="393405"/>
                    <a:pt x="689343" y="379228"/>
                  </a:cubicBezTo>
                  <a:cubicBezTo>
                    <a:pt x="602511" y="365051"/>
                    <a:pt x="522766" y="359736"/>
                    <a:pt x="455427" y="368596"/>
                  </a:cubicBezTo>
                  <a:cubicBezTo>
                    <a:pt x="388088" y="377456"/>
                    <a:pt x="356190" y="409354"/>
                    <a:pt x="285306" y="432391"/>
                  </a:cubicBezTo>
                  <a:cubicBezTo>
                    <a:pt x="214422" y="455428"/>
                    <a:pt x="60250" y="474921"/>
                    <a:pt x="30125" y="506819"/>
                  </a:cubicBezTo>
                  <a:cubicBezTo>
                    <a:pt x="0" y="538717"/>
                    <a:pt x="69111" y="598968"/>
                    <a:pt x="104553" y="623777"/>
                  </a:cubicBezTo>
                  <a:cubicBezTo>
                    <a:pt x="139995" y="648586"/>
                    <a:pt x="175437" y="645042"/>
                    <a:pt x="242776" y="655675"/>
                  </a:cubicBezTo>
                  <a:cubicBezTo>
                    <a:pt x="310116" y="666308"/>
                    <a:pt x="398720" y="685801"/>
                    <a:pt x="508590" y="687573"/>
                  </a:cubicBezTo>
                  <a:cubicBezTo>
                    <a:pt x="618460" y="689345"/>
                    <a:pt x="785037" y="669851"/>
                    <a:pt x="901995" y="666307"/>
                  </a:cubicBezTo>
                  <a:cubicBezTo>
                    <a:pt x="1018953" y="662763"/>
                    <a:pt x="1210339" y="666307"/>
                    <a:pt x="1210339" y="666307"/>
                  </a:cubicBezTo>
                  <a:lnTo>
                    <a:pt x="1561213" y="666307"/>
                  </a:lnTo>
                  <a:lnTo>
                    <a:pt x="1465520" y="666307"/>
                  </a:lnTo>
                  <a:lnTo>
                    <a:pt x="848832" y="676940"/>
                  </a:lnTo>
                  <a:cubicBezTo>
                    <a:pt x="694660" y="680484"/>
                    <a:pt x="634409" y="689345"/>
                    <a:pt x="540488" y="687573"/>
                  </a:cubicBezTo>
                  <a:cubicBezTo>
                    <a:pt x="446567" y="685801"/>
                    <a:pt x="350873" y="673395"/>
                    <a:pt x="285306" y="666307"/>
                  </a:cubicBezTo>
                  <a:cubicBezTo>
                    <a:pt x="219739" y="659219"/>
                    <a:pt x="186069" y="634409"/>
                    <a:pt x="147083" y="645042"/>
                  </a:cubicBezTo>
                  <a:cubicBezTo>
                    <a:pt x="108097" y="655675"/>
                    <a:pt x="65567" y="703522"/>
                    <a:pt x="51390" y="730103"/>
                  </a:cubicBezTo>
                  <a:cubicBezTo>
                    <a:pt x="37213" y="756684"/>
                    <a:pt x="28352" y="785038"/>
                    <a:pt x="62022" y="804531"/>
                  </a:cubicBezTo>
                  <a:cubicBezTo>
                    <a:pt x="95692" y="824024"/>
                    <a:pt x="180752" y="824024"/>
                    <a:pt x="253408" y="847061"/>
                  </a:cubicBezTo>
                  <a:cubicBezTo>
                    <a:pt x="326064" y="870098"/>
                    <a:pt x="421757" y="935666"/>
                    <a:pt x="497957" y="942754"/>
                  </a:cubicBezTo>
                  <a:cubicBezTo>
                    <a:pt x="574157" y="949842"/>
                    <a:pt x="616687" y="909084"/>
                    <a:pt x="710608" y="889591"/>
                  </a:cubicBezTo>
                  <a:cubicBezTo>
                    <a:pt x="804529" y="870098"/>
                    <a:pt x="949841" y="827568"/>
                    <a:pt x="1061483" y="825796"/>
                  </a:cubicBezTo>
                  <a:cubicBezTo>
                    <a:pt x="1173125" y="824024"/>
                    <a:pt x="1300716" y="873643"/>
                    <a:pt x="1380460" y="878959"/>
                  </a:cubicBezTo>
                  <a:cubicBezTo>
                    <a:pt x="1460204" y="884275"/>
                    <a:pt x="1547036" y="855922"/>
                    <a:pt x="1539948" y="857694"/>
                  </a:cubicBezTo>
                  <a:cubicBezTo>
                    <a:pt x="1532860" y="859466"/>
                    <a:pt x="1394636" y="875414"/>
                    <a:pt x="1337929" y="889591"/>
                  </a:cubicBezTo>
                  <a:cubicBezTo>
                    <a:pt x="1281222" y="903768"/>
                    <a:pt x="1215655" y="919717"/>
                    <a:pt x="1199706" y="942754"/>
                  </a:cubicBezTo>
                  <a:cubicBezTo>
                    <a:pt x="1183757" y="965791"/>
                    <a:pt x="1208566" y="1006549"/>
                    <a:pt x="1242236" y="1027814"/>
                  </a:cubicBezTo>
                  <a:cubicBezTo>
                    <a:pt x="1275906" y="1049079"/>
                    <a:pt x="1355651" y="1063257"/>
                    <a:pt x="1401725" y="1070345"/>
                  </a:cubicBezTo>
                  <a:cubicBezTo>
                    <a:pt x="1447799" y="1077433"/>
                    <a:pt x="1525771" y="1068573"/>
                    <a:pt x="1518683" y="1070345"/>
                  </a:cubicBezTo>
                  <a:cubicBezTo>
                    <a:pt x="1511595" y="1072117"/>
                    <a:pt x="1412358" y="1072117"/>
                    <a:pt x="1359195" y="1080977"/>
                  </a:cubicBezTo>
                  <a:cubicBezTo>
                    <a:pt x="1306032" y="1089837"/>
                    <a:pt x="1220971" y="1102242"/>
                    <a:pt x="1199706" y="1123507"/>
                  </a:cubicBezTo>
                  <a:cubicBezTo>
                    <a:pt x="1178441" y="1144772"/>
                    <a:pt x="1201478" y="1185531"/>
                    <a:pt x="1231604" y="1208568"/>
                  </a:cubicBezTo>
                  <a:cubicBezTo>
                    <a:pt x="1261730" y="1231605"/>
                    <a:pt x="1330842" y="1252871"/>
                    <a:pt x="1380460" y="1261731"/>
                  </a:cubicBezTo>
                  <a:cubicBezTo>
                    <a:pt x="1430079" y="1270592"/>
                    <a:pt x="1485013" y="1263503"/>
                    <a:pt x="1529315" y="1261731"/>
                  </a:cubicBezTo>
                  <a:cubicBezTo>
                    <a:pt x="1573617" y="1259959"/>
                    <a:pt x="1616148" y="1286540"/>
                    <a:pt x="1646274" y="1251098"/>
                  </a:cubicBezTo>
                  <a:cubicBezTo>
                    <a:pt x="1676400" y="1215656"/>
                    <a:pt x="1687032" y="1160722"/>
                    <a:pt x="1710069" y="1049080"/>
                  </a:cubicBezTo>
                  <a:cubicBezTo>
                    <a:pt x="1733106" y="937438"/>
                    <a:pt x="1782725" y="740735"/>
                    <a:pt x="1784497" y="581247"/>
                  </a:cubicBezTo>
                  <a:cubicBezTo>
                    <a:pt x="1786269" y="421759"/>
                    <a:pt x="1749055" y="184298"/>
                    <a:pt x="1720702" y="92149"/>
                  </a:cubicBezTo>
                  <a:cubicBezTo>
                    <a:pt x="1692349" y="0"/>
                    <a:pt x="1671083" y="30126"/>
                    <a:pt x="1614376" y="17721"/>
                  </a:cubicBezTo>
                  <a:close/>
                </a:path>
              </a:pathLst>
            </a:custGeom>
            <a:solidFill>
              <a:schemeClr val="tx2"/>
            </a:solidFill>
            <a:ln w="9525" cap="flat" cmpd="sng" algn="ctr">
              <a:solidFill>
                <a:schemeClr val="tx2">
                  <a:lumMod val="50000"/>
                </a:schemeClr>
              </a:solid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sp>
          <p:nvSpPr>
            <p:cNvPr id="166" name="Freeform 81">
              <a:extLst>
                <a:ext uri="{FF2B5EF4-FFF2-40B4-BE49-F238E27FC236}">
                  <a16:creationId xmlns:a16="http://schemas.microsoft.com/office/drawing/2014/main" id="{9411E7DB-874B-4D36-BA01-562FF11E0BFF}"/>
                </a:ext>
              </a:extLst>
            </p:cNvPr>
            <p:cNvSpPr/>
            <p:nvPr/>
          </p:nvSpPr>
          <p:spPr bwMode="auto">
            <a:xfrm rot="7984404">
              <a:off x="6715406" y="4517363"/>
              <a:ext cx="160640" cy="161420"/>
            </a:xfrm>
            <a:custGeom>
              <a:avLst/>
              <a:gdLst>
                <a:gd name="connsiteX0" fmla="*/ 419986 w 458972"/>
                <a:gd name="connsiteY0" fmla="*/ 30126 h 483782"/>
                <a:gd name="connsiteX1" fmla="*/ 292396 w 458972"/>
                <a:gd name="connsiteY1" fmla="*/ 51391 h 483782"/>
                <a:gd name="connsiteX2" fmla="*/ 90377 w 458972"/>
                <a:gd name="connsiteY2" fmla="*/ 30126 h 483782"/>
                <a:gd name="connsiteX3" fmla="*/ 5316 w 458972"/>
                <a:gd name="connsiteY3" fmla="*/ 232145 h 483782"/>
                <a:gd name="connsiteX4" fmla="*/ 58479 w 458972"/>
                <a:gd name="connsiteY4" fmla="*/ 444796 h 483782"/>
                <a:gd name="connsiteX5" fmla="*/ 292396 w 458972"/>
                <a:gd name="connsiteY5" fmla="*/ 466061 h 483782"/>
                <a:gd name="connsiteX6" fmla="*/ 430619 w 458972"/>
                <a:gd name="connsiteY6" fmla="*/ 412898 h 483782"/>
                <a:gd name="connsiteX7" fmla="*/ 345558 w 458972"/>
                <a:gd name="connsiteY7" fmla="*/ 338470 h 483782"/>
                <a:gd name="connsiteX8" fmla="*/ 430619 w 458972"/>
                <a:gd name="connsiteY8" fmla="*/ 264042 h 483782"/>
                <a:gd name="connsiteX9" fmla="*/ 324293 w 458972"/>
                <a:gd name="connsiteY9" fmla="*/ 157717 h 483782"/>
                <a:gd name="connsiteX10" fmla="*/ 441251 w 458972"/>
                <a:gd name="connsiteY10" fmla="*/ 83289 h 483782"/>
                <a:gd name="connsiteX11" fmla="*/ 419986 w 458972"/>
                <a:gd name="connsiteY11" fmla="*/ 30126 h 483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8972" h="483782">
                  <a:moveTo>
                    <a:pt x="419986" y="30126"/>
                  </a:moveTo>
                  <a:cubicBezTo>
                    <a:pt x="395177" y="24810"/>
                    <a:pt x="347331" y="51391"/>
                    <a:pt x="292396" y="51391"/>
                  </a:cubicBezTo>
                  <a:cubicBezTo>
                    <a:pt x="237461" y="51391"/>
                    <a:pt x="138224" y="0"/>
                    <a:pt x="90377" y="30126"/>
                  </a:cubicBezTo>
                  <a:cubicBezTo>
                    <a:pt x="42530" y="60252"/>
                    <a:pt x="10632" y="163033"/>
                    <a:pt x="5316" y="232145"/>
                  </a:cubicBezTo>
                  <a:cubicBezTo>
                    <a:pt x="0" y="301257"/>
                    <a:pt x="10632" y="405810"/>
                    <a:pt x="58479" y="444796"/>
                  </a:cubicBezTo>
                  <a:cubicBezTo>
                    <a:pt x="106326" y="483782"/>
                    <a:pt x="230373" y="471377"/>
                    <a:pt x="292396" y="466061"/>
                  </a:cubicBezTo>
                  <a:cubicBezTo>
                    <a:pt x="354419" y="460745"/>
                    <a:pt x="421759" y="434163"/>
                    <a:pt x="430619" y="412898"/>
                  </a:cubicBezTo>
                  <a:cubicBezTo>
                    <a:pt x="439479" y="391633"/>
                    <a:pt x="345558" y="363279"/>
                    <a:pt x="345558" y="338470"/>
                  </a:cubicBezTo>
                  <a:cubicBezTo>
                    <a:pt x="345558" y="313661"/>
                    <a:pt x="434163" y="294168"/>
                    <a:pt x="430619" y="264042"/>
                  </a:cubicBezTo>
                  <a:cubicBezTo>
                    <a:pt x="427075" y="233917"/>
                    <a:pt x="322521" y="187843"/>
                    <a:pt x="324293" y="157717"/>
                  </a:cubicBezTo>
                  <a:cubicBezTo>
                    <a:pt x="326065" y="127592"/>
                    <a:pt x="423530" y="106326"/>
                    <a:pt x="441251" y="83289"/>
                  </a:cubicBezTo>
                  <a:cubicBezTo>
                    <a:pt x="458972" y="60252"/>
                    <a:pt x="444795" y="35442"/>
                    <a:pt x="419986" y="30126"/>
                  </a:cubicBezTo>
                  <a:close/>
                </a:path>
              </a:pathLst>
            </a:custGeom>
            <a:solidFill>
              <a:schemeClr val="accent5"/>
            </a:solidFill>
            <a:ln w="9525" cap="flat" cmpd="sng" algn="ctr">
              <a:no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grpSp>
      <p:sp>
        <p:nvSpPr>
          <p:cNvPr id="47184" name="TextBox 115">
            <a:extLst>
              <a:ext uri="{FF2B5EF4-FFF2-40B4-BE49-F238E27FC236}">
                <a16:creationId xmlns:a16="http://schemas.microsoft.com/office/drawing/2014/main" id="{7C64D70C-3D41-435A-8CAA-8C6A0C099820}"/>
              </a:ext>
            </a:extLst>
          </p:cNvPr>
          <p:cNvSpPr txBox="1">
            <a:spLocks noChangeArrowheads="1"/>
          </p:cNvSpPr>
          <p:nvPr/>
        </p:nvSpPr>
        <p:spPr bwMode="auto">
          <a:xfrm>
            <a:off x="7620958" y="5981577"/>
            <a:ext cx="226639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400" dirty="0">
                <a:solidFill>
                  <a:schemeClr val="accent3"/>
                </a:solidFill>
                <a:latin typeface="Calibri" panose="020F0502020204030204" pitchFamily="34" charset="0"/>
              </a:rPr>
              <a:t>Negative regulation blocked</a:t>
            </a:r>
          </a:p>
          <a:p>
            <a:pPr algn="ctr" eaLnBrk="1" hangingPunct="1">
              <a:lnSpc>
                <a:spcPct val="100000"/>
              </a:lnSpc>
              <a:spcBef>
                <a:spcPct val="0"/>
              </a:spcBef>
              <a:spcAft>
                <a:spcPct val="0"/>
              </a:spcAft>
              <a:buClrTx/>
              <a:buFontTx/>
              <a:buNone/>
            </a:pPr>
            <a:r>
              <a:rPr lang="en-US" altLang="en-US" sz="1400" dirty="0">
                <a:solidFill>
                  <a:schemeClr val="accent3"/>
                </a:solidFill>
                <a:latin typeface="Calibri" panose="020F0502020204030204" pitchFamily="34" charset="0"/>
              </a:rPr>
              <a:t> by antibody binding</a:t>
            </a:r>
          </a:p>
        </p:txBody>
      </p:sp>
      <p:grpSp>
        <p:nvGrpSpPr>
          <p:cNvPr id="47185" name="Group 22">
            <a:extLst>
              <a:ext uri="{FF2B5EF4-FFF2-40B4-BE49-F238E27FC236}">
                <a16:creationId xmlns:a16="http://schemas.microsoft.com/office/drawing/2014/main" id="{0AEB8D0E-F579-4EE2-8FB3-F7F1163301FF}"/>
              </a:ext>
            </a:extLst>
          </p:cNvPr>
          <p:cNvGrpSpPr>
            <a:grpSpLocks noChangeAspect="1"/>
          </p:cNvGrpSpPr>
          <p:nvPr/>
        </p:nvGrpSpPr>
        <p:grpSpPr bwMode="auto">
          <a:xfrm rot="6569030">
            <a:off x="8598456" y="5613081"/>
            <a:ext cx="361950" cy="261937"/>
            <a:chOff x="8571792" y="4033631"/>
            <a:chExt cx="697742" cy="506060"/>
          </a:xfrm>
        </p:grpSpPr>
        <p:sp>
          <p:nvSpPr>
            <p:cNvPr id="31848" name="Rounded Rectangle 24">
              <a:extLst>
                <a:ext uri="{FF2B5EF4-FFF2-40B4-BE49-F238E27FC236}">
                  <a16:creationId xmlns:a16="http://schemas.microsoft.com/office/drawing/2014/main" id="{35B54EF4-0D4F-425E-B9F1-BA7716A16E51}"/>
                </a:ext>
              </a:extLst>
            </p:cNvPr>
            <p:cNvSpPr>
              <a:spLocks noChangeArrowheads="1"/>
            </p:cNvSpPr>
            <p:nvPr/>
          </p:nvSpPr>
          <p:spPr bwMode="auto">
            <a:xfrm rot="15224074" flipH="1">
              <a:off x="8624620" y="4300589"/>
              <a:ext cx="70541" cy="269304"/>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31849" name="Rounded Rectangle 25">
              <a:extLst>
                <a:ext uri="{FF2B5EF4-FFF2-40B4-BE49-F238E27FC236}">
                  <a16:creationId xmlns:a16="http://schemas.microsoft.com/office/drawing/2014/main" id="{8FC7E294-5187-4357-B314-B419BA1AF33F}"/>
                </a:ext>
              </a:extLst>
            </p:cNvPr>
            <p:cNvSpPr>
              <a:spLocks noChangeArrowheads="1"/>
            </p:cNvSpPr>
            <p:nvPr/>
          </p:nvSpPr>
          <p:spPr bwMode="auto">
            <a:xfrm rot="15224074" flipH="1">
              <a:off x="8645936" y="4366404"/>
              <a:ext cx="70541" cy="269304"/>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31850" name="Rounded Rectangle 26">
              <a:extLst>
                <a:ext uri="{FF2B5EF4-FFF2-40B4-BE49-F238E27FC236}">
                  <a16:creationId xmlns:a16="http://schemas.microsoft.com/office/drawing/2014/main" id="{AD5E01B6-F697-45B1-A0F4-C77F4F8631A4}"/>
                </a:ext>
              </a:extLst>
            </p:cNvPr>
            <p:cNvSpPr>
              <a:spLocks noChangeArrowheads="1"/>
            </p:cNvSpPr>
            <p:nvPr/>
          </p:nvSpPr>
          <p:spPr bwMode="auto">
            <a:xfrm rot="-975926">
              <a:off x="8747499" y="4063100"/>
              <a:ext cx="73447" cy="263764"/>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31851" name="Rounded Rectangle 27">
              <a:extLst>
                <a:ext uri="{FF2B5EF4-FFF2-40B4-BE49-F238E27FC236}">
                  <a16:creationId xmlns:a16="http://schemas.microsoft.com/office/drawing/2014/main" id="{D0F7C467-8B18-4EEA-87F5-C8CBE33EF7FF}"/>
                </a:ext>
              </a:extLst>
            </p:cNvPr>
            <p:cNvSpPr>
              <a:spLocks noChangeArrowheads="1"/>
            </p:cNvSpPr>
            <p:nvPr/>
          </p:nvSpPr>
          <p:spPr bwMode="auto">
            <a:xfrm rot="-975926">
              <a:off x="8825251" y="4038092"/>
              <a:ext cx="73447" cy="263764"/>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31852" name="Rounded Rectangle 29">
              <a:extLst>
                <a:ext uri="{FF2B5EF4-FFF2-40B4-BE49-F238E27FC236}">
                  <a16:creationId xmlns:a16="http://schemas.microsoft.com/office/drawing/2014/main" id="{FB1FA4C1-03E8-4E4C-A210-7149390A6BF4}"/>
                </a:ext>
              </a:extLst>
            </p:cNvPr>
            <p:cNvSpPr>
              <a:spLocks noChangeArrowheads="1"/>
            </p:cNvSpPr>
            <p:nvPr/>
          </p:nvSpPr>
          <p:spPr bwMode="auto">
            <a:xfrm rot="-3660000">
              <a:off x="9034166" y="4266819"/>
              <a:ext cx="67475" cy="367233"/>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31853" name="Rounded Rectangle 31">
              <a:extLst>
                <a:ext uri="{FF2B5EF4-FFF2-40B4-BE49-F238E27FC236}">
                  <a16:creationId xmlns:a16="http://schemas.microsoft.com/office/drawing/2014/main" id="{77CB33C1-A15E-4723-B760-93137C344DE7}"/>
                </a:ext>
              </a:extLst>
            </p:cNvPr>
            <p:cNvSpPr>
              <a:spLocks noChangeArrowheads="1"/>
            </p:cNvSpPr>
            <p:nvPr/>
          </p:nvSpPr>
          <p:spPr bwMode="auto">
            <a:xfrm rot="-3660000">
              <a:off x="8998817" y="4327199"/>
              <a:ext cx="67475" cy="367233"/>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grpSp>
      <p:grpSp>
        <p:nvGrpSpPr>
          <p:cNvPr id="47186" name="Group 22">
            <a:extLst>
              <a:ext uri="{FF2B5EF4-FFF2-40B4-BE49-F238E27FC236}">
                <a16:creationId xmlns:a16="http://schemas.microsoft.com/office/drawing/2014/main" id="{E86B313C-1496-42A4-A426-8480B760616A}"/>
              </a:ext>
            </a:extLst>
          </p:cNvPr>
          <p:cNvGrpSpPr>
            <a:grpSpLocks noChangeAspect="1"/>
          </p:cNvGrpSpPr>
          <p:nvPr/>
        </p:nvGrpSpPr>
        <p:grpSpPr bwMode="auto">
          <a:xfrm rot="19726782">
            <a:off x="8593639" y="4989101"/>
            <a:ext cx="361950" cy="261938"/>
            <a:chOff x="8571792" y="4033631"/>
            <a:chExt cx="697742" cy="506060"/>
          </a:xfrm>
        </p:grpSpPr>
        <p:sp>
          <p:nvSpPr>
            <p:cNvPr id="31842" name="Rounded Rectangle 24">
              <a:extLst>
                <a:ext uri="{FF2B5EF4-FFF2-40B4-BE49-F238E27FC236}">
                  <a16:creationId xmlns:a16="http://schemas.microsoft.com/office/drawing/2014/main" id="{E0B2D773-F132-4ECE-BE1B-6B55EA44B678}"/>
                </a:ext>
              </a:extLst>
            </p:cNvPr>
            <p:cNvSpPr>
              <a:spLocks noChangeArrowheads="1"/>
            </p:cNvSpPr>
            <p:nvPr/>
          </p:nvSpPr>
          <p:spPr bwMode="auto">
            <a:xfrm rot="15224074" flipH="1">
              <a:off x="8623141" y="4298481"/>
              <a:ext cx="70541" cy="269304"/>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31843" name="Rounded Rectangle 25">
              <a:extLst>
                <a:ext uri="{FF2B5EF4-FFF2-40B4-BE49-F238E27FC236}">
                  <a16:creationId xmlns:a16="http://schemas.microsoft.com/office/drawing/2014/main" id="{2F25B1E7-DCAD-4BEF-8D78-9CF841AE2D89}"/>
                </a:ext>
              </a:extLst>
            </p:cNvPr>
            <p:cNvSpPr>
              <a:spLocks noChangeArrowheads="1"/>
            </p:cNvSpPr>
            <p:nvPr/>
          </p:nvSpPr>
          <p:spPr bwMode="auto">
            <a:xfrm rot="15224074" flipH="1">
              <a:off x="8643483" y="4362584"/>
              <a:ext cx="70541" cy="269304"/>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31844" name="Rounded Rectangle 26">
              <a:extLst>
                <a:ext uri="{FF2B5EF4-FFF2-40B4-BE49-F238E27FC236}">
                  <a16:creationId xmlns:a16="http://schemas.microsoft.com/office/drawing/2014/main" id="{975A7879-D7F7-4DBE-AB79-32047C93EE82}"/>
                </a:ext>
              </a:extLst>
            </p:cNvPr>
            <p:cNvSpPr>
              <a:spLocks noChangeArrowheads="1"/>
            </p:cNvSpPr>
            <p:nvPr/>
          </p:nvSpPr>
          <p:spPr bwMode="auto">
            <a:xfrm rot="-975926">
              <a:off x="8746414" y="4061921"/>
              <a:ext cx="73447" cy="263764"/>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31845" name="Rounded Rectangle 27">
              <a:extLst>
                <a:ext uri="{FF2B5EF4-FFF2-40B4-BE49-F238E27FC236}">
                  <a16:creationId xmlns:a16="http://schemas.microsoft.com/office/drawing/2014/main" id="{F34FF37D-BDD7-4634-9D68-D7C095D39D81}"/>
                </a:ext>
              </a:extLst>
            </p:cNvPr>
            <p:cNvSpPr>
              <a:spLocks noChangeArrowheads="1"/>
            </p:cNvSpPr>
            <p:nvPr/>
          </p:nvSpPr>
          <p:spPr bwMode="auto">
            <a:xfrm rot="-975926">
              <a:off x="8822867" y="4037993"/>
              <a:ext cx="73447" cy="263764"/>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31846" name="Rounded Rectangle 29">
              <a:extLst>
                <a:ext uri="{FF2B5EF4-FFF2-40B4-BE49-F238E27FC236}">
                  <a16:creationId xmlns:a16="http://schemas.microsoft.com/office/drawing/2014/main" id="{E620BC96-8359-4038-BF56-58694B04996E}"/>
                </a:ext>
              </a:extLst>
            </p:cNvPr>
            <p:cNvSpPr>
              <a:spLocks noChangeArrowheads="1"/>
            </p:cNvSpPr>
            <p:nvPr/>
          </p:nvSpPr>
          <p:spPr bwMode="auto">
            <a:xfrm rot="-3660000">
              <a:off x="9034973" y="4265042"/>
              <a:ext cx="67475" cy="367233"/>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31847" name="Rounded Rectangle 31">
              <a:extLst>
                <a:ext uri="{FF2B5EF4-FFF2-40B4-BE49-F238E27FC236}">
                  <a16:creationId xmlns:a16="http://schemas.microsoft.com/office/drawing/2014/main" id="{E2ED31A2-4585-440B-BC3E-D49A80D61ADC}"/>
                </a:ext>
              </a:extLst>
            </p:cNvPr>
            <p:cNvSpPr>
              <a:spLocks noChangeArrowheads="1"/>
            </p:cNvSpPr>
            <p:nvPr/>
          </p:nvSpPr>
          <p:spPr bwMode="auto">
            <a:xfrm rot="-3660000">
              <a:off x="8997959" y="4325122"/>
              <a:ext cx="67475" cy="367233"/>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grpSp>
      <p:sp>
        <p:nvSpPr>
          <p:cNvPr id="31828" name="Cross 147">
            <a:extLst>
              <a:ext uri="{FF2B5EF4-FFF2-40B4-BE49-F238E27FC236}">
                <a16:creationId xmlns:a16="http://schemas.microsoft.com/office/drawing/2014/main" id="{19313098-00CC-424B-BA43-871BDD5163AF}"/>
              </a:ext>
            </a:extLst>
          </p:cNvPr>
          <p:cNvSpPr>
            <a:spLocks noChangeArrowheads="1"/>
          </p:cNvSpPr>
          <p:nvPr/>
        </p:nvSpPr>
        <p:spPr bwMode="auto">
          <a:xfrm>
            <a:off x="7746094" y="4193180"/>
            <a:ext cx="252412" cy="236537"/>
          </a:xfrm>
          <a:prstGeom prst="plus">
            <a:avLst>
              <a:gd name="adj" fmla="val 43037"/>
            </a:avLst>
          </a:prstGeom>
          <a:solidFill>
            <a:schemeClr val="accent4"/>
          </a:solidFill>
          <a:ln w="19050">
            <a:solidFill>
              <a:schemeClr val="accent4"/>
            </a:solidFill>
            <a:miter lim="800000"/>
            <a:headEnd/>
            <a:tailEnd/>
          </a:ln>
        </p:spPr>
        <p:txBody>
          <a:bodyPr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buClrTx/>
              <a:buNone/>
            </a:pPr>
            <a:endParaRPr lang="en-US" altLang="en-US" sz="1800" dirty="0">
              <a:solidFill>
                <a:schemeClr val="bg1"/>
              </a:solidFill>
              <a:latin typeface="Calibri" panose="020F0502020204030204" pitchFamily="34" charset="0"/>
            </a:endParaRPr>
          </a:p>
        </p:txBody>
      </p:sp>
      <p:sp>
        <p:nvSpPr>
          <p:cNvPr id="151" name="Rectangle 158">
            <a:extLst>
              <a:ext uri="{FF2B5EF4-FFF2-40B4-BE49-F238E27FC236}">
                <a16:creationId xmlns:a16="http://schemas.microsoft.com/office/drawing/2014/main" id="{7ABFE3E4-8FE6-4E50-B1F1-D35DAB669ED8}"/>
              </a:ext>
            </a:extLst>
          </p:cNvPr>
          <p:cNvSpPr>
            <a:spLocks noChangeArrowheads="1"/>
          </p:cNvSpPr>
          <p:nvPr/>
        </p:nvSpPr>
        <p:spPr bwMode="auto">
          <a:xfrm rot="10808620">
            <a:off x="621432" y="3733697"/>
            <a:ext cx="53086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en-US" altLang="en-US" sz="1400" b="0" dirty="0">
              <a:solidFill>
                <a:schemeClr val="bg1"/>
              </a:solidFill>
              <a:latin typeface="Calibri" panose="020F0502020204030204" pitchFamily="34" charset="0"/>
            </a:endParaRPr>
          </a:p>
        </p:txBody>
      </p:sp>
      <p:sp>
        <p:nvSpPr>
          <p:cNvPr id="4" name="Rectangle 3">
            <a:extLst>
              <a:ext uri="{FF2B5EF4-FFF2-40B4-BE49-F238E27FC236}">
                <a16:creationId xmlns:a16="http://schemas.microsoft.com/office/drawing/2014/main" id="{054C7E40-C7D2-4CC8-B19A-41F56CAA6F2B}"/>
              </a:ext>
            </a:extLst>
          </p:cNvPr>
          <p:cNvSpPr/>
          <p:nvPr/>
        </p:nvSpPr>
        <p:spPr bwMode="auto">
          <a:xfrm>
            <a:off x="5101533" y="3060235"/>
            <a:ext cx="1493273" cy="3522918"/>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Rectangle 143">
            <a:extLst>
              <a:ext uri="{FF2B5EF4-FFF2-40B4-BE49-F238E27FC236}">
                <a16:creationId xmlns:a16="http://schemas.microsoft.com/office/drawing/2014/main" id="{E781BDFE-FF35-4AB8-82BF-079B86AD2662}"/>
              </a:ext>
            </a:extLst>
          </p:cNvPr>
          <p:cNvSpPr/>
          <p:nvPr/>
        </p:nvSpPr>
        <p:spPr bwMode="auto">
          <a:xfrm>
            <a:off x="17640" y="2569903"/>
            <a:ext cx="1722871" cy="3522918"/>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Rectangle 144">
            <a:extLst>
              <a:ext uri="{FF2B5EF4-FFF2-40B4-BE49-F238E27FC236}">
                <a16:creationId xmlns:a16="http://schemas.microsoft.com/office/drawing/2014/main" id="{B7FC34B6-883B-4100-B6ED-C321DAF2ECFF}"/>
              </a:ext>
            </a:extLst>
          </p:cNvPr>
          <p:cNvSpPr/>
          <p:nvPr/>
        </p:nvSpPr>
        <p:spPr bwMode="auto">
          <a:xfrm>
            <a:off x="10340276" y="3328409"/>
            <a:ext cx="1723708" cy="3222292"/>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 name="Text Box 11">
            <a:extLst>
              <a:ext uri="{FF2B5EF4-FFF2-40B4-BE49-F238E27FC236}">
                <a16:creationId xmlns:a16="http://schemas.microsoft.com/office/drawing/2014/main" id="{37517654-1549-4275-978F-1A9838444846}"/>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eaLnBrk="1" hangingPunct="1">
              <a:lnSpc>
                <a:spcPct val="100000"/>
              </a:lnSpc>
              <a:spcBef>
                <a:spcPct val="0"/>
              </a:spcBef>
              <a:spcAft>
                <a:spcPct val="0"/>
              </a:spcAft>
              <a:buClrTx/>
              <a:buNone/>
              <a:defRPr/>
            </a:pP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n-ea"/>
                <a:cs typeface="Calibri" panose="020F0502020204030204" pitchFamily="34" charset="0"/>
              </a:rPr>
              <a:t>Adapted from </a:t>
            </a:r>
            <a:r>
              <a:rPr lang="pt-BR" altLang="en-US" sz="1200" b="0" dirty="0">
                <a:solidFill>
                  <a:schemeClr val="bg2"/>
                </a:solidFill>
                <a:latin typeface="Calibri" panose="020F0502020204030204" pitchFamily="34" charset="0"/>
                <a:cs typeface="Calibri" panose="020F0502020204030204" pitchFamily="34" charset="0"/>
              </a:rPr>
              <a:t>Ribas. NEJM. 2012;366:2517. </a:t>
            </a:r>
            <a:endParaRPr kumimoji="0" lang="da-DK" altLang="en-US" sz="1200" b="0" i="0" u="none" strike="noStrike" kern="1200" cap="none" spc="0" normalizeH="0" baseline="0" noProof="0" dirty="0">
              <a:ln>
                <a:noFill/>
              </a:ln>
              <a:solidFill>
                <a:schemeClr val="bg2"/>
              </a:solidFill>
              <a:effectLst/>
              <a:uLnTx/>
              <a:uFillTx/>
              <a:latin typeface="Calibri" panose="020F0502020204030204" pitchFamily="34" charset="0"/>
            </a:endParaRPr>
          </a:p>
        </p:txBody>
      </p:sp>
      <p:sp>
        <p:nvSpPr>
          <p:cNvPr id="7" name="TextBox 6">
            <a:extLst>
              <a:ext uri="{FF2B5EF4-FFF2-40B4-BE49-F238E27FC236}">
                <a16:creationId xmlns:a16="http://schemas.microsoft.com/office/drawing/2014/main" id="{CC7ADB36-E0D0-4C91-A608-34614721C581}"/>
              </a:ext>
            </a:extLst>
          </p:cNvPr>
          <p:cNvSpPr txBox="1"/>
          <p:nvPr/>
        </p:nvSpPr>
        <p:spPr bwMode="auto">
          <a:xfrm>
            <a:off x="4750786" y="3427157"/>
            <a:ext cx="1760418" cy="369332"/>
          </a:xfrm>
          <a:prstGeom prst="rect">
            <a:avLst/>
          </a:prstGeom>
          <a:solidFill>
            <a:schemeClr val="tx1"/>
          </a:solidFill>
          <a:ln>
            <a:noFill/>
          </a:ln>
        </p:spPr>
        <p:txBody>
          <a:bodyPr wrap="none" rtlCol="0">
            <a:spAutoFit/>
          </a:bodyPr>
          <a:lstStyle/>
          <a:p>
            <a:pPr algn="ctr"/>
            <a:r>
              <a:rPr lang="en-US" sz="1800" b="1" dirty="0">
                <a:solidFill>
                  <a:srgbClr val="04294E"/>
                </a:solidFill>
              </a:rPr>
              <a:t>+ PD-1/PD-L1 ICI</a:t>
            </a:r>
          </a:p>
        </p:txBody>
      </p:sp>
      <p:sp>
        <p:nvSpPr>
          <p:cNvPr id="160" name="TextBox 159">
            <a:extLst>
              <a:ext uri="{FF2B5EF4-FFF2-40B4-BE49-F238E27FC236}">
                <a16:creationId xmlns:a16="http://schemas.microsoft.com/office/drawing/2014/main" id="{53E08D29-DAC7-464A-B47A-BEC8529F691F}"/>
              </a:ext>
            </a:extLst>
          </p:cNvPr>
          <p:cNvSpPr txBox="1"/>
          <p:nvPr/>
        </p:nvSpPr>
        <p:spPr>
          <a:xfrm>
            <a:off x="10436440" y="3516134"/>
            <a:ext cx="1487458" cy="2308324"/>
          </a:xfrm>
          <a:prstGeom prst="rect">
            <a:avLst/>
          </a:prstGeom>
          <a:noFill/>
        </p:spPr>
        <p:txBody>
          <a:bodyPr wrap="none" rtlCol="0">
            <a:spAutoFit/>
          </a:bodyPr>
          <a:lstStyle/>
          <a:p>
            <a:pPr algn="ctr"/>
            <a:r>
              <a:rPr lang="en-US" sz="1600" dirty="0">
                <a:solidFill>
                  <a:schemeClr val="accent3"/>
                </a:solidFill>
                <a:latin typeface="Calibri" panose="020F0502020204030204" pitchFamily="34" charset="0"/>
                <a:cs typeface="Calibri" panose="020F0502020204030204" pitchFamily="34" charset="0"/>
              </a:rPr>
              <a:t>Anti–PD-1</a:t>
            </a:r>
          </a:p>
          <a:p>
            <a:pPr algn="ctr"/>
            <a:r>
              <a:rPr lang="en-US" sz="1600" dirty="0">
                <a:solidFill>
                  <a:schemeClr val="bg1"/>
                </a:solidFill>
                <a:latin typeface="Calibri" panose="020F0502020204030204" pitchFamily="34" charset="0"/>
                <a:cs typeface="Calibri" panose="020F0502020204030204" pitchFamily="34" charset="0"/>
              </a:rPr>
              <a:t>Cemiplimab</a:t>
            </a:r>
          </a:p>
          <a:p>
            <a:pPr algn="ctr"/>
            <a:r>
              <a:rPr lang="en-US" sz="1600" dirty="0">
                <a:solidFill>
                  <a:schemeClr val="bg1"/>
                </a:solidFill>
                <a:latin typeface="Calibri" panose="020F0502020204030204" pitchFamily="34" charset="0"/>
                <a:cs typeface="Calibri" panose="020F0502020204030204" pitchFamily="34" charset="0"/>
              </a:rPr>
              <a:t>Nivolumab</a:t>
            </a:r>
          </a:p>
          <a:p>
            <a:pPr algn="ctr"/>
            <a:r>
              <a:rPr lang="en-US" sz="1600" dirty="0">
                <a:solidFill>
                  <a:schemeClr val="bg1"/>
                </a:solidFill>
                <a:latin typeface="Calibri" panose="020F0502020204030204" pitchFamily="34" charset="0"/>
                <a:cs typeface="Calibri" panose="020F0502020204030204" pitchFamily="34" charset="0"/>
              </a:rPr>
              <a:t>Pembrolizumab</a:t>
            </a:r>
          </a:p>
          <a:p>
            <a:pPr marL="285750" indent="-285750" algn="ctr">
              <a:buFont typeface="Arial" panose="020B0604020202020204" pitchFamily="34" charset="0"/>
              <a:buChar char="•"/>
            </a:pPr>
            <a:endParaRPr lang="en-US" sz="1600" dirty="0">
              <a:solidFill>
                <a:schemeClr val="bg1"/>
              </a:solidFill>
              <a:latin typeface="Calibri" panose="020F0502020204030204" pitchFamily="34" charset="0"/>
              <a:cs typeface="Calibri" panose="020F0502020204030204" pitchFamily="34" charset="0"/>
            </a:endParaRPr>
          </a:p>
          <a:p>
            <a:pPr algn="ctr"/>
            <a:r>
              <a:rPr lang="en-US" sz="1600" dirty="0">
                <a:solidFill>
                  <a:schemeClr val="accent3"/>
                </a:solidFill>
                <a:latin typeface="Calibri" panose="020F0502020204030204" pitchFamily="34" charset="0"/>
                <a:cs typeface="Calibri" panose="020F0502020204030204" pitchFamily="34" charset="0"/>
              </a:rPr>
              <a:t>Anti–PD-L1</a:t>
            </a:r>
          </a:p>
          <a:p>
            <a:pPr algn="ctr"/>
            <a:r>
              <a:rPr lang="en-US" sz="1600" dirty="0">
                <a:solidFill>
                  <a:schemeClr val="bg1"/>
                </a:solidFill>
                <a:latin typeface="Calibri" panose="020F0502020204030204" pitchFamily="34" charset="0"/>
                <a:cs typeface="Calibri" panose="020F0502020204030204" pitchFamily="34" charset="0"/>
              </a:rPr>
              <a:t>Atezolizumab</a:t>
            </a:r>
          </a:p>
          <a:p>
            <a:pPr algn="ctr"/>
            <a:r>
              <a:rPr lang="en-US" sz="1600" dirty="0">
                <a:solidFill>
                  <a:schemeClr val="bg1"/>
                </a:solidFill>
                <a:latin typeface="Calibri" panose="020F0502020204030204" pitchFamily="34" charset="0"/>
                <a:cs typeface="Calibri" panose="020F0502020204030204" pitchFamily="34" charset="0"/>
              </a:rPr>
              <a:t>Avelumab</a:t>
            </a:r>
          </a:p>
          <a:p>
            <a:pPr algn="ctr"/>
            <a:r>
              <a:rPr lang="en-US" sz="1600" dirty="0">
                <a:solidFill>
                  <a:schemeClr val="bg1"/>
                </a:solidFill>
                <a:latin typeface="Calibri" panose="020F0502020204030204" pitchFamily="34" charset="0"/>
                <a:cs typeface="Calibri" panose="020F0502020204030204" pitchFamily="34" charset="0"/>
              </a:rPr>
              <a:t>Durvalumab</a:t>
            </a:r>
          </a:p>
        </p:txBody>
      </p:sp>
      <p:grpSp>
        <p:nvGrpSpPr>
          <p:cNvPr id="143" name="Group 142">
            <a:extLst>
              <a:ext uri="{FF2B5EF4-FFF2-40B4-BE49-F238E27FC236}">
                <a16:creationId xmlns:a16="http://schemas.microsoft.com/office/drawing/2014/main" id="{BC496304-52AB-461C-B48C-0BC36B4431E9}"/>
              </a:ext>
            </a:extLst>
          </p:cNvPr>
          <p:cNvGrpSpPr/>
          <p:nvPr/>
        </p:nvGrpSpPr>
        <p:grpSpPr>
          <a:xfrm>
            <a:off x="9392911" y="6207927"/>
            <a:ext cx="2488502" cy="454909"/>
            <a:chOff x="9392911" y="6207927"/>
            <a:chExt cx="2488502" cy="454909"/>
          </a:xfrm>
        </p:grpSpPr>
        <p:pic>
          <p:nvPicPr>
            <p:cNvPr id="149" name="Picture 148" descr="A picture containing text, ax, wheel&#10;&#10;Description automatically generated">
              <a:extLst>
                <a:ext uri="{FF2B5EF4-FFF2-40B4-BE49-F238E27FC236}">
                  <a16:creationId xmlns:a16="http://schemas.microsoft.com/office/drawing/2014/main" id="{32CFB2F1-ED05-41DD-9E6E-ED9A827854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50" name="Rectangle 8">
              <a:extLst>
                <a:ext uri="{FF2B5EF4-FFF2-40B4-BE49-F238E27FC236}">
                  <a16:creationId xmlns:a16="http://schemas.microsoft.com/office/drawing/2014/main" id="{834318F7-BB53-43B9-BF00-83BE631D890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52" name="Arrow: Right 11">
            <a:extLst>
              <a:ext uri="{FF2B5EF4-FFF2-40B4-BE49-F238E27FC236}">
                <a16:creationId xmlns:a16="http://schemas.microsoft.com/office/drawing/2014/main" id="{F6FDA8D7-B2E5-4CBC-B828-8077C3840B8A}"/>
              </a:ext>
            </a:extLst>
          </p:cNvPr>
          <p:cNvSpPr/>
          <p:nvPr/>
        </p:nvSpPr>
        <p:spPr>
          <a:xfrm>
            <a:off x="4895704" y="3782418"/>
            <a:ext cx="1631950" cy="36576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0" name="TextBox 71">
            <a:extLst>
              <a:ext uri="{FF2B5EF4-FFF2-40B4-BE49-F238E27FC236}">
                <a16:creationId xmlns:a16="http://schemas.microsoft.com/office/drawing/2014/main" id="{D198A7F6-F037-4853-859F-668F1BCA7F6B}"/>
              </a:ext>
            </a:extLst>
          </p:cNvPr>
          <p:cNvSpPr txBox="1">
            <a:spLocks noChangeArrowheads="1"/>
          </p:cNvSpPr>
          <p:nvPr/>
        </p:nvSpPr>
        <p:spPr bwMode="auto">
          <a:xfrm>
            <a:off x="3342319" y="2989856"/>
            <a:ext cx="7368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600" dirty="0">
                <a:solidFill>
                  <a:schemeClr val="bg1"/>
                </a:solidFill>
                <a:latin typeface="Calibri" panose="020F0502020204030204" pitchFamily="34" charset="0"/>
              </a:rPr>
              <a:t>Tumor</a:t>
            </a:r>
          </a:p>
        </p:txBody>
      </p:sp>
      <p:sp>
        <p:nvSpPr>
          <p:cNvPr id="181" name="TextBox 77">
            <a:extLst>
              <a:ext uri="{FF2B5EF4-FFF2-40B4-BE49-F238E27FC236}">
                <a16:creationId xmlns:a16="http://schemas.microsoft.com/office/drawing/2014/main" id="{DD2D3A79-331F-4A98-A3BA-30868559F262}"/>
              </a:ext>
            </a:extLst>
          </p:cNvPr>
          <p:cNvSpPr txBox="1">
            <a:spLocks noChangeArrowheads="1"/>
          </p:cNvSpPr>
          <p:nvPr/>
        </p:nvSpPr>
        <p:spPr bwMode="auto">
          <a:xfrm>
            <a:off x="3728196" y="5097738"/>
            <a:ext cx="739305" cy="369332"/>
          </a:xfrm>
          <a:prstGeom prst="rect">
            <a:avLst/>
          </a:prstGeom>
          <a:noFill/>
          <a:ln>
            <a:noFill/>
          </a:ln>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defRPr/>
            </a:pPr>
            <a:r>
              <a:rPr lang="en-US" altLang="en-US" sz="1800" dirty="0">
                <a:solidFill>
                  <a:schemeClr val="tx1"/>
                </a:solidFill>
                <a:latin typeface="Calibri" panose="020F0502020204030204" pitchFamily="34" charset="0"/>
              </a:rPr>
              <a:t>PD-L1</a:t>
            </a:r>
          </a:p>
        </p:txBody>
      </p:sp>
      <p:grpSp>
        <p:nvGrpSpPr>
          <p:cNvPr id="184" name="Group 44">
            <a:extLst>
              <a:ext uri="{FF2B5EF4-FFF2-40B4-BE49-F238E27FC236}">
                <a16:creationId xmlns:a16="http://schemas.microsoft.com/office/drawing/2014/main" id="{2595E237-1AE0-4D45-85EB-B48D5F7075F7}"/>
              </a:ext>
            </a:extLst>
          </p:cNvPr>
          <p:cNvGrpSpPr>
            <a:grpSpLocks/>
          </p:cNvGrpSpPr>
          <p:nvPr/>
        </p:nvGrpSpPr>
        <p:grpSpPr bwMode="auto">
          <a:xfrm rot="820176">
            <a:off x="4175860" y="2619967"/>
            <a:ext cx="438150" cy="484188"/>
            <a:chOff x="6244431" y="2503487"/>
            <a:chExt cx="1040210" cy="1144985"/>
          </a:xfrm>
        </p:grpSpPr>
        <p:sp>
          <p:nvSpPr>
            <p:cNvPr id="185" name="Freeform 46">
              <a:extLst>
                <a:ext uri="{FF2B5EF4-FFF2-40B4-BE49-F238E27FC236}">
                  <a16:creationId xmlns:a16="http://schemas.microsoft.com/office/drawing/2014/main" id="{88930592-F9DC-467B-AF99-522D7D3249F4}"/>
                </a:ext>
              </a:extLst>
            </p:cNvPr>
            <p:cNvSpPr/>
            <p:nvPr/>
          </p:nvSpPr>
          <p:spPr bwMode="auto">
            <a:xfrm>
              <a:off x="6244431" y="2503487"/>
              <a:ext cx="1040210"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186" name="Freeform 47">
              <a:extLst>
                <a:ext uri="{FF2B5EF4-FFF2-40B4-BE49-F238E27FC236}">
                  <a16:creationId xmlns:a16="http://schemas.microsoft.com/office/drawing/2014/main" id="{FC93A70B-83BF-43DA-B032-4F17DBCB2C1C}"/>
                </a:ext>
              </a:extLst>
            </p:cNvPr>
            <p:cNvSpPr/>
            <p:nvPr/>
          </p:nvSpPr>
          <p:spPr bwMode="auto">
            <a:xfrm rot="2112546">
              <a:off x="6454638" y="2593538"/>
              <a:ext cx="584177" cy="533074"/>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grpSp>
        <p:nvGrpSpPr>
          <p:cNvPr id="187" name="Group 47">
            <a:extLst>
              <a:ext uri="{FF2B5EF4-FFF2-40B4-BE49-F238E27FC236}">
                <a16:creationId xmlns:a16="http://schemas.microsoft.com/office/drawing/2014/main" id="{319B5AE3-E93B-44A8-8F61-990C53B27F28}"/>
              </a:ext>
            </a:extLst>
          </p:cNvPr>
          <p:cNvGrpSpPr>
            <a:grpSpLocks/>
          </p:cNvGrpSpPr>
          <p:nvPr/>
        </p:nvGrpSpPr>
        <p:grpSpPr bwMode="auto">
          <a:xfrm rot="820176">
            <a:off x="4117122" y="2907306"/>
            <a:ext cx="438150" cy="484187"/>
            <a:chOff x="6244431" y="2503487"/>
            <a:chExt cx="1040210" cy="1144985"/>
          </a:xfrm>
        </p:grpSpPr>
        <p:sp>
          <p:nvSpPr>
            <p:cNvPr id="188" name="Freeform 49">
              <a:extLst>
                <a:ext uri="{FF2B5EF4-FFF2-40B4-BE49-F238E27FC236}">
                  <a16:creationId xmlns:a16="http://schemas.microsoft.com/office/drawing/2014/main" id="{B72A80C7-86A2-4A5F-8994-2E7CE13369DE}"/>
                </a:ext>
              </a:extLst>
            </p:cNvPr>
            <p:cNvSpPr/>
            <p:nvPr/>
          </p:nvSpPr>
          <p:spPr bwMode="auto">
            <a:xfrm>
              <a:off x="6157252" y="2449163"/>
              <a:ext cx="1025134"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189" name="Freeform 50">
              <a:extLst>
                <a:ext uri="{FF2B5EF4-FFF2-40B4-BE49-F238E27FC236}">
                  <a16:creationId xmlns:a16="http://schemas.microsoft.com/office/drawing/2014/main" id="{95A00366-A4BA-4B86-9A1C-D994BD34D860}"/>
                </a:ext>
              </a:extLst>
            </p:cNvPr>
            <p:cNvSpPr/>
            <p:nvPr/>
          </p:nvSpPr>
          <p:spPr bwMode="auto">
            <a:xfrm rot="2112546">
              <a:off x="6368674" y="2743735"/>
              <a:ext cx="584177" cy="529320"/>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grpSp>
        <p:nvGrpSpPr>
          <p:cNvPr id="190" name="Group 50">
            <a:extLst>
              <a:ext uri="{FF2B5EF4-FFF2-40B4-BE49-F238E27FC236}">
                <a16:creationId xmlns:a16="http://schemas.microsoft.com/office/drawing/2014/main" id="{BB22A53B-23E1-4BC2-AD63-3663F4B81C2C}"/>
              </a:ext>
            </a:extLst>
          </p:cNvPr>
          <p:cNvGrpSpPr>
            <a:grpSpLocks/>
          </p:cNvGrpSpPr>
          <p:nvPr/>
        </p:nvGrpSpPr>
        <p:grpSpPr bwMode="auto">
          <a:xfrm rot="820176">
            <a:off x="4025047" y="2235792"/>
            <a:ext cx="439738" cy="482600"/>
            <a:chOff x="6244431" y="2503487"/>
            <a:chExt cx="1040210" cy="1144985"/>
          </a:xfrm>
        </p:grpSpPr>
        <p:sp>
          <p:nvSpPr>
            <p:cNvPr id="191" name="Freeform 52">
              <a:extLst>
                <a:ext uri="{FF2B5EF4-FFF2-40B4-BE49-F238E27FC236}">
                  <a16:creationId xmlns:a16="http://schemas.microsoft.com/office/drawing/2014/main" id="{9AF419B6-3654-40E4-BD07-43697E160ADD}"/>
                </a:ext>
              </a:extLst>
            </p:cNvPr>
            <p:cNvSpPr/>
            <p:nvPr/>
          </p:nvSpPr>
          <p:spPr bwMode="auto">
            <a:xfrm>
              <a:off x="6244431" y="2503487"/>
              <a:ext cx="1040210"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192" name="Freeform 53">
              <a:extLst>
                <a:ext uri="{FF2B5EF4-FFF2-40B4-BE49-F238E27FC236}">
                  <a16:creationId xmlns:a16="http://schemas.microsoft.com/office/drawing/2014/main" id="{DA9F0E7A-430A-49B1-8F1B-E116218380CD}"/>
                </a:ext>
              </a:extLst>
            </p:cNvPr>
            <p:cNvSpPr/>
            <p:nvPr/>
          </p:nvSpPr>
          <p:spPr bwMode="auto">
            <a:xfrm rot="2112546">
              <a:off x="6436125" y="2586026"/>
              <a:ext cx="589576" cy="527296"/>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grpSp>
        <p:nvGrpSpPr>
          <p:cNvPr id="193" name="Group 56">
            <a:extLst>
              <a:ext uri="{FF2B5EF4-FFF2-40B4-BE49-F238E27FC236}">
                <a16:creationId xmlns:a16="http://schemas.microsoft.com/office/drawing/2014/main" id="{B4990E45-8EB1-4447-8619-380568C24ADC}"/>
              </a:ext>
            </a:extLst>
          </p:cNvPr>
          <p:cNvGrpSpPr>
            <a:grpSpLocks/>
          </p:cNvGrpSpPr>
          <p:nvPr/>
        </p:nvGrpSpPr>
        <p:grpSpPr bwMode="auto">
          <a:xfrm rot="820176">
            <a:off x="3869472" y="2513606"/>
            <a:ext cx="439738" cy="484187"/>
            <a:chOff x="6244431" y="2503487"/>
            <a:chExt cx="1040210" cy="1144985"/>
          </a:xfrm>
        </p:grpSpPr>
        <p:sp>
          <p:nvSpPr>
            <p:cNvPr id="194" name="Freeform 58">
              <a:extLst>
                <a:ext uri="{FF2B5EF4-FFF2-40B4-BE49-F238E27FC236}">
                  <a16:creationId xmlns:a16="http://schemas.microsoft.com/office/drawing/2014/main" id="{85D281D8-9909-47F7-ABAA-CA8CEB0245AB}"/>
                </a:ext>
              </a:extLst>
            </p:cNvPr>
            <p:cNvSpPr/>
            <p:nvPr/>
          </p:nvSpPr>
          <p:spPr bwMode="auto">
            <a:xfrm>
              <a:off x="6244431" y="2503487"/>
              <a:ext cx="1040210"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195" name="Freeform 59">
              <a:extLst>
                <a:ext uri="{FF2B5EF4-FFF2-40B4-BE49-F238E27FC236}">
                  <a16:creationId xmlns:a16="http://schemas.microsoft.com/office/drawing/2014/main" id="{C47007BC-AA82-4665-9113-5FA3A9342AB4}"/>
                </a:ext>
              </a:extLst>
            </p:cNvPr>
            <p:cNvSpPr/>
            <p:nvPr/>
          </p:nvSpPr>
          <p:spPr bwMode="auto">
            <a:xfrm rot="2112546">
              <a:off x="6331691" y="2686992"/>
              <a:ext cx="585822" cy="533076"/>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grpSp>
        <p:nvGrpSpPr>
          <p:cNvPr id="196" name="Group 62">
            <a:extLst>
              <a:ext uri="{FF2B5EF4-FFF2-40B4-BE49-F238E27FC236}">
                <a16:creationId xmlns:a16="http://schemas.microsoft.com/office/drawing/2014/main" id="{4344B834-5CA1-4171-8764-57934A51FE45}"/>
              </a:ext>
            </a:extLst>
          </p:cNvPr>
          <p:cNvGrpSpPr>
            <a:grpSpLocks/>
          </p:cNvGrpSpPr>
          <p:nvPr/>
        </p:nvGrpSpPr>
        <p:grpSpPr bwMode="auto">
          <a:xfrm rot="820176">
            <a:off x="4566385" y="2580281"/>
            <a:ext cx="438150" cy="484187"/>
            <a:chOff x="6244431" y="2503487"/>
            <a:chExt cx="1040210" cy="1144985"/>
          </a:xfrm>
        </p:grpSpPr>
        <p:sp>
          <p:nvSpPr>
            <p:cNvPr id="197" name="Freeform 64">
              <a:extLst>
                <a:ext uri="{FF2B5EF4-FFF2-40B4-BE49-F238E27FC236}">
                  <a16:creationId xmlns:a16="http://schemas.microsoft.com/office/drawing/2014/main" id="{2A731343-78C0-4FC3-8A6D-8F2CF57DDE36}"/>
                </a:ext>
              </a:extLst>
            </p:cNvPr>
            <p:cNvSpPr/>
            <p:nvPr/>
          </p:nvSpPr>
          <p:spPr bwMode="auto">
            <a:xfrm>
              <a:off x="6244431" y="2503487"/>
              <a:ext cx="1040210"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198" name="Freeform 65">
              <a:extLst>
                <a:ext uri="{FF2B5EF4-FFF2-40B4-BE49-F238E27FC236}">
                  <a16:creationId xmlns:a16="http://schemas.microsoft.com/office/drawing/2014/main" id="{4B1C5B2A-B904-4C5D-B08D-AB87F174AB7A}"/>
                </a:ext>
              </a:extLst>
            </p:cNvPr>
            <p:cNvSpPr/>
            <p:nvPr/>
          </p:nvSpPr>
          <p:spPr bwMode="auto">
            <a:xfrm rot="2112546">
              <a:off x="6325762" y="2798104"/>
              <a:ext cx="587945" cy="529323"/>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sp>
        <p:nvSpPr>
          <p:cNvPr id="199" name="Freeform 67">
            <a:extLst>
              <a:ext uri="{FF2B5EF4-FFF2-40B4-BE49-F238E27FC236}">
                <a16:creationId xmlns:a16="http://schemas.microsoft.com/office/drawing/2014/main" id="{B9579F8F-BD53-4821-8690-1C29EFB2933D}"/>
              </a:ext>
            </a:extLst>
          </p:cNvPr>
          <p:cNvSpPr/>
          <p:nvPr/>
        </p:nvSpPr>
        <p:spPr bwMode="auto">
          <a:xfrm rot="820176">
            <a:off x="4386998" y="2373906"/>
            <a:ext cx="441325" cy="484187"/>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200" name="Freeform 68">
            <a:extLst>
              <a:ext uri="{FF2B5EF4-FFF2-40B4-BE49-F238E27FC236}">
                <a16:creationId xmlns:a16="http://schemas.microsoft.com/office/drawing/2014/main" id="{3239E1A4-EC36-483B-9CDA-AE92AD42BE8D}"/>
              </a:ext>
            </a:extLst>
          </p:cNvPr>
          <p:cNvSpPr/>
          <p:nvPr/>
        </p:nvSpPr>
        <p:spPr bwMode="auto">
          <a:xfrm rot="2932722">
            <a:off x="4467960" y="2496143"/>
            <a:ext cx="247650" cy="225425"/>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nvGrpSpPr>
          <p:cNvPr id="201" name="Group 68">
            <a:extLst>
              <a:ext uri="{FF2B5EF4-FFF2-40B4-BE49-F238E27FC236}">
                <a16:creationId xmlns:a16="http://schemas.microsoft.com/office/drawing/2014/main" id="{0B251E97-BCB6-431D-B362-BEBD88D565C9}"/>
              </a:ext>
            </a:extLst>
          </p:cNvPr>
          <p:cNvGrpSpPr>
            <a:grpSpLocks/>
          </p:cNvGrpSpPr>
          <p:nvPr/>
        </p:nvGrpSpPr>
        <p:grpSpPr bwMode="auto">
          <a:xfrm rot="820176">
            <a:off x="4394936" y="2823167"/>
            <a:ext cx="441325" cy="484188"/>
            <a:chOff x="6244431" y="2503487"/>
            <a:chExt cx="1040210" cy="1144985"/>
          </a:xfrm>
        </p:grpSpPr>
        <p:sp>
          <p:nvSpPr>
            <p:cNvPr id="202" name="Freeform 70">
              <a:extLst>
                <a:ext uri="{FF2B5EF4-FFF2-40B4-BE49-F238E27FC236}">
                  <a16:creationId xmlns:a16="http://schemas.microsoft.com/office/drawing/2014/main" id="{EA2F9CAE-2551-4B96-B453-EADE59E40FC0}"/>
                </a:ext>
              </a:extLst>
            </p:cNvPr>
            <p:cNvSpPr/>
            <p:nvPr/>
          </p:nvSpPr>
          <p:spPr bwMode="auto">
            <a:xfrm>
              <a:off x="6202484" y="2461824"/>
              <a:ext cx="1028984" cy="1201294"/>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203" name="Freeform 71">
              <a:extLst>
                <a:ext uri="{FF2B5EF4-FFF2-40B4-BE49-F238E27FC236}">
                  <a16:creationId xmlns:a16="http://schemas.microsoft.com/office/drawing/2014/main" id="{4BC3575E-E024-4F2F-8167-1AFB7397C033}"/>
                </a:ext>
              </a:extLst>
            </p:cNvPr>
            <p:cNvSpPr/>
            <p:nvPr/>
          </p:nvSpPr>
          <p:spPr bwMode="auto">
            <a:xfrm rot="2112546">
              <a:off x="6396032" y="2793647"/>
              <a:ext cx="583715" cy="551843"/>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sp>
        <p:nvSpPr>
          <p:cNvPr id="204" name="TextBox 82">
            <a:extLst>
              <a:ext uri="{FF2B5EF4-FFF2-40B4-BE49-F238E27FC236}">
                <a16:creationId xmlns:a16="http://schemas.microsoft.com/office/drawing/2014/main" id="{0E463C42-7AC5-4170-88CB-6E44ACF288B8}"/>
              </a:ext>
            </a:extLst>
          </p:cNvPr>
          <p:cNvSpPr txBox="1">
            <a:spLocks noChangeArrowheads="1"/>
          </p:cNvSpPr>
          <p:nvPr/>
        </p:nvSpPr>
        <p:spPr bwMode="auto">
          <a:xfrm>
            <a:off x="1739143" y="5092542"/>
            <a:ext cx="69121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2000" dirty="0">
                <a:solidFill>
                  <a:schemeClr val="tx1"/>
                </a:solidFill>
                <a:latin typeface="Calibri" panose="020F0502020204030204" pitchFamily="34" charset="0"/>
              </a:rPr>
              <a:t>PD-1</a:t>
            </a:r>
          </a:p>
        </p:txBody>
      </p:sp>
      <p:grpSp>
        <p:nvGrpSpPr>
          <p:cNvPr id="205" name="Group 107">
            <a:extLst>
              <a:ext uri="{FF2B5EF4-FFF2-40B4-BE49-F238E27FC236}">
                <a16:creationId xmlns:a16="http://schemas.microsoft.com/office/drawing/2014/main" id="{962314FC-DC6D-4CDD-BB83-6BDA6A260261}"/>
              </a:ext>
            </a:extLst>
          </p:cNvPr>
          <p:cNvGrpSpPr>
            <a:grpSpLocks/>
          </p:cNvGrpSpPr>
          <p:nvPr/>
        </p:nvGrpSpPr>
        <p:grpSpPr bwMode="auto">
          <a:xfrm rot="10316364">
            <a:off x="2032736" y="2435817"/>
            <a:ext cx="884237" cy="635000"/>
            <a:chOff x="4196737" y="2725063"/>
            <a:chExt cx="884823" cy="634957"/>
          </a:xfrm>
        </p:grpSpPr>
        <p:grpSp>
          <p:nvGrpSpPr>
            <p:cNvPr id="206" name="Group 85">
              <a:extLst>
                <a:ext uri="{FF2B5EF4-FFF2-40B4-BE49-F238E27FC236}">
                  <a16:creationId xmlns:a16="http://schemas.microsoft.com/office/drawing/2014/main" id="{18FCEC71-0C89-4313-8DEA-5A13C2CDEC0F}"/>
                </a:ext>
              </a:extLst>
            </p:cNvPr>
            <p:cNvGrpSpPr>
              <a:grpSpLocks/>
            </p:cNvGrpSpPr>
            <p:nvPr/>
          </p:nvGrpSpPr>
          <p:grpSpPr bwMode="auto">
            <a:xfrm rot="-4100864">
              <a:off x="4438415" y="2716876"/>
              <a:ext cx="634957" cy="651332"/>
              <a:chOff x="-121713" y="2865486"/>
              <a:chExt cx="608778" cy="624783"/>
            </a:xfrm>
          </p:grpSpPr>
          <p:sp>
            <p:nvSpPr>
              <p:cNvPr id="208" name="Freeform 15">
                <a:extLst>
                  <a:ext uri="{FF2B5EF4-FFF2-40B4-BE49-F238E27FC236}">
                    <a16:creationId xmlns:a16="http://schemas.microsoft.com/office/drawing/2014/main" id="{74CF4517-EC7F-4CA8-B9D7-BCDCB8376FFA}"/>
                  </a:ext>
                </a:extLst>
              </p:cNvPr>
              <p:cNvSpPr/>
              <p:nvPr/>
            </p:nvSpPr>
            <p:spPr bwMode="auto">
              <a:xfrm>
                <a:off x="-122259" y="2865214"/>
                <a:ext cx="608778" cy="624758"/>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gradFill flip="none" rotWithShape="1">
                <a:gsLst>
                  <a:gs pos="0">
                    <a:schemeClr val="accent6">
                      <a:lumMod val="50000"/>
                    </a:schemeClr>
                  </a:gs>
                  <a:gs pos="50000">
                    <a:schemeClr val="accent6">
                      <a:lumMod val="60000"/>
                      <a:lumOff val="40000"/>
                    </a:schemeClr>
                  </a:gs>
                  <a:gs pos="100000">
                    <a:schemeClr val="accent6">
                      <a:lumMod val="20000"/>
                      <a:lumOff val="80000"/>
                    </a:schemeClr>
                  </a:gs>
                </a:gsLst>
                <a:lin ang="10800000" scaled="1"/>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209" name="Freeform 16">
                <a:extLst>
                  <a:ext uri="{FF2B5EF4-FFF2-40B4-BE49-F238E27FC236}">
                    <a16:creationId xmlns:a16="http://schemas.microsoft.com/office/drawing/2014/main" id="{6B0E2481-CBDA-4EAD-A4C4-98C570A35B01}"/>
                  </a:ext>
                </a:extLst>
              </p:cNvPr>
              <p:cNvSpPr/>
              <p:nvPr/>
            </p:nvSpPr>
            <p:spPr bwMode="auto">
              <a:xfrm>
                <a:off x="-749" y="2944386"/>
                <a:ext cx="422351" cy="427181"/>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0">
                    <a:schemeClr val="accent6">
                      <a:lumMod val="50000"/>
                    </a:schemeClr>
                  </a:gs>
                  <a:gs pos="50000">
                    <a:srgbClr val="773484"/>
                  </a:gs>
                  <a:gs pos="100000">
                    <a:schemeClr val="accent6">
                      <a:lumMod val="40000"/>
                      <a:lumOff val="60000"/>
                    </a:schemeClr>
                  </a:gs>
                </a:gsLst>
                <a:path path="circle">
                  <a:fillToRect l="50000" t="50000" r="50000" b="50000"/>
                </a:path>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grpSp>
        <p:sp>
          <p:nvSpPr>
            <p:cNvPr id="207" name="Freeform 18">
              <a:extLst>
                <a:ext uri="{FF2B5EF4-FFF2-40B4-BE49-F238E27FC236}">
                  <a16:creationId xmlns:a16="http://schemas.microsoft.com/office/drawing/2014/main" id="{FC6E117E-A97C-4EEC-BA7B-C03D5D58E857}"/>
                </a:ext>
              </a:extLst>
            </p:cNvPr>
            <p:cNvSpPr/>
            <p:nvPr/>
          </p:nvSpPr>
          <p:spPr bwMode="auto">
            <a:xfrm rot="171099">
              <a:off x="4205981" y="2982761"/>
              <a:ext cx="281173" cy="173025"/>
            </a:xfrm>
            <a:custGeom>
              <a:avLst/>
              <a:gdLst>
                <a:gd name="connsiteX0" fmla="*/ 1614376 w 1786269"/>
                <a:gd name="connsiteY0" fmla="*/ 17721 h 1286540"/>
                <a:gd name="connsiteX1" fmla="*/ 1380460 w 1786269"/>
                <a:gd name="connsiteY1" fmla="*/ 17721 h 1286540"/>
                <a:gd name="connsiteX2" fmla="*/ 1189074 w 1786269"/>
                <a:gd name="connsiteY2" fmla="*/ 102782 h 1286540"/>
                <a:gd name="connsiteX3" fmla="*/ 1306032 w 1786269"/>
                <a:gd name="connsiteY3" fmla="*/ 209107 h 1286540"/>
                <a:gd name="connsiteX4" fmla="*/ 1476153 w 1786269"/>
                <a:gd name="connsiteY4" fmla="*/ 241005 h 1286540"/>
                <a:gd name="connsiteX5" fmla="*/ 1635641 w 1786269"/>
                <a:gd name="connsiteY5" fmla="*/ 241005 h 1286540"/>
                <a:gd name="connsiteX6" fmla="*/ 1327297 w 1786269"/>
                <a:gd name="connsiteY6" fmla="*/ 241005 h 1286540"/>
                <a:gd name="connsiteX7" fmla="*/ 1210339 w 1786269"/>
                <a:gd name="connsiteY7" fmla="*/ 283535 h 1286540"/>
                <a:gd name="connsiteX8" fmla="*/ 1220971 w 1786269"/>
                <a:gd name="connsiteY8" fmla="*/ 347331 h 1286540"/>
                <a:gd name="connsiteX9" fmla="*/ 1316664 w 1786269"/>
                <a:gd name="connsiteY9" fmla="*/ 411126 h 1286540"/>
                <a:gd name="connsiteX10" fmla="*/ 1571846 w 1786269"/>
                <a:gd name="connsiteY10" fmla="*/ 421759 h 1286540"/>
                <a:gd name="connsiteX11" fmla="*/ 1210339 w 1786269"/>
                <a:gd name="connsiteY11" fmla="*/ 421759 h 1286540"/>
                <a:gd name="connsiteX12" fmla="*/ 976422 w 1786269"/>
                <a:gd name="connsiteY12" fmla="*/ 453656 h 1286540"/>
                <a:gd name="connsiteX13" fmla="*/ 689343 w 1786269"/>
                <a:gd name="connsiteY13" fmla="*/ 379228 h 1286540"/>
                <a:gd name="connsiteX14" fmla="*/ 455427 w 1786269"/>
                <a:gd name="connsiteY14" fmla="*/ 368596 h 1286540"/>
                <a:gd name="connsiteX15" fmla="*/ 285306 w 1786269"/>
                <a:gd name="connsiteY15" fmla="*/ 432391 h 1286540"/>
                <a:gd name="connsiteX16" fmla="*/ 30125 w 1786269"/>
                <a:gd name="connsiteY16" fmla="*/ 506819 h 1286540"/>
                <a:gd name="connsiteX17" fmla="*/ 104553 w 1786269"/>
                <a:gd name="connsiteY17" fmla="*/ 623777 h 1286540"/>
                <a:gd name="connsiteX18" fmla="*/ 242776 w 1786269"/>
                <a:gd name="connsiteY18" fmla="*/ 655675 h 1286540"/>
                <a:gd name="connsiteX19" fmla="*/ 508590 w 1786269"/>
                <a:gd name="connsiteY19" fmla="*/ 687573 h 1286540"/>
                <a:gd name="connsiteX20" fmla="*/ 901995 w 1786269"/>
                <a:gd name="connsiteY20" fmla="*/ 666307 h 1286540"/>
                <a:gd name="connsiteX21" fmla="*/ 1210339 w 1786269"/>
                <a:gd name="connsiteY21" fmla="*/ 666307 h 1286540"/>
                <a:gd name="connsiteX22" fmla="*/ 1561213 w 1786269"/>
                <a:gd name="connsiteY22" fmla="*/ 666307 h 1286540"/>
                <a:gd name="connsiteX23" fmla="*/ 1465520 w 1786269"/>
                <a:gd name="connsiteY23" fmla="*/ 666307 h 1286540"/>
                <a:gd name="connsiteX24" fmla="*/ 848832 w 1786269"/>
                <a:gd name="connsiteY24" fmla="*/ 676940 h 1286540"/>
                <a:gd name="connsiteX25" fmla="*/ 540488 w 1786269"/>
                <a:gd name="connsiteY25" fmla="*/ 687573 h 1286540"/>
                <a:gd name="connsiteX26" fmla="*/ 285306 w 1786269"/>
                <a:gd name="connsiteY26" fmla="*/ 666307 h 1286540"/>
                <a:gd name="connsiteX27" fmla="*/ 147083 w 1786269"/>
                <a:gd name="connsiteY27" fmla="*/ 645042 h 1286540"/>
                <a:gd name="connsiteX28" fmla="*/ 51390 w 1786269"/>
                <a:gd name="connsiteY28" fmla="*/ 730103 h 1286540"/>
                <a:gd name="connsiteX29" fmla="*/ 62022 w 1786269"/>
                <a:gd name="connsiteY29" fmla="*/ 804531 h 1286540"/>
                <a:gd name="connsiteX30" fmla="*/ 253408 w 1786269"/>
                <a:gd name="connsiteY30" fmla="*/ 847061 h 1286540"/>
                <a:gd name="connsiteX31" fmla="*/ 497957 w 1786269"/>
                <a:gd name="connsiteY31" fmla="*/ 942754 h 1286540"/>
                <a:gd name="connsiteX32" fmla="*/ 710608 w 1786269"/>
                <a:gd name="connsiteY32" fmla="*/ 889591 h 1286540"/>
                <a:gd name="connsiteX33" fmla="*/ 1061483 w 1786269"/>
                <a:gd name="connsiteY33" fmla="*/ 825796 h 1286540"/>
                <a:gd name="connsiteX34" fmla="*/ 1380460 w 1786269"/>
                <a:gd name="connsiteY34" fmla="*/ 878959 h 1286540"/>
                <a:gd name="connsiteX35" fmla="*/ 1539948 w 1786269"/>
                <a:gd name="connsiteY35" fmla="*/ 857694 h 1286540"/>
                <a:gd name="connsiteX36" fmla="*/ 1337929 w 1786269"/>
                <a:gd name="connsiteY36" fmla="*/ 889591 h 1286540"/>
                <a:gd name="connsiteX37" fmla="*/ 1199706 w 1786269"/>
                <a:gd name="connsiteY37" fmla="*/ 942754 h 1286540"/>
                <a:gd name="connsiteX38" fmla="*/ 1242236 w 1786269"/>
                <a:gd name="connsiteY38" fmla="*/ 1027814 h 1286540"/>
                <a:gd name="connsiteX39" fmla="*/ 1401725 w 1786269"/>
                <a:gd name="connsiteY39" fmla="*/ 1070345 h 1286540"/>
                <a:gd name="connsiteX40" fmla="*/ 1518683 w 1786269"/>
                <a:gd name="connsiteY40" fmla="*/ 1070345 h 1286540"/>
                <a:gd name="connsiteX41" fmla="*/ 1359195 w 1786269"/>
                <a:gd name="connsiteY41" fmla="*/ 1080977 h 1286540"/>
                <a:gd name="connsiteX42" fmla="*/ 1199706 w 1786269"/>
                <a:gd name="connsiteY42" fmla="*/ 1123507 h 1286540"/>
                <a:gd name="connsiteX43" fmla="*/ 1231604 w 1786269"/>
                <a:gd name="connsiteY43" fmla="*/ 1208568 h 1286540"/>
                <a:gd name="connsiteX44" fmla="*/ 1380460 w 1786269"/>
                <a:gd name="connsiteY44" fmla="*/ 1261731 h 1286540"/>
                <a:gd name="connsiteX45" fmla="*/ 1529315 w 1786269"/>
                <a:gd name="connsiteY45" fmla="*/ 1261731 h 1286540"/>
                <a:gd name="connsiteX46" fmla="*/ 1646274 w 1786269"/>
                <a:gd name="connsiteY46" fmla="*/ 1251098 h 1286540"/>
                <a:gd name="connsiteX47" fmla="*/ 1710069 w 1786269"/>
                <a:gd name="connsiteY47" fmla="*/ 1049080 h 1286540"/>
                <a:gd name="connsiteX48" fmla="*/ 1784497 w 1786269"/>
                <a:gd name="connsiteY48" fmla="*/ 581247 h 1286540"/>
                <a:gd name="connsiteX49" fmla="*/ 1720702 w 1786269"/>
                <a:gd name="connsiteY49" fmla="*/ 92149 h 1286540"/>
                <a:gd name="connsiteX50" fmla="*/ 1614376 w 1786269"/>
                <a:gd name="connsiteY50" fmla="*/ 17721 h 128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786269" h="1286540">
                  <a:moveTo>
                    <a:pt x="1614376" y="17721"/>
                  </a:moveTo>
                  <a:cubicBezTo>
                    <a:pt x="1557669" y="5316"/>
                    <a:pt x="1451344" y="3544"/>
                    <a:pt x="1380460" y="17721"/>
                  </a:cubicBezTo>
                  <a:cubicBezTo>
                    <a:pt x="1309576" y="31898"/>
                    <a:pt x="1201479" y="70884"/>
                    <a:pt x="1189074" y="102782"/>
                  </a:cubicBezTo>
                  <a:cubicBezTo>
                    <a:pt x="1176669" y="134680"/>
                    <a:pt x="1258186" y="186070"/>
                    <a:pt x="1306032" y="209107"/>
                  </a:cubicBezTo>
                  <a:cubicBezTo>
                    <a:pt x="1353878" y="232144"/>
                    <a:pt x="1421218" y="235689"/>
                    <a:pt x="1476153" y="241005"/>
                  </a:cubicBezTo>
                  <a:cubicBezTo>
                    <a:pt x="1531088" y="246321"/>
                    <a:pt x="1635641" y="241005"/>
                    <a:pt x="1635641" y="241005"/>
                  </a:cubicBezTo>
                  <a:cubicBezTo>
                    <a:pt x="1610832" y="241005"/>
                    <a:pt x="1398181" y="233917"/>
                    <a:pt x="1327297" y="241005"/>
                  </a:cubicBezTo>
                  <a:cubicBezTo>
                    <a:pt x="1256413" y="248093"/>
                    <a:pt x="1228060" y="265814"/>
                    <a:pt x="1210339" y="283535"/>
                  </a:cubicBezTo>
                  <a:cubicBezTo>
                    <a:pt x="1192618" y="301256"/>
                    <a:pt x="1203250" y="326066"/>
                    <a:pt x="1220971" y="347331"/>
                  </a:cubicBezTo>
                  <a:cubicBezTo>
                    <a:pt x="1238692" y="368596"/>
                    <a:pt x="1258185" y="398721"/>
                    <a:pt x="1316664" y="411126"/>
                  </a:cubicBezTo>
                  <a:cubicBezTo>
                    <a:pt x="1375143" y="423531"/>
                    <a:pt x="1589567" y="419987"/>
                    <a:pt x="1571846" y="421759"/>
                  </a:cubicBezTo>
                  <a:cubicBezTo>
                    <a:pt x="1554125" y="423531"/>
                    <a:pt x="1309576" y="416443"/>
                    <a:pt x="1210339" y="421759"/>
                  </a:cubicBezTo>
                  <a:cubicBezTo>
                    <a:pt x="1111102" y="427075"/>
                    <a:pt x="1063255" y="460745"/>
                    <a:pt x="976422" y="453656"/>
                  </a:cubicBezTo>
                  <a:cubicBezTo>
                    <a:pt x="889589" y="446568"/>
                    <a:pt x="776175" y="393405"/>
                    <a:pt x="689343" y="379228"/>
                  </a:cubicBezTo>
                  <a:cubicBezTo>
                    <a:pt x="602511" y="365051"/>
                    <a:pt x="522766" y="359736"/>
                    <a:pt x="455427" y="368596"/>
                  </a:cubicBezTo>
                  <a:cubicBezTo>
                    <a:pt x="388088" y="377456"/>
                    <a:pt x="356190" y="409354"/>
                    <a:pt x="285306" y="432391"/>
                  </a:cubicBezTo>
                  <a:cubicBezTo>
                    <a:pt x="214422" y="455428"/>
                    <a:pt x="60250" y="474921"/>
                    <a:pt x="30125" y="506819"/>
                  </a:cubicBezTo>
                  <a:cubicBezTo>
                    <a:pt x="0" y="538717"/>
                    <a:pt x="69111" y="598968"/>
                    <a:pt x="104553" y="623777"/>
                  </a:cubicBezTo>
                  <a:cubicBezTo>
                    <a:pt x="139995" y="648586"/>
                    <a:pt x="175437" y="645042"/>
                    <a:pt x="242776" y="655675"/>
                  </a:cubicBezTo>
                  <a:cubicBezTo>
                    <a:pt x="310116" y="666308"/>
                    <a:pt x="398720" y="685801"/>
                    <a:pt x="508590" y="687573"/>
                  </a:cubicBezTo>
                  <a:cubicBezTo>
                    <a:pt x="618460" y="689345"/>
                    <a:pt x="785037" y="669851"/>
                    <a:pt x="901995" y="666307"/>
                  </a:cubicBezTo>
                  <a:cubicBezTo>
                    <a:pt x="1018953" y="662763"/>
                    <a:pt x="1210339" y="666307"/>
                    <a:pt x="1210339" y="666307"/>
                  </a:cubicBezTo>
                  <a:lnTo>
                    <a:pt x="1561213" y="666307"/>
                  </a:lnTo>
                  <a:lnTo>
                    <a:pt x="1465520" y="666307"/>
                  </a:lnTo>
                  <a:lnTo>
                    <a:pt x="848832" y="676940"/>
                  </a:lnTo>
                  <a:cubicBezTo>
                    <a:pt x="694660" y="680484"/>
                    <a:pt x="634409" y="689345"/>
                    <a:pt x="540488" y="687573"/>
                  </a:cubicBezTo>
                  <a:cubicBezTo>
                    <a:pt x="446567" y="685801"/>
                    <a:pt x="350873" y="673395"/>
                    <a:pt x="285306" y="666307"/>
                  </a:cubicBezTo>
                  <a:cubicBezTo>
                    <a:pt x="219739" y="659219"/>
                    <a:pt x="186069" y="634409"/>
                    <a:pt x="147083" y="645042"/>
                  </a:cubicBezTo>
                  <a:cubicBezTo>
                    <a:pt x="108097" y="655675"/>
                    <a:pt x="65567" y="703522"/>
                    <a:pt x="51390" y="730103"/>
                  </a:cubicBezTo>
                  <a:cubicBezTo>
                    <a:pt x="37213" y="756684"/>
                    <a:pt x="28352" y="785038"/>
                    <a:pt x="62022" y="804531"/>
                  </a:cubicBezTo>
                  <a:cubicBezTo>
                    <a:pt x="95692" y="824024"/>
                    <a:pt x="180752" y="824024"/>
                    <a:pt x="253408" y="847061"/>
                  </a:cubicBezTo>
                  <a:cubicBezTo>
                    <a:pt x="326064" y="870098"/>
                    <a:pt x="421757" y="935666"/>
                    <a:pt x="497957" y="942754"/>
                  </a:cubicBezTo>
                  <a:cubicBezTo>
                    <a:pt x="574157" y="949842"/>
                    <a:pt x="616687" y="909084"/>
                    <a:pt x="710608" y="889591"/>
                  </a:cubicBezTo>
                  <a:cubicBezTo>
                    <a:pt x="804529" y="870098"/>
                    <a:pt x="949841" y="827568"/>
                    <a:pt x="1061483" y="825796"/>
                  </a:cubicBezTo>
                  <a:cubicBezTo>
                    <a:pt x="1173125" y="824024"/>
                    <a:pt x="1300716" y="873643"/>
                    <a:pt x="1380460" y="878959"/>
                  </a:cubicBezTo>
                  <a:cubicBezTo>
                    <a:pt x="1460204" y="884275"/>
                    <a:pt x="1547036" y="855922"/>
                    <a:pt x="1539948" y="857694"/>
                  </a:cubicBezTo>
                  <a:cubicBezTo>
                    <a:pt x="1532860" y="859466"/>
                    <a:pt x="1394636" y="875414"/>
                    <a:pt x="1337929" y="889591"/>
                  </a:cubicBezTo>
                  <a:cubicBezTo>
                    <a:pt x="1281222" y="903768"/>
                    <a:pt x="1215655" y="919717"/>
                    <a:pt x="1199706" y="942754"/>
                  </a:cubicBezTo>
                  <a:cubicBezTo>
                    <a:pt x="1183757" y="965791"/>
                    <a:pt x="1208566" y="1006549"/>
                    <a:pt x="1242236" y="1027814"/>
                  </a:cubicBezTo>
                  <a:cubicBezTo>
                    <a:pt x="1275906" y="1049079"/>
                    <a:pt x="1355651" y="1063257"/>
                    <a:pt x="1401725" y="1070345"/>
                  </a:cubicBezTo>
                  <a:cubicBezTo>
                    <a:pt x="1447799" y="1077433"/>
                    <a:pt x="1525771" y="1068573"/>
                    <a:pt x="1518683" y="1070345"/>
                  </a:cubicBezTo>
                  <a:cubicBezTo>
                    <a:pt x="1511595" y="1072117"/>
                    <a:pt x="1412358" y="1072117"/>
                    <a:pt x="1359195" y="1080977"/>
                  </a:cubicBezTo>
                  <a:cubicBezTo>
                    <a:pt x="1306032" y="1089837"/>
                    <a:pt x="1220971" y="1102242"/>
                    <a:pt x="1199706" y="1123507"/>
                  </a:cubicBezTo>
                  <a:cubicBezTo>
                    <a:pt x="1178441" y="1144772"/>
                    <a:pt x="1201478" y="1185531"/>
                    <a:pt x="1231604" y="1208568"/>
                  </a:cubicBezTo>
                  <a:cubicBezTo>
                    <a:pt x="1261730" y="1231605"/>
                    <a:pt x="1330842" y="1252871"/>
                    <a:pt x="1380460" y="1261731"/>
                  </a:cubicBezTo>
                  <a:cubicBezTo>
                    <a:pt x="1430079" y="1270592"/>
                    <a:pt x="1485013" y="1263503"/>
                    <a:pt x="1529315" y="1261731"/>
                  </a:cubicBezTo>
                  <a:cubicBezTo>
                    <a:pt x="1573617" y="1259959"/>
                    <a:pt x="1616148" y="1286540"/>
                    <a:pt x="1646274" y="1251098"/>
                  </a:cubicBezTo>
                  <a:cubicBezTo>
                    <a:pt x="1676400" y="1215656"/>
                    <a:pt x="1687032" y="1160722"/>
                    <a:pt x="1710069" y="1049080"/>
                  </a:cubicBezTo>
                  <a:cubicBezTo>
                    <a:pt x="1733106" y="937438"/>
                    <a:pt x="1782725" y="740735"/>
                    <a:pt x="1784497" y="581247"/>
                  </a:cubicBezTo>
                  <a:cubicBezTo>
                    <a:pt x="1786269" y="421759"/>
                    <a:pt x="1749055" y="184298"/>
                    <a:pt x="1720702" y="92149"/>
                  </a:cubicBezTo>
                  <a:cubicBezTo>
                    <a:pt x="1692349" y="0"/>
                    <a:pt x="1671083" y="30126"/>
                    <a:pt x="1614376" y="17721"/>
                  </a:cubicBezTo>
                  <a:close/>
                </a:path>
              </a:pathLst>
            </a:custGeom>
            <a:solidFill>
              <a:schemeClr val="tx2"/>
            </a:solidFill>
            <a:ln w="9525" cap="flat" cmpd="sng" algn="ctr">
              <a:solidFill>
                <a:schemeClr val="tx2">
                  <a:lumMod val="50000"/>
                </a:schemeClr>
              </a:solid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grpSp>
      <p:grpSp>
        <p:nvGrpSpPr>
          <p:cNvPr id="210" name="Group 8">
            <a:extLst>
              <a:ext uri="{FF2B5EF4-FFF2-40B4-BE49-F238E27FC236}">
                <a16:creationId xmlns:a16="http://schemas.microsoft.com/office/drawing/2014/main" id="{B42B2707-603F-470F-BFC3-B5BD3EFEB2C4}"/>
              </a:ext>
            </a:extLst>
          </p:cNvPr>
          <p:cNvGrpSpPr>
            <a:grpSpLocks/>
          </p:cNvGrpSpPr>
          <p:nvPr/>
        </p:nvGrpSpPr>
        <p:grpSpPr bwMode="auto">
          <a:xfrm>
            <a:off x="2917126" y="2375492"/>
            <a:ext cx="988858" cy="673100"/>
            <a:chOff x="8315638" y="2593688"/>
            <a:chExt cx="988100" cy="674086"/>
          </a:xfrm>
        </p:grpSpPr>
        <p:grpSp>
          <p:nvGrpSpPr>
            <p:cNvPr id="211" name="Group 59">
              <a:extLst>
                <a:ext uri="{FF2B5EF4-FFF2-40B4-BE49-F238E27FC236}">
                  <a16:creationId xmlns:a16="http://schemas.microsoft.com/office/drawing/2014/main" id="{51B0D4F5-46ED-4006-9777-EBCF62A78EF7}"/>
                </a:ext>
              </a:extLst>
            </p:cNvPr>
            <p:cNvGrpSpPr>
              <a:grpSpLocks/>
            </p:cNvGrpSpPr>
            <p:nvPr/>
          </p:nvGrpSpPr>
          <p:grpSpPr bwMode="auto">
            <a:xfrm rot="-932356">
              <a:off x="8690816" y="2593688"/>
              <a:ext cx="612922" cy="674086"/>
              <a:chOff x="6244431" y="2503487"/>
              <a:chExt cx="1040210" cy="1144985"/>
            </a:xfrm>
          </p:grpSpPr>
          <p:sp>
            <p:nvSpPr>
              <p:cNvPr id="215" name="Freeform 61">
                <a:extLst>
                  <a:ext uri="{FF2B5EF4-FFF2-40B4-BE49-F238E27FC236}">
                    <a16:creationId xmlns:a16="http://schemas.microsoft.com/office/drawing/2014/main" id="{A75DD1E5-88B5-4EF0-8984-AFA39B93AB1E}"/>
                  </a:ext>
                </a:extLst>
              </p:cNvPr>
              <p:cNvSpPr/>
              <p:nvPr/>
            </p:nvSpPr>
            <p:spPr bwMode="auto">
              <a:xfrm>
                <a:off x="6245458" y="2503628"/>
                <a:ext cx="1039164"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216" name="Freeform 62">
                <a:extLst>
                  <a:ext uri="{FF2B5EF4-FFF2-40B4-BE49-F238E27FC236}">
                    <a16:creationId xmlns:a16="http://schemas.microsoft.com/office/drawing/2014/main" id="{26AE74CF-57BA-4354-8CA7-DAB398632610}"/>
                  </a:ext>
                </a:extLst>
              </p:cNvPr>
              <p:cNvSpPr/>
              <p:nvPr/>
            </p:nvSpPr>
            <p:spPr bwMode="auto">
              <a:xfrm rot="2112546">
                <a:off x="6489914" y="2765008"/>
                <a:ext cx="578808" cy="529286"/>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solidFill>
                <a:schemeClr val="bg2">
                  <a:lumMod val="75000"/>
                </a:schemeClr>
              </a:solidFill>
              <a:ln w="12700">
                <a:solidFill>
                  <a:schemeClr val="bg2">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grpSp>
          <p:nvGrpSpPr>
            <p:cNvPr id="212" name="Group 7">
              <a:extLst>
                <a:ext uri="{FF2B5EF4-FFF2-40B4-BE49-F238E27FC236}">
                  <a16:creationId xmlns:a16="http://schemas.microsoft.com/office/drawing/2014/main" id="{9CDD232B-5489-4CC3-970D-59CEFD67A399}"/>
                </a:ext>
              </a:extLst>
            </p:cNvPr>
            <p:cNvGrpSpPr>
              <a:grpSpLocks/>
            </p:cNvGrpSpPr>
            <p:nvPr/>
          </p:nvGrpSpPr>
          <p:grpSpPr bwMode="auto">
            <a:xfrm rot="10602798">
              <a:off x="8315638" y="2870551"/>
              <a:ext cx="410516" cy="74725"/>
              <a:chOff x="3932068" y="3151844"/>
              <a:chExt cx="410516" cy="74725"/>
            </a:xfrm>
          </p:grpSpPr>
          <p:sp>
            <p:nvSpPr>
              <p:cNvPr id="213" name="Freeform 19">
                <a:extLst>
                  <a:ext uri="{FF2B5EF4-FFF2-40B4-BE49-F238E27FC236}">
                    <a16:creationId xmlns:a16="http://schemas.microsoft.com/office/drawing/2014/main" id="{3285BE40-E3AA-4049-9F3F-2AB1D1AEBB03}"/>
                  </a:ext>
                </a:extLst>
              </p:cNvPr>
              <p:cNvSpPr/>
              <p:nvPr/>
            </p:nvSpPr>
            <p:spPr bwMode="auto">
              <a:xfrm rot="171099">
                <a:off x="4234717" y="3158206"/>
                <a:ext cx="107867" cy="68363"/>
              </a:xfrm>
              <a:custGeom>
                <a:avLst/>
                <a:gdLst>
                  <a:gd name="connsiteX0" fmla="*/ 419986 w 458972"/>
                  <a:gd name="connsiteY0" fmla="*/ 30126 h 483782"/>
                  <a:gd name="connsiteX1" fmla="*/ 292396 w 458972"/>
                  <a:gd name="connsiteY1" fmla="*/ 51391 h 483782"/>
                  <a:gd name="connsiteX2" fmla="*/ 90377 w 458972"/>
                  <a:gd name="connsiteY2" fmla="*/ 30126 h 483782"/>
                  <a:gd name="connsiteX3" fmla="*/ 5316 w 458972"/>
                  <a:gd name="connsiteY3" fmla="*/ 232145 h 483782"/>
                  <a:gd name="connsiteX4" fmla="*/ 58479 w 458972"/>
                  <a:gd name="connsiteY4" fmla="*/ 444796 h 483782"/>
                  <a:gd name="connsiteX5" fmla="*/ 292396 w 458972"/>
                  <a:gd name="connsiteY5" fmla="*/ 466061 h 483782"/>
                  <a:gd name="connsiteX6" fmla="*/ 430619 w 458972"/>
                  <a:gd name="connsiteY6" fmla="*/ 412898 h 483782"/>
                  <a:gd name="connsiteX7" fmla="*/ 345558 w 458972"/>
                  <a:gd name="connsiteY7" fmla="*/ 338470 h 483782"/>
                  <a:gd name="connsiteX8" fmla="*/ 430619 w 458972"/>
                  <a:gd name="connsiteY8" fmla="*/ 264042 h 483782"/>
                  <a:gd name="connsiteX9" fmla="*/ 324293 w 458972"/>
                  <a:gd name="connsiteY9" fmla="*/ 157717 h 483782"/>
                  <a:gd name="connsiteX10" fmla="*/ 441251 w 458972"/>
                  <a:gd name="connsiteY10" fmla="*/ 83289 h 483782"/>
                  <a:gd name="connsiteX11" fmla="*/ 419986 w 458972"/>
                  <a:gd name="connsiteY11" fmla="*/ 30126 h 483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8972" h="483782">
                    <a:moveTo>
                      <a:pt x="419986" y="30126"/>
                    </a:moveTo>
                    <a:cubicBezTo>
                      <a:pt x="395177" y="24810"/>
                      <a:pt x="347331" y="51391"/>
                      <a:pt x="292396" y="51391"/>
                    </a:cubicBezTo>
                    <a:cubicBezTo>
                      <a:pt x="237461" y="51391"/>
                      <a:pt x="138224" y="0"/>
                      <a:pt x="90377" y="30126"/>
                    </a:cubicBezTo>
                    <a:cubicBezTo>
                      <a:pt x="42530" y="60252"/>
                      <a:pt x="10632" y="163033"/>
                      <a:pt x="5316" y="232145"/>
                    </a:cubicBezTo>
                    <a:cubicBezTo>
                      <a:pt x="0" y="301257"/>
                      <a:pt x="10632" y="405810"/>
                      <a:pt x="58479" y="444796"/>
                    </a:cubicBezTo>
                    <a:cubicBezTo>
                      <a:pt x="106326" y="483782"/>
                      <a:pt x="230373" y="471377"/>
                      <a:pt x="292396" y="466061"/>
                    </a:cubicBezTo>
                    <a:cubicBezTo>
                      <a:pt x="354419" y="460745"/>
                      <a:pt x="421759" y="434163"/>
                      <a:pt x="430619" y="412898"/>
                    </a:cubicBezTo>
                    <a:cubicBezTo>
                      <a:pt x="439479" y="391633"/>
                      <a:pt x="345558" y="363279"/>
                      <a:pt x="345558" y="338470"/>
                    </a:cubicBezTo>
                    <a:cubicBezTo>
                      <a:pt x="345558" y="313661"/>
                      <a:pt x="434163" y="294168"/>
                      <a:pt x="430619" y="264042"/>
                    </a:cubicBezTo>
                    <a:cubicBezTo>
                      <a:pt x="427075" y="233917"/>
                      <a:pt x="322521" y="187843"/>
                      <a:pt x="324293" y="157717"/>
                    </a:cubicBezTo>
                    <a:cubicBezTo>
                      <a:pt x="326065" y="127592"/>
                      <a:pt x="423530" y="106326"/>
                      <a:pt x="441251" y="83289"/>
                    </a:cubicBezTo>
                    <a:cubicBezTo>
                      <a:pt x="458972" y="60252"/>
                      <a:pt x="444795" y="35442"/>
                      <a:pt x="419986" y="30126"/>
                    </a:cubicBezTo>
                    <a:close/>
                  </a:path>
                </a:pathLst>
              </a:custGeom>
              <a:solidFill>
                <a:schemeClr val="accent5"/>
              </a:solidFill>
              <a:ln w="9525" cap="flat" cmpd="sng" algn="ctr">
                <a:no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sp>
            <p:nvSpPr>
              <p:cNvPr id="214" name="Freeform 53">
                <a:extLst>
                  <a:ext uri="{FF2B5EF4-FFF2-40B4-BE49-F238E27FC236}">
                    <a16:creationId xmlns:a16="http://schemas.microsoft.com/office/drawing/2014/main" id="{8D27363A-8729-4D7C-AE78-BC6AC986C806}"/>
                  </a:ext>
                </a:extLst>
              </p:cNvPr>
              <p:cNvSpPr>
                <a:spLocks noChangeArrowheads="1"/>
              </p:cNvSpPr>
              <p:nvPr/>
            </p:nvSpPr>
            <p:spPr bwMode="auto">
              <a:xfrm rot="171099">
                <a:off x="3932068" y="3151844"/>
                <a:ext cx="291876" cy="65183"/>
              </a:xfrm>
              <a:custGeom>
                <a:avLst/>
                <a:gdLst>
                  <a:gd name="T0" fmla="*/ 44262 w 1251098"/>
                  <a:gd name="T1" fmla="*/ 183690 h 627321"/>
                  <a:gd name="T2" fmla="*/ 192974 w 1251098"/>
                  <a:gd name="T3" fmla="*/ 98909 h 627321"/>
                  <a:gd name="T4" fmla="*/ 479781 w 1251098"/>
                  <a:gd name="T5" fmla="*/ 120106 h 627321"/>
                  <a:gd name="T6" fmla="*/ 787837 w 1251098"/>
                  <a:gd name="T7" fmla="*/ 120106 h 627321"/>
                  <a:gd name="T8" fmla="*/ 1149000 w 1251098"/>
                  <a:gd name="T9" fmla="*/ 3536 h 627321"/>
                  <a:gd name="T10" fmla="*/ 1212735 w 1251098"/>
                  <a:gd name="T11" fmla="*/ 98909 h 627321"/>
                  <a:gd name="T12" fmla="*/ 1085269 w 1251098"/>
                  <a:gd name="T13" fmla="*/ 310864 h 627321"/>
                  <a:gd name="T14" fmla="*/ 1138376 w 1251098"/>
                  <a:gd name="T15" fmla="*/ 469827 h 627321"/>
                  <a:gd name="T16" fmla="*/ 1233981 w 1251098"/>
                  <a:gd name="T17" fmla="*/ 596999 h 627321"/>
                  <a:gd name="T18" fmla="*/ 1042772 w 1251098"/>
                  <a:gd name="T19" fmla="*/ 607598 h 627321"/>
                  <a:gd name="T20" fmla="*/ 745347 w 1251098"/>
                  <a:gd name="T21" fmla="*/ 491023 h 627321"/>
                  <a:gd name="T22" fmla="*/ 320445 w 1251098"/>
                  <a:gd name="T23" fmla="*/ 491023 h 627321"/>
                  <a:gd name="T24" fmla="*/ 44262 w 1251098"/>
                  <a:gd name="T25" fmla="*/ 469827 h 627321"/>
                  <a:gd name="T26" fmla="*/ 44262 w 1251098"/>
                  <a:gd name="T27" fmla="*/ 183690 h 62732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1098"/>
                  <a:gd name="T43" fmla="*/ 0 h 627321"/>
                  <a:gd name="T44" fmla="*/ 1251098 w 1251098"/>
                  <a:gd name="T45" fmla="*/ 627321 h 627321"/>
                  <a:gd name="connsiteX0" fmla="*/ 44302 w 1251098"/>
                  <a:gd name="connsiteY0" fmla="*/ 184298 h 627321"/>
                  <a:gd name="connsiteX1" fmla="*/ 193158 w 1251098"/>
                  <a:gd name="connsiteY1" fmla="*/ 99237 h 627321"/>
                  <a:gd name="connsiteX2" fmla="*/ 480237 w 1251098"/>
                  <a:gd name="connsiteY2" fmla="*/ 120502 h 627321"/>
                  <a:gd name="connsiteX3" fmla="*/ 788581 w 1251098"/>
                  <a:gd name="connsiteY3" fmla="*/ 120502 h 627321"/>
                  <a:gd name="connsiteX4" fmla="*/ 1150088 w 1251098"/>
                  <a:gd name="connsiteY4" fmla="*/ 3544 h 627321"/>
                  <a:gd name="connsiteX5" fmla="*/ 1213884 w 1251098"/>
                  <a:gd name="connsiteY5" fmla="*/ 99237 h 627321"/>
                  <a:gd name="connsiteX6" fmla="*/ 1086293 w 1251098"/>
                  <a:gd name="connsiteY6" fmla="*/ 222730 h 627321"/>
                  <a:gd name="connsiteX7" fmla="*/ 1139456 w 1251098"/>
                  <a:gd name="connsiteY7" fmla="*/ 471377 h 627321"/>
                  <a:gd name="connsiteX8" fmla="*/ 1235149 w 1251098"/>
                  <a:gd name="connsiteY8" fmla="*/ 598967 h 627321"/>
                  <a:gd name="connsiteX9" fmla="*/ 1043763 w 1251098"/>
                  <a:gd name="connsiteY9" fmla="*/ 609600 h 627321"/>
                  <a:gd name="connsiteX10" fmla="*/ 746051 w 1251098"/>
                  <a:gd name="connsiteY10" fmla="*/ 492642 h 627321"/>
                  <a:gd name="connsiteX11" fmla="*/ 320749 w 1251098"/>
                  <a:gd name="connsiteY11" fmla="*/ 492642 h 627321"/>
                  <a:gd name="connsiteX12" fmla="*/ 44302 w 1251098"/>
                  <a:gd name="connsiteY12" fmla="*/ 471377 h 627321"/>
                  <a:gd name="connsiteX13" fmla="*/ 44302 w 1251098"/>
                  <a:gd name="connsiteY13" fmla="*/ 184298 h 627321"/>
                  <a:gd name="connsiteX0" fmla="*/ 44302 w 1251098"/>
                  <a:gd name="connsiteY0" fmla="*/ 236306 h 679329"/>
                  <a:gd name="connsiteX1" fmla="*/ 193158 w 1251098"/>
                  <a:gd name="connsiteY1" fmla="*/ 151245 h 679329"/>
                  <a:gd name="connsiteX2" fmla="*/ 480237 w 1251098"/>
                  <a:gd name="connsiteY2" fmla="*/ 172510 h 679329"/>
                  <a:gd name="connsiteX3" fmla="*/ 788581 w 1251098"/>
                  <a:gd name="connsiteY3" fmla="*/ 172510 h 679329"/>
                  <a:gd name="connsiteX4" fmla="*/ 1144477 w 1251098"/>
                  <a:gd name="connsiteY4" fmla="*/ 3544 h 679329"/>
                  <a:gd name="connsiteX5" fmla="*/ 1213884 w 1251098"/>
                  <a:gd name="connsiteY5" fmla="*/ 151245 h 679329"/>
                  <a:gd name="connsiteX6" fmla="*/ 1086293 w 1251098"/>
                  <a:gd name="connsiteY6" fmla="*/ 274738 h 679329"/>
                  <a:gd name="connsiteX7" fmla="*/ 1139456 w 1251098"/>
                  <a:gd name="connsiteY7" fmla="*/ 523385 h 679329"/>
                  <a:gd name="connsiteX8" fmla="*/ 1235149 w 1251098"/>
                  <a:gd name="connsiteY8" fmla="*/ 650975 h 679329"/>
                  <a:gd name="connsiteX9" fmla="*/ 1043763 w 1251098"/>
                  <a:gd name="connsiteY9" fmla="*/ 661608 h 679329"/>
                  <a:gd name="connsiteX10" fmla="*/ 746051 w 1251098"/>
                  <a:gd name="connsiteY10" fmla="*/ 544650 h 679329"/>
                  <a:gd name="connsiteX11" fmla="*/ 320749 w 1251098"/>
                  <a:gd name="connsiteY11" fmla="*/ 544650 h 679329"/>
                  <a:gd name="connsiteX12" fmla="*/ 44302 w 1251098"/>
                  <a:gd name="connsiteY12" fmla="*/ 523385 h 679329"/>
                  <a:gd name="connsiteX13" fmla="*/ 44302 w 1251098"/>
                  <a:gd name="connsiteY13" fmla="*/ 236306 h 679329"/>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086293 w 1251098"/>
                  <a:gd name="connsiteY6" fmla="*/ 284645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51098" h="689236">
                    <a:moveTo>
                      <a:pt x="44302" y="246213"/>
                    </a:moveTo>
                    <a:cubicBezTo>
                      <a:pt x="69111" y="184190"/>
                      <a:pt x="120502" y="171785"/>
                      <a:pt x="193158" y="161152"/>
                    </a:cubicBezTo>
                    <a:cubicBezTo>
                      <a:pt x="265814" y="150519"/>
                      <a:pt x="381000" y="178873"/>
                      <a:pt x="480237" y="182417"/>
                    </a:cubicBezTo>
                    <a:cubicBezTo>
                      <a:pt x="579474" y="185961"/>
                      <a:pt x="677874" y="210578"/>
                      <a:pt x="788581" y="182417"/>
                    </a:cubicBezTo>
                    <a:cubicBezTo>
                      <a:pt x="899288" y="154256"/>
                      <a:pt x="1069853" y="26902"/>
                      <a:pt x="1144477" y="13451"/>
                    </a:cubicBezTo>
                    <a:cubicBezTo>
                      <a:pt x="1219101" y="0"/>
                      <a:pt x="1243217" y="54037"/>
                      <a:pt x="1236325" y="101713"/>
                    </a:cubicBezTo>
                    <a:cubicBezTo>
                      <a:pt x="1229433" y="149389"/>
                      <a:pt x="1147319" y="145850"/>
                      <a:pt x="1103122" y="299506"/>
                    </a:cubicBezTo>
                    <a:cubicBezTo>
                      <a:pt x="1086977" y="371436"/>
                      <a:pt x="1117451" y="473063"/>
                      <a:pt x="1139456" y="533292"/>
                    </a:cubicBezTo>
                    <a:cubicBezTo>
                      <a:pt x="1161461" y="593521"/>
                      <a:pt x="1251098" y="637845"/>
                      <a:pt x="1235149" y="660882"/>
                    </a:cubicBezTo>
                    <a:cubicBezTo>
                      <a:pt x="1219200" y="683919"/>
                      <a:pt x="1125279" y="689236"/>
                      <a:pt x="1043763" y="671515"/>
                    </a:cubicBezTo>
                    <a:cubicBezTo>
                      <a:pt x="962247" y="653794"/>
                      <a:pt x="866553" y="574050"/>
                      <a:pt x="746051" y="554557"/>
                    </a:cubicBezTo>
                    <a:cubicBezTo>
                      <a:pt x="625549" y="535064"/>
                      <a:pt x="437707" y="558101"/>
                      <a:pt x="320749" y="554557"/>
                    </a:cubicBezTo>
                    <a:cubicBezTo>
                      <a:pt x="203791" y="551013"/>
                      <a:pt x="88604" y="588227"/>
                      <a:pt x="44302" y="533292"/>
                    </a:cubicBezTo>
                    <a:cubicBezTo>
                      <a:pt x="0" y="478357"/>
                      <a:pt x="19493" y="308236"/>
                      <a:pt x="44302" y="246213"/>
                    </a:cubicBezTo>
                    <a:close/>
                  </a:path>
                </a:pathLst>
              </a:custGeom>
              <a:solidFill>
                <a:schemeClr val="accent2"/>
              </a:solidFill>
              <a:ln w="9525" algn="ctr">
                <a:noFill/>
                <a:round/>
                <a:headEnd/>
                <a:tailEnd/>
              </a:ln>
            </p:spPr>
            <p:txBody>
              <a:bodyPr/>
              <a:lstStyle/>
              <a:p>
                <a:pPr eaLnBrk="1" fontAlgn="auto" hangingPunct="1">
                  <a:spcBef>
                    <a:spcPts val="0"/>
                  </a:spcBef>
                  <a:spcAft>
                    <a:spcPts val="0"/>
                  </a:spcAft>
                  <a:defRPr/>
                </a:pPr>
                <a:endParaRPr lang="en-US" sz="1000" dirty="0">
                  <a:ln w="12700">
                    <a:solidFill>
                      <a:srgbClr val="F8F45A">
                        <a:satMod val="155000"/>
                      </a:srgbClr>
                    </a:solidFill>
                    <a:prstDash val="solid"/>
                  </a:ln>
                  <a:solidFill>
                    <a:schemeClr val="bg1"/>
                  </a:solidFill>
                  <a:effectLst>
                    <a:outerShdw blurRad="41275" dist="20320" dir="1800000" algn="tl" rotWithShape="0">
                      <a:srgbClr val="000000">
                        <a:alpha val="40000"/>
                      </a:srgbClr>
                    </a:outerShdw>
                  </a:effectLst>
                  <a:latin typeface="Calibri" panose="020F0502020204030204" pitchFamily="34" charset="0"/>
                </a:endParaRPr>
              </a:p>
            </p:txBody>
          </p:sp>
        </p:grpSp>
      </p:grpSp>
      <p:sp>
        <p:nvSpPr>
          <p:cNvPr id="217" name="TextBox 114">
            <a:extLst>
              <a:ext uri="{FF2B5EF4-FFF2-40B4-BE49-F238E27FC236}">
                <a16:creationId xmlns:a16="http://schemas.microsoft.com/office/drawing/2014/main" id="{3F635F89-0260-4A54-AE01-4444A48E7CC0}"/>
              </a:ext>
            </a:extLst>
          </p:cNvPr>
          <p:cNvSpPr txBox="1">
            <a:spLocks noChangeArrowheads="1"/>
          </p:cNvSpPr>
          <p:nvPr/>
        </p:nvSpPr>
        <p:spPr bwMode="auto">
          <a:xfrm>
            <a:off x="2142272" y="3094631"/>
            <a:ext cx="10683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600" dirty="0">
                <a:solidFill>
                  <a:schemeClr val="bg1"/>
                </a:solidFill>
                <a:latin typeface="Calibri" panose="020F0502020204030204" pitchFamily="34" charset="0"/>
              </a:rPr>
              <a:t>Activated</a:t>
            </a:r>
          </a:p>
          <a:p>
            <a:pPr algn="ctr" eaLnBrk="1" hangingPunct="1">
              <a:lnSpc>
                <a:spcPct val="100000"/>
              </a:lnSpc>
              <a:spcBef>
                <a:spcPct val="0"/>
              </a:spcBef>
              <a:spcAft>
                <a:spcPct val="0"/>
              </a:spcAft>
              <a:buClrTx/>
              <a:buFontTx/>
              <a:buNone/>
            </a:pPr>
            <a:r>
              <a:rPr lang="en-US" altLang="en-US" sz="1600" dirty="0">
                <a:solidFill>
                  <a:schemeClr val="bg1"/>
                </a:solidFill>
                <a:latin typeface="Calibri" panose="020F0502020204030204" pitchFamily="34" charset="0"/>
              </a:rPr>
              <a:t>T-cell</a:t>
            </a:r>
          </a:p>
        </p:txBody>
      </p:sp>
      <p:sp>
        <p:nvSpPr>
          <p:cNvPr id="218" name="TextBox 97">
            <a:extLst>
              <a:ext uri="{FF2B5EF4-FFF2-40B4-BE49-F238E27FC236}">
                <a16:creationId xmlns:a16="http://schemas.microsoft.com/office/drawing/2014/main" id="{BAF879DD-EF9D-47B2-BE47-AB48DC8C9FD7}"/>
              </a:ext>
            </a:extLst>
          </p:cNvPr>
          <p:cNvSpPr txBox="1">
            <a:spLocks noChangeArrowheads="1"/>
          </p:cNvSpPr>
          <p:nvPr/>
        </p:nvSpPr>
        <p:spPr bwMode="auto">
          <a:xfrm>
            <a:off x="3730447" y="4153028"/>
            <a:ext cx="6030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MHC</a:t>
            </a:r>
          </a:p>
        </p:txBody>
      </p:sp>
      <p:sp>
        <p:nvSpPr>
          <p:cNvPr id="219" name="TextBox 97">
            <a:extLst>
              <a:ext uri="{FF2B5EF4-FFF2-40B4-BE49-F238E27FC236}">
                <a16:creationId xmlns:a16="http://schemas.microsoft.com/office/drawing/2014/main" id="{0FE22362-BA7B-447C-8F31-4B63F82E95FD}"/>
              </a:ext>
            </a:extLst>
          </p:cNvPr>
          <p:cNvSpPr txBox="1">
            <a:spLocks noChangeArrowheads="1"/>
          </p:cNvSpPr>
          <p:nvPr/>
        </p:nvSpPr>
        <p:spPr bwMode="auto">
          <a:xfrm>
            <a:off x="1918672" y="3858437"/>
            <a:ext cx="5055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TCR</a:t>
            </a:r>
          </a:p>
        </p:txBody>
      </p:sp>
      <p:sp>
        <p:nvSpPr>
          <p:cNvPr id="220" name="TextBox 97">
            <a:extLst>
              <a:ext uri="{FF2B5EF4-FFF2-40B4-BE49-F238E27FC236}">
                <a16:creationId xmlns:a16="http://schemas.microsoft.com/office/drawing/2014/main" id="{9F5B209B-AEC6-4DE1-BDDD-56B234942BF9}"/>
              </a:ext>
            </a:extLst>
          </p:cNvPr>
          <p:cNvSpPr txBox="1">
            <a:spLocks noChangeArrowheads="1"/>
          </p:cNvSpPr>
          <p:nvPr/>
        </p:nvSpPr>
        <p:spPr bwMode="auto">
          <a:xfrm>
            <a:off x="2721503" y="3870482"/>
            <a:ext cx="6833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200" dirty="0">
                <a:solidFill>
                  <a:schemeClr val="bg1"/>
                </a:solidFill>
                <a:latin typeface="Calibri" panose="020F0502020204030204" pitchFamily="34" charset="0"/>
              </a:rPr>
              <a:t>Antigen</a:t>
            </a:r>
          </a:p>
        </p:txBody>
      </p:sp>
      <p:sp>
        <p:nvSpPr>
          <p:cNvPr id="225" name="TextBox 115">
            <a:extLst>
              <a:ext uri="{FF2B5EF4-FFF2-40B4-BE49-F238E27FC236}">
                <a16:creationId xmlns:a16="http://schemas.microsoft.com/office/drawing/2014/main" id="{3BD38E75-B32A-46C8-B0FC-03AD0245938F}"/>
              </a:ext>
            </a:extLst>
          </p:cNvPr>
          <p:cNvSpPr txBox="1">
            <a:spLocks noChangeArrowheads="1"/>
          </p:cNvSpPr>
          <p:nvPr/>
        </p:nvSpPr>
        <p:spPr bwMode="auto">
          <a:xfrm>
            <a:off x="2142845" y="5509039"/>
            <a:ext cx="146623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400" dirty="0">
                <a:solidFill>
                  <a:schemeClr val="accent3"/>
                </a:solidFill>
                <a:latin typeface="Calibri" panose="020F0502020204030204" pitchFamily="34" charset="0"/>
              </a:rPr>
              <a:t>Inhibitory signals</a:t>
            </a:r>
          </a:p>
        </p:txBody>
      </p:sp>
      <p:sp>
        <p:nvSpPr>
          <p:cNvPr id="240" name="Cross 147">
            <a:extLst>
              <a:ext uri="{FF2B5EF4-FFF2-40B4-BE49-F238E27FC236}">
                <a16:creationId xmlns:a16="http://schemas.microsoft.com/office/drawing/2014/main" id="{6435A443-3395-4C4E-8A54-E47ECA437C6F}"/>
              </a:ext>
            </a:extLst>
          </p:cNvPr>
          <p:cNvSpPr>
            <a:spLocks noChangeArrowheads="1"/>
          </p:cNvSpPr>
          <p:nvPr/>
        </p:nvSpPr>
        <p:spPr bwMode="auto">
          <a:xfrm>
            <a:off x="2070835" y="4193181"/>
            <a:ext cx="252412" cy="236537"/>
          </a:xfrm>
          <a:prstGeom prst="plus">
            <a:avLst>
              <a:gd name="adj" fmla="val 43037"/>
            </a:avLst>
          </a:prstGeom>
          <a:solidFill>
            <a:schemeClr val="accent4"/>
          </a:solidFill>
          <a:ln w="19050">
            <a:solidFill>
              <a:schemeClr val="accent4"/>
            </a:solidFill>
            <a:miter lim="800000"/>
            <a:headEnd/>
            <a:tailEnd/>
          </a:ln>
        </p:spPr>
        <p:txBody>
          <a:bodyPr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buClrTx/>
              <a:buNone/>
            </a:pPr>
            <a:endParaRPr lang="en-US" altLang="en-US" sz="1800" dirty="0">
              <a:solidFill>
                <a:schemeClr val="bg1"/>
              </a:solidFill>
              <a:latin typeface="Calibri" panose="020F0502020204030204" pitchFamily="34" charset="0"/>
            </a:endParaRPr>
          </a:p>
        </p:txBody>
      </p:sp>
      <p:sp>
        <p:nvSpPr>
          <p:cNvPr id="245" name="Freeform 15">
            <a:extLst>
              <a:ext uri="{FF2B5EF4-FFF2-40B4-BE49-F238E27FC236}">
                <a16:creationId xmlns:a16="http://schemas.microsoft.com/office/drawing/2014/main" id="{8E6F4148-41F6-45BD-BD3A-BE0687432A05}"/>
              </a:ext>
            </a:extLst>
          </p:cNvPr>
          <p:cNvSpPr/>
          <p:nvPr/>
        </p:nvSpPr>
        <p:spPr bwMode="auto">
          <a:xfrm rot="16828888">
            <a:off x="-170073" y="3234133"/>
            <a:ext cx="2906554" cy="2615142"/>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 name="connsiteX0" fmla="*/ 51139 w 748527"/>
              <a:gd name="connsiteY0" fmla="*/ 133240 h 741571"/>
              <a:gd name="connsiteX1" fmla="*/ 153533 w 748527"/>
              <a:gd name="connsiteY1" fmla="*/ 45134 h 741571"/>
              <a:gd name="connsiteX2" fmla="*/ 505958 w 748527"/>
              <a:gd name="connsiteY2" fmla="*/ 2271 h 741571"/>
              <a:gd name="connsiteX3" fmla="*/ 648833 w 748527"/>
              <a:gd name="connsiteY3" fmla="*/ 111809 h 741571"/>
              <a:gd name="connsiteX4" fmla="*/ 734558 w 748527"/>
              <a:gd name="connsiteY4" fmla="*/ 257065 h 741571"/>
              <a:gd name="connsiteX5" fmla="*/ 739321 w 748527"/>
              <a:gd name="connsiteY5" fmla="*/ 464234 h 741571"/>
              <a:gd name="connsiteX6" fmla="*/ 644071 w 748527"/>
              <a:gd name="connsiteY6" fmla="*/ 640446 h 741571"/>
              <a:gd name="connsiteX7" fmla="*/ 513102 w 748527"/>
              <a:gd name="connsiteY7" fmla="*/ 716646 h 741571"/>
              <a:gd name="connsiteX8" fmla="*/ 334508 w 748527"/>
              <a:gd name="connsiteY8" fmla="*/ 738078 h 741571"/>
              <a:gd name="connsiteX9" fmla="*/ 132102 w 748527"/>
              <a:gd name="connsiteY9" fmla="*/ 652353 h 741571"/>
              <a:gd name="connsiteX10" fmla="*/ 15421 w 748527"/>
              <a:gd name="connsiteY10" fmla="*/ 449946 h 741571"/>
              <a:gd name="connsiteX11" fmla="*/ 5896 w 748527"/>
              <a:gd name="connsiteY11" fmla="*/ 228490 h 741571"/>
              <a:gd name="connsiteX12" fmla="*/ 51139 w 748527"/>
              <a:gd name="connsiteY12" fmla="*/ 133240 h 741571"/>
              <a:gd name="connsiteX0" fmla="*/ 51139 w 748527"/>
              <a:gd name="connsiteY0" fmla="*/ 144711 h 753042"/>
              <a:gd name="connsiteX1" fmla="*/ 153533 w 748527"/>
              <a:gd name="connsiteY1" fmla="*/ 56605 h 753042"/>
              <a:gd name="connsiteX2" fmla="*/ 509029 w 748527"/>
              <a:gd name="connsiteY2" fmla="*/ 1832 h 753042"/>
              <a:gd name="connsiteX3" fmla="*/ 648833 w 748527"/>
              <a:gd name="connsiteY3" fmla="*/ 123280 h 753042"/>
              <a:gd name="connsiteX4" fmla="*/ 734558 w 748527"/>
              <a:gd name="connsiteY4" fmla="*/ 268536 h 753042"/>
              <a:gd name="connsiteX5" fmla="*/ 739321 w 748527"/>
              <a:gd name="connsiteY5" fmla="*/ 475705 h 753042"/>
              <a:gd name="connsiteX6" fmla="*/ 644071 w 748527"/>
              <a:gd name="connsiteY6" fmla="*/ 651917 h 753042"/>
              <a:gd name="connsiteX7" fmla="*/ 513102 w 748527"/>
              <a:gd name="connsiteY7" fmla="*/ 728117 h 753042"/>
              <a:gd name="connsiteX8" fmla="*/ 334508 w 748527"/>
              <a:gd name="connsiteY8" fmla="*/ 749549 h 753042"/>
              <a:gd name="connsiteX9" fmla="*/ 132102 w 748527"/>
              <a:gd name="connsiteY9" fmla="*/ 663824 h 753042"/>
              <a:gd name="connsiteX10" fmla="*/ 15421 w 748527"/>
              <a:gd name="connsiteY10" fmla="*/ 461417 h 753042"/>
              <a:gd name="connsiteX11" fmla="*/ 5896 w 748527"/>
              <a:gd name="connsiteY11" fmla="*/ 239961 h 753042"/>
              <a:gd name="connsiteX12" fmla="*/ 51139 w 748527"/>
              <a:gd name="connsiteY12" fmla="*/ 144711 h 753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48527" h="753042">
                <a:moveTo>
                  <a:pt x="51139" y="144711"/>
                </a:moveTo>
                <a:cubicBezTo>
                  <a:pt x="75745" y="114152"/>
                  <a:pt x="77218" y="80418"/>
                  <a:pt x="153533" y="56605"/>
                </a:cubicBezTo>
                <a:cubicBezTo>
                  <a:pt x="229848" y="32792"/>
                  <a:pt x="426479" y="-9280"/>
                  <a:pt x="509029" y="1832"/>
                </a:cubicBezTo>
                <a:cubicBezTo>
                  <a:pt x="591579" y="12944"/>
                  <a:pt x="611245" y="78829"/>
                  <a:pt x="648833" y="123280"/>
                </a:cubicBezTo>
                <a:cubicBezTo>
                  <a:pt x="686421" y="167731"/>
                  <a:pt x="719477" y="209799"/>
                  <a:pt x="734558" y="268536"/>
                </a:cubicBezTo>
                <a:cubicBezTo>
                  <a:pt x="749639" y="327274"/>
                  <a:pt x="754402" y="411808"/>
                  <a:pt x="739321" y="475705"/>
                </a:cubicBezTo>
                <a:cubicBezTo>
                  <a:pt x="724240" y="539602"/>
                  <a:pt x="681774" y="609848"/>
                  <a:pt x="644071" y="651917"/>
                </a:cubicBezTo>
                <a:cubicBezTo>
                  <a:pt x="606368" y="693986"/>
                  <a:pt x="564696" y="711845"/>
                  <a:pt x="513102" y="728117"/>
                </a:cubicBezTo>
                <a:cubicBezTo>
                  <a:pt x="461508" y="744389"/>
                  <a:pt x="398008" y="760265"/>
                  <a:pt x="334508" y="749549"/>
                </a:cubicBezTo>
                <a:cubicBezTo>
                  <a:pt x="271008" y="738834"/>
                  <a:pt x="185283" y="711846"/>
                  <a:pt x="132102" y="663824"/>
                </a:cubicBezTo>
                <a:cubicBezTo>
                  <a:pt x="78921" y="615802"/>
                  <a:pt x="36455" y="532061"/>
                  <a:pt x="15421" y="461417"/>
                </a:cubicBezTo>
                <a:cubicBezTo>
                  <a:pt x="-5613" y="390773"/>
                  <a:pt x="-1248" y="293936"/>
                  <a:pt x="5896" y="239961"/>
                </a:cubicBezTo>
                <a:cubicBezTo>
                  <a:pt x="13040" y="185986"/>
                  <a:pt x="26533" y="175270"/>
                  <a:pt x="51139" y="144711"/>
                </a:cubicBezTo>
                <a:close/>
              </a:path>
            </a:pathLst>
          </a:custGeom>
          <a:gradFill flip="none" rotWithShape="1">
            <a:gsLst>
              <a:gs pos="0">
                <a:schemeClr val="accent6">
                  <a:lumMod val="50000"/>
                </a:schemeClr>
              </a:gs>
              <a:gs pos="50000">
                <a:schemeClr val="accent6">
                  <a:lumMod val="60000"/>
                  <a:lumOff val="40000"/>
                </a:schemeClr>
              </a:gs>
              <a:gs pos="100000">
                <a:schemeClr val="accent6">
                  <a:lumMod val="20000"/>
                  <a:lumOff val="80000"/>
                </a:schemeClr>
              </a:gs>
            </a:gsLst>
            <a:lin ang="10800000" scaled="1"/>
            <a:tileRect/>
          </a:gradFill>
          <a:ln w="12700">
            <a:solidFill>
              <a:schemeClr val="accent6"/>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246" name="Freeform 15">
            <a:extLst>
              <a:ext uri="{FF2B5EF4-FFF2-40B4-BE49-F238E27FC236}">
                <a16:creationId xmlns:a16="http://schemas.microsoft.com/office/drawing/2014/main" id="{B12FB2DB-FE01-4DF1-A8D5-650F08D690EF}"/>
              </a:ext>
            </a:extLst>
          </p:cNvPr>
          <p:cNvSpPr/>
          <p:nvPr/>
        </p:nvSpPr>
        <p:spPr bwMode="auto">
          <a:xfrm rot="6707756">
            <a:off x="3195526" y="3574848"/>
            <a:ext cx="2786062" cy="2378075"/>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solidFill>
            <a:schemeClr val="bg2"/>
          </a:solidFill>
          <a:ln w="12700" cap="flat" cmpd="sng" algn="ctr">
            <a:solidFill>
              <a:schemeClr val="tx1">
                <a:lumMod val="65000"/>
              </a:schemeClr>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endParaRPr>
          </a:p>
        </p:txBody>
      </p:sp>
      <p:sp>
        <p:nvSpPr>
          <p:cNvPr id="247" name="Freeform 16">
            <a:extLst>
              <a:ext uri="{FF2B5EF4-FFF2-40B4-BE49-F238E27FC236}">
                <a16:creationId xmlns:a16="http://schemas.microsoft.com/office/drawing/2014/main" id="{E9AE1A6B-7E2C-48D3-8DE7-770B37EEEA42}"/>
              </a:ext>
            </a:extLst>
          </p:cNvPr>
          <p:cNvSpPr/>
          <p:nvPr/>
        </p:nvSpPr>
        <p:spPr bwMode="auto">
          <a:xfrm rot="6707756">
            <a:off x="3809094" y="4442417"/>
            <a:ext cx="1081088" cy="1093787"/>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rgbClr val="344048"/>
          </a:solidFill>
          <a:ln w="12700">
            <a:solidFill>
              <a:schemeClr val="bg2">
                <a:lumMod val="50000"/>
              </a:schemeClr>
            </a:solidFill>
            <a:miter lim="800000"/>
            <a:headEnd/>
            <a:tailEnd/>
          </a:ln>
          <a:effectLst>
            <a:outerShdw blurRad="63500" sx="102000" sy="102000" algn="ctr" rotWithShape="0">
              <a:prstClr val="black">
                <a:alpha val="40000"/>
              </a:prstClr>
            </a:outerShdw>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248" name="TextBox 77">
            <a:extLst>
              <a:ext uri="{FF2B5EF4-FFF2-40B4-BE49-F238E27FC236}">
                <a16:creationId xmlns:a16="http://schemas.microsoft.com/office/drawing/2014/main" id="{74BDF50F-6302-4866-8432-E11731F6507E}"/>
              </a:ext>
            </a:extLst>
          </p:cNvPr>
          <p:cNvSpPr txBox="1">
            <a:spLocks noChangeArrowheads="1"/>
          </p:cNvSpPr>
          <p:nvPr/>
        </p:nvSpPr>
        <p:spPr bwMode="auto">
          <a:xfrm>
            <a:off x="3412154" y="5077858"/>
            <a:ext cx="739305" cy="369332"/>
          </a:xfrm>
          <a:prstGeom prst="rect">
            <a:avLst/>
          </a:prstGeom>
          <a:noFill/>
          <a:ln>
            <a:noFill/>
          </a:ln>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defRPr/>
            </a:pPr>
            <a:r>
              <a:rPr lang="en-US" altLang="en-US" sz="1800" dirty="0">
                <a:solidFill>
                  <a:schemeClr val="tx1"/>
                </a:solidFill>
                <a:latin typeface="Calibri" panose="020F0502020204030204" pitchFamily="34" charset="0"/>
              </a:rPr>
              <a:t>PD-L1</a:t>
            </a:r>
          </a:p>
        </p:txBody>
      </p:sp>
      <p:sp>
        <p:nvSpPr>
          <p:cNvPr id="250" name="TextBox 97">
            <a:extLst>
              <a:ext uri="{FF2B5EF4-FFF2-40B4-BE49-F238E27FC236}">
                <a16:creationId xmlns:a16="http://schemas.microsoft.com/office/drawing/2014/main" id="{1533FEFD-9154-4173-A2D3-7FBCEBC2D3E6}"/>
              </a:ext>
            </a:extLst>
          </p:cNvPr>
          <p:cNvSpPr txBox="1">
            <a:spLocks noChangeArrowheads="1"/>
          </p:cNvSpPr>
          <p:nvPr/>
        </p:nvSpPr>
        <p:spPr bwMode="auto">
          <a:xfrm>
            <a:off x="3536140" y="4171755"/>
            <a:ext cx="6030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MHC</a:t>
            </a:r>
          </a:p>
        </p:txBody>
      </p:sp>
      <p:sp>
        <p:nvSpPr>
          <p:cNvPr id="251" name="TextBox 97">
            <a:extLst>
              <a:ext uri="{FF2B5EF4-FFF2-40B4-BE49-F238E27FC236}">
                <a16:creationId xmlns:a16="http://schemas.microsoft.com/office/drawing/2014/main" id="{3953AF21-5F59-4697-A9CA-752F0C19325F}"/>
              </a:ext>
            </a:extLst>
          </p:cNvPr>
          <p:cNvSpPr txBox="1">
            <a:spLocks noChangeArrowheads="1"/>
          </p:cNvSpPr>
          <p:nvPr/>
        </p:nvSpPr>
        <p:spPr bwMode="auto">
          <a:xfrm>
            <a:off x="1908799" y="4156645"/>
            <a:ext cx="5055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TCR</a:t>
            </a:r>
          </a:p>
        </p:txBody>
      </p:sp>
      <p:sp>
        <p:nvSpPr>
          <p:cNvPr id="252" name="Rectangle 251">
            <a:extLst>
              <a:ext uri="{FF2B5EF4-FFF2-40B4-BE49-F238E27FC236}">
                <a16:creationId xmlns:a16="http://schemas.microsoft.com/office/drawing/2014/main" id="{BFED8BB7-D839-4F02-BE5A-C4BBCFE16B4F}"/>
              </a:ext>
            </a:extLst>
          </p:cNvPr>
          <p:cNvSpPr/>
          <p:nvPr/>
        </p:nvSpPr>
        <p:spPr bwMode="auto">
          <a:xfrm>
            <a:off x="7767" y="3069078"/>
            <a:ext cx="1143468" cy="3200881"/>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 name="Rectangle 252">
            <a:extLst>
              <a:ext uri="{FF2B5EF4-FFF2-40B4-BE49-F238E27FC236}">
                <a16:creationId xmlns:a16="http://schemas.microsoft.com/office/drawing/2014/main" id="{14C910BF-3DB6-43FD-AF54-8BF33C0A82F3}"/>
              </a:ext>
            </a:extLst>
          </p:cNvPr>
          <p:cNvSpPr/>
          <p:nvPr/>
        </p:nvSpPr>
        <p:spPr bwMode="auto">
          <a:xfrm>
            <a:off x="4908622" y="3167782"/>
            <a:ext cx="2018901" cy="3382919"/>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Freeform 16">
            <a:extLst>
              <a:ext uri="{FF2B5EF4-FFF2-40B4-BE49-F238E27FC236}">
                <a16:creationId xmlns:a16="http://schemas.microsoft.com/office/drawing/2014/main" id="{61611ED7-5C00-4E53-8BD5-2821DB47DC30}"/>
              </a:ext>
            </a:extLst>
          </p:cNvPr>
          <p:cNvSpPr/>
          <p:nvPr/>
        </p:nvSpPr>
        <p:spPr bwMode="auto">
          <a:xfrm rot="17499136">
            <a:off x="1139393" y="4197334"/>
            <a:ext cx="1020234" cy="1031395"/>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0">
                <a:schemeClr val="accent6">
                  <a:lumMod val="50000"/>
                </a:schemeClr>
              </a:gs>
              <a:gs pos="50000">
                <a:srgbClr val="773484"/>
              </a:gs>
              <a:gs pos="100000">
                <a:schemeClr val="accent6">
                  <a:lumMod val="40000"/>
                  <a:lumOff val="60000"/>
                </a:schemeClr>
              </a:gs>
            </a:gsLst>
            <a:path path="circle">
              <a:fillToRect l="50000" t="50000" r="50000" b="50000"/>
            </a:path>
            <a:tileRect/>
          </a:gradFill>
          <a:ln w="12700">
            <a:solidFill>
              <a:schemeClr val="accent6"/>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grpSp>
        <p:nvGrpSpPr>
          <p:cNvPr id="161" name="Group 9">
            <a:extLst>
              <a:ext uri="{FF2B5EF4-FFF2-40B4-BE49-F238E27FC236}">
                <a16:creationId xmlns:a16="http://schemas.microsoft.com/office/drawing/2014/main" id="{287B104F-20BD-42C0-89AE-13A520C9FF3C}"/>
              </a:ext>
            </a:extLst>
          </p:cNvPr>
          <p:cNvGrpSpPr>
            <a:grpSpLocks/>
          </p:cNvGrpSpPr>
          <p:nvPr/>
        </p:nvGrpSpPr>
        <p:grpSpPr bwMode="auto">
          <a:xfrm rot="20864040">
            <a:off x="1091347" y="2184993"/>
            <a:ext cx="1663700" cy="1198563"/>
            <a:chOff x="5096473" y="2161375"/>
            <a:chExt cx="1664725" cy="1197241"/>
          </a:xfrm>
        </p:grpSpPr>
        <p:grpSp>
          <p:nvGrpSpPr>
            <p:cNvPr id="162" name="Group 92">
              <a:extLst>
                <a:ext uri="{FF2B5EF4-FFF2-40B4-BE49-F238E27FC236}">
                  <a16:creationId xmlns:a16="http://schemas.microsoft.com/office/drawing/2014/main" id="{FACA08FA-E348-4DB5-B0F5-692CBFA53FD8}"/>
                </a:ext>
              </a:extLst>
            </p:cNvPr>
            <p:cNvGrpSpPr>
              <a:grpSpLocks/>
            </p:cNvGrpSpPr>
            <p:nvPr/>
          </p:nvGrpSpPr>
          <p:grpSpPr bwMode="auto">
            <a:xfrm rot="1637521">
              <a:off x="5096473" y="2161375"/>
              <a:ext cx="879425" cy="667691"/>
              <a:chOff x="4096595" y="2647938"/>
              <a:chExt cx="879425" cy="667691"/>
            </a:xfrm>
          </p:grpSpPr>
          <p:grpSp>
            <p:nvGrpSpPr>
              <p:cNvPr id="176" name="Group 85">
                <a:extLst>
                  <a:ext uri="{FF2B5EF4-FFF2-40B4-BE49-F238E27FC236}">
                    <a16:creationId xmlns:a16="http://schemas.microsoft.com/office/drawing/2014/main" id="{2615B425-275A-4F35-A7C9-7B737989929E}"/>
                  </a:ext>
                </a:extLst>
              </p:cNvPr>
              <p:cNvGrpSpPr>
                <a:grpSpLocks/>
              </p:cNvGrpSpPr>
              <p:nvPr/>
            </p:nvGrpSpPr>
            <p:grpSpPr bwMode="auto">
              <a:xfrm rot="-4100864">
                <a:off x="4322237" y="2661847"/>
                <a:ext cx="667691" cy="639874"/>
                <a:chOff x="-118569" y="2760485"/>
                <a:chExt cx="640162" cy="613792"/>
              </a:xfrm>
            </p:grpSpPr>
            <p:sp>
              <p:nvSpPr>
                <p:cNvPr id="178" name="Freeform 15">
                  <a:extLst>
                    <a:ext uri="{FF2B5EF4-FFF2-40B4-BE49-F238E27FC236}">
                      <a16:creationId xmlns:a16="http://schemas.microsoft.com/office/drawing/2014/main" id="{60E66FA2-DB60-4C1E-A630-D2107561580B}"/>
                    </a:ext>
                  </a:extLst>
                </p:cNvPr>
                <p:cNvSpPr/>
                <p:nvPr/>
              </p:nvSpPr>
              <p:spPr bwMode="auto">
                <a:xfrm>
                  <a:off x="-93214" y="2710474"/>
                  <a:ext cx="640075" cy="614064"/>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gradFill flip="none" rotWithShape="1">
                  <a:gsLst>
                    <a:gs pos="0">
                      <a:schemeClr val="accent6">
                        <a:lumMod val="50000"/>
                      </a:schemeClr>
                    </a:gs>
                    <a:gs pos="50000">
                      <a:schemeClr val="accent6">
                        <a:lumMod val="60000"/>
                        <a:lumOff val="40000"/>
                      </a:schemeClr>
                    </a:gs>
                    <a:gs pos="100000">
                      <a:schemeClr val="accent6">
                        <a:lumMod val="20000"/>
                        <a:lumOff val="80000"/>
                      </a:schemeClr>
                    </a:gs>
                  </a:gsLst>
                  <a:lin ang="10800000" scaled="1"/>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179" name="Freeform 16">
                  <a:extLst>
                    <a:ext uri="{FF2B5EF4-FFF2-40B4-BE49-F238E27FC236}">
                      <a16:creationId xmlns:a16="http://schemas.microsoft.com/office/drawing/2014/main" id="{9BAA877D-6049-4B82-A97D-620D0BCDC453}"/>
                    </a:ext>
                  </a:extLst>
                </p:cNvPr>
                <p:cNvSpPr/>
                <p:nvPr/>
              </p:nvSpPr>
              <p:spPr bwMode="auto">
                <a:xfrm>
                  <a:off x="78280" y="2896371"/>
                  <a:ext cx="403266" cy="407878"/>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0">
                      <a:schemeClr val="accent6">
                        <a:lumMod val="50000"/>
                      </a:schemeClr>
                    </a:gs>
                    <a:gs pos="50000">
                      <a:srgbClr val="773484"/>
                    </a:gs>
                    <a:gs pos="100000">
                      <a:schemeClr val="accent6">
                        <a:lumMod val="40000"/>
                        <a:lumOff val="60000"/>
                      </a:schemeClr>
                    </a:gs>
                  </a:gsLst>
                  <a:path path="circle">
                    <a:fillToRect l="50000" t="50000" r="50000" b="50000"/>
                  </a:path>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grpSp>
          <p:sp>
            <p:nvSpPr>
              <p:cNvPr id="177" name="Freeform 18">
                <a:extLst>
                  <a:ext uri="{FF2B5EF4-FFF2-40B4-BE49-F238E27FC236}">
                    <a16:creationId xmlns:a16="http://schemas.microsoft.com/office/drawing/2014/main" id="{E81C1B2B-668F-4093-B23E-864C4B83A5B1}"/>
                  </a:ext>
                </a:extLst>
              </p:cNvPr>
              <p:cNvSpPr/>
              <p:nvPr/>
            </p:nvSpPr>
            <p:spPr bwMode="auto">
              <a:xfrm rot="171099">
                <a:off x="4073652" y="2775055"/>
                <a:ext cx="287515" cy="176018"/>
              </a:xfrm>
              <a:custGeom>
                <a:avLst/>
                <a:gdLst>
                  <a:gd name="connsiteX0" fmla="*/ 1614376 w 1786269"/>
                  <a:gd name="connsiteY0" fmla="*/ 17721 h 1286540"/>
                  <a:gd name="connsiteX1" fmla="*/ 1380460 w 1786269"/>
                  <a:gd name="connsiteY1" fmla="*/ 17721 h 1286540"/>
                  <a:gd name="connsiteX2" fmla="*/ 1189074 w 1786269"/>
                  <a:gd name="connsiteY2" fmla="*/ 102782 h 1286540"/>
                  <a:gd name="connsiteX3" fmla="*/ 1306032 w 1786269"/>
                  <a:gd name="connsiteY3" fmla="*/ 209107 h 1286540"/>
                  <a:gd name="connsiteX4" fmla="*/ 1476153 w 1786269"/>
                  <a:gd name="connsiteY4" fmla="*/ 241005 h 1286540"/>
                  <a:gd name="connsiteX5" fmla="*/ 1635641 w 1786269"/>
                  <a:gd name="connsiteY5" fmla="*/ 241005 h 1286540"/>
                  <a:gd name="connsiteX6" fmla="*/ 1327297 w 1786269"/>
                  <a:gd name="connsiteY6" fmla="*/ 241005 h 1286540"/>
                  <a:gd name="connsiteX7" fmla="*/ 1210339 w 1786269"/>
                  <a:gd name="connsiteY7" fmla="*/ 283535 h 1286540"/>
                  <a:gd name="connsiteX8" fmla="*/ 1220971 w 1786269"/>
                  <a:gd name="connsiteY8" fmla="*/ 347331 h 1286540"/>
                  <a:gd name="connsiteX9" fmla="*/ 1316664 w 1786269"/>
                  <a:gd name="connsiteY9" fmla="*/ 411126 h 1286540"/>
                  <a:gd name="connsiteX10" fmla="*/ 1571846 w 1786269"/>
                  <a:gd name="connsiteY10" fmla="*/ 421759 h 1286540"/>
                  <a:gd name="connsiteX11" fmla="*/ 1210339 w 1786269"/>
                  <a:gd name="connsiteY11" fmla="*/ 421759 h 1286540"/>
                  <a:gd name="connsiteX12" fmla="*/ 976422 w 1786269"/>
                  <a:gd name="connsiteY12" fmla="*/ 453656 h 1286540"/>
                  <a:gd name="connsiteX13" fmla="*/ 689343 w 1786269"/>
                  <a:gd name="connsiteY13" fmla="*/ 379228 h 1286540"/>
                  <a:gd name="connsiteX14" fmla="*/ 455427 w 1786269"/>
                  <a:gd name="connsiteY14" fmla="*/ 368596 h 1286540"/>
                  <a:gd name="connsiteX15" fmla="*/ 285306 w 1786269"/>
                  <a:gd name="connsiteY15" fmla="*/ 432391 h 1286540"/>
                  <a:gd name="connsiteX16" fmla="*/ 30125 w 1786269"/>
                  <a:gd name="connsiteY16" fmla="*/ 506819 h 1286540"/>
                  <a:gd name="connsiteX17" fmla="*/ 104553 w 1786269"/>
                  <a:gd name="connsiteY17" fmla="*/ 623777 h 1286540"/>
                  <a:gd name="connsiteX18" fmla="*/ 242776 w 1786269"/>
                  <a:gd name="connsiteY18" fmla="*/ 655675 h 1286540"/>
                  <a:gd name="connsiteX19" fmla="*/ 508590 w 1786269"/>
                  <a:gd name="connsiteY19" fmla="*/ 687573 h 1286540"/>
                  <a:gd name="connsiteX20" fmla="*/ 901995 w 1786269"/>
                  <a:gd name="connsiteY20" fmla="*/ 666307 h 1286540"/>
                  <a:gd name="connsiteX21" fmla="*/ 1210339 w 1786269"/>
                  <a:gd name="connsiteY21" fmla="*/ 666307 h 1286540"/>
                  <a:gd name="connsiteX22" fmla="*/ 1561213 w 1786269"/>
                  <a:gd name="connsiteY22" fmla="*/ 666307 h 1286540"/>
                  <a:gd name="connsiteX23" fmla="*/ 1465520 w 1786269"/>
                  <a:gd name="connsiteY23" fmla="*/ 666307 h 1286540"/>
                  <a:gd name="connsiteX24" fmla="*/ 848832 w 1786269"/>
                  <a:gd name="connsiteY24" fmla="*/ 676940 h 1286540"/>
                  <a:gd name="connsiteX25" fmla="*/ 540488 w 1786269"/>
                  <a:gd name="connsiteY25" fmla="*/ 687573 h 1286540"/>
                  <a:gd name="connsiteX26" fmla="*/ 285306 w 1786269"/>
                  <a:gd name="connsiteY26" fmla="*/ 666307 h 1286540"/>
                  <a:gd name="connsiteX27" fmla="*/ 147083 w 1786269"/>
                  <a:gd name="connsiteY27" fmla="*/ 645042 h 1286540"/>
                  <a:gd name="connsiteX28" fmla="*/ 51390 w 1786269"/>
                  <a:gd name="connsiteY28" fmla="*/ 730103 h 1286540"/>
                  <a:gd name="connsiteX29" fmla="*/ 62022 w 1786269"/>
                  <a:gd name="connsiteY29" fmla="*/ 804531 h 1286540"/>
                  <a:gd name="connsiteX30" fmla="*/ 253408 w 1786269"/>
                  <a:gd name="connsiteY30" fmla="*/ 847061 h 1286540"/>
                  <a:gd name="connsiteX31" fmla="*/ 497957 w 1786269"/>
                  <a:gd name="connsiteY31" fmla="*/ 942754 h 1286540"/>
                  <a:gd name="connsiteX32" fmla="*/ 710608 w 1786269"/>
                  <a:gd name="connsiteY32" fmla="*/ 889591 h 1286540"/>
                  <a:gd name="connsiteX33" fmla="*/ 1061483 w 1786269"/>
                  <a:gd name="connsiteY33" fmla="*/ 825796 h 1286540"/>
                  <a:gd name="connsiteX34" fmla="*/ 1380460 w 1786269"/>
                  <a:gd name="connsiteY34" fmla="*/ 878959 h 1286540"/>
                  <a:gd name="connsiteX35" fmla="*/ 1539948 w 1786269"/>
                  <a:gd name="connsiteY35" fmla="*/ 857694 h 1286540"/>
                  <a:gd name="connsiteX36" fmla="*/ 1337929 w 1786269"/>
                  <a:gd name="connsiteY36" fmla="*/ 889591 h 1286540"/>
                  <a:gd name="connsiteX37" fmla="*/ 1199706 w 1786269"/>
                  <a:gd name="connsiteY37" fmla="*/ 942754 h 1286540"/>
                  <a:gd name="connsiteX38" fmla="*/ 1242236 w 1786269"/>
                  <a:gd name="connsiteY38" fmla="*/ 1027814 h 1286540"/>
                  <a:gd name="connsiteX39" fmla="*/ 1401725 w 1786269"/>
                  <a:gd name="connsiteY39" fmla="*/ 1070345 h 1286540"/>
                  <a:gd name="connsiteX40" fmla="*/ 1518683 w 1786269"/>
                  <a:gd name="connsiteY40" fmla="*/ 1070345 h 1286540"/>
                  <a:gd name="connsiteX41" fmla="*/ 1359195 w 1786269"/>
                  <a:gd name="connsiteY41" fmla="*/ 1080977 h 1286540"/>
                  <a:gd name="connsiteX42" fmla="*/ 1199706 w 1786269"/>
                  <a:gd name="connsiteY42" fmla="*/ 1123507 h 1286540"/>
                  <a:gd name="connsiteX43" fmla="*/ 1231604 w 1786269"/>
                  <a:gd name="connsiteY43" fmla="*/ 1208568 h 1286540"/>
                  <a:gd name="connsiteX44" fmla="*/ 1380460 w 1786269"/>
                  <a:gd name="connsiteY44" fmla="*/ 1261731 h 1286540"/>
                  <a:gd name="connsiteX45" fmla="*/ 1529315 w 1786269"/>
                  <a:gd name="connsiteY45" fmla="*/ 1261731 h 1286540"/>
                  <a:gd name="connsiteX46" fmla="*/ 1646274 w 1786269"/>
                  <a:gd name="connsiteY46" fmla="*/ 1251098 h 1286540"/>
                  <a:gd name="connsiteX47" fmla="*/ 1710069 w 1786269"/>
                  <a:gd name="connsiteY47" fmla="*/ 1049080 h 1286540"/>
                  <a:gd name="connsiteX48" fmla="*/ 1784497 w 1786269"/>
                  <a:gd name="connsiteY48" fmla="*/ 581247 h 1286540"/>
                  <a:gd name="connsiteX49" fmla="*/ 1720702 w 1786269"/>
                  <a:gd name="connsiteY49" fmla="*/ 92149 h 1286540"/>
                  <a:gd name="connsiteX50" fmla="*/ 1614376 w 1786269"/>
                  <a:gd name="connsiteY50" fmla="*/ 17721 h 128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786269" h="1286540">
                    <a:moveTo>
                      <a:pt x="1614376" y="17721"/>
                    </a:moveTo>
                    <a:cubicBezTo>
                      <a:pt x="1557669" y="5316"/>
                      <a:pt x="1451344" y="3544"/>
                      <a:pt x="1380460" y="17721"/>
                    </a:cubicBezTo>
                    <a:cubicBezTo>
                      <a:pt x="1309576" y="31898"/>
                      <a:pt x="1201479" y="70884"/>
                      <a:pt x="1189074" y="102782"/>
                    </a:cubicBezTo>
                    <a:cubicBezTo>
                      <a:pt x="1176669" y="134680"/>
                      <a:pt x="1258186" y="186070"/>
                      <a:pt x="1306032" y="209107"/>
                    </a:cubicBezTo>
                    <a:cubicBezTo>
                      <a:pt x="1353878" y="232144"/>
                      <a:pt x="1421218" y="235689"/>
                      <a:pt x="1476153" y="241005"/>
                    </a:cubicBezTo>
                    <a:cubicBezTo>
                      <a:pt x="1531088" y="246321"/>
                      <a:pt x="1635641" y="241005"/>
                      <a:pt x="1635641" y="241005"/>
                    </a:cubicBezTo>
                    <a:cubicBezTo>
                      <a:pt x="1610832" y="241005"/>
                      <a:pt x="1398181" y="233917"/>
                      <a:pt x="1327297" y="241005"/>
                    </a:cubicBezTo>
                    <a:cubicBezTo>
                      <a:pt x="1256413" y="248093"/>
                      <a:pt x="1228060" y="265814"/>
                      <a:pt x="1210339" y="283535"/>
                    </a:cubicBezTo>
                    <a:cubicBezTo>
                      <a:pt x="1192618" y="301256"/>
                      <a:pt x="1203250" y="326066"/>
                      <a:pt x="1220971" y="347331"/>
                    </a:cubicBezTo>
                    <a:cubicBezTo>
                      <a:pt x="1238692" y="368596"/>
                      <a:pt x="1258185" y="398721"/>
                      <a:pt x="1316664" y="411126"/>
                    </a:cubicBezTo>
                    <a:cubicBezTo>
                      <a:pt x="1375143" y="423531"/>
                      <a:pt x="1589567" y="419987"/>
                      <a:pt x="1571846" y="421759"/>
                    </a:cubicBezTo>
                    <a:cubicBezTo>
                      <a:pt x="1554125" y="423531"/>
                      <a:pt x="1309576" y="416443"/>
                      <a:pt x="1210339" y="421759"/>
                    </a:cubicBezTo>
                    <a:cubicBezTo>
                      <a:pt x="1111102" y="427075"/>
                      <a:pt x="1063255" y="460745"/>
                      <a:pt x="976422" y="453656"/>
                    </a:cubicBezTo>
                    <a:cubicBezTo>
                      <a:pt x="889589" y="446568"/>
                      <a:pt x="776175" y="393405"/>
                      <a:pt x="689343" y="379228"/>
                    </a:cubicBezTo>
                    <a:cubicBezTo>
                      <a:pt x="602511" y="365051"/>
                      <a:pt x="522766" y="359736"/>
                      <a:pt x="455427" y="368596"/>
                    </a:cubicBezTo>
                    <a:cubicBezTo>
                      <a:pt x="388088" y="377456"/>
                      <a:pt x="356190" y="409354"/>
                      <a:pt x="285306" y="432391"/>
                    </a:cubicBezTo>
                    <a:cubicBezTo>
                      <a:pt x="214422" y="455428"/>
                      <a:pt x="60250" y="474921"/>
                      <a:pt x="30125" y="506819"/>
                    </a:cubicBezTo>
                    <a:cubicBezTo>
                      <a:pt x="0" y="538717"/>
                      <a:pt x="69111" y="598968"/>
                      <a:pt x="104553" y="623777"/>
                    </a:cubicBezTo>
                    <a:cubicBezTo>
                      <a:pt x="139995" y="648586"/>
                      <a:pt x="175437" y="645042"/>
                      <a:pt x="242776" y="655675"/>
                    </a:cubicBezTo>
                    <a:cubicBezTo>
                      <a:pt x="310116" y="666308"/>
                      <a:pt x="398720" y="685801"/>
                      <a:pt x="508590" y="687573"/>
                    </a:cubicBezTo>
                    <a:cubicBezTo>
                      <a:pt x="618460" y="689345"/>
                      <a:pt x="785037" y="669851"/>
                      <a:pt x="901995" y="666307"/>
                    </a:cubicBezTo>
                    <a:cubicBezTo>
                      <a:pt x="1018953" y="662763"/>
                      <a:pt x="1210339" y="666307"/>
                      <a:pt x="1210339" y="666307"/>
                    </a:cubicBezTo>
                    <a:lnTo>
                      <a:pt x="1561213" y="666307"/>
                    </a:lnTo>
                    <a:lnTo>
                      <a:pt x="1465520" y="666307"/>
                    </a:lnTo>
                    <a:lnTo>
                      <a:pt x="848832" y="676940"/>
                    </a:lnTo>
                    <a:cubicBezTo>
                      <a:pt x="694660" y="680484"/>
                      <a:pt x="634409" y="689345"/>
                      <a:pt x="540488" y="687573"/>
                    </a:cubicBezTo>
                    <a:cubicBezTo>
                      <a:pt x="446567" y="685801"/>
                      <a:pt x="350873" y="673395"/>
                      <a:pt x="285306" y="666307"/>
                    </a:cubicBezTo>
                    <a:cubicBezTo>
                      <a:pt x="219739" y="659219"/>
                      <a:pt x="186069" y="634409"/>
                      <a:pt x="147083" y="645042"/>
                    </a:cubicBezTo>
                    <a:cubicBezTo>
                      <a:pt x="108097" y="655675"/>
                      <a:pt x="65567" y="703522"/>
                      <a:pt x="51390" y="730103"/>
                    </a:cubicBezTo>
                    <a:cubicBezTo>
                      <a:pt x="37213" y="756684"/>
                      <a:pt x="28352" y="785038"/>
                      <a:pt x="62022" y="804531"/>
                    </a:cubicBezTo>
                    <a:cubicBezTo>
                      <a:pt x="95692" y="824024"/>
                      <a:pt x="180752" y="824024"/>
                      <a:pt x="253408" y="847061"/>
                    </a:cubicBezTo>
                    <a:cubicBezTo>
                      <a:pt x="326064" y="870098"/>
                      <a:pt x="421757" y="935666"/>
                      <a:pt x="497957" y="942754"/>
                    </a:cubicBezTo>
                    <a:cubicBezTo>
                      <a:pt x="574157" y="949842"/>
                      <a:pt x="616687" y="909084"/>
                      <a:pt x="710608" y="889591"/>
                    </a:cubicBezTo>
                    <a:cubicBezTo>
                      <a:pt x="804529" y="870098"/>
                      <a:pt x="949841" y="827568"/>
                      <a:pt x="1061483" y="825796"/>
                    </a:cubicBezTo>
                    <a:cubicBezTo>
                      <a:pt x="1173125" y="824024"/>
                      <a:pt x="1300716" y="873643"/>
                      <a:pt x="1380460" y="878959"/>
                    </a:cubicBezTo>
                    <a:cubicBezTo>
                      <a:pt x="1460204" y="884275"/>
                      <a:pt x="1547036" y="855922"/>
                      <a:pt x="1539948" y="857694"/>
                    </a:cubicBezTo>
                    <a:cubicBezTo>
                      <a:pt x="1532860" y="859466"/>
                      <a:pt x="1394636" y="875414"/>
                      <a:pt x="1337929" y="889591"/>
                    </a:cubicBezTo>
                    <a:cubicBezTo>
                      <a:pt x="1281222" y="903768"/>
                      <a:pt x="1215655" y="919717"/>
                      <a:pt x="1199706" y="942754"/>
                    </a:cubicBezTo>
                    <a:cubicBezTo>
                      <a:pt x="1183757" y="965791"/>
                      <a:pt x="1208566" y="1006549"/>
                      <a:pt x="1242236" y="1027814"/>
                    </a:cubicBezTo>
                    <a:cubicBezTo>
                      <a:pt x="1275906" y="1049079"/>
                      <a:pt x="1355651" y="1063257"/>
                      <a:pt x="1401725" y="1070345"/>
                    </a:cubicBezTo>
                    <a:cubicBezTo>
                      <a:pt x="1447799" y="1077433"/>
                      <a:pt x="1525771" y="1068573"/>
                      <a:pt x="1518683" y="1070345"/>
                    </a:cubicBezTo>
                    <a:cubicBezTo>
                      <a:pt x="1511595" y="1072117"/>
                      <a:pt x="1412358" y="1072117"/>
                      <a:pt x="1359195" y="1080977"/>
                    </a:cubicBezTo>
                    <a:cubicBezTo>
                      <a:pt x="1306032" y="1089837"/>
                      <a:pt x="1220971" y="1102242"/>
                      <a:pt x="1199706" y="1123507"/>
                    </a:cubicBezTo>
                    <a:cubicBezTo>
                      <a:pt x="1178441" y="1144772"/>
                      <a:pt x="1201478" y="1185531"/>
                      <a:pt x="1231604" y="1208568"/>
                    </a:cubicBezTo>
                    <a:cubicBezTo>
                      <a:pt x="1261730" y="1231605"/>
                      <a:pt x="1330842" y="1252871"/>
                      <a:pt x="1380460" y="1261731"/>
                    </a:cubicBezTo>
                    <a:cubicBezTo>
                      <a:pt x="1430079" y="1270592"/>
                      <a:pt x="1485013" y="1263503"/>
                      <a:pt x="1529315" y="1261731"/>
                    </a:cubicBezTo>
                    <a:cubicBezTo>
                      <a:pt x="1573617" y="1259959"/>
                      <a:pt x="1616148" y="1286540"/>
                      <a:pt x="1646274" y="1251098"/>
                    </a:cubicBezTo>
                    <a:cubicBezTo>
                      <a:pt x="1676400" y="1215656"/>
                      <a:pt x="1687032" y="1160722"/>
                      <a:pt x="1710069" y="1049080"/>
                    </a:cubicBezTo>
                    <a:cubicBezTo>
                      <a:pt x="1733106" y="937438"/>
                      <a:pt x="1782725" y="740735"/>
                      <a:pt x="1784497" y="581247"/>
                    </a:cubicBezTo>
                    <a:cubicBezTo>
                      <a:pt x="1786269" y="421759"/>
                      <a:pt x="1749055" y="184298"/>
                      <a:pt x="1720702" y="92149"/>
                    </a:cubicBezTo>
                    <a:cubicBezTo>
                      <a:pt x="1692349" y="0"/>
                      <a:pt x="1671083" y="30126"/>
                      <a:pt x="1614376" y="17721"/>
                    </a:cubicBezTo>
                    <a:close/>
                  </a:path>
                </a:pathLst>
              </a:custGeom>
              <a:solidFill>
                <a:schemeClr val="tx2"/>
              </a:solidFill>
              <a:ln w="9525" cap="flat" cmpd="sng" algn="ctr">
                <a:solidFill>
                  <a:schemeClr val="tx2">
                    <a:lumMod val="50000"/>
                  </a:schemeClr>
                </a:solid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grpSp>
        <p:grpSp>
          <p:nvGrpSpPr>
            <p:cNvPr id="163" name="Group 97">
              <a:extLst>
                <a:ext uri="{FF2B5EF4-FFF2-40B4-BE49-F238E27FC236}">
                  <a16:creationId xmlns:a16="http://schemas.microsoft.com/office/drawing/2014/main" id="{871EE9AE-1FE2-443C-BBAD-04A2CA14EB16}"/>
                </a:ext>
              </a:extLst>
            </p:cNvPr>
            <p:cNvGrpSpPr>
              <a:grpSpLocks/>
            </p:cNvGrpSpPr>
            <p:nvPr/>
          </p:nvGrpSpPr>
          <p:grpSpPr bwMode="auto">
            <a:xfrm rot="9566490">
              <a:off x="5859313" y="2192857"/>
              <a:ext cx="901885" cy="608991"/>
              <a:chOff x="4244327" y="2825760"/>
              <a:chExt cx="901885" cy="608991"/>
            </a:xfrm>
          </p:grpSpPr>
          <p:grpSp>
            <p:nvGrpSpPr>
              <p:cNvPr id="172" name="Group 85">
                <a:extLst>
                  <a:ext uri="{FF2B5EF4-FFF2-40B4-BE49-F238E27FC236}">
                    <a16:creationId xmlns:a16="http://schemas.microsoft.com/office/drawing/2014/main" id="{85C60773-1FCE-4F01-B44F-3A148B76BABA}"/>
                  </a:ext>
                </a:extLst>
              </p:cNvPr>
              <p:cNvGrpSpPr>
                <a:grpSpLocks/>
              </p:cNvGrpSpPr>
              <p:nvPr/>
            </p:nvGrpSpPr>
            <p:grpSpPr bwMode="auto">
              <a:xfrm rot="-4100864">
                <a:off x="4520269" y="2808808"/>
                <a:ext cx="608991" cy="642895"/>
                <a:chOff x="-163065" y="2961980"/>
                <a:chExt cx="583883" cy="616690"/>
              </a:xfrm>
            </p:grpSpPr>
            <p:sp>
              <p:nvSpPr>
                <p:cNvPr id="174" name="Freeform 15">
                  <a:extLst>
                    <a:ext uri="{FF2B5EF4-FFF2-40B4-BE49-F238E27FC236}">
                      <a16:creationId xmlns:a16="http://schemas.microsoft.com/office/drawing/2014/main" id="{FC6420A8-F70F-4A0A-B477-5A82213CD837}"/>
                    </a:ext>
                  </a:extLst>
                </p:cNvPr>
                <p:cNvSpPr/>
                <p:nvPr/>
              </p:nvSpPr>
              <p:spPr bwMode="auto">
                <a:xfrm>
                  <a:off x="-205158" y="2992856"/>
                  <a:ext cx="582303" cy="623205"/>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gradFill flip="none" rotWithShape="1">
                  <a:gsLst>
                    <a:gs pos="0">
                      <a:schemeClr val="accent6">
                        <a:lumMod val="50000"/>
                      </a:schemeClr>
                    </a:gs>
                    <a:gs pos="50000">
                      <a:schemeClr val="accent6">
                        <a:lumMod val="60000"/>
                        <a:lumOff val="40000"/>
                      </a:schemeClr>
                    </a:gs>
                    <a:gs pos="100000">
                      <a:schemeClr val="accent6">
                        <a:lumMod val="20000"/>
                        <a:lumOff val="80000"/>
                      </a:schemeClr>
                    </a:gs>
                  </a:gsLst>
                  <a:lin ang="10800000" scaled="1"/>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175" name="Freeform 16">
                  <a:extLst>
                    <a:ext uri="{FF2B5EF4-FFF2-40B4-BE49-F238E27FC236}">
                      <a16:creationId xmlns:a16="http://schemas.microsoft.com/office/drawing/2014/main" id="{D0D32CCA-19F4-40F7-9EE4-0929416A966F}"/>
                    </a:ext>
                  </a:extLst>
                </p:cNvPr>
                <p:cNvSpPr/>
                <p:nvPr/>
              </p:nvSpPr>
              <p:spPr bwMode="auto">
                <a:xfrm>
                  <a:off x="-80480" y="3000599"/>
                  <a:ext cx="405187" cy="409820"/>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0">
                      <a:schemeClr val="accent6">
                        <a:lumMod val="50000"/>
                      </a:schemeClr>
                    </a:gs>
                    <a:gs pos="50000">
                      <a:srgbClr val="773484"/>
                    </a:gs>
                    <a:gs pos="100000">
                      <a:schemeClr val="accent6">
                        <a:lumMod val="40000"/>
                        <a:lumOff val="60000"/>
                      </a:schemeClr>
                    </a:gs>
                  </a:gsLst>
                  <a:path path="circle">
                    <a:fillToRect l="50000" t="50000" r="50000" b="50000"/>
                  </a:path>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grpSp>
          <p:sp>
            <p:nvSpPr>
              <p:cNvPr id="173" name="Freeform 18">
                <a:extLst>
                  <a:ext uri="{FF2B5EF4-FFF2-40B4-BE49-F238E27FC236}">
                    <a16:creationId xmlns:a16="http://schemas.microsoft.com/office/drawing/2014/main" id="{9183B884-BBAE-4DC2-AA20-1D7EE5760961}"/>
                  </a:ext>
                </a:extLst>
              </p:cNvPr>
              <p:cNvSpPr/>
              <p:nvPr/>
            </p:nvSpPr>
            <p:spPr bwMode="auto">
              <a:xfrm rot="171099">
                <a:off x="4255292" y="3031442"/>
                <a:ext cx="284338" cy="171261"/>
              </a:xfrm>
              <a:custGeom>
                <a:avLst/>
                <a:gdLst>
                  <a:gd name="connsiteX0" fmla="*/ 1614376 w 1786269"/>
                  <a:gd name="connsiteY0" fmla="*/ 17721 h 1286540"/>
                  <a:gd name="connsiteX1" fmla="*/ 1380460 w 1786269"/>
                  <a:gd name="connsiteY1" fmla="*/ 17721 h 1286540"/>
                  <a:gd name="connsiteX2" fmla="*/ 1189074 w 1786269"/>
                  <a:gd name="connsiteY2" fmla="*/ 102782 h 1286540"/>
                  <a:gd name="connsiteX3" fmla="*/ 1306032 w 1786269"/>
                  <a:gd name="connsiteY3" fmla="*/ 209107 h 1286540"/>
                  <a:gd name="connsiteX4" fmla="*/ 1476153 w 1786269"/>
                  <a:gd name="connsiteY4" fmla="*/ 241005 h 1286540"/>
                  <a:gd name="connsiteX5" fmla="*/ 1635641 w 1786269"/>
                  <a:gd name="connsiteY5" fmla="*/ 241005 h 1286540"/>
                  <a:gd name="connsiteX6" fmla="*/ 1327297 w 1786269"/>
                  <a:gd name="connsiteY6" fmla="*/ 241005 h 1286540"/>
                  <a:gd name="connsiteX7" fmla="*/ 1210339 w 1786269"/>
                  <a:gd name="connsiteY7" fmla="*/ 283535 h 1286540"/>
                  <a:gd name="connsiteX8" fmla="*/ 1220971 w 1786269"/>
                  <a:gd name="connsiteY8" fmla="*/ 347331 h 1286540"/>
                  <a:gd name="connsiteX9" fmla="*/ 1316664 w 1786269"/>
                  <a:gd name="connsiteY9" fmla="*/ 411126 h 1286540"/>
                  <a:gd name="connsiteX10" fmla="*/ 1571846 w 1786269"/>
                  <a:gd name="connsiteY10" fmla="*/ 421759 h 1286540"/>
                  <a:gd name="connsiteX11" fmla="*/ 1210339 w 1786269"/>
                  <a:gd name="connsiteY11" fmla="*/ 421759 h 1286540"/>
                  <a:gd name="connsiteX12" fmla="*/ 976422 w 1786269"/>
                  <a:gd name="connsiteY12" fmla="*/ 453656 h 1286540"/>
                  <a:gd name="connsiteX13" fmla="*/ 689343 w 1786269"/>
                  <a:gd name="connsiteY13" fmla="*/ 379228 h 1286540"/>
                  <a:gd name="connsiteX14" fmla="*/ 455427 w 1786269"/>
                  <a:gd name="connsiteY14" fmla="*/ 368596 h 1286540"/>
                  <a:gd name="connsiteX15" fmla="*/ 285306 w 1786269"/>
                  <a:gd name="connsiteY15" fmla="*/ 432391 h 1286540"/>
                  <a:gd name="connsiteX16" fmla="*/ 30125 w 1786269"/>
                  <a:gd name="connsiteY16" fmla="*/ 506819 h 1286540"/>
                  <a:gd name="connsiteX17" fmla="*/ 104553 w 1786269"/>
                  <a:gd name="connsiteY17" fmla="*/ 623777 h 1286540"/>
                  <a:gd name="connsiteX18" fmla="*/ 242776 w 1786269"/>
                  <a:gd name="connsiteY18" fmla="*/ 655675 h 1286540"/>
                  <a:gd name="connsiteX19" fmla="*/ 508590 w 1786269"/>
                  <a:gd name="connsiteY19" fmla="*/ 687573 h 1286540"/>
                  <a:gd name="connsiteX20" fmla="*/ 901995 w 1786269"/>
                  <a:gd name="connsiteY20" fmla="*/ 666307 h 1286540"/>
                  <a:gd name="connsiteX21" fmla="*/ 1210339 w 1786269"/>
                  <a:gd name="connsiteY21" fmla="*/ 666307 h 1286540"/>
                  <a:gd name="connsiteX22" fmla="*/ 1561213 w 1786269"/>
                  <a:gd name="connsiteY22" fmla="*/ 666307 h 1286540"/>
                  <a:gd name="connsiteX23" fmla="*/ 1465520 w 1786269"/>
                  <a:gd name="connsiteY23" fmla="*/ 666307 h 1286540"/>
                  <a:gd name="connsiteX24" fmla="*/ 848832 w 1786269"/>
                  <a:gd name="connsiteY24" fmla="*/ 676940 h 1286540"/>
                  <a:gd name="connsiteX25" fmla="*/ 540488 w 1786269"/>
                  <a:gd name="connsiteY25" fmla="*/ 687573 h 1286540"/>
                  <a:gd name="connsiteX26" fmla="*/ 285306 w 1786269"/>
                  <a:gd name="connsiteY26" fmla="*/ 666307 h 1286540"/>
                  <a:gd name="connsiteX27" fmla="*/ 147083 w 1786269"/>
                  <a:gd name="connsiteY27" fmla="*/ 645042 h 1286540"/>
                  <a:gd name="connsiteX28" fmla="*/ 51390 w 1786269"/>
                  <a:gd name="connsiteY28" fmla="*/ 730103 h 1286540"/>
                  <a:gd name="connsiteX29" fmla="*/ 62022 w 1786269"/>
                  <a:gd name="connsiteY29" fmla="*/ 804531 h 1286540"/>
                  <a:gd name="connsiteX30" fmla="*/ 253408 w 1786269"/>
                  <a:gd name="connsiteY30" fmla="*/ 847061 h 1286540"/>
                  <a:gd name="connsiteX31" fmla="*/ 497957 w 1786269"/>
                  <a:gd name="connsiteY31" fmla="*/ 942754 h 1286540"/>
                  <a:gd name="connsiteX32" fmla="*/ 710608 w 1786269"/>
                  <a:gd name="connsiteY32" fmla="*/ 889591 h 1286540"/>
                  <a:gd name="connsiteX33" fmla="*/ 1061483 w 1786269"/>
                  <a:gd name="connsiteY33" fmla="*/ 825796 h 1286540"/>
                  <a:gd name="connsiteX34" fmla="*/ 1380460 w 1786269"/>
                  <a:gd name="connsiteY34" fmla="*/ 878959 h 1286540"/>
                  <a:gd name="connsiteX35" fmla="*/ 1539948 w 1786269"/>
                  <a:gd name="connsiteY35" fmla="*/ 857694 h 1286540"/>
                  <a:gd name="connsiteX36" fmla="*/ 1337929 w 1786269"/>
                  <a:gd name="connsiteY36" fmla="*/ 889591 h 1286540"/>
                  <a:gd name="connsiteX37" fmla="*/ 1199706 w 1786269"/>
                  <a:gd name="connsiteY37" fmla="*/ 942754 h 1286540"/>
                  <a:gd name="connsiteX38" fmla="*/ 1242236 w 1786269"/>
                  <a:gd name="connsiteY38" fmla="*/ 1027814 h 1286540"/>
                  <a:gd name="connsiteX39" fmla="*/ 1401725 w 1786269"/>
                  <a:gd name="connsiteY39" fmla="*/ 1070345 h 1286540"/>
                  <a:gd name="connsiteX40" fmla="*/ 1518683 w 1786269"/>
                  <a:gd name="connsiteY40" fmla="*/ 1070345 h 1286540"/>
                  <a:gd name="connsiteX41" fmla="*/ 1359195 w 1786269"/>
                  <a:gd name="connsiteY41" fmla="*/ 1080977 h 1286540"/>
                  <a:gd name="connsiteX42" fmla="*/ 1199706 w 1786269"/>
                  <a:gd name="connsiteY42" fmla="*/ 1123507 h 1286540"/>
                  <a:gd name="connsiteX43" fmla="*/ 1231604 w 1786269"/>
                  <a:gd name="connsiteY43" fmla="*/ 1208568 h 1286540"/>
                  <a:gd name="connsiteX44" fmla="*/ 1380460 w 1786269"/>
                  <a:gd name="connsiteY44" fmla="*/ 1261731 h 1286540"/>
                  <a:gd name="connsiteX45" fmla="*/ 1529315 w 1786269"/>
                  <a:gd name="connsiteY45" fmla="*/ 1261731 h 1286540"/>
                  <a:gd name="connsiteX46" fmla="*/ 1646274 w 1786269"/>
                  <a:gd name="connsiteY46" fmla="*/ 1251098 h 1286540"/>
                  <a:gd name="connsiteX47" fmla="*/ 1710069 w 1786269"/>
                  <a:gd name="connsiteY47" fmla="*/ 1049080 h 1286540"/>
                  <a:gd name="connsiteX48" fmla="*/ 1784497 w 1786269"/>
                  <a:gd name="connsiteY48" fmla="*/ 581247 h 1286540"/>
                  <a:gd name="connsiteX49" fmla="*/ 1720702 w 1786269"/>
                  <a:gd name="connsiteY49" fmla="*/ 92149 h 1286540"/>
                  <a:gd name="connsiteX50" fmla="*/ 1614376 w 1786269"/>
                  <a:gd name="connsiteY50" fmla="*/ 17721 h 128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786269" h="1286540">
                    <a:moveTo>
                      <a:pt x="1614376" y="17721"/>
                    </a:moveTo>
                    <a:cubicBezTo>
                      <a:pt x="1557669" y="5316"/>
                      <a:pt x="1451344" y="3544"/>
                      <a:pt x="1380460" y="17721"/>
                    </a:cubicBezTo>
                    <a:cubicBezTo>
                      <a:pt x="1309576" y="31898"/>
                      <a:pt x="1201479" y="70884"/>
                      <a:pt x="1189074" y="102782"/>
                    </a:cubicBezTo>
                    <a:cubicBezTo>
                      <a:pt x="1176669" y="134680"/>
                      <a:pt x="1258186" y="186070"/>
                      <a:pt x="1306032" y="209107"/>
                    </a:cubicBezTo>
                    <a:cubicBezTo>
                      <a:pt x="1353878" y="232144"/>
                      <a:pt x="1421218" y="235689"/>
                      <a:pt x="1476153" y="241005"/>
                    </a:cubicBezTo>
                    <a:cubicBezTo>
                      <a:pt x="1531088" y="246321"/>
                      <a:pt x="1635641" y="241005"/>
                      <a:pt x="1635641" y="241005"/>
                    </a:cubicBezTo>
                    <a:cubicBezTo>
                      <a:pt x="1610832" y="241005"/>
                      <a:pt x="1398181" y="233917"/>
                      <a:pt x="1327297" y="241005"/>
                    </a:cubicBezTo>
                    <a:cubicBezTo>
                      <a:pt x="1256413" y="248093"/>
                      <a:pt x="1228060" y="265814"/>
                      <a:pt x="1210339" y="283535"/>
                    </a:cubicBezTo>
                    <a:cubicBezTo>
                      <a:pt x="1192618" y="301256"/>
                      <a:pt x="1203250" y="326066"/>
                      <a:pt x="1220971" y="347331"/>
                    </a:cubicBezTo>
                    <a:cubicBezTo>
                      <a:pt x="1238692" y="368596"/>
                      <a:pt x="1258185" y="398721"/>
                      <a:pt x="1316664" y="411126"/>
                    </a:cubicBezTo>
                    <a:cubicBezTo>
                      <a:pt x="1375143" y="423531"/>
                      <a:pt x="1589567" y="419987"/>
                      <a:pt x="1571846" y="421759"/>
                    </a:cubicBezTo>
                    <a:cubicBezTo>
                      <a:pt x="1554125" y="423531"/>
                      <a:pt x="1309576" y="416443"/>
                      <a:pt x="1210339" y="421759"/>
                    </a:cubicBezTo>
                    <a:cubicBezTo>
                      <a:pt x="1111102" y="427075"/>
                      <a:pt x="1063255" y="460745"/>
                      <a:pt x="976422" y="453656"/>
                    </a:cubicBezTo>
                    <a:cubicBezTo>
                      <a:pt x="889589" y="446568"/>
                      <a:pt x="776175" y="393405"/>
                      <a:pt x="689343" y="379228"/>
                    </a:cubicBezTo>
                    <a:cubicBezTo>
                      <a:pt x="602511" y="365051"/>
                      <a:pt x="522766" y="359736"/>
                      <a:pt x="455427" y="368596"/>
                    </a:cubicBezTo>
                    <a:cubicBezTo>
                      <a:pt x="388088" y="377456"/>
                      <a:pt x="356190" y="409354"/>
                      <a:pt x="285306" y="432391"/>
                    </a:cubicBezTo>
                    <a:cubicBezTo>
                      <a:pt x="214422" y="455428"/>
                      <a:pt x="60250" y="474921"/>
                      <a:pt x="30125" y="506819"/>
                    </a:cubicBezTo>
                    <a:cubicBezTo>
                      <a:pt x="0" y="538717"/>
                      <a:pt x="69111" y="598968"/>
                      <a:pt x="104553" y="623777"/>
                    </a:cubicBezTo>
                    <a:cubicBezTo>
                      <a:pt x="139995" y="648586"/>
                      <a:pt x="175437" y="645042"/>
                      <a:pt x="242776" y="655675"/>
                    </a:cubicBezTo>
                    <a:cubicBezTo>
                      <a:pt x="310116" y="666308"/>
                      <a:pt x="398720" y="685801"/>
                      <a:pt x="508590" y="687573"/>
                    </a:cubicBezTo>
                    <a:cubicBezTo>
                      <a:pt x="618460" y="689345"/>
                      <a:pt x="785037" y="669851"/>
                      <a:pt x="901995" y="666307"/>
                    </a:cubicBezTo>
                    <a:cubicBezTo>
                      <a:pt x="1018953" y="662763"/>
                      <a:pt x="1210339" y="666307"/>
                      <a:pt x="1210339" y="666307"/>
                    </a:cubicBezTo>
                    <a:lnTo>
                      <a:pt x="1561213" y="666307"/>
                    </a:lnTo>
                    <a:lnTo>
                      <a:pt x="1465520" y="666307"/>
                    </a:lnTo>
                    <a:lnTo>
                      <a:pt x="848832" y="676940"/>
                    </a:lnTo>
                    <a:cubicBezTo>
                      <a:pt x="694660" y="680484"/>
                      <a:pt x="634409" y="689345"/>
                      <a:pt x="540488" y="687573"/>
                    </a:cubicBezTo>
                    <a:cubicBezTo>
                      <a:pt x="446567" y="685801"/>
                      <a:pt x="350873" y="673395"/>
                      <a:pt x="285306" y="666307"/>
                    </a:cubicBezTo>
                    <a:cubicBezTo>
                      <a:pt x="219739" y="659219"/>
                      <a:pt x="186069" y="634409"/>
                      <a:pt x="147083" y="645042"/>
                    </a:cubicBezTo>
                    <a:cubicBezTo>
                      <a:pt x="108097" y="655675"/>
                      <a:pt x="65567" y="703522"/>
                      <a:pt x="51390" y="730103"/>
                    </a:cubicBezTo>
                    <a:cubicBezTo>
                      <a:pt x="37213" y="756684"/>
                      <a:pt x="28352" y="785038"/>
                      <a:pt x="62022" y="804531"/>
                    </a:cubicBezTo>
                    <a:cubicBezTo>
                      <a:pt x="95692" y="824024"/>
                      <a:pt x="180752" y="824024"/>
                      <a:pt x="253408" y="847061"/>
                    </a:cubicBezTo>
                    <a:cubicBezTo>
                      <a:pt x="326064" y="870098"/>
                      <a:pt x="421757" y="935666"/>
                      <a:pt x="497957" y="942754"/>
                    </a:cubicBezTo>
                    <a:cubicBezTo>
                      <a:pt x="574157" y="949842"/>
                      <a:pt x="616687" y="909084"/>
                      <a:pt x="710608" y="889591"/>
                    </a:cubicBezTo>
                    <a:cubicBezTo>
                      <a:pt x="804529" y="870098"/>
                      <a:pt x="949841" y="827568"/>
                      <a:pt x="1061483" y="825796"/>
                    </a:cubicBezTo>
                    <a:cubicBezTo>
                      <a:pt x="1173125" y="824024"/>
                      <a:pt x="1300716" y="873643"/>
                      <a:pt x="1380460" y="878959"/>
                    </a:cubicBezTo>
                    <a:cubicBezTo>
                      <a:pt x="1460204" y="884275"/>
                      <a:pt x="1547036" y="855922"/>
                      <a:pt x="1539948" y="857694"/>
                    </a:cubicBezTo>
                    <a:cubicBezTo>
                      <a:pt x="1532860" y="859466"/>
                      <a:pt x="1394636" y="875414"/>
                      <a:pt x="1337929" y="889591"/>
                    </a:cubicBezTo>
                    <a:cubicBezTo>
                      <a:pt x="1281222" y="903768"/>
                      <a:pt x="1215655" y="919717"/>
                      <a:pt x="1199706" y="942754"/>
                    </a:cubicBezTo>
                    <a:cubicBezTo>
                      <a:pt x="1183757" y="965791"/>
                      <a:pt x="1208566" y="1006549"/>
                      <a:pt x="1242236" y="1027814"/>
                    </a:cubicBezTo>
                    <a:cubicBezTo>
                      <a:pt x="1275906" y="1049079"/>
                      <a:pt x="1355651" y="1063257"/>
                      <a:pt x="1401725" y="1070345"/>
                    </a:cubicBezTo>
                    <a:cubicBezTo>
                      <a:pt x="1447799" y="1077433"/>
                      <a:pt x="1525771" y="1068573"/>
                      <a:pt x="1518683" y="1070345"/>
                    </a:cubicBezTo>
                    <a:cubicBezTo>
                      <a:pt x="1511595" y="1072117"/>
                      <a:pt x="1412358" y="1072117"/>
                      <a:pt x="1359195" y="1080977"/>
                    </a:cubicBezTo>
                    <a:cubicBezTo>
                      <a:pt x="1306032" y="1089837"/>
                      <a:pt x="1220971" y="1102242"/>
                      <a:pt x="1199706" y="1123507"/>
                    </a:cubicBezTo>
                    <a:cubicBezTo>
                      <a:pt x="1178441" y="1144772"/>
                      <a:pt x="1201478" y="1185531"/>
                      <a:pt x="1231604" y="1208568"/>
                    </a:cubicBezTo>
                    <a:cubicBezTo>
                      <a:pt x="1261730" y="1231605"/>
                      <a:pt x="1330842" y="1252871"/>
                      <a:pt x="1380460" y="1261731"/>
                    </a:cubicBezTo>
                    <a:cubicBezTo>
                      <a:pt x="1430079" y="1270592"/>
                      <a:pt x="1485013" y="1263503"/>
                      <a:pt x="1529315" y="1261731"/>
                    </a:cubicBezTo>
                    <a:cubicBezTo>
                      <a:pt x="1573617" y="1259959"/>
                      <a:pt x="1616148" y="1286540"/>
                      <a:pt x="1646274" y="1251098"/>
                    </a:cubicBezTo>
                    <a:cubicBezTo>
                      <a:pt x="1676400" y="1215656"/>
                      <a:pt x="1687032" y="1160722"/>
                      <a:pt x="1710069" y="1049080"/>
                    </a:cubicBezTo>
                    <a:cubicBezTo>
                      <a:pt x="1733106" y="937438"/>
                      <a:pt x="1782725" y="740735"/>
                      <a:pt x="1784497" y="581247"/>
                    </a:cubicBezTo>
                    <a:cubicBezTo>
                      <a:pt x="1786269" y="421759"/>
                      <a:pt x="1749055" y="184298"/>
                      <a:pt x="1720702" y="92149"/>
                    </a:cubicBezTo>
                    <a:cubicBezTo>
                      <a:pt x="1692349" y="0"/>
                      <a:pt x="1671083" y="30126"/>
                      <a:pt x="1614376" y="17721"/>
                    </a:cubicBezTo>
                    <a:close/>
                  </a:path>
                </a:pathLst>
              </a:custGeom>
              <a:solidFill>
                <a:schemeClr val="tx2"/>
              </a:solidFill>
              <a:ln w="9525" cap="flat" cmpd="sng" algn="ctr">
                <a:solidFill>
                  <a:schemeClr val="tx2">
                    <a:lumMod val="50000"/>
                  </a:schemeClr>
                </a:solid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grpSp>
        <p:grpSp>
          <p:nvGrpSpPr>
            <p:cNvPr id="167" name="Group 102">
              <a:extLst>
                <a:ext uri="{FF2B5EF4-FFF2-40B4-BE49-F238E27FC236}">
                  <a16:creationId xmlns:a16="http://schemas.microsoft.com/office/drawing/2014/main" id="{DAF8A961-B7E9-403B-9FAB-93C0A2582D5B}"/>
                </a:ext>
              </a:extLst>
            </p:cNvPr>
            <p:cNvGrpSpPr>
              <a:grpSpLocks/>
            </p:cNvGrpSpPr>
            <p:nvPr/>
          </p:nvGrpSpPr>
          <p:grpSpPr bwMode="auto">
            <a:xfrm rot="-2597108">
              <a:off x="5316297" y="2741676"/>
              <a:ext cx="881397" cy="616940"/>
              <a:chOff x="4254228" y="2577523"/>
              <a:chExt cx="881397" cy="616940"/>
            </a:xfrm>
          </p:grpSpPr>
          <p:grpSp>
            <p:nvGrpSpPr>
              <p:cNvPr id="168" name="Group 85">
                <a:extLst>
                  <a:ext uri="{FF2B5EF4-FFF2-40B4-BE49-F238E27FC236}">
                    <a16:creationId xmlns:a16="http://schemas.microsoft.com/office/drawing/2014/main" id="{FAD5EAF1-67A7-4CCB-86B1-3C57A0498E89}"/>
                  </a:ext>
                </a:extLst>
              </p:cNvPr>
              <p:cNvGrpSpPr>
                <a:grpSpLocks/>
              </p:cNvGrpSpPr>
              <p:nvPr/>
            </p:nvGrpSpPr>
            <p:grpSpPr bwMode="auto">
              <a:xfrm rot="-4100864">
                <a:off x="4506424" y="2565262"/>
                <a:ext cx="616940" cy="641462"/>
                <a:chOff x="47295" y="2867416"/>
                <a:chExt cx="591504" cy="615316"/>
              </a:xfrm>
            </p:grpSpPr>
            <p:sp>
              <p:nvSpPr>
                <p:cNvPr id="170" name="Freeform 15">
                  <a:extLst>
                    <a:ext uri="{FF2B5EF4-FFF2-40B4-BE49-F238E27FC236}">
                      <a16:creationId xmlns:a16="http://schemas.microsoft.com/office/drawing/2014/main" id="{3B2B3C73-59D0-45A8-9D65-A04BB776BAF7}"/>
                    </a:ext>
                  </a:extLst>
                </p:cNvPr>
                <p:cNvSpPr/>
                <p:nvPr/>
              </p:nvSpPr>
              <p:spPr bwMode="auto">
                <a:xfrm>
                  <a:off x="71257" y="2843795"/>
                  <a:ext cx="589904" cy="626254"/>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gradFill flip="none" rotWithShape="1">
                  <a:gsLst>
                    <a:gs pos="0">
                      <a:schemeClr val="accent6">
                        <a:lumMod val="50000"/>
                      </a:schemeClr>
                    </a:gs>
                    <a:gs pos="50000">
                      <a:schemeClr val="accent6">
                        <a:lumMod val="60000"/>
                        <a:lumOff val="40000"/>
                      </a:schemeClr>
                    </a:gs>
                    <a:gs pos="100000">
                      <a:schemeClr val="accent6">
                        <a:lumMod val="20000"/>
                        <a:lumOff val="80000"/>
                      </a:schemeClr>
                    </a:gs>
                  </a:gsLst>
                  <a:lin ang="10800000" scaled="1"/>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171" name="Freeform 16">
                  <a:extLst>
                    <a:ext uri="{FF2B5EF4-FFF2-40B4-BE49-F238E27FC236}">
                      <a16:creationId xmlns:a16="http://schemas.microsoft.com/office/drawing/2014/main" id="{63D62DD5-A657-425C-95FA-880F5CC05870}"/>
                    </a:ext>
                  </a:extLst>
                </p:cNvPr>
                <p:cNvSpPr/>
                <p:nvPr/>
              </p:nvSpPr>
              <p:spPr bwMode="auto">
                <a:xfrm>
                  <a:off x="106618" y="3006105"/>
                  <a:ext cx="406670" cy="411321"/>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0">
                      <a:schemeClr val="accent6">
                        <a:lumMod val="50000"/>
                      </a:schemeClr>
                    </a:gs>
                    <a:gs pos="50000">
                      <a:srgbClr val="773484"/>
                    </a:gs>
                    <a:gs pos="100000">
                      <a:schemeClr val="accent6">
                        <a:lumMod val="40000"/>
                        <a:lumOff val="60000"/>
                      </a:schemeClr>
                    </a:gs>
                  </a:gsLst>
                  <a:path path="circle">
                    <a:fillToRect l="50000" t="50000" r="50000" b="50000"/>
                  </a:path>
                  <a:tileRect/>
                </a:gradFill>
                <a:ln w="12700">
                  <a:solidFill>
                    <a:schemeClr val="accent6">
                      <a:lumMod val="20000"/>
                      <a:lumOff val="8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grpSp>
          <p:sp>
            <p:nvSpPr>
              <p:cNvPr id="169" name="Freeform 18">
                <a:extLst>
                  <a:ext uri="{FF2B5EF4-FFF2-40B4-BE49-F238E27FC236}">
                    <a16:creationId xmlns:a16="http://schemas.microsoft.com/office/drawing/2014/main" id="{DDF876AF-BA93-48D0-B14D-7D55D1B72F54}"/>
                  </a:ext>
                </a:extLst>
              </p:cNvPr>
              <p:cNvSpPr/>
              <p:nvPr/>
            </p:nvSpPr>
            <p:spPr bwMode="auto">
              <a:xfrm rot="171099">
                <a:off x="4237131" y="2711144"/>
                <a:ext cx="282749" cy="172847"/>
              </a:xfrm>
              <a:custGeom>
                <a:avLst/>
                <a:gdLst>
                  <a:gd name="connsiteX0" fmla="*/ 1614376 w 1786269"/>
                  <a:gd name="connsiteY0" fmla="*/ 17721 h 1286540"/>
                  <a:gd name="connsiteX1" fmla="*/ 1380460 w 1786269"/>
                  <a:gd name="connsiteY1" fmla="*/ 17721 h 1286540"/>
                  <a:gd name="connsiteX2" fmla="*/ 1189074 w 1786269"/>
                  <a:gd name="connsiteY2" fmla="*/ 102782 h 1286540"/>
                  <a:gd name="connsiteX3" fmla="*/ 1306032 w 1786269"/>
                  <a:gd name="connsiteY3" fmla="*/ 209107 h 1286540"/>
                  <a:gd name="connsiteX4" fmla="*/ 1476153 w 1786269"/>
                  <a:gd name="connsiteY4" fmla="*/ 241005 h 1286540"/>
                  <a:gd name="connsiteX5" fmla="*/ 1635641 w 1786269"/>
                  <a:gd name="connsiteY5" fmla="*/ 241005 h 1286540"/>
                  <a:gd name="connsiteX6" fmla="*/ 1327297 w 1786269"/>
                  <a:gd name="connsiteY6" fmla="*/ 241005 h 1286540"/>
                  <a:gd name="connsiteX7" fmla="*/ 1210339 w 1786269"/>
                  <a:gd name="connsiteY7" fmla="*/ 283535 h 1286540"/>
                  <a:gd name="connsiteX8" fmla="*/ 1220971 w 1786269"/>
                  <a:gd name="connsiteY8" fmla="*/ 347331 h 1286540"/>
                  <a:gd name="connsiteX9" fmla="*/ 1316664 w 1786269"/>
                  <a:gd name="connsiteY9" fmla="*/ 411126 h 1286540"/>
                  <a:gd name="connsiteX10" fmla="*/ 1571846 w 1786269"/>
                  <a:gd name="connsiteY10" fmla="*/ 421759 h 1286540"/>
                  <a:gd name="connsiteX11" fmla="*/ 1210339 w 1786269"/>
                  <a:gd name="connsiteY11" fmla="*/ 421759 h 1286540"/>
                  <a:gd name="connsiteX12" fmla="*/ 976422 w 1786269"/>
                  <a:gd name="connsiteY12" fmla="*/ 453656 h 1286540"/>
                  <a:gd name="connsiteX13" fmla="*/ 689343 w 1786269"/>
                  <a:gd name="connsiteY13" fmla="*/ 379228 h 1286540"/>
                  <a:gd name="connsiteX14" fmla="*/ 455427 w 1786269"/>
                  <a:gd name="connsiteY14" fmla="*/ 368596 h 1286540"/>
                  <a:gd name="connsiteX15" fmla="*/ 285306 w 1786269"/>
                  <a:gd name="connsiteY15" fmla="*/ 432391 h 1286540"/>
                  <a:gd name="connsiteX16" fmla="*/ 30125 w 1786269"/>
                  <a:gd name="connsiteY16" fmla="*/ 506819 h 1286540"/>
                  <a:gd name="connsiteX17" fmla="*/ 104553 w 1786269"/>
                  <a:gd name="connsiteY17" fmla="*/ 623777 h 1286540"/>
                  <a:gd name="connsiteX18" fmla="*/ 242776 w 1786269"/>
                  <a:gd name="connsiteY18" fmla="*/ 655675 h 1286540"/>
                  <a:gd name="connsiteX19" fmla="*/ 508590 w 1786269"/>
                  <a:gd name="connsiteY19" fmla="*/ 687573 h 1286540"/>
                  <a:gd name="connsiteX20" fmla="*/ 901995 w 1786269"/>
                  <a:gd name="connsiteY20" fmla="*/ 666307 h 1286540"/>
                  <a:gd name="connsiteX21" fmla="*/ 1210339 w 1786269"/>
                  <a:gd name="connsiteY21" fmla="*/ 666307 h 1286540"/>
                  <a:gd name="connsiteX22" fmla="*/ 1561213 w 1786269"/>
                  <a:gd name="connsiteY22" fmla="*/ 666307 h 1286540"/>
                  <a:gd name="connsiteX23" fmla="*/ 1465520 w 1786269"/>
                  <a:gd name="connsiteY23" fmla="*/ 666307 h 1286540"/>
                  <a:gd name="connsiteX24" fmla="*/ 848832 w 1786269"/>
                  <a:gd name="connsiteY24" fmla="*/ 676940 h 1286540"/>
                  <a:gd name="connsiteX25" fmla="*/ 540488 w 1786269"/>
                  <a:gd name="connsiteY25" fmla="*/ 687573 h 1286540"/>
                  <a:gd name="connsiteX26" fmla="*/ 285306 w 1786269"/>
                  <a:gd name="connsiteY26" fmla="*/ 666307 h 1286540"/>
                  <a:gd name="connsiteX27" fmla="*/ 147083 w 1786269"/>
                  <a:gd name="connsiteY27" fmla="*/ 645042 h 1286540"/>
                  <a:gd name="connsiteX28" fmla="*/ 51390 w 1786269"/>
                  <a:gd name="connsiteY28" fmla="*/ 730103 h 1286540"/>
                  <a:gd name="connsiteX29" fmla="*/ 62022 w 1786269"/>
                  <a:gd name="connsiteY29" fmla="*/ 804531 h 1286540"/>
                  <a:gd name="connsiteX30" fmla="*/ 253408 w 1786269"/>
                  <a:gd name="connsiteY30" fmla="*/ 847061 h 1286540"/>
                  <a:gd name="connsiteX31" fmla="*/ 497957 w 1786269"/>
                  <a:gd name="connsiteY31" fmla="*/ 942754 h 1286540"/>
                  <a:gd name="connsiteX32" fmla="*/ 710608 w 1786269"/>
                  <a:gd name="connsiteY32" fmla="*/ 889591 h 1286540"/>
                  <a:gd name="connsiteX33" fmla="*/ 1061483 w 1786269"/>
                  <a:gd name="connsiteY33" fmla="*/ 825796 h 1286540"/>
                  <a:gd name="connsiteX34" fmla="*/ 1380460 w 1786269"/>
                  <a:gd name="connsiteY34" fmla="*/ 878959 h 1286540"/>
                  <a:gd name="connsiteX35" fmla="*/ 1539948 w 1786269"/>
                  <a:gd name="connsiteY35" fmla="*/ 857694 h 1286540"/>
                  <a:gd name="connsiteX36" fmla="*/ 1337929 w 1786269"/>
                  <a:gd name="connsiteY36" fmla="*/ 889591 h 1286540"/>
                  <a:gd name="connsiteX37" fmla="*/ 1199706 w 1786269"/>
                  <a:gd name="connsiteY37" fmla="*/ 942754 h 1286540"/>
                  <a:gd name="connsiteX38" fmla="*/ 1242236 w 1786269"/>
                  <a:gd name="connsiteY38" fmla="*/ 1027814 h 1286540"/>
                  <a:gd name="connsiteX39" fmla="*/ 1401725 w 1786269"/>
                  <a:gd name="connsiteY39" fmla="*/ 1070345 h 1286540"/>
                  <a:gd name="connsiteX40" fmla="*/ 1518683 w 1786269"/>
                  <a:gd name="connsiteY40" fmla="*/ 1070345 h 1286540"/>
                  <a:gd name="connsiteX41" fmla="*/ 1359195 w 1786269"/>
                  <a:gd name="connsiteY41" fmla="*/ 1080977 h 1286540"/>
                  <a:gd name="connsiteX42" fmla="*/ 1199706 w 1786269"/>
                  <a:gd name="connsiteY42" fmla="*/ 1123507 h 1286540"/>
                  <a:gd name="connsiteX43" fmla="*/ 1231604 w 1786269"/>
                  <a:gd name="connsiteY43" fmla="*/ 1208568 h 1286540"/>
                  <a:gd name="connsiteX44" fmla="*/ 1380460 w 1786269"/>
                  <a:gd name="connsiteY44" fmla="*/ 1261731 h 1286540"/>
                  <a:gd name="connsiteX45" fmla="*/ 1529315 w 1786269"/>
                  <a:gd name="connsiteY45" fmla="*/ 1261731 h 1286540"/>
                  <a:gd name="connsiteX46" fmla="*/ 1646274 w 1786269"/>
                  <a:gd name="connsiteY46" fmla="*/ 1251098 h 1286540"/>
                  <a:gd name="connsiteX47" fmla="*/ 1710069 w 1786269"/>
                  <a:gd name="connsiteY47" fmla="*/ 1049080 h 1286540"/>
                  <a:gd name="connsiteX48" fmla="*/ 1784497 w 1786269"/>
                  <a:gd name="connsiteY48" fmla="*/ 581247 h 1286540"/>
                  <a:gd name="connsiteX49" fmla="*/ 1720702 w 1786269"/>
                  <a:gd name="connsiteY49" fmla="*/ 92149 h 1286540"/>
                  <a:gd name="connsiteX50" fmla="*/ 1614376 w 1786269"/>
                  <a:gd name="connsiteY50" fmla="*/ 17721 h 128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786269" h="1286540">
                    <a:moveTo>
                      <a:pt x="1614376" y="17721"/>
                    </a:moveTo>
                    <a:cubicBezTo>
                      <a:pt x="1557669" y="5316"/>
                      <a:pt x="1451344" y="3544"/>
                      <a:pt x="1380460" y="17721"/>
                    </a:cubicBezTo>
                    <a:cubicBezTo>
                      <a:pt x="1309576" y="31898"/>
                      <a:pt x="1201479" y="70884"/>
                      <a:pt x="1189074" y="102782"/>
                    </a:cubicBezTo>
                    <a:cubicBezTo>
                      <a:pt x="1176669" y="134680"/>
                      <a:pt x="1258186" y="186070"/>
                      <a:pt x="1306032" y="209107"/>
                    </a:cubicBezTo>
                    <a:cubicBezTo>
                      <a:pt x="1353878" y="232144"/>
                      <a:pt x="1421218" y="235689"/>
                      <a:pt x="1476153" y="241005"/>
                    </a:cubicBezTo>
                    <a:cubicBezTo>
                      <a:pt x="1531088" y="246321"/>
                      <a:pt x="1635641" y="241005"/>
                      <a:pt x="1635641" y="241005"/>
                    </a:cubicBezTo>
                    <a:cubicBezTo>
                      <a:pt x="1610832" y="241005"/>
                      <a:pt x="1398181" y="233917"/>
                      <a:pt x="1327297" y="241005"/>
                    </a:cubicBezTo>
                    <a:cubicBezTo>
                      <a:pt x="1256413" y="248093"/>
                      <a:pt x="1228060" y="265814"/>
                      <a:pt x="1210339" y="283535"/>
                    </a:cubicBezTo>
                    <a:cubicBezTo>
                      <a:pt x="1192618" y="301256"/>
                      <a:pt x="1203250" y="326066"/>
                      <a:pt x="1220971" y="347331"/>
                    </a:cubicBezTo>
                    <a:cubicBezTo>
                      <a:pt x="1238692" y="368596"/>
                      <a:pt x="1258185" y="398721"/>
                      <a:pt x="1316664" y="411126"/>
                    </a:cubicBezTo>
                    <a:cubicBezTo>
                      <a:pt x="1375143" y="423531"/>
                      <a:pt x="1589567" y="419987"/>
                      <a:pt x="1571846" y="421759"/>
                    </a:cubicBezTo>
                    <a:cubicBezTo>
                      <a:pt x="1554125" y="423531"/>
                      <a:pt x="1309576" y="416443"/>
                      <a:pt x="1210339" y="421759"/>
                    </a:cubicBezTo>
                    <a:cubicBezTo>
                      <a:pt x="1111102" y="427075"/>
                      <a:pt x="1063255" y="460745"/>
                      <a:pt x="976422" y="453656"/>
                    </a:cubicBezTo>
                    <a:cubicBezTo>
                      <a:pt x="889589" y="446568"/>
                      <a:pt x="776175" y="393405"/>
                      <a:pt x="689343" y="379228"/>
                    </a:cubicBezTo>
                    <a:cubicBezTo>
                      <a:pt x="602511" y="365051"/>
                      <a:pt x="522766" y="359736"/>
                      <a:pt x="455427" y="368596"/>
                    </a:cubicBezTo>
                    <a:cubicBezTo>
                      <a:pt x="388088" y="377456"/>
                      <a:pt x="356190" y="409354"/>
                      <a:pt x="285306" y="432391"/>
                    </a:cubicBezTo>
                    <a:cubicBezTo>
                      <a:pt x="214422" y="455428"/>
                      <a:pt x="60250" y="474921"/>
                      <a:pt x="30125" y="506819"/>
                    </a:cubicBezTo>
                    <a:cubicBezTo>
                      <a:pt x="0" y="538717"/>
                      <a:pt x="69111" y="598968"/>
                      <a:pt x="104553" y="623777"/>
                    </a:cubicBezTo>
                    <a:cubicBezTo>
                      <a:pt x="139995" y="648586"/>
                      <a:pt x="175437" y="645042"/>
                      <a:pt x="242776" y="655675"/>
                    </a:cubicBezTo>
                    <a:cubicBezTo>
                      <a:pt x="310116" y="666308"/>
                      <a:pt x="398720" y="685801"/>
                      <a:pt x="508590" y="687573"/>
                    </a:cubicBezTo>
                    <a:cubicBezTo>
                      <a:pt x="618460" y="689345"/>
                      <a:pt x="785037" y="669851"/>
                      <a:pt x="901995" y="666307"/>
                    </a:cubicBezTo>
                    <a:cubicBezTo>
                      <a:pt x="1018953" y="662763"/>
                      <a:pt x="1210339" y="666307"/>
                      <a:pt x="1210339" y="666307"/>
                    </a:cubicBezTo>
                    <a:lnTo>
                      <a:pt x="1561213" y="666307"/>
                    </a:lnTo>
                    <a:lnTo>
                      <a:pt x="1465520" y="666307"/>
                    </a:lnTo>
                    <a:lnTo>
                      <a:pt x="848832" y="676940"/>
                    </a:lnTo>
                    <a:cubicBezTo>
                      <a:pt x="694660" y="680484"/>
                      <a:pt x="634409" y="689345"/>
                      <a:pt x="540488" y="687573"/>
                    </a:cubicBezTo>
                    <a:cubicBezTo>
                      <a:pt x="446567" y="685801"/>
                      <a:pt x="350873" y="673395"/>
                      <a:pt x="285306" y="666307"/>
                    </a:cubicBezTo>
                    <a:cubicBezTo>
                      <a:pt x="219739" y="659219"/>
                      <a:pt x="186069" y="634409"/>
                      <a:pt x="147083" y="645042"/>
                    </a:cubicBezTo>
                    <a:cubicBezTo>
                      <a:pt x="108097" y="655675"/>
                      <a:pt x="65567" y="703522"/>
                      <a:pt x="51390" y="730103"/>
                    </a:cubicBezTo>
                    <a:cubicBezTo>
                      <a:pt x="37213" y="756684"/>
                      <a:pt x="28352" y="785038"/>
                      <a:pt x="62022" y="804531"/>
                    </a:cubicBezTo>
                    <a:cubicBezTo>
                      <a:pt x="95692" y="824024"/>
                      <a:pt x="180752" y="824024"/>
                      <a:pt x="253408" y="847061"/>
                    </a:cubicBezTo>
                    <a:cubicBezTo>
                      <a:pt x="326064" y="870098"/>
                      <a:pt x="421757" y="935666"/>
                      <a:pt x="497957" y="942754"/>
                    </a:cubicBezTo>
                    <a:cubicBezTo>
                      <a:pt x="574157" y="949842"/>
                      <a:pt x="616687" y="909084"/>
                      <a:pt x="710608" y="889591"/>
                    </a:cubicBezTo>
                    <a:cubicBezTo>
                      <a:pt x="804529" y="870098"/>
                      <a:pt x="949841" y="827568"/>
                      <a:pt x="1061483" y="825796"/>
                    </a:cubicBezTo>
                    <a:cubicBezTo>
                      <a:pt x="1173125" y="824024"/>
                      <a:pt x="1300716" y="873643"/>
                      <a:pt x="1380460" y="878959"/>
                    </a:cubicBezTo>
                    <a:cubicBezTo>
                      <a:pt x="1460204" y="884275"/>
                      <a:pt x="1547036" y="855922"/>
                      <a:pt x="1539948" y="857694"/>
                    </a:cubicBezTo>
                    <a:cubicBezTo>
                      <a:pt x="1532860" y="859466"/>
                      <a:pt x="1394636" y="875414"/>
                      <a:pt x="1337929" y="889591"/>
                    </a:cubicBezTo>
                    <a:cubicBezTo>
                      <a:pt x="1281222" y="903768"/>
                      <a:pt x="1215655" y="919717"/>
                      <a:pt x="1199706" y="942754"/>
                    </a:cubicBezTo>
                    <a:cubicBezTo>
                      <a:pt x="1183757" y="965791"/>
                      <a:pt x="1208566" y="1006549"/>
                      <a:pt x="1242236" y="1027814"/>
                    </a:cubicBezTo>
                    <a:cubicBezTo>
                      <a:pt x="1275906" y="1049079"/>
                      <a:pt x="1355651" y="1063257"/>
                      <a:pt x="1401725" y="1070345"/>
                    </a:cubicBezTo>
                    <a:cubicBezTo>
                      <a:pt x="1447799" y="1077433"/>
                      <a:pt x="1525771" y="1068573"/>
                      <a:pt x="1518683" y="1070345"/>
                    </a:cubicBezTo>
                    <a:cubicBezTo>
                      <a:pt x="1511595" y="1072117"/>
                      <a:pt x="1412358" y="1072117"/>
                      <a:pt x="1359195" y="1080977"/>
                    </a:cubicBezTo>
                    <a:cubicBezTo>
                      <a:pt x="1306032" y="1089837"/>
                      <a:pt x="1220971" y="1102242"/>
                      <a:pt x="1199706" y="1123507"/>
                    </a:cubicBezTo>
                    <a:cubicBezTo>
                      <a:pt x="1178441" y="1144772"/>
                      <a:pt x="1201478" y="1185531"/>
                      <a:pt x="1231604" y="1208568"/>
                    </a:cubicBezTo>
                    <a:cubicBezTo>
                      <a:pt x="1261730" y="1231605"/>
                      <a:pt x="1330842" y="1252871"/>
                      <a:pt x="1380460" y="1261731"/>
                    </a:cubicBezTo>
                    <a:cubicBezTo>
                      <a:pt x="1430079" y="1270592"/>
                      <a:pt x="1485013" y="1263503"/>
                      <a:pt x="1529315" y="1261731"/>
                    </a:cubicBezTo>
                    <a:cubicBezTo>
                      <a:pt x="1573617" y="1259959"/>
                      <a:pt x="1616148" y="1286540"/>
                      <a:pt x="1646274" y="1251098"/>
                    </a:cubicBezTo>
                    <a:cubicBezTo>
                      <a:pt x="1676400" y="1215656"/>
                      <a:pt x="1687032" y="1160722"/>
                      <a:pt x="1710069" y="1049080"/>
                    </a:cubicBezTo>
                    <a:cubicBezTo>
                      <a:pt x="1733106" y="937438"/>
                      <a:pt x="1782725" y="740735"/>
                      <a:pt x="1784497" y="581247"/>
                    </a:cubicBezTo>
                    <a:cubicBezTo>
                      <a:pt x="1786269" y="421759"/>
                      <a:pt x="1749055" y="184298"/>
                      <a:pt x="1720702" y="92149"/>
                    </a:cubicBezTo>
                    <a:cubicBezTo>
                      <a:pt x="1692349" y="0"/>
                      <a:pt x="1671083" y="30126"/>
                      <a:pt x="1614376" y="17721"/>
                    </a:cubicBezTo>
                    <a:close/>
                  </a:path>
                </a:pathLst>
              </a:custGeom>
              <a:solidFill>
                <a:schemeClr val="tx2"/>
              </a:solidFill>
              <a:ln w="9525" cap="flat" cmpd="sng" algn="ctr">
                <a:solidFill>
                  <a:schemeClr val="tx2">
                    <a:lumMod val="50000"/>
                  </a:schemeClr>
                </a:solid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grpSp>
      </p:grpSp>
      <p:grpSp>
        <p:nvGrpSpPr>
          <p:cNvPr id="221" name="Group 6">
            <a:extLst>
              <a:ext uri="{FF2B5EF4-FFF2-40B4-BE49-F238E27FC236}">
                <a16:creationId xmlns:a16="http://schemas.microsoft.com/office/drawing/2014/main" id="{3DF00B96-CA64-432D-9FF5-AC3405AE9C6D}"/>
              </a:ext>
            </a:extLst>
          </p:cNvPr>
          <p:cNvGrpSpPr>
            <a:grpSpLocks/>
          </p:cNvGrpSpPr>
          <p:nvPr/>
        </p:nvGrpSpPr>
        <p:grpSpPr bwMode="auto">
          <a:xfrm rot="2880166">
            <a:off x="2569652" y="3799874"/>
            <a:ext cx="742785" cy="1021589"/>
            <a:chOff x="6413653" y="4095789"/>
            <a:chExt cx="719316" cy="993994"/>
          </a:xfrm>
        </p:grpSpPr>
        <p:sp>
          <p:nvSpPr>
            <p:cNvPr id="222" name="Freeform 53">
              <a:extLst>
                <a:ext uri="{FF2B5EF4-FFF2-40B4-BE49-F238E27FC236}">
                  <a16:creationId xmlns:a16="http://schemas.microsoft.com/office/drawing/2014/main" id="{66DFE972-675D-4931-BCB2-C67A27CF0E8C}"/>
                </a:ext>
              </a:extLst>
            </p:cNvPr>
            <p:cNvSpPr>
              <a:spLocks noChangeArrowheads="1"/>
            </p:cNvSpPr>
            <p:nvPr/>
          </p:nvSpPr>
          <p:spPr bwMode="auto">
            <a:xfrm rot="7984404">
              <a:off x="6745036" y="4256196"/>
              <a:ext cx="548339" cy="227526"/>
            </a:xfrm>
            <a:custGeom>
              <a:avLst/>
              <a:gdLst>
                <a:gd name="T0" fmla="*/ 44262 w 1251098"/>
                <a:gd name="T1" fmla="*/ 183690 h 627321"/>
                <a:gd name="T2" fmla="*/ 192974 w 1251098"/>
                <a:gd name="T3" fmla="*/ 98909 h 627321"/>
                <a:gd name="T4" fmla="*/ 479781 w 1251098"/>
                <a:gd name="T5" fmla="*/ 120106 h 627321"/>
                <a:gd name="T6" fmla="*/ 787837 w 1251098"/>
                <a:gd name="T7" fmla="*/ 120106 h 627321"/>
                <a:gd name="T8" fmla="*/ 1149000 w 1251098"/>
                <a:gd name="T9" fmla="*/ 3536 h 627321"/>
                <a:gd name="T10" fmla="*/ 1212735 w 1251098"/>
                <a:gd name="T11" fmla="*/ 98909 h 627321"/>
                <a:gd name="T12" fmla="*/ 1085269 w 1251098"/>
                <a:gd name="T13" fmla="*/ 310864 h 627321"/>
                <a:gd name="T14" fmla="*/ 1138376 w 1251098"/>
                <a:gd name="T15" fmla="*/ 469827 h 627321"/>
                <a:gd name="T16" fmla="*/ 1233981 w 1251098"/>
                <a:gd name="T17" fmla="*/ 596999 h 627321"/>
                <a:gd name="T18" fmla="*/ 1042772 w 1251098"/>
                <a:gd name="T19" fmla="*/ 607598 h 627321"/>
                <a:gd name="T20" fmla="*/ 745347 w 1251098"/>
                <a:gd name="T21" fmla="*/ 491023 h 627321"/>
                <a:gd name="T22" fmla="*/ 320445 w 1251098"/>
                <a:gd name="T23" fmla="*/ 491023 h 627321"/>
                <a:gd name="T24" fmla="*/ 44262 w 1251098"/>
                <a:gd name="T25" fmla="*/ 469827 h 627321"/>
                <a:gd name="T26" fmla="*/ 44262 w 1251098"/>
                <a:gd name="T27" fmla="*/ 183690 h 62732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1098"/>
                <a:gd name="T43" fmla="*/ 0 h 627321"/>
                <a:gd name="T44" fmla="*/ 1251098 w 1251098"/>
                <a:gd name="T45" fmla="*/ 627321 h 627321"/>
                <a:gd name="connsiteX0" fmla="*/ 44302 w 1251098"/>
                <a:gd name="connsiteY0" fmla="*/ 184298 h 627321"/>
                <a:gd name="connsiteX1" fmla="*/ 193158 w 1251098"/>
                <a:gd name="connsiteY1" fmla="*/ 99237 h 627321"/>
                <a:gd name="connsiteX2" fmla="*/ 480237 w 1251098"/>
                <a:gd name="connsiteY2" fmla="*/ 120502 h 627321"/>
                <a:gd name="connsiteX3" fmla="*/ 788581 w 1251098"/>
                <a:gd name="connsiteY3" fmla="*/ 120502 h 627321"/>
                <a:gd name="connsiteX4" fmla="*/ 1150088 w 1251098"/>
                <a:gd name="connsiteY4" fmla="*/ 3544 h 627321"/>
                <a:gd name="connsiteX5" fmla="*/ 1213884 w 1251098"/>
                <a:gd name="connsiteY5" fmla="*/ 99237 h 627321"/>
                <a:gd name="connsiteX6" fmla="*/ 1086293 w 1251098"/>
                <a:gd name="connsiteY6" fmla="*/ 222730 h 627321"/>
                <a:gd name="connsiteX7" fmla="*/ 1139456 w 1251098"/>
                <a:gd name="connsiteY7" fmla="*/ 471377 h 627321"/>
                <a:gd name="connsiteX8" fmla="*/ 1235149 w 1251098"/>
                <a:gd name="connsiteY8" fmla="*/ 598967 h 627321"/>
                <a:gd name="connsiteX9" fmla="*/ 1043763 w 1251098"/>
                <a:gd name="connsiteY9" fmla="*/ 609600 h 627321"/>
                <a:gd name="connsiteX10" fmla="*/ 746051 w 1251098"/>
                <a:gd name="connsiteY10" fmla="*/ 492642 h 627321"/>
                <a:gd name="connsiteX11" fmla="*/ 320749 w 1251098"/>
                <a:gd name="connsiteY11" fmla="*/ 492642 h 627321"/>
                <a:gd name="connsiteX12" fmla="*/ 44302 w 1251098"/>
                <a:gd name="connsiteY12" fmla="*/ 471377 h 627321"/>
                <a:gd name="connsiteX13" fmla="*/ 44302 w 1251098"/>
                <a:gd name="connsiteY13" fmla="*/ 184298 h 627321"/>
                <a:gd name="connsiteX0" fmla="*/ 44302 w 1251098"/>
                <a:gd name="connsiteY0" fmla="*/ 236306 h 679329"/>
                <a:gd name="connsiteX1" fmla="*/ 193158 w 1251098"/>
                <a:gd name="connsiteY1" fmla="*/ 151245 h 679329"/>
                <a:gd name="connsiteX2" fmla="*/ 480237 w 1251098"/>
                <a:gd name="connsiteY2" fmla="*/ 172510 h 679329"/>
                <a:gd name="connsiteX3" fmla="*/ 788581 w 1251098"/>
                <a:gd name="connsiteY3" fmla="*/ 172510 h 679329"/>
                <a:gd name="connsiteX4" fmla="*/ 1144477 w 1251098"/>
                <a:gd name="connsiteY4" fmla="*/ 3544 h 679329"/>
                <a:gd name="connsiteX5" fmla="*/ 1213884 w 1251098"/>
                <a:gd name="connsiteY5" fmla="*/ 151245 h 679329"/>
                <a:gd name="connsiteX6" fmla="*/ 1086293 w 1251098"/>
                <a:gd name="connsiteY6" fmla="*/ 274738 h 679329"/>
                <a:gd name="connsiteX7" fmla="*/ 1139456 w 1251098"/>
                <a:gd name="connsiteY7" fmla="*/ 523385 h 679329"/>
                <a:gd name="connsiteX8" fmla="*/ 1235149 w 1251098"/>
                <a:gd name="connsiteY8" fmla="*/ 650975 h 679329"/>
                <a:gd name="connsiteX9" fmla="*/ 1043763 w 1251098"/>
                <a:gd name="connsiteY9" fmla="*/ 661608 h 679329"/>
                <a:gd name="connsiteX10" fmla="*/ 746051 w 1251098"/>
                <a:gd name="connsiteY10" fmla="*/ 544650 h 679329"/>
                <a:gd name="connsiteX11" fmla="*/ 320749 w 1251098"/>
                <a:gd name="connsiteY11" fmla="*/ 544650 h 679329"/>
                <a:gd name="connsiteX12" fmla="*/ 44302 w 1251098"/>
                <a:gd name="connsiteY12" fmla="*/ 523385 h 679329"/>
                <a:gd name="connsiteX13" fmla="*/ 44302 w 1251098"/>
                <a:gd name="connsiteY13" fmla="*/ 236306 h 679329"/>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086293 w 1251098"/>
                <a:gd name="connsiteY6" fmla="*/ 284645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 name="connsiteX0" fmla="*/ 44302 w 1251098"/>
                <a:gd name="connsiteY0" fmla="*/ 246213 h 689236"/>
                <a:gd name="connsiteX1" fmla="*/ 193158 w 1251098"/>
                <a:gd name="connsiteY1" fmla="*/ 161152 h 689236"/>
                <a:gd name="connsiteX2" fmla="*/ 480237 w 1251098"/>
                <a:gd name="connsiteY2" fmla="*/ 182417 h 689236"/>
                <a:gd name="connsiteX3" fmla="*/ 788581 w 1251098"/>
                <a:gd name="connsiteY3" fmla="*/ 182417 h 689236"/>
                <a:gd name="connsiteX4" fmla="*/ 1144477 w 1251098"/>
                <a:gd name="connsiteY4" fmla="*/ 13451 h 689236"/>
                <a:gd name="connsiteX5" fmla="*/ 1236325 w 1251098"/>
                <a:gd name="connsiteY5" fmla="*/ 101713 h 689236"/>
                <a:gd name="connsiteX6" fmla="*/ 1103122 w 1251098"/>
                <a:gd name="connsiteY6" fmla="*/ 299506 h 689236"/>
                <a:gd name="connsiteX7" fmla="*/ 1139456 w 1251098"/>
                <a:gd name="connsiteY7" fmla="*/ 533292 h 689236"/>
                <a:gd name="connsiteX8" fmla="*/ 1235149 w 1251098"/>
                <a:gd name="connsiteY8" fmla="*/ 660882 h 689236"/>
                <a:gd name="connsiteX9" fmla="*/ 1043763 w 1251098"/>
                <a:gd name="connsiteY9" fmla="*/ 671515 h 689236"/>
                <a:gd name="connsiteX10" fmla="*/ 746051 w 1251098"/>
                <a:gd name="connsiteY10" fmla="*/ 554557 h 689236"/>
                <a:gd name="connsiteX11" fmla="*/ 320749 w 1251098"/>
                <a:gd name="connsiteY11" fmla="*/ 554557 h 689236"/>
                <a:gd name="connsiteX12" fmla="*/ 44302 w 1251098"/>
                <a:gd name="connsiteY12" fmla="*/ 533292 h 689236"/>
                <a:gd name="connsiteX13" fmla="*/ 44302 w 1251098"/>
                <a:gd name="connsiteY13" fmla="*/ 246213 h 689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51098" h="689236">
                  <a:moveTo>
                    <a:pt x="44302" y="246213"/>
                  </a:moveTo>
                  <a:cubicBezTo>
                    <a:pt x="69111" y="184190"/>
                    <a:pt x="120502" y="171785"/>
                    <a:pt x="193158" y="161152"/>
                  </a:cubicBezTo>
                  <a:cubicBezTo>
                    <a:pt x="265814" y="150519"/>
                    <a:pt x="381000" y="178873"/>
                    <a:pt x="480237" y="182417"/>
                  </a:cubicBezTo>
                  <a:cubicBezTo>
                    <a:pt x="579474" y="185961"/>
                    <a:pt x="677874" y="210578"/>
                    <a:pt x="788581" y="182417"/>
                  </a:cubicBezTo>
                  <a:cubicBezTo>
                    <a:pt x="899288" y="154256"/>
                    <a:pt x="1069853" y="26902"/>
                    <a:pt x="1144477" y="13451"/>
                  </a:cubicBezTo>
                  <a:cubicBezTo>
                    <a:pt x="1219101" y="0"/>
                    <a:pt x="1243217" y="54037"/>
                    <a:pt x="1236325" y="101713"/>
                  </a:cubicBezTo>
                  <a:cubicBezTo>
                    <a:pt x="1229433" y="149389"/>
                    <a:pt x="1147319" y="145850"/>
                    <a:pt x="1103122" y="299506"/>
                  </a:cubicBezTo>
                  <a:cubicBezTo>
                    <a:pt x="1086977" y="371436"/>
                    <a:pt x="1117451" y="473063"/>
                    <a:pt x="1139456" y="533292"/>
                  </a:cubicBezTo>
                  <a:cubicBezTo>
                    <a:pt x="1161461" y="593521"/>
                    <a:pt x="1251098" y="637845"/>
                    <a:pt x="1235149" y="660882"/>
                  </a:cubicBezTo>
                  <a:cubicBezTo>
                    <a:pt x="1219200" y="683919"/>
                    <a:pt x="1125279" y="689236"/>
                    <a:pt x="1043763" y="671515"/>
                  </a:cubicBezTo>
                  <a:cubicBezTo>
                    <a:pt x="962247" y="653794"/>
                    <a:pt x="866553" y="574050"/>
                    <a:pt x="746051" y="554557"/>
                  </a:cubicBezTo>
                  <a:cubicBezTo>
                    <a:pt x="625549" y="535064"/>
                    <a:pt x="437707" y="558101"/>
                    <a:pt x="320749" y="554557"/>
                  </a:cubicBezTo>
                  <a:cubicBezTo>
                    <a:pt x="203791" y="551013"/>
                    <a:pt x="88604" y="588227"/>
                    <a:pt x="44302" y="533292"/>
                  </a:cubicBezTo>
                  <a:cubicBezTo>
                    <a:pt x="0" y="478357"/>
                    <a:pt x="19493" y="308236"/>
                    <a:pt x="44302" y="246213"/>
                  </a:cubicBezTo>
                  <a:close/>
                </a:path>
              </a:pathLst>
            </a:custGeom>
            <a:solidFill>
              <a:schemeClr val="accent2"/>
            </a:solidFill>
            <a:ln w="9525" algn="ctr">
              <a:noFill/>
              <a:round/>
              <a:headEnd/>
              <a:tailEnd/>
            </a:ln>
          </p:spPr>
          <p:txBody>
            <a:bodyPr/>
            <a:lstStyle/>
            <a:p>
              <a:pPr eaLnBrk="1" fontAlgn="auto" hangingPunct="1">
                <a:spcBef>
                  <a:spcPts val="0"/>
                </a:spcBef>
                <a:spcAft>
                  <a:spcPts val="0"/>
                </a:spcAft>
                <a:defRPr/>
              </a:pPr>
              <a:endParaRPr lang="en-US" sz="1000" dirty="0">
                <a:ln w="12700">
                  <a:solidFill>
                    <a:srgbClr val="F8F45A">
                      <a:satMod val="155000"/>
                    </a:srgbClr>
                  </a:solidFill>
                  <a:prstDash val="solid"/>
                </a:ln>
                <a:solidFill>
                  <a:schemeClr val="bg1"/>
                </a:solidFill>
                <a:effectLst>
                  <a:outerShdw blurRad="41275" dist="20320" dir="1800000" algn="tl" rotWithShape="0">
                    <a:srgbClr val="000000">
                      <a:alpha val="40000"/>
                    </a:srgbClr>
                  </a:outerShdw>
                </a:effectLst>
                <a:latin typeface="Calibri" panose="020F0502020204030204" pitchFamily="34" charset="0"/>
              </a:endParaRPr>
            </a:p>
          </p:txBody>
        </p:sp>
        <p:sp>
          <p:nvSpPr>
            <p:cNvPr id="223" name="Freeform 80">
              <a:extLst>
                <a:ext uri="{FF2B5EF4-FFF2-40B4-BE49-F238E27FC236}">
                  <a16:creationId xmlns:a16="http://schemas.microsoft.com/office/drawing/2014/main" id="{01DA4C2D-2896-4186-AC8A-ADAC9DCA92B3}"/>
                </a:ext>
              </a:extLst>
            </p:cNvPr>
            <p:cNvSpPr/>
            <p:nvPr/>
          </p:nvSpPr>
          <p:spPr bwMode="auto">
            <a:xfrm rot="7984404">
              <a:off x="6341767" y="4665846"/>
              <a:ext cx="495823" cy="352051"/>
            </a:xfrm>
            <a:custGeom>
              <a:avLst/>
              <a:gdLst>
                <a:gd name="connsiteX0" fmla="*/ 1614376 w 1786269"/>
                <a:gd name="connsiteY0" fmla="*/ 17721 h 1286540"/>
                <a:gd name="connsiteX1" fmla="*/ 1380460 w 1786269"/>
                <a:gd name="connsiteY1" fmla="*/ 17721 h 1286540"/>
                <a:gd name="connsiteX2" fmla="*/ 1189074 w 1786269"/>
                <a:gd name="connsiteY2" fmla="*/ 102782 h 1286540"/>
                <a:gd name="connsiteX3" fmla="*/ 1306032 w 1786269"/>
                <a:gd name="connsiteY3" fmla="*/ 209107 h 1286540"/>
                <a:gd name="connsiteX4" fmla="*/ 1476153 w 1786269"/>
                <a:gd name="connsiteY4" fmla="*/ 241005 h 1286540"/>
                <a:gd name="connsiteX5" fmla="*/ 1635641 w 1786269"/>
                <a:gd name="connsiteY5" fmla="*/ 241005 h 1286540"/>
                <a:gd name="connsiteX6" fmla="*/ 1327297 w 1786269"/>
                <a:gd name="connsiteY6" fmla="*/ 241005 h 1286540"/>
                <a:gd name="connsiteX7" fmla="*/ 1210339 w 1786269"/>
                <a:gd name="connsiteY7" fmla="*/ 283535 h 1286540"/>
                <a:gd name="connsiteX8" fmla="*/ 1220971 w 1786269"/>
                <a:gd name="connsiteY8" fmla="*/ 347331 h 1286540"/>
                <a:gd name="connsiteX9" fmla="*/ 1316664 w 1786269"/>
                <a:gd name="connsiteY9" fmla="*/ 411126 h 1286540"/>
                <a:gd name="connsiteX10" fmla="*/ 1571846 w 1786269"/>
                <a:gd name="connsiteY10" fmla="*/ 421759 h 1286540"/>
                <a:gd name="connsiteX11" fmla="*/ 1210339 w 1786269"/>
                <a:gd name="connsiteY11" fmla="*/ 421759 h 1286540"/>
                <a:gd name="connsiteX12" fmla="*/ 976422 w 1786269"/>
                <a:gd name="connsiteY12" fmla="*/ 453656 h 1286540"/>
                <a:gd name="connsiteX13" fmla="*/ 689343 w 1786269"/>
                <a:gd name="connsiteY13" fmla="*/ 379228 h 1286540"/>
                <a:gd name="connsiteX14" fmla="*/ 455427 w 1786269"/>
                <a:gd name="connsiteY14" fmla="*/ 368596 h 1286540"/>
                <a:gd name="connsiteX15" fmla="*/ 285306 w 1786269"/>
                <a:gd name="connsiteY15" fmla="*/ 432391 h 1286540"/>
                <a:gd name="connsiteX16" fmla="*/ 30125 w 1786269"/>
                <a:gd name="connsiteY16" fmla="*/ 506819 h 1286540"/>
                <a:gd name="connsiteX17" fmla="*/ 104553 w 1786269"/>
                <a:gd name="connsiteY17" fmla="*/ 623777 h 1286540"/>
                <a:gd name="connsiteX18" fmla="*/ 242776 w 1786269"/>
                <a:gd name="connsiteY18" fmla="*/ 655675 h 1286540"/>
                <a:gd name="connsiteX19" fmla="*/ 508590 w 1786269"/>
                <a:gd name="connsiteY19" fmla="*/ 687573 h 1286540"/>
                <a:gd name="connsiteX20" fmla="*/ 901995 w 1786269"/>
                <a:gd name="connsiteY20" fmla="*/ 666307 h 1286540"/>
                <a:gd name="connsiteX21" fmla="*/ 1210339 w 1786269"/>
                <a:gd name="connsiteY21" fmla="*/ 666307 h 1286540"/>
                <a:gd name="connsiteX22" fmla="*/ 1561213 w 1786269"/>
                <a:gd name="connsiteY22" fmla="*/ 666307 h 1286540"/>
                <a:gd name="connsiteX23" fmla="*/ 1465520 w 1786269"/>
                <a:gd name="connsiteY23" fmla="*/ 666307 h 1286540"/>
                <a:gd name="connsiteX24" fmla="*/ 848832 w 1786269"/>
                <a:gd name="connsiteY24" fmla="*/ 676940 h 1286540"/>
                <a:gd name="connsiteX25" fmla="*/ 540488 w 1786269"/>
                <a:gd name="connsiteY25" fmla="*/ 687573 h 1286540"/>
                <a:gd name="connsiteX26" fmla="*/ 285306 w 1786269"/>
                <a:gd name="connsiteY26" fmla="*/ 666307 h 1286540"/>
                <a:gd name="connsiteX27" fmla="*/ 147083 w 1786269"/>
                <a:gd name="connsiteY27" fmla="*/ 645042 h 1286540"/>
                <a:gd name="connsiteX28" fmla="*/ 51390 w 1786269"/>
                <a:gd name="connsiteY28" fmla="*/ 730103 h 1286540"/>
                <a:gd name="connsiteX29" fmla="*/ 62022 w 1786269"/>
                <a:gd name="connsiteY29" fmla="*/ 804531 h 1286540"/>
                <a:gd name="connsiteX30" fmla="*/ 253408 w 1786269"/>
                <a:gd name="connsiteY30" fmla="*/ 847061 h 1286540"/>
                <a:gd name="connsiteX31" fmla="*/ 497957 w 1786269"/>
                <a:gd name="connsiteY31" fmla="*/ 942754 h 1286540"/>
                <a:gd name="connsiteX32" fmla="*/ 710608 w 1786269"/>
                <a:gd name="connsiteY32" fmla="*/ 889591 h 1286540"/>
                <a:gd name="connsiteX33" fmla="*/ 1061483 w 1786269"/>
                <a:gd name="connsiteY33" fmla="*/ 825796 h 1286540"/>
                <a:gd name="connsiteX34" fmla="*/ 1380460 w 1786269"/>
                <a:gd name="connsiteY34" fmla="*/ 878959 h 1286540"/>
                <a:gd name="connsiteX35" fmla="*/ 1539948 w 1786269"/>
                <a:gd name="connsiteY35" fmla="*/ 857694 h 1286540"/>
                <a:gd name="connsiteX36" fmla="*/ 1337929 w 1786269"/>
                <a:gd name="connsiteY36" fmla="*/ 889591 h 1286540"/>
                <a:gd name="connsiteX37" fmla="*/ 1199706 w 1786269"/>
                <a:gd name="connsiteY37" fmla="*/ 942754 h 1286540"/>
                <a:gd name="connsiteX38" fmla="*/ 1242236 w 1786269"/>
                <a:gd name="connsiteY38" fmla="*/ 1027814 h 1286540"/>
                <a:gd name="connsiteX39" fmla="*/ 1401725 w 1786269"/>
                <a:gd name="connsiteY39" fmla="*/ 1070345 h 1286540"/>
                <a:gd name="connsiteX40" fmla="*/ 1518683 w 1786269"/>
                <a:gd name="connsiteY40" fmla="*/ 1070345 h 1286540"/>
                <a:gd name="connsiteX41" fmla="*/ 1359195 w 1786269"/>
                <a:gd name="connsiteY41" fmla="*/ 1080977 h 1286540"/>
                <a:gd name="connsiteX42" fmla="*/ 1199706 w 1786269"/>
                <a:gd name="connsiteY42" fmla="*/ 1123507 h 1286540"/>
                <a:gd name="connsiteX43" fmla="*/ 1231604 w 1786269"/>
                <a:gd name="connsiteY43" fmla="*/ 1208568 h 1286540"/>
                <a:gd name="connsiteX44" fmla="*/ 1380460 w 1786269"/>
                <a:gd name="connsiteY44" fmla="*/ 1261731 h 1286540"/>
                <a:gd name="connsiteX45" fmla="*/ 1529315 w 1786269"/>
                <a:gd name="connsiteY45" fmla="*/ 1261731 h 1286540"/>
                <a:gd name="connsiteX46" fmla="*/ 1646274 w 1786269"/>
                <a:gd name="connsiteY46" fmla="*/ 1251098 h 1286540"/>
                <a:gd name="connsiteX47" fmla="*/ 1710069 w 1786269"/>
                <a:gd name="connsiteY47" fmla="*/ 1049080 h 1286540"/>
                <a:gd name="connsiteX48" fmla="*/ 1784497 w 1786269"/>
                <a:gd name="connsiteY48" fmla="*/ 581247 h 1286540"/>
                <a:gd name="connsiteX49" fmla="*/ 1720702 w 1786269"/>
                <a:gd name="connsiteY49" fmla="*/ 92149 h 1286540"/>
                <a:gd name="connsiteX50" fmla="*/ 1614376 w 1786269"/>
                <a:gd name="connsiteY50" fmla="*/ 17721 h 128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786269" h="1286540">
                  <a:moveTo>
                    <a:pt x="1614376" y="17721"/>
                  </a:moveTo>
                  <a:cubicBezTo>
                    <a:pt x="1557669" y="5316"/>
                    <a:pt x="1451344" y="3544"/>
                    <a:pt x="1380460" y="17721"/>
                  </a:cubicBezTo>
                  <a:cubicBezTo>
                    <a:pt x="1309576" y="31898"/>
                    <a:pt x="1201479" y="70884"/>
                    <a:pt x="1189074" y="102782"/>
                  </a:cubicBezTo>
                  <a:cubicBezTo>
                    <a:pt x="1176669" y="134680"/>
                    <a:pt x="1258186" y="186070"/>
                    <a:pt x="1306032" y="209107"/>
                  </a:cubicBezTo>
                  <a:cubicBezTo>
                    <a:pt x="1353878" y="232144"/>
                    <a:pt x="1421218" y="235689"/>
                    <a:pt x="1476153" y="241005"/>
                  </a:cubicBezTo>
                  <a:cubicBezTo>
                    <a:pt x="1531088" y="246321"/>
                    <a:pt x="1635641" y="241005"/>
                    <a:pt x="1635641" y="241005"/>
                  </a:cubicBezTo>
                  <a:cubicBezTo>
                    <a:pt x="1610832" y="241005"/>
                    <a:pt x="1398181" y="233917"/>
                    <a:pt x="1327297" y="241005"/>
                  </a:cubicBezTo>
                  <a:cubicBezTo>
                    <a:pt x="1256413" y="248093"/>
                    <a:pt x="1228060" y="265814"/>
                    <a:pt x="1210339" y="283535"/>
                  </a:cubicBezTo>
                  <a:cubicBezTo>
                    <a:pt x="1192618" y="301256"/>
                    <a:pt x="1203250" y="326066"/>
                    <a:pt x="1220971" y="347331"/>
                  </a:cubicBezTo>
                  <a:cubicBezTo>
                    <a:pt x="1238692" y="368596"/>
                    <a:pt x="1258185" y="398721"/>
                    <a:pt x="1316664" y="411126"/>
                  </a:cubicBezTo>
                  <a:cubicBezTo>
                    <a:pt x="1375143" y="423531"/>
                    <a:pt x="1589567" y="419987"/>
                    <a:pt x="1571846" y="421759"/>
                  </a:cubicBezTo>
                  <a:cubicBezTo>
                    <a:pt x="1554125" y="423531"/>
                    <a:pt x="1309576" y="416443"/>
                    <a:pt x="1210339" y="421759"/>
                  </a:cubicBezTo>
                  <a:cubicBezTo>
                    <a:pt x="1111102" y="427075"/>
                    <a:pt x="1063255" y="460745"/>
                    <a:pt x="976422" y="453656"/>
                  </a:cubicBezTo>
                  <a:cubicBezTo>
                    <a:pt x="889589" y="446568"/>
                    <a:pt x="776175" y="393405"/>
                    <a:pt x="689343" y="379228"/>
                  </a:cubicBezTo>
                  <a:cubicBezTo>
                    <a:pt x="602511" y="365051"/>
                    <a:pt x="522766" y="359736"/>
                    <a:pt x="455427" y="368596"/>
                  </a:cubicBezTo>
                  <a:cubicBezTo>
                    <a:pt x="388088" y="377456"/>
                    <a:pt x="356190" y="409354"/>
                    <a:pt x="285306" y="432391"/>
                  </a:cubicBezTo>
                  <a:cubicBezTo>
                    <a:pt x="214422" y="455428"/>
                    <a:pt x="60250" y="474921"/>
                    <a:pt x="30125" y="506819"/>
                  </a:cubicBezTo>
                  <a:cubicBezTo>
                    <a:pt x="0" y="538717"/>
                    <a:pt x="69111" y="598968"/>
                    <a:pt x="104553" y="623777"/>
                  </a:cubicBezTo>
                  <a:cubicBezTo>
                    <a:pt x="139995" y="648586"/>
                    <a:pt x="175437" y="645042"/>
                    <a:pt x="242776" y="655675"/>
                  </a:cubicBezTo>
                  <a:cubicBezTo>
                    <a:pt x="310116" y="666308"/>
                    <a:pt x="398720" y="685801"/>
                    <a:pt x="508590" y="687573"/>
                  </a:cubicBezTo>
                  <a:cubicBezTo>
                    <a:pt x="618460" y="689345"/>
                    <a:pt x="785037" y="669851"/>
                    <a:pt x="901995" y="666307"/>
                  </a:cubicBezTo>
                  <a:cubicBezTo>
                    <a:pt x="1018953" y="662763"/>
                    <a:pt x="1210339" y="666307"/>
                    <a:pt x="1210339" y="666307"/>
                  </a:cubicBezTo>
                  <a:lnTo>
                    <a:pt x="1561213" y="666307"/>
                  </a:lnTo>
                  <a:lnTo>
                    <a:pt x="1465520" y="666307"/>
                  </a:lnTo>
                  <a:lnTo>
                    <a:pt x="848832" y="676940"/>
                  </a:lnTo>
                  <a:cubicBezTo>
                    <a:pt x="694660" y="680484"/>
                    <a:pt x="634409" y="689345"/>
                    <a:pt x="540488" y="687573"/>
                  </a:cubicBezTo>
                  <a:cubicBezTo>
                    <a:pt x="446567" y="685801"/>
                    <a:pt x="350873" y="673395"/>
                    <a:pt x="285306" y="666307"/>
                  </a:cubicBezTo>
                  <a:cubicBezTo>
                    <a:pt x="219739" y="659219"/>
                    <a:pt x="186069" y="634409"/>
                    <a:pt x="147083" y="645042"/>
                  </a:cubicBezTo>
                  <a:cubicBezTo>
                    <a:pt x="108097" y="655675"/>
                    <a:pt x="65567" y="703522"/>
                    <a:pt x="51390" y="730103"/>
                  </a:cubicBezTo>
                  <a:cubicBezTo>
                    <a:pt x="37213" y="756684"/>
                    <a:pt x="28352" y="785038"/>
                    <a:pt x="62022" y="804531"/>
                  </a:cubicBezTo>
                  <a:cubicBezTo>
                    <a:pt x="95692" y="824024"/>
                    <a:pt x="180752" y="824024"/>
                    <a:pt x="253408" y="847061"/>
                  </a:cubicBezTo>
                  <a:cubicBezTo>
                    <a:pt x="326064" y="870098"/>
                    <a:pt x="421757" y="935666"/>
                    <a:pt x="497957" y="942754"/>
                  </a:cubicBezTo>
                  <a:cubicBezTo>
                    <a:pt x="574157" y="949842"/>
                    <a:pt x="616687" y="909084"/>
                    <a:pt x="710608" y="889591"/>
                  </a:cubicBezTo>
                  <a:cubicBezTo>
                    <a:pt x="804529" y="870098"/>
                    <a:pt x="949841" y="827568"/>
                    <a:pt x="1061483" y="825796"/>
                  </a:cubicBezTo>
                  <a:cubicBezTo>
                    <a:pt x="1173125" y="824024"/>
                    <a:pt x="1300716" y="873643"/>
                    <a:pt x="1380460" y="878959"/>
                  </a:cubicBezTo>
                  <a:cubicBezTo>
                    <a:pt x="1460204" y="884275"/>
                    <a:pt x="1547036" y="855922"/>
                    <a:pt x="1539948" y="857694"/>
                  </a:cubicBezTo>
                  <a:cubicBezTo>
                    <a:pt x="1532860" y="859466"/>
                    <a:pt x="1394636" y="875414"/>
                    <a:pt x="1337929" y="889591"/>
                  </a:cubicBezTo>
                  <a:cubicBezTo>
                    <a:pt x="1281222" y="903768"/>
                    <a:pt x="1215655" y="919717"/>
                    <a:pt x="1199706" y="942754"/>
                  </a:cubicBezTo>
                  <a:cubicBezTo>
                    <a:pt x="1183757" y="965791"/>
                    <a:pt x="1208566" y="1006549"/>
                    <a:pt x="1242236" y="1027814"/>
                  </a:cubicBezTo>
                  <a:cubicBezTo>
                    <a:pt x="1275906" y="1049079"/>
                    <a:pt x="1355651" y="1063257"/>
                    <a:pt x="1401725" y="1070345"/>
                  </a:cubicBezTo>
                  <a:cubicBezTo>
                    <a:pt x="1447799" y="1077433"/>
                    <a:pt x="1525771" y="1068573"/>
                    <a:pt x="1518683" y="1070345"/>
                  </a:cubicBezTo>
                  <a:cubicBezTo>
                    <a:pt x="1511595" y="1072117"/>
                    <a:pt x="1412358" y="1072117"/>
                    <a:pt x="1359195" y="1080977"/>
                  </a:cubicBezTo>
                  <a:cubicBezTo>
                    <a:pt x="1306032" y="1089837"/>
                    <a:pt x="1220971" y="1102242"/>
                    <a:pt x="1199706" y="1123507"/>
                  </a:cubicBezTo>
                  <a:cubicBezTo>
                    <a:pt x="1178441" y="1144772"/>
                    <a:pt x="1201478" y="1185531"/>
                    <a:pt x="1231604" y="1208568"/>
                  </a:cubicBezTo>
                  <a:cubicBezTo>
                    <a:pt x="1261730" y="1231605"/>
                    <a:pt x="1330842" y="1252871"/>
                    <a:pt x="1380460" y="1261731"/>
                  </a:cubicBezTo>
                  <a:cubicBezTo>
                    <a:pt x="1430079" y="1270592"/>
                    <a:pt x="1485013" y="1263503"/>
                    <a:pt x="1529315" y="1261731"/>
                  </a:cubicBezTo>
                  <a:cubicBezTo>
                    <a:pt x="1573617" y="1259959"/>
                    <a:pt x="1616148" y="1286540"/>
                    <a:pt x="1646274" y="1251098"/>
                  </a:cubicBezTo>
                  <a:cubicBezTo>
                    <a:pt x="1676400" y="1215656"/>
                    <a:pt x="1687032" y="1160722"/>
                    <a:pt x="1710069" y="1049080"/>
                  </a:cubicBezTo>
                  <a:cubicBezTo>
                    <a:pt x="1733106" y="937438"/>
                    <a:pt x="1782725" y="740735"/>
                    <a:pt x="1784497" y="581247"/>
                  </a:cubicBezTo>
                  <a:cubicBezTo>
                    <a:pt x="1786269" y="421759"/>
                    <a:pt x="1749055" y="184298"/>
                    <a:pt x="1720702" y="92149"/>
                  </a:cubicBezTo>
                  <a:cubicBezTo>
                    <a:pt x="1692349" y="0"/>
                    <a:pt x="1671083" y="30126"/>
                    <a:pt x="1614376" y="17721"/>
                  </a:cubicBezTo>
                  <a:close/>
                </a:path>
              </a:pathLst>
            </a:custGeom>
            <a:solidFill>
              <a:schemeClr val="tx2"/>
            </a:solidFill>
            <a:ln w="9525" cap="flat" cmpd="sng" algn="ctr">
              <a:solidFill>
                <a:schemeClr val="tx2">
                  <a:lumMod val="50000"/>
                </a:schemeClr>
              </a:solid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sp>
          <p:nvSpPr>
            <p:cNvPr id="224" name="Freeform 81">
              <a:extLst>
                <a:ext uri="{FF2B5EF4-FFF2-40B4-BE49-F238E27FC236}">
                  <a16:creationId xmlns:a16="http://schemas.microsoft.com/office/drawing/2014/main" id="{728CE001-8CC2-41C0-94E6-7FD84756E920}"/>
                </a:ext>
              </a:extLst>
            </p:cNvPr>
            <p:cNvSpPr/>
            <p:nvPr/>
          </p:nvSpPr>
          <p:spPr bwMode="auto">
            <a:xfrm rot="7984404">
              <a:off x="6715406" y="4517363"/>
              <a:ext cx="160640" cy="161420"/>
            </a:xfrm>
            <a:custGeom>
              <a:avLst/>
              <a:gdLst>
                <a:gd name="connsiteX0" fmla="*/ 419986 w 458972"/>
                <a:gd name="connsiteY0" fmla="*/ 30126 h 483782"/>
                <a:gd name="connsiteX1" fmla="*/ 292396 w 458972"/>
                <a:gd name="connsiteY1" fmla="*/ 51391 h 483782"/>
                <a:gd name="connsiteX2" fmla="*/ 90377 w 458972"/>
                <a:gd name="connsiteY2" fmla="*/ 30126 h 483782"/>
                <a:gd name="connsiteX3" fmla="*/ 5316 w 458972"/>
                <a:gd name="connsiteY3" fmla="*/ 232145 h 483782"/>
                <a:gd name="connsiteX4" fmla="*/ 58479 w 458972"/>
                <a:gd name="connsiteY4" fmla="*/ 444796 h 483782"/>
                <a:gd name="connsiteX5" fmla="*/ 292396 w 458972"/>
                <a:gd name="connsiteY5" fmla="*/ 466061 h 483782"/>
                <a:gd name="connsiteX6" fmla="*/ 430619 w 458972"/>
                <a:gd name="connsiteY6" fmla="*/ 412898 h 483782"/>
                <a:gd name="connsiteX7" fmla="*/ 345558 w 458972"/>
                <a:gd name="connsiteY7" fmla="*/ 338470 h 483782"/>
                <a:gd name="connsiteX8" fmla="*/ 430619 w 458972"/>
                <a:gd name="connsiteY8" fmla="*/ 264042 h 483782"/>
                <a:gd name="connsiteX9" fmla="*/ 324293 w 458972"/>
                <a:gd name="connsiteY9" fmla="*/ 157717 h 483782"/>
                <a:gd name="connsiteX10" fmla="*/ 441251 w 458972"/>
                <a:gd name="connsiteY10" fmla="*/ 83289 h 483782"/>
                <a:gd name="connsiteX11" fmla="*/ 419986 w 458972"/>
                <a:gd name="connsiteY11" fmla="*/ 30126 h 483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8972" h="483782">
                  <a:moveTo>
                    <a:pt x="419986" y="30126"/>
                  </a:moveTo>
                  <a:cubicBezTo>
                    <a:pt x="395177" y="24810"/>
                    <a:pt x="347331" y="51391"/>
                    <a:pt x="292396" y="51391"/>
                  </a:cubicBezTo>
                  <a:cubicBezTo>
                    <a:pt x="237461" y="51391"/>
                    <a:pt x="138224" y="0"/>
                    <a:pt x="90377" y="30126"/>
                  </a:cubicBezTo>
                  <a:cubicBezTo>
                    <a:pt x="42530" y="60252"/>
                    <a:pt x="10632" y="163033"/>
                    <a:pt x="5316" y="232145"/>
                  </a:cubicBezTo>
                  <a:cubicBezTo>
                    <a:pt x="0" y="301257"/>
                    <a:pt x="10632" y="405810"/>
                    <a:pt x="58479" y="444796"/>
                  </a:cubicBezTo>
                  <a:cubicBezTo>
                    <a:pt x="106326" y="483782"/>
                    <a:pt x="230373" y="471377"/>
                    <a:pt x="292396" y="466061"/>
                  </a:cubicBezTo>
                  <a:cubicBezTo>
                    <a:pt x="354419" y="460745"/>
                    <a:pt x="421759" y="434163"/>
                    <a:pt x="430619" y="412898"/>
                  </a:cubicBezTo>
                  <a:cubicBezTo>
                    <a:pt x="439479" y="391633"/>
                    <a:pt x="345558" y="363279"/>
                    <a:pt x="345558" y="338470"/>
                  </a:cubicBezTo>
                  <a:cubicBezTo>
                    <a:pt x="345558" y="313661"/>
                    <a:pt x="434163" y="294168"/>
                    <a:pt x="430619" y="264042"/>
                  </a:cubicBezTo>
                  <a:cubicBezTo>
                    <a:pt x="427075" y="233917"/>
                    <a:pt x="322521" y="187843"/>
                    <a:pt x="324293" y="157717"/>
                  </a:cubicBezTo>
                  <a:cubicBezTo>
                    <a:pt x="326065" y="127592"/>
                    <a:pt x="423530" y="106326"/>
                    <a:pt x="441251" y="83289"/>
                  </a:cubicBezTo>
                  <a:cubicBezTo>
                    <a:pt x="458972" y="60252"/>
                    <a:pt x="444795" y="35442"/>
                    <a:pt x="419986" y="30126"/>
                  </a:cubicBezTo>
                  <a:close/>
                </a:path>
              </a:pathLst>
            </a:custGeom>
            <a:solidFill>
              <a:schemeClr val="accent5"/>
            </a:solidFill>
            <a:ln w="9525" cap="flat" cmpd="sng" algn="ctr">
              <a:noFill/>
              <a:prstDash val="solid"/>
              <a:round/>
              <a:headEnd type="none" w="med" len="med"/>
              <a:tailEnd type="none" w="med" len="med"/>
            </a:ln>
            <a:effectLst/>
          </p:spPr>
          <p:txBody>
            <a:bodyPr/>
            <a:lstStyle/>
            <a:p>
              <a:pPr marL="342900" indent="-342900" eaLnBrk="1" fontAlgn="auto" hangingPunct="1">
                <a:lnSpc>
                  <a:spcPct val="90000"/>
                </a:lnSpc>
                <a:spcBef>
                  <a:spcPct val="35000"/>
                </a:spcBef>
                <a:spcAft>
                  <a:spcPct val="25000"/>
                </a:spcAft>
                <a:buClr>
                  <a:srgbClr val="8B3D9A"/>
                </a:buClr>
                <a:buFont typeface="Wingdings" pitchFamily="2" charset="2"/>
                <a:buChar char="§"/>
                <a:defRPr/>
              </a:pPr>
              <a:endParaRPr lang="en-US" sz="1000" dirty="0">
                <a:solidFill>
                  <a:schemeClr val="bg1"/>
                </a:solidFill>
                <a:latin typeface="Calibri" panose="020F0502020204030204" pitchFamily="34" charset="0"/>
              </a:endParaRPr>
            </a:p>
          </p:txBody>
        </p:sp>
      </p:grpSp>
      <p:sp>
        <p:nvSpPr>
          <p:cNvPr id="182" name="Can 75">
            <a:extLst>
              <a:ext uri="{FF2B5EF4-FFF2-40B4-BE49-F238E27FC236}">
                <a16:creationId xmlns:a16="http://schemas.microsoft.com/office/drawing/2014/main" id="{2E2D3FEF-BD5A-43FC-B999-567A4D055DFC}"/>
              </a:ext>
            </a:extLst>
          </p:cNvPr>
          <p:cNvSpPr/>
          <p:nvPr/>
        </p:nvSpPr>
        <p:spPr bwMode="auto">
          <a:xfrm rot="16200000">
            <a:off x="3088936" y="4931130"/>
            <a:ext cx="115519" cy="633450"/>
          </a:xfrm>
          <a:prstGeom prst="can">
            <a:avLst/>
          </a:prstGeom>
          <a:solidFill>
            <a:schemeClr val="accent3"/>
          </a:solidFill>
          <a:ln w="9525" cap="flat" cmpd="sng" algn="ctr">
            <a:solidFill>
              <a:srgbClr val="FF0000"/>
            </a:solidFill>
            <a:prstDash val="solid"/>
            <a:round/>
            <a:headEnd type="none" w="med" len="med"/>
            <a:tailEnd type="none" w="med" len="med"/>
          </a:ln>
          <a:effectLst/>
        </p:spPr>
        <p:txBody>
          <a:bodyPr/>
          <a:lstStyle/>
          <a:p>
            <a:pPr eaLnBrk="1" fontAlgn="auto" hangingPunct="1">
              <a:lnSpc>
                <a:spcPct val="90000"/>
              </a:lnSpc>
              <a:spcBef>
                <a:spcPct val="35000"/>
              </a:spcBef>
              <a:spcAft>
                <a:spcPct val="25000"/>
              </a:spcAft>
              <a:buClr>
                <a:srgbClr val="8B3D9A"/>
              </a:buClr>
              <a:buFont typeface="Arial" charset="0"/>
              <a:buChar char="•"/>
              <a:defRPr/>
            </a:pPr>
            <a:endParaRPr lang="en-US" dirty="0">
              <a:solidFill>
                <a:schemeClr val="bg1"/>
              </a:solidFill>
              <a:latin typeface="Calibri" panose="020F0502020204030204" pitchFamily="34" charset="0"/>
            </a:endParaRPr>
          </a:p>
        </p:txBody>
      </p:sp>
      <p:sp>
        <p:nvSpPr>
          <p:cNvPr id="183" name="Freeform 83">
            <a:extLst>
              <a:ext uri="{FF2B5EF4-FFF2-40B4-BE49-F238E27FC236}">
                <a16:creationId xmlns:a16="http://schemas.microsoft.com/office/drawing/2014/main" id="{7966A4EA-BDF6-457D-BAEF-BC93EDD4F05F}"/>
              </a:ext>
            </a:extLst>
          </p:cNvPr>
          <p:cNvSpPr>
            <a:spLocks noChangeAspect="1"/>
          </p:cNvSpPr>
          <p:nvPr/>
        </p:nvSpPr>
        <p:spPr bwMode="auto">
          <a:xfrm rot="19392204">
            <a:off x="2364872" y="5023409"/>
            <a:ext cx="581025" cy="498475"/>
          </a:xfrm>
          <a:custGeom>
            <a:avLst/>
            <a:gdLst>
              <a:gd name="connsiteX0" fmla="*/ 15081 w 748506"/>
              <a:gd name="connsiteY0" fmla="*/ 74216 h 610791"/>
              <a:gd name="connsiteX1" fmla="*/ 12700 w 748506"/>
              <a:gd name="connsiteY1" fmla="*/ 19447 h 610791"/>
              <a:gd name="connsiteX2" fmla="*/ 91281 w 748506"/>
              <a:gd name="connsiteY2" fmla="*/ 28972 h 610791"/>
              <a:gd name="connsiteX3" fmla="*/ 341313 w 748506"/>
              <a:gd name="connsiteY3" fmla="*/ 193279 h 610791"/>
              <a:gd name="connsiteX4" fmla="*/ 455613 w 748506"/>
              <a:gd name="connsiteY4" fmla="*/ 259954 h 610791"/>
              <a:gd name="connsiteX5" fmla="*/ 524669 w 748506"/>
              <a:gd name="connsiteY5" fmla="*/ 228997 h 610791"/>
              <a:gd name="connsiteX6" fmla="*/ 612775 w 748506"/>
              <a:gd name="connsiteY6" fmla="*/ 224235 h 610791"/>
              <a:gd name="connsiteX7" fmla="*/ 729456 w 748506"/>
              <a:gd name="connsiteY7" fmla="*/ 302816 h 610791"/>
              <a:gd name="connsiteX8" fmla="*/ 727075 w 748506"/>
              <a:gd name="connsiteY8" fmla="*/ 367110 h 610791"/>
              <a:gd name="connsiteX9" fmla="*/ 700881 w 748506"/>
              <a:gd name="connsiteY9" fmla="*/ 388541 h 610791"/>
              <a:gd name="connsiteX10" fmla="*/ 665163 w 748506"/>
              <a:gd name="connsiteY10" fmla="*/ 350441 h 610791"/>
              <a:gd name="connsiteX11" fmla="*/ 588963 w 748506"/>
              <a:gd name="connsiteY11" fmla="*/ 326629 h 610791"/>
              <a:gd name="connsiteX12" fmla="*/ 510381 w 748506"/>
              <a:gd name="connsiteY12" fmla="*/ 379016 h 610791"/>
              <a:gd name="connsiteX13" fmla="*/ 479425 w 748506"/>
              <a:gd name="connsiteY13" fmla="*/ 471885 h 610791"/>
              <a:gd name="connsiteX14" fmla="*/ 505619 w 748506"/>
              <a:gd name="connsiteY14" fmla="*/ 533797 h 610791"/>
              <a:gd name="connsiteX15" fmla="*/ 555625 w 748506"/>
              <a:gd name="connsiteY15" fmla="*/ 567135 h 610791"/>
              <a:gd name="connsiteX16" fmla="*/ 534194 w 748506"/>
              <a:gd name="connsiteY16" fmla="*/ 593329 h 610791"/>
              <a:gd name="connsiteX17" fmla="*/ 465138 w 748506"/>
              <a:gd name="connsiteY17" fmla="*/ 600472 h 610791"/>
              <a:gd name="connsiteX18" fmla="*/ 379413 w 748506"/>
              <a:gd name="connsiteY18" fmla="*/ 531416 h 610791"/>
              <a:gd name="connsiteX19" fmla="*/ 355600 w 748506"/>
              <a:gd name="connsiteY19" fmla="*/ 450454 h 610791"/>
              <a:gd name="connsiteX20" fmla="*/ 391319 w 748506"/>
              <a:gd name="connsiteY20" fmla="*/ 350441 h 610791"/>
              <a:gd name="connsiteX21" fmla="*/ 291306 w 748506"/>
              <a:gd name="connsiteY21" fmla="*/ 276622 h 610791"/>
              <a:gd name="connsiteX22" fmla="*/ 184150 w 748506"/>
              <a:gd name="connsiteY22" fmla="*/ 198041 h 610791"/>
              <a:gd name="connsiteX23" fmla="*/ 15081 w 748506"/>
              <a:gd name="connsiteY23" fmla="*/ 74216 h 61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48506" h="610791">
                <a:moveTo>
                  <a:pt x="15081" y="74216"/>
                </a:moveTo>
                <a:cubicBezTo>
                  <a:pt x="7540" y="50602"/>
                  <a:pt x="0" y="26988"/>
                  <a:pt x="12700" y="19447"/>
                </a:cubicBezTo>
                <a:cubicBezTo>
                  <a:pt x="25400" y="11906"/>
                  <a:pt x="36512" y="0"/>
                  <a:pt x="91281" y="28972"/>
                </a:cubicBezTo>
                <a:cubicBezTo>
                  <a:pt x="146050" y="57944"/>
                  <a:pt x="280591" y="154782"/>
                  <a:pt x="341313" y="193279"/>
                </a:cubicBezTo>
                <a:cubicBezTo>
                  <a:pt x="402035" y="231776"/>
                  <a:pt x="425054" y="254001"/>
                  <a:pt x="455613" y="259954"/>
                </a:cubicBezTo>
                <a:cubicBezTo>
                  <a:pt x="486172" y="265907"/>
                  <a:pt x="498475" y="234950"/>
                  <a:pt x="524669" y="228997"/>
                </a:cubicBezTo>
                <a:cubicBezTo>
                  <a:pt x="550863" y="223044"/>
                  <a:pt x="578644" y="211932"/>
                  <a:pt x="612775" y="224235"/>
                </a:cubicBezTo>
                <a:cubicBezTo>
                  <a:pt x="646906" y="236538"/>
                  <a:pt x="710406" y="279004"/>
                  <a:pt x="729456" y="302816"/>
                </a:cubicBezTo>
                <a:cubicBezTo>
                  <a:pt x="748506" y="326628"/>
                  <a:pt x="731838" y="352822"/>
                  <a:pt x="727075" y="367110"/>
                </a:cubicBezTo>
                <a:cubicBezTo>
                  <a:pt x="722312" y="381398"/>
                  <a:pt x="711200" y="391319"/>
                  <a:pt x="700881" y="388541"/>
                </a:cubicBezTo>
                <a:cubicBezTo>
                  <a:pt x="690562" y="385763"/>
                  <a:pt x="683816" y="360760"/>
                  <a:pt x="665163" y="350441"/>
                </a:cubicBezTo>
                <a:cubicBezTo>
                  <a:pt x="646510" y="340122"/>
                  <a:pt x="614760" y="321867"/>
                  <a:pt x="588963" y="326629"/>
                </a:cubicBezTo>
                <a:cubicBezTo>
                  <a:pt x="563166" y="331391"/>
                  <a:pt x="528637" y="354807"/>
                  <a:pt x="510381" y="379016"/>
                </a:cubicBezTo>
                <a:cubicBezTo>
                  <a:pt x="492125" y="403225"/>
                  <a:pt x="480219" y="446088"/>
                  <a:pt x="479425" y="471885"/>
                </a:cubicBezTo>
                <a:cubicBezTo>
                  <a:pt x="478631" y="497682"/>
                  <a:pt x="492919" y="517922"/>
                  <a:pt x="505619" y="533797"/>
                </a:cubicBezTo>
                <a:cubicBezTo>
                  <a:pt x="518319" y="549672"/>
                  <a:pt x="550863" y="557213"/>
                  <a:pt x="555625" y="567135"/>
                </a:cubicBezTo>
                <a:cubicBezTo>
                  <a:pt x="560387" y="577057"/>
                  <a:pt x="549275" y="587773"/>
                  <a:pt x="534194" y="593329"/>
                </a:cubicBezTo>
                <a:cubicBezTo>
                  <a:pt x="519113" y="598885"/>
                  <a:pt x="490935" y="610791"/>
                  <a:pt x="465138" y="600472"/>
                </a:cubicBezTo>
                <a:cubicBezTo>
                  <a:pt x="439341" y="590153"/>
                  <a:pt x="397669" y="556419"/>
                  <a:pt x="379413" y="531416"/>
                </a:cubicBezTo>
                <a:cubicBezTo>
                  <a:pt x="361157" y="506413"/>
                  <a:pt x="353616" y="480617"/>
                  <a:pt x="355600" y="450454"/>
                </a:cubicBezTo>
                <a:cubicBezTo>
                  <a:pt x="357584" y="420291"/>
                  <a:pt x="402035" y="379413"/>
                  <a:pt x="391319" y="350441"/>
                </a:cubicBezTo>
                <a:cubicBezTo>
                  <a:pt x="380603" y="321469"/>
                  <a:pt x="291306" y="276622"/>
                  <a:pt x="291306" y="276622"/>
                </a:cubicBezTo>
                <a:lnTo>
                  <a:pt x="184150" y="198041"/>
                </a:lnTo>
                <a:lnTo>
                  <a:pt x="15081" y="74216"/>
                </a:lnTo>
                <a:close/>
              </a:path>
            </a:pathLst>
          </a:custGeom>
          <a:solidFill>
            <a:schemeClr val="accent3"/>
          </a:solidFill>
          <a:ln w="9525">
            <a:noFill/>
            <a:miter lim="800000"/>
            <a:headEnd/>
            <a:tailEnd/>
          </a:ln>
        </p:spPr>
        <p:txBody>
          <a:bodyPr anchor="ctr"/>
          <a:lstStyle/>
          <a:p>
            <a:pPr algn="ctr" eaLnBrk="1" fontAlgn="auto" hangingPunct="1">
              <a:spcBef>
                <a:spcPts val="0"/>
              </a:spcBef>
              <a:spcAft>
                <a:spcPts val="0"/>
              </a:spcAft>
              <a:defRPr/>
            </a:pPr>
            <a:endParaRPr lang="en-US" sz="1400" dirty="0">
              <a:solidFill>
                <a:schemeClr val="bg1"/>
              </a:solidFill>
              <a:latin typeface="Calibri" panose="020F0502020204030204" pitchFamily="34" charset="0"/>
              <a:ea typeface="MS PGothic" pitchFamily="34" charset="-128"/>
            </a:endParaRPr>
          </a:p>
        </p:txBody>
      </p:sp>
      <p:sp>
        <p:nvSpPr>
          <p:cNvPr id="249" name="TextBox 82">
            <a:extLst>
              <a:ext uri="{FF2B5EF4-FFF2-40B4-BE49-F238E27FC236}">
                <a16:creationId xmlns:a16="http://schemas.microsoft.com/office/drawing/2014/main" id="{904EAC39-9CE0-468E-9607-9FBDBA758039}"/>
              </a:ext>
            </a:extLst>
          </p:cNvPr>
          <p:cNvSpPr txBox="1">
            <a:spLocks noChangeArrowheads="1"/>
          </p:cNvSpPr>
          <p:nvPr/>
        </p:nvSpPr>
        <p:spPr bwMode="auto">
          <a:xfrm>
            <a:off x="1672896" y="5062469"/>
            <a:ext cx="69121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2000" dirty="0">
                <a:solidFill>
                  <a:schemeClr val="tx1"/>
                </a:solidFill>
                <a:latin typeface="Calibri" panose="020F0502020204030204" pitchFamily="34" charset="0"/>
              </a:rPr>
              <a:t>PD-1</a:t>
            </a:r>
          </a:p>
        </p:txBody>
      </p:sp>
      <p:sp>
        <p:nvSpPr>
          <p:cNvPr id="226" name="Arrow: Right 11">
            <a:extLst>
              <a:ext uri="{FF2B5EF4-FFF2-40B4-BE49-F238E27FC236}">
                <a16:creationId xmlns:a16="http://schemas.microsoft.com/office/drawing/2014/main" id="{829C9F55-721B-4A8D-A8FE-83BC9EEB352F}"/>
              </a:ext>
            </a:extLst>
          </p:cNvPr>
          <p:cNvSpPr/>
          <p:nvPr/>
        </p:nvSpPr>
        <p:spPr>
          <a:xfrm>
            <a:off x="5152009" y="4414218"/>
            <a:ext cx="1631950" cy="36576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7" name="TextBox 226">
            <a:extLst>
              <a:ext uri="{FF2B5EF4-FFF2-40B4-BE49-F238E27FC236}">
                <a16:creationId xmlns:a16="http://schemas.microsoft.com/office/drawing/2014/main" id="{3E78195D-062A-4355-A67B-1119FB8C6BEF}"/>
              </a:ext>
            </a:extLst>
          </p:cNvPr>
          <p:cNvSpPr txBox="1"/>
          <p:nvPr/>
        </p:nvSpPr>
        <p:spPr>
          <a:xfrm>
            <a:off x="5217978" y="4106441"/>
            <a:ext cx="1409360" cy="307777"/>
          </a:xfrm>
          <a:prstGeom prst="rect">
            <a:avLst/>
          </a:prstGeom>
          <a:noFill/>
        </p:spPr>
        <p:txBody>
          <a:bodyPr wrap="none" rtlCol="0">
            <a:spAutoFit/>
          </a:bodyPr>
          <a:lstStyle/>
          <a:p>
            <a:pPr algn="ctr"/>
            <a:r>
              <a:rPr lang="en-US" sz="1400" b="1" dirty="0">
                <a:solidFill>
                  <a:srgbClr val="04294E"/>
                </a:solidFill>
              </a:rPr>
              <a:t>+ PD-1/PD-L1 ICI</a:t>
            </a: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4" name="Straight Arrow Connector 43">
            <a:extLst>
              <a:ext uri="{FF2B5EF4-FFF2-40B4-BE49-F238E27FC236}">
                <a16:creationId xmlns:a16="http://schemas.microsoft.com/office/drawing/2014/main" id="{8DE72FE5-1D1B-4C82-BDFB-D49F81D3C410}"/>
              </a:ext>
            </a:extLst>
          </p:cNvPr>
          <p:cNvCxnSpPr>
            <a:cxnSpLocks/>
          </p:cNvCxnSpPr>
          <p:nvPr/>
        </p:nvCxnSpPr>
        <p:spPr bwMode="auto">
          <a:xfrm>
            <a:off x="10524013" y="3949419"/>
            <a:ext cx="0" cy="2049523"/>
          </a:xfrm>
          <a:prstGeom prst="straightConnector1">
            <a:avLst/>
          </a:prstGeom>
          <a:noFill/>
          <a:ln w="28575" cap="flat" cmpd="sng" algn="ctr">
            <a:solidFill>
              <a:schemeClr val="bg1"/>
            </a:solidFill>
            <a:prstDash val="solid"/>
            <a:round/>
            <a:headEnd type="none" w="med" len="med"/>
            <a:tailEnd type="triangle"/>
          </a:ln>
          <a:effectLst/>
        </p:spPr>
      </p:cxnSp>
      <p:sp>
        <p:nvSpPr>
          <p:cNvPr id="22" name="TextBox 21">
            <a:extLst>
              <a:ext uri="{FF2B5EF4-FFF2-40B4-BE49-F238E27FC236}">
                <a16:creationId xmlns:a16="http://schemas.microsoft.com/office/drawing/2014/main" id="{77013437-6F1C-4AE9-BC38-E0A7853AFD6C}"/>
              </a:ext>
            </a:extLst>
          </p:cNvPr>
          <p:cNvSpPr txBox="1"/>
          <p:nvPr/>
        </p:nvSpPr>
        <p:spPr bwMode="auto">
          <a:xfrm>
            <a:off x="8850227" y="4267200"/>
            <a:ext cx="3127419" cy="1569660"/>
          </a:xfrm>
          <a:prstGeom prst="rect">
            <a:avLst/>
          </a:prstGeom>
          <a:solidFill>
            <a:schemeClr val="tx1"/>
          </a:solidFill>
          <a:ln>
            <a:noFill/>
          </a:ln>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Atezolizumab</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1L metastatic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with </a:t>
            </a: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tumor cell PD-L1 expression ≥50</a:t>
            </a:r>
            <a:r>
              <a:rPr kumimoji="0" lang="en-US" sz="1600" b="1" i="0" u="none" strike="noStrike" kern="1200" cap="none" spc="0" normalizeH="0" baseline="0" noProof="0" dirty="0">
                <a:ln>
                  <a:noFill/>
                </a:ln>
                <a:solidFill>
                  <a:schemeClr val="accent3"/>
                </a:solidFill>
                <a:effectLst/>
                <a:uLnTx/>
                <a:uFillTx/>
                <a:latin typeface="Calibri" panose="020F0502020204030204" pitchFamily="34" charset="0"/>
                <a:ea typeface="+mn-ea"/>
                <a:cs typeface="Calibri" panose="020F0502020204030204" pitchFamily="34" charset="0"/>
              </a:rPr>
              <a:t>% or PD-L1 stained tumor-infiltrating immune cells ≥10% </a:t>
            </a:r>
            <a:br>
              <a:rPr kumimoji="0" lang="en-US" sz="1600" b="1" i="0" u="none" strike="noStrike" kern="1200" cap="none" spc="0" normalizeH="0" baseline="0" noProof="0" dirty="0">
                <a:ln>
                  <a:noFill/>
                </a:ln>
                <a:solidFill>
                  <a:schemeClr val="accent3"/>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of the tumor area; no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EGFR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or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ALK</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mut</a:t>
            </a:r>
          </a:p>
        </p:txBody>
      </p:sp>
      <p:sp>
        <p:nvSpPr>
          <p:cNvPr id="3" name="Arrow: Right 2">
            <a:extLst>
              <a:ext uri="{FF2B5EF4-FFF2-40B4-BE49-F238E27FC236}">
                <a16:creationId xmlns:a16="http://schemas.microsoft.com/office/drawing/2014/main" id="{E71C44AF-090C-4E1D-BE9A-90755B52F612}"/>
              </a:ext>
            </a:extLst>
          </p:cNvPr>
          <p:cNvSpPr/>
          <p:nvPr/>
        </p:nvSpPr>
        <p:spPr bwMode="auto">
          <a:xfrm>
            <a:off x="609759" y="3177309"/>
            <a:ext cx="11018823" cy="1103313"/>
          </a:xfrm>
          <a:prstGeom prst="rightArrow">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 name="Title 1">
            <a:extLst>
              <a:ext uri="{FF2B5EF4-FFF2-40B4-BE49-F238E27FC236}">
                <a16:creationId xmlns:a16="http://schemas.microsoft.com/office/drawing/2014/main" id="{8393CEF1-2673-4921-90CE-3B5E28F37CF8}"/>
              </a:ext>
            </a:extLst>
          </p:cNvPr>
          <p:cNvSpPr>
            <a:spLocks noGrp="1"/>
          </p:cNvSpPr>
          <p:nvPr>
            <p:ph type="title"/>
          </p:nvPr>
        </p:nvSpPr>
        <p:spPr>
          <a:xfrm>
            <a:off x="609761" y="0"/>
            <a:ext cx="11141055" cy="1103313"/>
          </a:xfrm>
        </p:spPr>
        <p:txBody>
          <a:bodyPr/>
          <a:lstStyle/>
          <a:p>
            <a:r>
              <a:rPr lang="en-US" sz="3600" dirty="0"/>
              <a:t>Current FDA Approvals of ICIs for Metastatic NSCLC</a:t>
            </a:r>
          </a:p>
        </p:txBody>
      </p:sp>
      <p:sp>
        <p:nvSpPr>
          <p:cNvPr id="4" name="Oval 3">
            <a:extLst>
              <a:ext uri="{FF2B5EF4-FFF2-40B4-BE49-F238E27FC236}">
                <a16:creationId xmlns:a16="http://schemas.microsoft.com/office/drawing/2014/main" id="{A81BB02D-137F-4219-B02D-9CDDEADD6FF8}"/>
              </a:ext>
            </a:extLst>
          </p:cNvPr>
          <p:cNvSpPr/>
          <p:nvPr/>
        </p:nvSpPr>
        <p:spPr bwMode="auto">
          <a:xfrm>
            <a:off x="2124358" y="3507290"/>
            <a:ext cx="960583" cy="445872"/>
          </a:xfrm>
          <a:prstGeom prst="ellipse">
            <a:avLst/>
          </a:prstGeom>
          <a:solidFill>
            <a:schemeClr val="accent5"/>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2016</a:t>
            </a:r>
          </a:p>
        </p:txBody>
      </p:sp>
      <p:sp>
        <p:nvSpPr>
          <p:cNvPr id="6" name="Oval 5">
            <a:extLst>
              <a:ext uri="{FF2B5EF4-FFF2-40B4-BE49-F238E27FC236}">
                <a16:creationId xmlns:a16="http://schemas.microsoft.com/office/drawing/2014/main" id="{E0369B05-B8CF-4944-B5EF-2C4371047435}"/>
              </a:ext>
            </a:extLst>
          </p:cNvPr>
          <p:cNvSpPr/>
          <p:nvPr/>
        </p:nvSpPr>
        <p:spPr bwMode="auto">
          <a:xfrm>
            <a:off x="5447141" y="3507290"/>
            <a:ext cx="960583" cy="445872"/>
          </a:xfrm>
          <a:prstGeom prst="ellipse">
            <a:avLst/>
          </a:prstGeom>
          <a:solidFill>
            <a:schemeClr val="accent5"/>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2018</a:t>
            </a:r>
          </a:p>
        </p:txBody>
      </p:sp>
      <p:sp>
        <p:nvSpPr>
          <p:cNvPr id="7" name="Oval 6">
            <a:extLst>
              <a:ext uri="{FF2B5EF4-FFF2-40B4-BE49-F238E27FC236}">
                <a16:creationId xmlns:a16="http://schemas.microsoft.com/office/drawing/2014/main" id="{4414681F-6F87-4AE2-B201-2CE8DB43BBEA}"/>
              </a:ext>
            </a:extLst>
          </p:cNvPr>
          <p:cNvSpPr/>
          <p:nvPr/>
        </p:nvSpPr>
        <p:spPr bwMode="auto">
          <a:xfrm>
            <a:off x="8603671" y="3507290"/>
            <a:ext cx="960583" cy="445872"/>
          </a:xfrm>
          <a:prstGeom prst="ellipse">
            <a:avLst/>
          </a:prstGeom>
          <a:solidFill>
            <a:schemeClr val="accent5"/>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2020</a:t>
            </a:r>
          </a:p>
        </p:txBody>
      </p:sp>
      <p:sp>
        <p:nvSpPr>
          <p:cNvPr id="8" name="Oval 7">
            <a:extLst>
              <a:ext uri="{FF2B5EF4-FFF2-40B4-BE49-F238E27FC236}">
                <a16:creationId xmlns:a16="http://schemas.microsoft.com/office/drawing/2014/main" id="{87D10DCF-5DDB-453D-A255-BECD8A29AB7E}"/>
              </a:ext>
            </a:extLst>
          </p:cNvPr>
          <p:cNvSpPr/>
          <p:nvPr/>
        </p:nvSpPr>
        <p:spPr bwMode="auto">
          <a:xfrm>
            <a:off x="3882733" y="3507290"/>
            <a:ext cx="960583" cy="445872"/>
          </a:xfrm>
          <a:prstGeom prst="ellipse">
            <a:avLst/>
          </a:prstGeom>
          <a:solidFill>
            <a:schemeClr val="accent5"/>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2017</a:t>
            </a:r>
          </a:p>
        </p:txBody>
      </p:sp>
      <p:sp>
        <p:nvSpPr>
          <p:cNvPr id="9" name="Oval 8">
            <a:extLst>
              <a:ext uri="{FF2B5EF4-FFF2-40B4-BE49-F238E27FC236}">
                <a16:creationId xmlns:a16="http://schemas.microsoft.com/office/drawing/2014/main" id="{ED444D80-7EB8-41DE-BB67-241028BFEDBC}"/>
              </a:ext>
            </a:extLst>
          </p:cNvPr>
          <p:cNvSpPr/>
          <p:nvPr/>
        </p:nvSpPr>
        <p:spPr bwMode="auto">
          <a:xfrm>
            <a:off x="6965371" y="3506029"/>
            <a:ext cx="960583" cy="445872"/>
          </a:xfrm>
          <a:prstGeom prst="ellipse">
            <a:avLst/>
          </a:prstGeom>
          <a:solidFill>
            <a:schemeClr val="accent5"/>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2019</a:t>
            </a:r>
          </a:p>
        </p:txBody>
      </p:sp>
      <p:sp>
        <p:nvSpPr>
          <p:cNvPr id="10" name="TextBox 9">
            <a:extLst>
              <a:ext uri="{FF2B5EF4-FFF2-40B4-BE49-F238E27FC236}">
                <a16:creationId xmlns:a16="http://schemas.microsoft.com/office/drawing/2014/main" id="{B917EC6B-EAF5-4349-B0C1-8C0907B12853}"/>
              </a:ext>
            </a:extLst>
          </p:cNvPr>
          <p:cNvSpPr txBox="1"/>
          <p:nvPr/>
        </p:nvSpPr>
        <p:spPr bwMode="auto">
          <a:xfrm>
            <a:off x="3183880" y="4429282"/>
            <a:ext cx="267259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Atezolizumab</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PD during or following platinum-containing CT (and targeted therapy if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EGFR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or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ALK</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mut)</a:t>
            </a:r>
          </a:p>
        </p:txBody>
      </p:sp>
      <p:sp>
        <p:nvSpPr>
          <p:cNvPr id="15" name="Rectangle 14">
            <a:extLst>
              <a:ext uri="{FF2B5EF4-FFF2-40B4-BE49-F238E27FC236}">
                <a16:creationId xmlns:a16="http://schemas.microsoft.com/office/drawing/2014/main" id="{E857FF6E-E84A-4DDE-B1E1-514857CDEEAE}"/>
              </a:ext>
            </a:extLst>
          </p:cNvPr>
          <p:cNvSpPr/>
          <p:nvPr/>
        </p:nvSpPr>
        <p:spPr>
          <a:xfrm>
            <a:off x="4617242" y="914400"/>
            <a:ext cx="3398981" cy="156966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Pembrolizumab: </a:t>
            </a:r>
            <a:r>
              <a:rPr lang="en-US" sz="1600" dirty="0">
                <a:solidFill>
                  <a:srgbClr val="000000"/>
                </a:solidFill>
                <a:latin typeface="Calibri" panose="020F0502020204030204" pitchFamily="34" charset="0"/>
                <a:cs typeface="Calibri" panose="020F0502020204030204" pitchFamily="34" charset="0"/>
              </a:rPr>
              <a:t>I</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 combination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with pemetrexed/platinum as 1L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for metastatic, nonsq; no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EGFR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or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ALK</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mut; in combination with carboplatin and paclitaxel/paclitaxel protein-bound as 1L for metastatic, sq </a:t>
            </a:r>
          </a:p>
        </p:txBody>
      </p:sp>
      <p:sp>
        <p:nvSpPr>
          <p:cNvPr id="18" name="Rectangle 17">
            <a:extLst>
              <a:ext uri="{FF2B5EF4-FFF2-40B4-BE49-F238E27FC236}">
                <a16:creationId xmlns:a16="http://schemas.microsoft.com/office/drawing/2014/main" id="{3C863987-71F1-48F4-A0B0-82EF89A824F9}"/>
              </a:ext>
            </a:extLst>
          </p:cNvPr>
          <p:cNvSpPr/>
          <p:nvPr/>
        </p:nvSpPr>
        <p:spPr>
          <a:xfrm>
            <a:off x="6096000" y="4257539"/>
            <a:ext cx="2672597" cy="132343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Atezolizumab: </a:t>
            </a:r>
            <a:r>
              <a:rPr lang="en-US" sz="1600" dirty="0">
                <a:solidFill>
                  <a:srgbClr val="000000"/>
                </a:solidFill>
                <a:latin typeface="Calibri" panose="020F0502020204030204" pitchFamily="34" charset="0"/>
                <a:cs typeface="Calibri" panose="020F0502020204030204" pitchFamily="34" charset="0"/>
              </a:rPr>
              <a:t>I</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 combination with paclitaxel protein-bound/carboplatin as 1L metastatic, nonsq NSCLC;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no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EGFR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or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ALK</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mut</a:t>
            </a:r>
          </a:p>
        </p:txBody>
      </p:sp>
      <p:sp>
        <p:nvSpPr>
          <p:cNvPr id="21" name="Rectangle 20">
            <a:extLst>
              <a:ext uri="{FF2B5EF4-FFF2-40B4-BE49-F238E27FC236}">
                <a16:creationId xmlns:a16="http://schemas.microsoft.com/office/drawing/2014/main" id="{47DD0F62-19EB-46F7-B89A-923776486530}"/>
              </a:ext>
            </a:extLst>
          </p:cNvPr>
          <p:cNvSpPr/>
          <p:nvPr/>
        </p:nvSpPr>
        <p:spPr>
          <a:xfrm>
            <a:off x="8783404" y="1244529"/>
            <a:ext cx="3306995" cy="83099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Nivolumab + ipilimumab</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1L metastatic with tumor </a:t>
            </a: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PD-L1 expression ≥1%</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no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EGFR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or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ALK</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mut</a:t>
            </a:r>
          </a:p>
        </p:txBody>
      </p:sp>
      <p:sp>
        <p:nvSpPr>
          <p:cNvPr id="23" name="Rectangle 22">
            <a:extLst>
              <a:ext uri="{FF2B5EF4-FFF2-40B4-BE49-F238E27FC236}">
                <a16:creationId xmlns:a16="http://schemas.microsoft.com/office/drawing/2014/main" id="{47CFCDB6-9DB1-4EE7-B670-2DEBC04DF896}"/>
              </a:ext>
            </a:extLst>
          </p:cNvPr>
          <p:cNvSpPr/>
          <p:nvPr/>
        </p:nvSpPr>
        <p:spPr>
          <a:xfrm>
            <a:off x="8793018" y="2066312"/>
            <a:ext cx="3398981" cy="107721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Nivolumab + ipilimumab</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In combination with 2 cycles of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platinum-doublet CT as 1L metastatic; no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EGFR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or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ALK</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mut</a:t>
            </a:r>
          </a:p>
        </p:txBody>
      </p:sp>
      <p:sp>
        <p:nvSpPr>
          <p:cNvPr id="32" name="Rectangle 31">
            <a:extLst>
              <a:ext uri="{FF2B5EF4-FFF2-40B4-BE49-F238E27FC236}">
                <a16:creationId xmlns:a16="http://schemas.microsoft.com/office/drawing/2014/main" id="{5C326506-8CB1-48A8-AABA-D601446CF9F9}"/>
              </a:ext>
            </a:extLst>
          </p:cNvPr>
          <p:cNvSpPr/>
          <p:nvPr/>
        </p:nvSpPr>
        <p:spPr>
          <a:xfrm>
            <a:off x="1936894" y="2369403"/>
            <a:ext cx="3371623" cy="83099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Pembrolizumab: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1L metastatic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with tumor </a:t>
            </a: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PD-L1 TPS ≥50%</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no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EGFR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or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ALK</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mut</a:t>
            </a:r>
          </a:p>
        </p:txBody>
      </p:sp>
      <p:cxnSp>
        <p:nvCxnSpPr>
          <p:cNvPr id="34" name="Straight Arrow Connector 33">
            <a:extLst>
              <a:ext uri="{FF2B5EF4-FFF2-40B4-BE49-F238E27FC236}">
                <a16:creationId xmlns:a16="http://schemas.microsoft.com/office/drawing/2014/main" id="{A13F67C0-782E-4DE6-9193-7DEEB85C61E4}"/>
              </a:ext>
            </a:extLst>
          </p:cNvPr>
          <p:cNvCxnSpPr>
            <a:stCxn id="4" idx="0"/>
          </p:cNvCxnSpPr>
          <p:nvPr/>
        </p:nvCxnSpPr>
        <p:spPr bwMode="auto">
          <a:xfrm flipH="1" flipV="1">
            <a:off x="2604649" y="3086989"/>
            <a:ext cx="1" cy="420301"/>
          </a:xfrm>
          <a:prstGeom prst="straightConnector1">
            <a:avLst/>
          </a:prstGeom>
          <a:noFill/>
          <a:ln w="28575" cap="flat" cmpd="sng" algn="ctr">
            <a:solidFill>
              <a:schemeClr val="bg1"/>
            </a:solidFill>
            <a:prstDash val="solid"/>
            <a:round/>
            <a:headEnd type="none" w="med" len="med"/>
            <a:tailEnd type="triangle"/>
          </a:ln>
          <a:effectLst/>
        </p:spPr>
      </p:cxnSp>
      <p:cxnSp>
        <p:nvCxnSpPr>
          <p:cNvPr id="35" name="Straight Arrow Connector 34">
            <a:extLst>
              <a:ext uri="{FF2B5EF4-FFF2-40B4-BE49-F238E27FC236}">
                <a16:creationId xmlns:a16="http://schemas.microsoft.com/office/drawing/2014/main" id="{BC342CDC-9209-4413-B342-C6CFB36CA52C}"/>
              </a:ext>
            </a:extLst>
          </p:cNvPr>
          <p:cNvCxnSpPr/>
          <p:nvPr/>
        </p:nvCxnSpPr>
        <p:spPr bwMode="auto">
          <a:xfrm flipH="1" flipV="1">
            <a:off x="9083961" y="3062300"/>
            <a:ext cx="1" cy="420301"/>
          </a:xfrm>
          <a:prstGeom prst="straightConnector1">
            <a:avLst/>
          </a:prstGeom>
          <a:noFill/>
          <a:ln w="28575" cap="flat" cmpd="sng" algn="ctr">
            <a:solidFill>
              <a:schemeClr val="bg1"/>
            </a:solidFill>
            <a:prstDash val="solid"/>
            <a:round/>
            <a:headEnd type="none" w="med" len="med"/>
            <a:tailEnd type="triangle"/>
          </a:ln>
          <a:effectLst/>
        </p:spPr>
      </p:cxnSp>
      <p:cxnSp>
        <p:nvCxnSpPr>
          <p:cNvPr id="39" name="Straight Arrow Connector 38">
            <a:extLst>
              <a:ext uri="{FF2B5EF4-FFF2-40B4-BE49-F238E27FC236}">
                <a16:creationId xmlns:a16="http://schemas.microsoft.com/office/drawing/2014/main" id="{2473F78A-ED9A-42D4-802A-C3BE73DCB314}"/>
              </a:ext>
            </a:extLst>
          </p:cNvPr>
          <p:cNvCxnSpPr>
            <a:stCxn id="9" idx="4"/>
          </p:cNvCxnSpPr>
          <p:nvPr/>
        </p:nvCxnSpPr>
        <p:spPr bwMode="auto">
          <a:xfrm flipH="1">
            <a:off x="7445662" y="3951901"/>
            <a:ext cx="1" cy="365760"/>
          </a:xfrm>
          <a:prstGeom prst="straightConnector1">
            <a:avLst/>
          </a:prstGeom>
          <a:noFill/>
          <a:ln w="28575" cap="flat" cmpd="sng" algn="ctr">
            <a:solidFill>
              <a:schemeClr val="bg1"/>
            </a:solidFill>
            <a:prstDash val="solid"/>
            <a:round/>
            <a:headEnd type="none" w="med" len="med"/>
            <a:tailEnd type="triangle"/>
          </a:ln>
          <a:effectLst/>
        </p:spPr>
      </p:cxnSp>
      <p:sp>
        <p:nvSpPr>
          <p:cNvPr id="40" name="Oval 39">
            <a:extLst>
              <a:ext uri="{FF2B5EF4-FFF2-40B4-BE49-F238E27FC236}">
                <a16:creationId xmlns:a16="http://schemas.microsoft.com/office/drawing/2014/main" id="{C4B24C29-D60F-4727-B0F9-896E48B676F1}"/>
              </a:ext>
            </a:extLst>
          </p:cNvPr>
          <p:cNvSpPr/>
          <p:nvPr/>
        </p:nvSpPr>
        <p:spPr bwMode="auto">
          <a:xfrm>
            <a:off x="646622" y="3503547"/>
            <a:ext cx="960583" cy="445872"/>
          </a:xfrm>
          <a:prstGeom prst="ellipse">
            <a:avLst/>
          </a:prstGeom>
          <a:solidFill>
            <a:schemeClr val="accent5"/>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2015</a:t>
            </a:r>
          </a:p>
        </p:txBody>
      </p:sp>
      <p:sp>
        <p:nvSpPr>
          <p:cNvPr id="41" name="Rectangle 40">
            <a:extLst>
              <a:ext uri="{FF2B5EF4-FFF2-40B4-BE49-F238E27FC236}">
                <a16:creationId xmlns:a16="http://schemas.microsoft.com/office/drawing/2014/main" id="{0BAD604E-3CA8-4559-8C24-4FFE06B20254}"/>
              </a:ext>
            </a:extLst>
          </p:cNvPr>
          <p:cNvSpPr/>
          <p:nvPr/>
        </p:nvSpPr>
        <p:spPr>
          <a:xfrm>
            <a:off x="601669" y="1443446"/>
            <a:ext cx="4005959" cy="83099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Pembrolizumab: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PD during or following platinum-containing CT (and targeted therapy if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EGFR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or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ALK</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positive) </a:t>
            </a: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if PD-L1 TPS ≥1%</a:t>
            </a:r>
          </a:p>
        </p:txBody>
      </p:sp>
      <p:cxnSp>
        <p:nvCxnSpPr>
          <p:cNvPr id="42" name="Straight Arrow Connector 41">
            <a:extLst>
              <a:ext uri="{FF2B5EF4-FFF2-40B4-BE49-F238E27FC236}">
                <a16:creationId xmlns:a16="http://schemas.microsoft.com/office/drawing/2014/main" id="{5A5CCF4E-445A-48D2-858C-4F23786287EC}"/>
              </a:ext>
            </a:extLst>
          </p:cNvPr>
          <p:cNvCxnSpPr/>
          <p:nvPr/>
        </p:nvCxnSpPr>
        <p:spPr bwMode="auto">
          <a:xfrm flipH="1" flipV="1">
            <a:off x="1126912" y="2231866"/>
            <a:ext cx="1" cy="1280160"/>
          </a:xfrm>
          <a:prstGeom prst="straightConnector1">
            <a:avLst/>
          </a:prstGeom>
          <a:noFill/>
          <a:ln w="28575" cap="flat" cmpd="sng" algn="ctr">
            <a:solidFill>
              <a:schemeClr val="bg1"/>
            </a:solidFill>
            <a:prstDash val="solid"/>
            <a:round/>
            <a:headEnd type="none" w="med" len="med"/>
            <a:tailEnd type="triangle"/>
          </a:ln>
          <a:effectLst/>
        </p:spPr>
      </p:cxnSp>
      <p:sp>
        <p:nvSpPr>
          <p:cNvPr id="43" name="TextBox 42">
            <a:extLst>
              <a:ext uri="{FF2B5EF4-FFF2-40B4-BE49-F238E27FC236}">
                <a16:creationId xmlns:a16="http://schemas.microsoft.com/office/drawing/2014/main" id="{750C5BFB-6759-450F-9660-6EDF006FED49}"/>
              </a:ext>
            </a:extLst>
          </p:cNvPr>
          <p:cNvSpPr txBox="1"/>
          <p:nvPr/>
        </p:nvSpPr>
        <p:spPr bwMode="auto">
          <a:xfrm>
            <a:off x="511283" y="4429282"/>
            <a:ext cx="267259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Nivolumab</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PD during or following platinum-containing CT (and targeted therapy if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EGFR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or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ALK</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mut)</a:t>
            </a:r>
          </a:p>
        </p:txBody>
      </p:sp>
      <p:cxnSp>
        <p:nvCxnSpPr>
          <p:cNvPr id="45" name="Connector: Elbow 44">
            <a:extLst>
              <a:ext uri="{FF2B5EF4-FFF2-40B4-BE49-F238E27FC236}">
                <a16:creationId xmlns:a16="http://schemas.microsoft.com/office/drawing/2014/main" id="{13E84460-5EB4-4198-A3B1-1E0B4A552EC7}"/>
              </a:ext>
            </a:extLst>
          </p:cNvPr>
          <p:cNvCxnSpPr>
            <a:stCxn id="4" idx="4"/>
            <a:endCxn id="10" idx="0"/>
          </p:cNvCxnSpPr>
          <p:nvPr/>
        </p:nvCxnSpPr>
        <p:spPr bwMode="auto">
          <a:xfrm rot="16200000" flipH="1">
            <a:off x="2732350" y="3825461"/>
            <a:ext cx="476120" cy="731520"/>
          </a:xfrm>
          <a:prstGeom prst="bentConnector3">
            <a:avLst>
              <a:gd name="adj1" fmla="val 50000"/>
            </a:avLst>
          </a:prstGeom>
          <a:noFill/>
          <a:ln w="28575" cap="flat" cmpd="sng" algn="ctr">
            <a:solidFill>
              <a:schemeClr val="bg1"/>
            </a:solidFill>
            <a:prstDash val="solid"/>
            <a:round/>
            <a:headEnd type="none" w="med" len="med"/>
            <a:tailEnd type="triangle"/>
          </a:ln>
          <a:effectLst/>
        </p:spPr>
      </p:cxnSp>
      <p:cxnSp>
        <p:nvCxnSpPr>
          <p:cNvPr id="46" name="Straight Arrow Connector 45">
            <a:extLst>
              <a:ext uri="{FF2B5EF4-FFF2-40B4-BE49-F238E27FC236}">
                <a16:creationId xmlns:a16="http://schemas.microsoft.com/office/drawing/2014/main" id="{4C16D131-1A4F-4C08-B0AD-DC3527429EDC}"/>
              </a:ext>
            </a:extLst>
          </p:cNvPr>
          <p:cNvCxnSpPr/>
          <p:nvPr/>
        </p:nvCxnSpPr>
        <p:spPr bwMode="auto">
          <a:xfrm flipH="1">
            <a:off x="1120055" y="3972992"/>
            <a:ext cx="1" cy="546209"/>
          </a:xfrm>
          <a:prstGeom prst="straightConnector1">
            <a:avLst/>
          </a:prstGeom>
          <a:noFill/>
          <a:ln w="28575" cap="flat" cmpd="sng" algn="ctr">
            <a:solidFill>
              <a:schemeClr val="bg1"/>
            </a:solidFill>
            <a:prstDash val="solid"/>
            <a:round/>
            <a:headEnd type="none" w="med" len="med"/>
            <a:tailEnd type="triangle"/>
          </a:ln>
          <a:effectLst/>
        </p:spPr>
      </p:cxnSp>
      <p:sp>
        <p:nvSpPr>
          <p:cNvPr id="49" name="Rectangle 48">
            <a:extLst>
              <a:ext uri="{FF2B5EF4-FFF2-40B4-BE49-F238E27FC236}">
                <a16:creationId xmlns:a16="http://schemas.microsoft.com/office/drawing/2014/main" id="{C406F040-1A67-45AC-B8F5-3E0879A2DBC4}"/>
              </a:ext>
            </a:extLst>
          </p:cNvPr>
          <p:cNvSpPr/>
          <p:nvPr/>
        </p:nvSpPr>
        <p:spPr>
          <a:xfrm>
            <a:off x="4421087" y="5572036"/>
            <a:ext cx="3504867" cy="107721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Atezolizumab: </a:t>
            </a:r>
            <a: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 combination with bevacizumab/paclitaxel/carboplatin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as 1L metastatic, nonsq; no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EGFR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or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ALK</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mut</a:t>
            </a:r>
          </a:p>
        </p:txBody>
      </p:sp>
      <p:cxnSp>
        <p:nvCxnSpPr>
          <p:cNvPr id="51" name="Straight Arrow Connector 50">
            <a:extLst>
              <a:ext uri="{FF2B5EF4-FFF2-40B4-BE49-F238E27FC236}">
                <a16:creationId xmlns:a16="http://schemas.microsoft.com/office/drawing/2014/main" id="{8F011E5C-C0CA-4DC8-9BC7-77D04B174A77}"/>
              </a:ext>
            </a:extLst>
          </p:cNvPr>
          <p:cNvCxnSpPr/>
          <p:nvPr/>
        </p:nvCxnSpPr>
        <p:spPr bwMode="auto">
          <a:xfrm>
            <a:off x="5927432" y="3972376"/>
            <a:ext cx="0" cy="1585518"/>
          </a:xfrm>
          <a:prstGeom prst="straightConnector1">
            <a:avLst/>
          </a:prstGeom>
          <a:noFill/>
          <a:ln w="28575"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B374E13B-4033-48B6-B7A7-5696542EAA04}"/>
              </a:ext>
            </a:extLst>
          </p:cNvPr>
          <p:cNvCxnSpPr>
            <a:cxnSpLocks/>
          </p:cNvCxnSpPr>
          <p:nvPr/>
        </p:nvCxnSpPr>
        <p:spPr bwMode="auto">
          <a:xfrm flipH="1" flipV="1">
            <a:off x="5927432" y="2399365"/>
            <a:ext cx="1" cy="1097280"/>
          </a:xfrm>
          <a:prstGeom prst="straightConnector1">
            <a:avLst/>
          </a:prstGeom>
          <a:noFill/>
          <a:ln w="28575" cap="flat" cmpd="sng" algn="ctr">
            <a:solidFill>
              <a:schemeClr val="bg1"/>
            </a:solidFill>
            <a:prstDash val="solid"/>
            <a:round/>
            <a:headEnd type="none" w="med" len="med"/>
            <a:tailEnd type="triangle"/>
          </a:ln>
          <a:effectLst/>
        </p:spPr>
      </p:cxnSp>
      <p:sp>
        <p:nvSpPr>
          <p:cNvPr id="36" name="Rectangle 35">
            <a:extLst>
              <a:ext uri="{FF2B5EF4-FFF2-40B4-BE49-F238E27FC236}">
                <a16:creationId xmlns:a16="http://schemas.microsoft.com/office/drawing/2014/main" id="{88EB50A8-9BC1-4889-B2FB-17F2B48877BF}"/>
              </a:ext>
            </a:extLst>
          </p:cNvPr>
          <p:cNvSpPr/>
          <p:nvPr/>
        </p:nvSpPr>
        <p:spPr>
          <a:xfrm>
            <a:off x="6096000" y="2445603"/>
            <a:ext cx="2746151" cy="83099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Pembrolizumab: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1L metastatic with tumor </a:t>
            </a: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PD-L1 TPS ≥1%</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no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EGFR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or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ALK</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mut</a:t>
            </a:r>
          </a:p>
        </p:txBody>
      </p:sp>
      <p:cxnSp>
        <p:nvCxnSpPr>
          <p:cNvPr id="13" name="Straight Arrow Connector 12">
            <a:extLst>
              <a:ext uri="{FF2B5EF4-FFF2-40B4-BE49-F238E27FC236}">
                <a16:creationId xmlns:a16="http://schemas.microsoft.com/office/drawing/2014/main" id="{72006B7D-75D3-4308-8C82-519D534B1D31}"/>
              </a:ext>
            </a:extLst>
          </p:cNvPr>
          <p:cNvCxnSpPr>
            <a:stCxn id="9" idx="0"/>
          </p:cNvCxnSpPr>
          <p:nvPr/>
        </p:nvCxnSpPr>
        <p:spPr bwMode="auto">
          <a:xfrm flipH="1" flipV="1">
            <a:off x="7445662" y="3177309"/>
            <a:ext cx="1" cy="328720"/>
          </a:xfrm>
          <a:prstGeom prst="straightConnector1">
            <a:avLst/>
          </a:prstGeom>
          <a:noFill/>
          <a:ln w="28575" cap="flat" cmpd="sng" algn="ctr">
            <a:solidFill>
              <a:schemeClr val="bg1"/>
            </a:solidFill>
            <a:prstDash val="solid"/>
            <a:round/>
            <a:headEnd type="none" w="med" len="med"/>
            <a:tailEnd type="triangle"/>
          </a:ln>
          <a:effectLst/>
        </p:spPr>
      </p:cxnSp>
      <p:sp>
        <p:nvSpPr>
          <p:cNvPr id="38" name="Rectangle 37">
            <a:extLst>
              <a:ext uri="{FF2B5EF4-FFF2-40B4-BE49-F238E27FC236}">
                <a16:creationId xmlns:a16="http://schemas.microsoft.com/office/drawing/2014/main" id="{00345706-03CF-469A-A4E9-B0928F85C9C9}"/>
              </a:ext>
            </a:extLst>
          </p:cNvPr>
          <p:cNvSpPr/>
          <p:nvPr/>
        </p:nvSpPr>
        <p:spPr>
          <a:xfrm>
            <a:off x="8882555" y="5949587"/>
            <a:ext cx="3057176" cy="83099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Cemiplimab: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1L metastatic with tumor </a:t>
            </a: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PD-L1 TPS ≥50%</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no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EGFR,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ALK</a:t>
            </a:r>
            <a: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or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ROS1</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mut</a:t>
            </a:r>
          </a:p>
        </p:txBody>
      </p:sp>
      <p:cxnSp>
        <p:nvCxnSpPr>
          <p:cNvPr id="25" name="Straight Arrow Connector 24">
            <a:extLst>
              <a:ext uri="{FF2B5EF4-FFF2-40B4-BE49-F238E27FC236}">
                <a16:creationId xmlns:a16="http://schemas.microsoft.com/office/drawing/2014/main" id="{E5EDCDCE-6781-488F-B538-101466E1D1CD}"/>
              </a:ext>
            </a:extLst>
          </p:cNvPr>
          <p:cNvCxnSpPr>
            <a:stCxn id="7" idx="4"/>
          </p:cNvCxnSpPr>
          <p:nvPr/>
        </p:nvCxnSpPr>
        <p:spPr bwMode="auto">
          <a:xfrm>
            <a:off x="9083963" y="3953162"/>
            <a:ext cx="4619" cy="274320"/>
          </a:xfrm>
          <a:prstGeom prst="straightConnector1">
            <a:avLst/>
          </a:prstGeom>
          <a:noFill/>
          <a:ln w="28575" cap="flat" cmpd="sng" algn="ctr">
            <a:solidFill>
              <a:schemeClr val="bg1"/>
            </a:solidFill>
            <a:prstDash val="solid"/>
            <a:round/>
            <a:headEnd type="none" w="med" len="med"/>
            <a:tailEnd type="triangle"/>
          </a:ln>
          <a:effectLst/>
        </p:spPr>
      </p:cxnSp>
      <p:cxnSp>
        <p:nvCxnSpPr>
          <p:cNvPr id="14" name="Straight Connector 13">
            <a:extLst>
              <a:ext uri="{FF2B5EF4-FFF2-40B4-BE49-F238E27FC236}">
                <a16:creationId xmlns:a16="http://schemas.microsoft.com/office/drawing/2014/main" id="{5F634CC3-2A21-4E50-B7A5-0C75B6E7BCC5}"/>
              </a:ext>
            </a:extLst>
          </p:cNvPr>
          <p:cNvCxnSpPr/>
          <p:nvPr/>
        </p:nvCxnSpPr>
        <p:spPr bwMode="auto">
          <a:xfrm>
            <a:off x="10524013" y="3949419"/>
            <a:ext cx="0" cy="183729"/>
          </a:xfrm>
          <a:prstGeom prst="line">
            <a:avLst/>
          </a:prstGeom>
          <a:noFill/>
          <a:ln w="28575" cap="flat" cmpd="sng" algn="ctr">
            <a:solidFill>
              <a:schemeClr val="bg1"/>
            </a:solidFill>
            <a:prstDash val="solid"/>
            <a:round/>
            <a:headEnd type="none" w="med" len="med"/>
            <a:tailEnd type="none" w="med" len="med"/>
          </a:ln>
          <a:effectLst/>
        </p:spPr>
      </p:cxnSp>
      <p:sp>
        <p:nvSpPr>
          <p:cNvPr id="37" name="Oval 36">
            <a:extLst>
              <a:ext uri="{FF2B5EF4-FFF2-40B4-BE49-F238E27FC236}">
                <a16:creationId xmlns:a16="http://schemas.microsoft.com/office/drawing/2014/main" id="{2661E349-6218-4B8A-8917-8F2A26391634}"/>
              </a:ext>
            </a:extLst>
          </p:cNvPr>
          <p:cNvSpPr/>
          <p:nvPr/>
        </p:nvSpPr>
        <p:spPr bwMode="auto">
          <a:xfrm>
            <a:off x="10062353" y="3504574"/>
            <a:ext cx="960583" cy="445872"/>
          </a:xfrm>
          <a:prstGeom prst="ellipse">
            <a:avLst/>
          </a:prstGeom>
          <a:solidFill>
            <a:schemeClr val="accent5"/>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2021</a:t>
            </a:r>
          </a:p>
        </p:txBody>
      </p:sp>
      <p:grpSp>
        <p:nvGrpSpPr>
          <p:cNvPr id="47" name="Group 46">
            <a:extLst>
              <a:ext uri="{FF2B5EF4-FFF2-40B4-BE49-F238E27FC236}">
                <a16:creationId xmlns:a16="http://schemas.microsoft.com/office/drawing/2014/main" id="{2F75DB0F-D1CA-652E-AC7A-D0F5C24C6855}"/>
              </a:ext>
            </a:extLst>
          </p:cNvPr>
          <p:cNvGrpSpPr/>
          <p:nvPr/>
        </p:nvGrpSpPr>
        <p:grpSpPr>
          <a:xfrm>
            <a:off x="445250" y="6207927"/>
            <a:ext cx="2488502" cy="454909"/>
            <a:chOff x="9392911" y="6207927"/>
            <a:chExt cx="2488502" cy="454909"/>
          </a:xfrm>
        </p:grpSpPr>
        <p:pic>
          <p:nvPicPr>
            <p:cNvPr id="50" name="Picture 49" descr="A picture containing text, ax, wheel&#10;&#10;Description automatically generated">
              <a:extLst>
                <a:ext uri="{FF2B5EF4-FFF2-40B4-BE49-F238E27FC236}">
                  <a16:creationId xmlns:a16="http://schemas.microsoft.com/office/drawing/2014/main" id="{F7C95F29-CEE4-7457-81C8-BF10E5417F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52" name="Rectangle 8">
              <a:extLst>
                <a:ext uri="{FF2B5EF4-FFF2-40B4-BE49-F238E27FC236}">
                  <a16:creationId xmlns:a16="http://schemas.microsoft.com/office/drawing/2014/main" id="{F257438E-BF5B-133E-CE3D-FEE88AACD99E}"/>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4456193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0C3B60E-DD80-4368-BD8B-3DB5AD95FBF9}"/>
              </a:ext>
            </a:extLst>
          </p:cNvPr>
          <p:cNvSpPr txBox="1"/>
          <p:nvPr/>
        </p:nvSpPr>
        <p:spPr>
          <a:xfrm>
            <a:off x="3369149" y="2172536"/>
            <a:ext cx="2872716" cy="307777"/>
          </a:xfrm>
          <a:prstGeom prst="rect">
            <a:avLst/>
          </a:prstGeom>
          <a:noFill/>
        </p:spPr>
        <p:txBody>
          <a:bodyPr wrap="square">
            <a:spAutoFit/>
          </a:bodyPr>
          <a:lstStyle/>
          <a:p>
            <a:r>
              <a:rPr lang="en-US" sz="1400" b="1" kern="0" dirty="0">
                <a:solidFill>
                  <a:schemeClr val="bg1"/>
                </a:solidFill>
                <a:latin typeface="Calibri" panose="020F0502020204030204" pitchFamily="34" charset="0"/>
                <a:cs typeface="Calibri" panose="020F0502020204030204" pitchFamily="34" charset="0"/>
              </a:rPr>
              <a:t>ORR: 58% (KEYNOTE-407, sqNSCLC)</a:t>
            </a:r>
            <a:endParaRPr lang="en-US" sz="1400" b="1" dirty="0">
              <a:solidFill>
                <a:schemeClr val="bg1"/>
              </a:solidFill>
            </a:endParaRPr>
          </a:p>
        </p:txBody>
      </p:sp>
      <p:sp>
        <p:nvSpPr>
          <p:cNvPr id="11" name="TextBox 10">
            <a:extLst>
              <a:ext uri="{FF2B5EF4-FFF2-40B4-BE49-F238E27FC236}">
                <a16:creationId xmlns:a16="http://schemas.microsoft.com/office/drawing/2014/main" id="{F6B13164-5BAF-4AB5-87B3-6878727A1D22}"/>
              </a:ext>
            </a:extLst>
          </p:cNvPr>
          <p:cNvSpPr txBox="1"/>
          <p:nvPr/>
        </p:nvSpPr>
        <p:spPr>
          <a:xfrm>
            <a:off x="3288235" y="4411199"/>
            <a:ext cx="3003870" cy="307777"/>
          </a:xfrm>
          <a:prstGeom prst="rect">
            <a:avLst/>
          </a:prstGeom>
          <a:noFill/>
        </p:spPr>
        <p:txBody>
          <a:bodyPr wrap="square">
            <a:spAutoFit/>
          </a:bodyPr>
          <a:lstStyle/>
          <a:p>
            <a:r>
              <a:rPr lang="en-US" sz="1400" b="1" kern="0" dirty="0">
                <a:solidFill>
                  <a:schemeClr val="bg1"/>
                </a:solidFill>
                <a:latin typeface="Calibri" panose="020F0502020204030204" pitchFamily="34" charset="0"/>
                <a:cs typeface="Calibri" panose="020F0502020204030204" pitchFamily="34" charset="0"/>
              </a:rPr>
              <a:t>ORR: 48% (KEYNOTE-189, nsqNSCLC)</a:t>
            </a:r>
            <a:endParaRPr lang="en-US" sz="1400" b="1" dirty="0">
              <a:solidFill>
                <a:schemeClr val="bg1"/>
              </a:solidFill>
            </a:endParaRPr>
          </a:p>
        </p:txBody>
      </p:sp>
      <p:sp>
        <p:nvSpPr>
          <p:cNvPr id="4" name="Title 4"/>
          <p:cNvSpPr>
            <a:spLocks noGrp="1" noChangeArrowheads="1"/>
          </p:cNvSpPr>
          <p:nvPr>
            <p:ph type="title"/>
          </p:nvPr>
        </p:nvSpPr>
        <p:spPr/>
        <p:txBody>
          <a:bodyPr/>
          <a:lstStyle/>
          <a:p>
            <a:r>
              <a:rPr lang="en-US" sz="3600" dirty="0"/>
              <a:t>PD-1 Inhibition + Chemo or PD-1 + CTLA-4 Inhibition Produces Significant Responses in Advanced 1L NSCLC</a:t>
            </a:r>
          </a:p>
        </p:txBody>
      </p:sp>
      <p:sp>
        <p:nvSpPr>
          <p:cNvPr id="2" name="Content Placeholder 1">
            <a:extLst>
              <a:ext uri="{FF2B5EF4-FFF2-40B4-BE49-F238E27FC236}">
                <a16:creationId xmlns:a16="http://schemas.microsoft.com/office/drawing/2014/main" id="{C1D4650B-696E-4D8C-A8E9-3A1D6A97B839}"/>
              </a:ext>
            </a:extLst>
          </p:cNvPr>
          <p:cNvSpPr>
            <a:spLocks noGrp="1"/>
          </p:cNvSpPr>
          <p:nvPr>
            <p:ph sz="half" idx="1"/>
          </p:nvPr>
        </p:nvSpPr>
        <p:spPr>
          <a:xfrm>
            <a:off x="601820" y="1523087"/>
            <a:ext cx="5504032" cy="1059842"/>
          </a:xfrm>
        </p:spPr>
        <p:txBody>
          <a:bodyPr/>
          <a:lstStyle/>
          <a:p>
            <a:r>
              <a:rPr lang="en-US" sz="1400" kern="0" dirty="0">
                <a:solidFill>
                  <a:schemeClr val="bg1"/>
                </a:solidFill>
                <a:latin typeface="Calibri" panose="020F0502020204030204" pitchFamily="34" charset="0"/>
                <a:cs typeface="Calibri" panose="020F0502020204030204" pitchFamily="34" charset="0"/>
              </a:rPr>
              <a:t>PD-1 </a:t>
            </a:r>
            <a:r>
              <a:rPr lang="en-US" sz="1400" dirty="0">
                <a:cs typeface="Calibri" panose="020F0502020204030204" pitchFamily="34" charset="0"/>
              </a:rPr>
              <a:t>inhibition plus chemotherapy</a:t>
            </a:r>
            <a:r>
              <a:rPr lang="en-US" sz="1400" kern="0" dirty="0">
                <a:solidFill>
                  <a:schemeClr val="bg1"/>
                </a:solidFill>
                <a:latin typeface="Calibri" panose="020F0502020204030204" pitchFamily="34" charset="0"/>
                <a:cs typeface="Calibri" panose="020F0502020204030204" pitchFamily="34" charset="0"/>
              </a:rPr>
              <a:t> produces responses in 48% to 58% in 1L NSCLC</a:t>
            </a:r>
            <a:r>
              <a:rPr lang="en-US" sz="1400" kern="0" baseline="30000" dirty="0">
                <a:solidFill>
                  <a:schemeClr val="bg1"/>
                </a:solidFill>
                <a:latin typeface="Calibri" panose="020F0502020204030204" pitchFamily="34" charset="0"/>
                <a:cs typeface="Calibri" panose="020F0502020204030204" pitchFamily="34" charset="0"/>
              </a:rPr>
              <a:t>1-2</a:t>
            </a:r>
            <a:r>
              <a:rPr lang="en-US" sz="1400" kern="0" dirty="0">
                <a:solidFill>
                  <a:schemeClr val="bg1"/>
                </a:solidFill>
                <a:latin typeface="Calibri" panose="020F0502020204030204" pitchFamily="34" charset="0"/>
                <a:cs typeface="Calibri" panose="020F0502020204030204" pitchFamily="34" charset="0"/>
              </a:rPr>
              <a:t>; responses are observed regardless of histology (sq vs nsq) and PD-L1 score (&lt;1%, 1%-49% vs ≥50%).</a:t>
            </a:r>
            <a:endParaRPr lang="en-US" sz="1400" baseline="30000" dirty="0">
              <a:solidFill>
                <a:schemeClr val="bg1"/>
              </a:solidFill>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A950F9A8-80B5-4908-95D0-DC114538C958}"/>
              </a:ext>
            </a:extLst>
          </p:cNvPr>
          <p:cNvSpPr>
            <a:spLocks noGrp="1"/>
          </p:cNvSpPr>
          <p:nvPr>
            <p:ph sz="half" idx="2"/>
          </p:nvPr>
        </p:nvSpPr>
        <p:spPr>
          <a:xfrm>
            <a:off x="6252633" y="1523087"/>
            <a:ext cx="5786967" cy="536681"/>
          </a:xfrm>
        </p:spPr>
        <p:txBody>
          <a:bodyPr/>
          <a:lstStyle/>
          <a:p>
            <a:r>
              <a:rPr lang="en-US" sz="1400" kern="0" dirty="0">
                <a:solidFill>
                  <a:schemeClr val="bg1"/>
                </a:solidFill>
                <a:latin typeface="Calibri" panose="020F0502020204030204" pitchFamily="34" charset="0"/>
                <a:cs typeface="Calibri" panose="020F0502020204030204" pitchFamily="34" charset="0"/>
              </a:rPr>
              <a:t>Combination Ipi/Nivo produces responses in 36%</a:t>
            </a:r>
            <a:r>
              <a:rPr lang="en-US" sz="1400" kern="0" baseline="30000" dirty="0">
                <a:solidFill>
                  <a:schemeClr val="bg1"/>
                </a:solidFill>
                <a:latin typeface="Calibri" panose="020F0502020204030204" pitchFamily="34" charset="0"/>
                <a:cs typeface="Calibri" panose="020F0502020204030204" pitchFamily="34" charset="0"/>
              </a:rPr>
              <a:t>3</a:t>
            </a:r>
            <a:r>
              <a:rPr lang="en-US" sz="1400" kern="0" dirty="0">
                <a:solidFill>
                  <a:schemeClr val="bg1"/>
                </a:solidFill>
                <a:latin typeface="Calibri" panose="020F0502020204030204" pitchFamily="34" charset="0"/>
                <a:cs typeface="Calibri" panose="020F0502020204030204" pitchFamily="34" charset="0"/>
              </a:rPr>
              <a:t>; the addition of 2 cycles of platinum-doublet chemotherapy increases response rates</a:t>
            </a:r>
            <a:r>
              <a:rPr lang="en-US" sz="1400" kern="0" baseline="30000" dirty="0">
                <a:solidFill>
                  <a:schemeClr val="bg1"/>
                </a:solidFill>
                <a:latin typeface="Calibri" panose="020F0502020204030204" pitchFamily="34" charset="0"/>
                <a:cs typeface="Calibri" panose="020F0502020204030204" pitchFamily="34" charset="0"/>
              </a:rPr>
              <a:t>4</a:t>
            </a:r>
            <a:endParaRPr lang="en-US" sz="1400" baseline="30000" dirty="0">
              <a:solidFill>
                <a:schemeClr val="bg1"/>
              </a:solidFill>
              <a:latin typeface="Calibri" panose="020F0502020204030204" pitchFamily="34" charset="0"/>
              <a:cs typeface="Calibri" panose="020F0502020204030204" pitchFamily="34" charset="0"/>
            </a:endParaRPr>
          </a:p>
        </p:txBody>
      </p:sp>
      <p:sp>
        <p:nvSpPr>
          <p:cNvPr id="16" name="Text Box 11">
            <a:extLst>
              <a:ext uri="{FF2B5EF4-FFF2-40B4-BE49-F238E27FC236}">
                <a16:creationId xmlns:a16="http://schemas.microsoft.com/office/drawing/2014/main" id="{579701AC-3C12-4104-8A05-2D6F9E94F4D6}"/>
              </a:ext>
            </a:extLst>
          </p:cNvPr>
          <p:cNvSpPr txBox="1">
            <a:spLocks noChangeArrowheads="1"/>
          </p:cNvSpPr>
          <p:nvPr/>
        </p:nvSpPr>
        <p:spPr bwMode="auto">
          <a:xfrm>
            <a:off x="4114800" y="6256127"/>
            <a:ext cx="523269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Paz-Ares. NEJM. 2018;379:2040. 2. Gandhi. NEJM. 2018;378:2078. </a:t>
            </a:r>
            <a:b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3. Hellmann. NEJM. 2019;381:2020. 4. </a:t>
            </a:r>
            <a:r>
              <a:rPr lang="en-US" altLang="en-US" sz="1200" dirty="0">
                <a:solidFill>
                  <a:srgbClr val="455560"/>
                </a:solidFill>
                <a:latin typeface="Calibri" panose="020F0502020204030204" pitchFamily="34" charset="0"/>
                <a:cs typeface="Arial" panose="020B0604020202020204" pitchFamily="34" charset="0"/>
              </a:rPr>
              <a:t>Reck</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r>
              <a:rPr lang="en-US" altLang="en-US" sz="1200" dirty="0">
                <a:solidFill>
                  <a:srgbClr val="455560"/>
                </a:solidFill>
                <a:latin typeface="Calibri" panose="020F0502020204030204" pitchFamily="34" charset="0"/>
                <a:cs typeface="Arial" panose="020B0604020202020204" pitchFamily="34" charset="0"/>
              </a:rPr>
              <a:t>ESMO Open</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2021;6:100273.</a:t>
            </a:r>
          </a:p>
        </p:txBody>
      </p:sp>
      <p:sp>
        <p:nvSpPr>
          <p:cNvPr id="13" name="TextBox 12">
            <a:extLst>
              <a:ext uri="{FF2B5EF4-FFF2-40B4-BE49-F238E27FC236}">
                <a16:creationId xmlns:a16="http://schemas.microsoft.com/office/drawing/2014/main" id="{1BB90EB1-2BD0-4974-82D4-AFC8EFA0FD18}"/>
              </a:ext>
            </a:extLst>
          </p:cNvPr>
          <p:cNvSpPr txBox="1"/>
          <p:nvPr/>
        </p:nvSpPr>
        <p:spPr>
          <a:xfrm>
            <a:off x="8036060" y="1995483"/>
            <a:ext cx="3763896" cy="307777"/>
          </a:xfrm>
          <a:prstGeom prst="rect">
            <a:avLst/>
          </a:prstGeom>
          <a:solidFill>
            <a:schemeClr val="tx1"/>
          </a:solidFill>
        </p:spPr>
        <p:txBody>
          <a:bodyPr wrap="square">
            <a:spAutoFit/>
          </a:bodyPr>
          <a:lstStyle/>
          <a:p>
            <a:r>
              <a:rPr lang="en-US" sz="1400" b="1" kern="0" dirty="0">
                <a:solidFill>
                  <a:schemeClr val="bg1"/>
                </a:solidFill>
                <a:latin typeface="Calibri" panose="020F0502020204030204" pitchFamily="34" charset="0"/>
                <a:cs typeface="Calibri" panose="020F0502020204030204" pitchFamily="34" charset="0"/>
              </a:rPr>
              <a:t>ORR: 36% (CheckMate-227, sq and nsqNSCLC)</a:t>
            </a:r>
            <a:endParaRPr lang="en-US" sz="1400" b="1" dirty="0">
              <a:solidFill>
                <a:schemeClr val="bg1"/>
              </a:solidFill>
            </a:endParaRPr>
          </a:p>
        </p:txBody>
      </p:sp>
      <p:sp>
        <p:nvSpPr>
          <p:cNvPr id="14" name="TextBox 13">
            <a:extLst>
              <a:ext uri="{FF2B5EF4-FFF2-40B4-BE49-F238E27FC236}">
                <a16:creationId xmlns:a16="http://schemas.microsoft.com/office/drawing/2014/main" id="{50A5D7AE-9127-459D-A309-621C8C1C4ED0}"/>
              </a:ext>
            </a:extLst>
          </p:cNvPr>
          <p:cNvSpPr txBox="1"/>
          <p:nvPr/>
        </p:nvSpPr>
        <p:spPr>
          <a:xfrm>
            <a:off x="8056114" y="4198792"/>
            <a:ext cx="3763896" cy="307777"/>
          </a:xfrm>
          <a:prstGeom prst="rect">
            <a:avLst/>
          </a:prstGeom>
          <a:solidFill>
            <a:schemeClr val="tx1"/>
          </a:solidFill>
        </p:spPr>
        <p:txBody>
          <a:bodyPr wrap="square">
            <a:spAutoFit/>
          </a:bodyPr>
          <a:lstStyle/>
          <a:p>
            <a:r>
              <a:rPr lang="en-US" sz="1400" b="1" kern="0" dirty="0">
                <a:solidFill>
                  <a:schemeClr val="bg1"/>
                </a:solidFill>
                <a:latin typeface="Calibri" panose="020F0502020204030204" pitchFamily="34" charset="0"/>
                <a:cs typeface="Calibri" panose="020F0502020204030204" pitchFamily="34" charset="0"/>
              </a:rPr>
              <a:t>ORR: 38% (CheckMate-9LA, sq and nsqNSCLC)</a:t>
            </a:r>
          </a:p>
        </p:txBody>
      </p:sp>
      <p:grpSp>
        <p:nvGrpSpPr>
          <p:cNvPr id="15" name="Group 14">
            <a:extLst>
              <a:ext uri="{FF2B5EF4-FFF2-40B4-BE49-F238E27FC236}">
                <a16:creationId xmlns:a16="http://schemas.microsoft.com/office/drawing/2014/main" id="{D7B570C2-9220-4985-9B34-594D5C613D0E}"/>
              </a:ext>
            </a:extLst>
          </p:cNvPr>
          <p:cNvGrpSpPr/>
          <p:nvPr/>
        </p:nvGrpSpPr>
        <p:grpSpPr>
          <a:xfrm>
            <a:off x="9392911" y="6207927"/>
            <a:ext cx="2488502" cy="454909"/>
            <a:chOff x="9392911" y="6207927"/>
            <a:chExt cx="2488502" cy="454909"/>
          </a:xfrm>
        </p:grpSpPr>
        <p:pic>
          <p:nvPicPr>
            <p:cNvPr id="17" name="Picture 16" descr="A picture containing text, ax, wheel&#10;&#10;Description automatically generated">
              <a:extLst>
                <a:ext uri="{FF2B5EF4-FFF2-40B4-BE49-F238E27FC236}">
                  <a16:creationId xmlns:a16="http://schemas.microsoft.com/office/drawing/2014/main" id="{C571BCD2-8566-4E91-866D-09897C1805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8" name="Rectangle 8">
              <a:extLst>
                <a:ext uri="{FF2B5EF4-FFF2-40B4-BE49-F238E27FC236}">
                  <a16:creationId xmlns:a16="http://schemas.microsoft.com/office/drawing/2014/main" id="{25C3ABB5-9574-4298-A88A-1F84EAA9529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24" name="Freeform: Shape 14">
            <a:extLst>
              <a:ext uri="{FF2B5EF4-FFF2-40B4-BE49-F238E27FC236}">
                <a16:creationId xmlns:a16="http://schemas.microsoft.com/office/drawing/2014/main" id="{0E3F4A28-5403-0C44-B2B3-E28178230FA4}"/>
              </a:ext>
            </a:extLst>
          </p:cNvPr>
          <p:cNvSpPr/>
          <p:nvPr/>
        </p:nvSpPr>
        <p:spPr bwMode="auto">
          <a:xfrm>
            <a:off x="1191876" y="2295078"/>
            <a:ext cx="3865099" cy="1762030"/>
          </a:xfrm>
          <a:custGeom>
            <a:avLst/>
            <a:gdLst>
              <a:gd name="connsiteX0" fmla="*/ 0 w 6507126"/>
              <a:gd name="connsiteY0" fmla="*/ 0 h 2966484"/>
              <a:gd name="connsiteX1" fmla="*/ 0 w 6507126"/>
              <a:gd name="connsiteY1" fmla="*/ 2966484 h 2966484"/>
              <a:gd name="connsiteX2" fmla="*/ 6507126 w 6507126"/>
              <a:gd name="connsiteY2" fmla="*/ 2966484 h 2966484"/>
            </a:gdLst>
            <a:ahLst/>
            <a:cxnLst>
              <a:cxn ang="0">
                <a:pos x="connsiteX0" y="connsiteY0"/>
              </a:cxn>
              <a:cxn ang="0">
                <a:pos x="connsiteX1" y="connsiteY1"/>
              </a:cxn>
              <a:cxn ang="0">
                <a:pos x="connsiteX2" y="connsiteY2"/>
              </a:cxn>
            </a:cxnLst>
            <a:rect l="l" t="t" r="r" b="b"/>
            <a:pathLst>
              <a:path w="6507126" h="2966484">
                <a:moveTo>
                  <a:pt x="0" y="0"/>
                </a:moveTo>
                <a:lnTo>
                  <a:pt x="0" y="2966484"/>
                </a:lnTo>
                <a:lnTo>
                  <a:pt x="6507126" y="2966484"/>
                </a:lnTo>
              </a:path>
            </a:pathLst>
          </a:custGeom>
          <a:noFill/>
          <a:ln w="28575">
            <a:solidFill>
              <a:schemeClr val="bg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5" name="Group 24">
            <a:extLst>
              <a:ext uri="{FF2B5EF4-FFF2-40B4-BE49-F238E27FC236}">
                <a16:creationId xmlns:a16="http://schemas.microsoft.com/office/drawing/2014/main" id="{98D79D62-B244-B34D-BB93-6E7ECC1E8697}"/>
              </a:ext>
            </a:extLst>
          </p:cNvPr>
          <p:cNvGrpSpPr/>
          <p:nvPr/>
        </p:nvGrpSpPr>
        <p:grpSpPr>
          <a:xfrm rot="5400000">
            <a:off x="282028" y="3148028"/>
            <a:ext cx="1760117" cy="58047"/>
            <a:chOff x="8255866" y="5800435"/>
            <a:chExt cx="3445164" cy="101601"/>
          </a:xfrm>
        </p:grpSpPr>
        <p:cxnSp>
          <p:nvCxnSpPr>
            <p:cNvPr id="26" name="Straight Connector 25">
              <a:extLst>
                <a:ext uri="{FF2B5EF4-FFF2-40B4-BE49-F238E27FC236}">
                  <a16:creationId xmlns:a16="http://schemas.microsoft.com/office/drawing/2014/main" id="{33C18EB0-D420-6E42-B9F3-10268E7E5A64}"/>
                </a:ext>
              </a:extLst>
            </p:cNvPr>
            <p:cNvCxnSpPr/>
            <p:nvPr/>
          </p:nvCxnSpPr>
          <p:spPr bwMode="auto">
            <a:xfrm>
              <a:off x="8255866" y="5800435"/>
              <a:ext cx="0" cy="101601"/>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73E27D01-D096-2D46-90AB-6A6F4E61FE6A}"/>
                </a:ext>
              </a:extLst>
            </p:cNvPr>
            <p:cNvCxnSpPr/>
            <p:nvPr/>
          </p:nvCxnSpPr>
          <p:spPr bwMode="auto">
            <a:xfrm>
              <a:off x="8944898" y="5800435"/>
              <a:ext cx="0" cy="101601"/>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2392053A-0F51-0D40-A702-901653410A46}"/>
                </a:ext>
              </a:extLst>
            </p:cNvPr>
            <p:cNvCxnSpPr/>
            <p:nvPr/>
          </p:nvCxnSpPr>
          <p:spPr bwMode="auto">
            <a:xfrm>
              <a:off x="9633930" y="5800435"/>
              <a:ext cx="0" cy="101601"/>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86E1B5EE-E15C-8A43-81BE-CC308D23BD7B}"/>
                </a:ext>
              </a:extLst>
            </p:cNvPr>
            <p:cNvCxnSpPr/>
            <p:nvPr/>
          </p:nvCxnSpPr>
          <p:spPr bwMode="auto">
            <a:xfrm>
              <a:off x="10322962" y="5800435"/>
              <a:ext cx="0" cy="101601"/>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203DEE27-F800-6C4B-861E-B53AC333AD28}"/>
                </a:ext>
              </a:extLst>
            </p:cNvPr>
            <p:cNvCxnSpPr/>
            <p:nvPr/>
          </p:nvCxnSpPr>
          <p:spPr bwMode="auto">
            <a:xfrm>
              <a:off x="11011994" y="5800435"/>
              <a:ext cx="0" cy="101601"/>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8D0505C7-16D8-5440-A4CE-9F00D6BA653E}"/>
                </a:ext>
              </a:extLst>
            </p:cNvPr>
            <p:cNvCxnSpPr/>
            <p:nvPr/>
          </p:nvCxnSpPr>
          <p:spPr bwMode="auto">
            <a:xfrm>
              <a:off x="11701030" y="5800435"/>
              <a:ext cx="0" cy="101601"/>
            </a:xfrm>
            <a:prstGeom prst="line">
              <a:avLst/>
            </a:prstGeom>
            <a:noFill/>
            <a:ln w="28575" cap="flat" cmpd="sng" algn="ctr">
              <a:solidFill>
                <a:schemeClr val="bg1"/>
              </a:solidFill>
              <a:prstDash val="solid"/>
              <a:round/>
              <a:headEnd type="none" w="med" len="med"/>
              <a:tailEnd type="none" w="med" len="med"/>
            </a:ln>
            <a:effectLst/>
          </p:spPr>
        </p:cxnSp>
      </p:grpSp>
      <p:sp>
        <p:nvSpPr>
          <p:cNvPr id="32" name="TextBox 31">
            <a:extLst>
              <a:ext uri="{FF2B5EF4-FFF2-40B4-BE49-F238E27FC236}">
                <a16:creationId xmlns:a16="http://schemas.microsoft.com/office/drawing/2014/main" id="{AE033E21-17C5-FA4B-B45C-3787489FD8AF}"/>
              </a:ext>
            </a:extLst>
          </p:cNvPr>
          <p:cNvSpPr txBox="1"/>
          <p:nvPr/>
        </p:nvSpPr>
        <p:spPr bwMode="auto">
          <a:xfrm rot="16200000">
            <a:off x="-201472" y="3037348"/>
            <a:ext cx="1775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OS (%)</a:t>
            </a:r>
          </a:p>
        </p:txBody>
      </p:sp>
      <p:sp>
        <p:nvSpPr>
          <p:cNvPr id="33" name="TextBox 32">
            <a:extLst>
              <a:ext uri="{FF2B5EF4-FFF2-40B4-BE49-F238E27FC236}">
                <a16:creationId xmlns:a16="http://schemas.microsoft.com/office/drawing/2014/main" id="{095DEA53-53CD-9F45-9A0B-0DCF392E749D}"/>
              </a:ext>
            </a:extLst>
          </p:cNvPr>
          <p:cNvSpPr txBox="1"/>
          <p:nvPr/>
        </p:nvSpPr>
        <p:spPr bwMode="auto">
          <a:xfrm>
            <a:off x="1222126" y="3373785"/>
            <a:ext cx="18020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pt-BR"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OS, Mo (95% CI)</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15.9 (13.2-NE)</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11.3 (9.5-14.8)</a:t>
            </a:r>
          </a:p>
        </p:txBody>
      </p:sp>
      <p:sp>
        <p:nvSpPr>
          <p:cNvPr id="34" name="TextBox 33">
            <a:extLst>
              <a:ext uri="{FF2B5EF4-FFF2-40B4-BE49-F238E27FC236}">
                <a16:creationId xmlns:a16="http://schemas.microsoft.com/office/drawing/2014/main" id="{34B8E13E-6BE3-FB4E-A1B7-B6D0E3164FC9}"/>
              </a:ext>
            </a:extLst>
          </p:cNvPr>
          <p:cNvSpPr txBox="1"/>
          <p:nvPr/>
        </p:nvSpPr>
        <p:spPr bwMode="auto">
          <a:xfrm>
            <a:off x="737833" y="2133724"/>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35" name="TextBox 34">
            <a:extLst>
              <a:ext uri="{FF2B5EF4-FFF2-40B4-BE49-F238E27FC236}">
                <a16:creationId xmlns:a16="http://schemas.microsoft.com/office/drawing/2014/main" id="{74725A3A-DECC-4F45-A0FA-35044E851FAD}"/>
              </a:ext>
            </a:extLst>
          </p:cNvPr>
          <p:cNvSpPr txBox="1"/>
          <p:nvPr/>
        </p:nvSpPr>
        <p:spPr bwMode="auto">
          <a:xfrm>
            <a:off x="829205" y="248907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36" name="TextBox 35">
            <a:extLst>
              <a:ext uri="{FF2B5EF4-FFF2-40B4-BE49-F238E27FC236}">
                <a16:creationId xmlns:a16="http://schemas.microsoft.com/office/drawing/2014/main" id="{BC95202A-1971-7849-9352-7ADBA3AD618E}"/>
              </a:ext>
            </a:extLst>
          </p:cNvPr>
          <p:cNvSpPr txBox="1"/>
          <p:nvPr/>
        </p:nvSpPr>
        <p:spPr bwMode="auto">
          <a:xfrm>
            <a:off x="829205" y="2844432"/>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37" name="TextBox 36">
            <a:extLst>
              <a:ext uri="{FF2B5EF4-FFF2-40B4-BE49-F238E27FC236}">
                <a16:creationId xmlns:a16="http://schemas.microsoft.com/office/drawing/2014/main" id="{791D3345-6551-9540-8A2E-7D26DCA19DB1}"/>
              </a:ext>
            </a:extLst>
          </p:cNvPr>
          <p:cNvSpPr txBox="1"/>
          <p:nvPr/>
        </p:nvSpPr>
        <p:spPr bwMode="auto">
          <a:xfrm>
            <a:off x="829205" y="319978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38" name="TextBox 37">
            <a:extLst>
              <a:ext uri="{FF2B5EF4-FFF2-40B4-BE49-F238E27FC236}">
                <a16:creationId xmlns:a16="http://schemas.microsoft.com/office/drawing/2014/main" id="{A746CB16-55C6-B848-9FBF-19265C07ECFB}"/>
              </a:ext>
            </a:extLst>
          </p:cNvPr>
          <p:cNvSpPr txBox="1"/>
          <p:nvPr/>
        </p:nvSpPr>
        <p:spPr bwMode="auto">
          <a:xfrm>
            <a:off x="829205" y="355514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9" name="TextBox 38">
            <a:extLst>
              <a:ext uri="{FF2B5EF4-FFF2-40B4-BE49-F238E27FC236}">
                <a16:creationId xmlns:a16="http://schemas.microsoft.com/office/drawing/2014/main" id="{07ABE35F-B2F0-EA46-99F0-99401DAAF591}"/>
              </a:ext>
            </a:extLst>
          </p:cNvPr>
          <p:cNvSpPr txBox="1"/>
          <p:nvPr/>
        </p:nvSpPr>
        <p:spPr bwMode="auto">
          <a:xfrm>
            <a:off x="920575" y="3910492"/>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nvGrpSpPr>
          <p:cNvPr id="40" name="Group 39">
            <a:extLst>
              <a:ext uri="{FF2B5EF4-FFF2-40B4-BE49-F238E27FC236}">
                <a16:creationId xmlns:a16="http://schemas.microsoft.com/office/drawing/2014/main" id="{8DAEE661-4B52-6C42-A135-9887C31617C5}"/>
              </a:ext>
            </a:extLst>
          </p:cNvPr>
          <p:cNvGrpSpPr/>
          <p:nvPr/>
        </p:nvGrpSpPr>
        <p:grpSpPr>
          <a:xfrm rot="10800000">
            <a:off x="1188192" y="4053252"/>
            <a:ext cx="2763566" cy="59248"/>
            <a:chOff x="8255866" y="5800435"/>
            <a:chExt cx="3445164" cy="101601"/>
          </a:xfrm>
        </p:grpSpPr>
        <p:cxnSp>
          <p:nvCxnSpPr>
            <p:cNvPr id="41" name="Straight Connector 40">
              <a:extLst>
                <a:ext uri="{FF2B5EF4-FFF2-40B4-BE49-F238E27FC236}">
                  <a16:creationId xmlns:a16="http://schemas.microsoft.com/office/drawing/2014/main" id="{4FA66448-3EBB-204E-86DB-E19E78C39122}"/>
                </a:ext>
              </a:extLst>
            </p:cNvPr>
            <p:cNvCxnSpPr/>
            <p:nvPr/>
          </p:nvCxnSpPr>
          <p:spPr bwMode="auto">
            <a:xfrm>
              <a:off x="8255866" y="5800435"/>
              <a:ext cx="0" cy="101601"/>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801B107B-BC6D-8C4C-BAA9-BA64AA999CCD}"/>
                </a:ext>
              </a:extLst>
            </p:cNvPr>
            <p:cNvCxnSpPr/>
            <p:nvPr/>
          </p:nvCxnSpPr>
          <p:spPr bwMode="auto">
            <a:xfrm>
              <a:off x="8944898" y="5800435"/>
              <a:ext cx="0" cy="101601"/>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E142AB4E-3E90-D746-B7F3-876414DF09DE}"/>
                </a:ext>
              </a:extLst>
            </p:cNvPr>
            <p:cNvCxnSpPr/>
            <p:nvPr/>
          </p:nvCxnSpPr>
          <p:spPr bwMode="auto">
            <a:xfrm>
              <a:off x="9633930" y="5800435"/>
              <a:ext cx="0" cy="101601"/>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7F5B2EB5-8AF7-4C4F-A543-741C116909FD}"/>
                </a:ext>
              </a:extLst>
            </p:cNvPr>
            <p:cNvCxnSpPr/>
            <p:nvPr/>
          </p:nvCxnSpPr>
          <p:spPr bwMode="auto">
            <a:xfrm>
              <a:off x="10322962" y="5800435"/>
              <a:ext cx="0" cy="101601"/>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BD71A7AD-A251-E946-9D21-C01E6801B732}"/>
                </a:ext>
              </a:extLst>
            </p:cNvPr>
            <p:cNvCxnSpPr/>
            <p:nvPr/>
          </p:nvCxnSpPr>
          <p:spPr bwMode="auto">
            <a:xfrm>
              <a:off x="11011994" y="5800435"/>
              <a:ext cx="0" cy="101601"/>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31D60167-8C33-C443-80F8-6172503BFF94}"/>
                </a:ext>
              </a:extLst>
            </p:cNvPr>
            <p:cNvCxnSpPr/>
            <p:nvPr/>
          </p:nvCxnSpPr>
          <p:spPr bwMode="auto">
            <a:xfrm>
              <a:off x="11701030" y="5800435"/>
              <a:ext cx="0" cy="101601"/>
            </a:xfrm>
            <a:prstGeom prst="line">
              <a:avLst/>
            </a:prstGeom>
            <a:noFill/>
            <a:ln w="28575" cap="flat" cmpd="sng" algn="ctr">
              <a:solidFill>
                <a:schemeClr val="bg1"/>
              </a:solidFill>
              <a:prstDash val="solid"/>
              <a:round/>
              <a:headEnd type="none" w="med" len="med"/>
              <a:tailEnd type="none" w="med" len="med"/>
            </a:ln>
            <a:effectLst/>
          </p:spPr>
        </p:cxnSp>
      </p:grpSp>
      <p:cxnSp>
        <p:nvCxnSpPr>
          <p:cNvPr id="47" name="Straight Connector 46">
            <a:extLst>
              <a:ext uri="{FF2B5EF4-FFF2-40B4-BE49-F238E27FC236}">
                <a16:creationId xmlns:a16="http://schemas.microsoft.com/office/drawing/2014/main" id="{2B1973EF-4F45-F14A-AAFD-4B08ABA1BFF6}"/>
              </a:ext>
            </a:extLst>
          </p:cNvPr>
          <p:cNvCxnSpPr>
            <a:cxnSpLocks/>
          </p:cNvCxnSpPr>
          <p:nvPr/>
        </p:nvCxnSpPr>
        <p:spPr bwMode="auto">
          <a:xfrm rot="10800000">
            <a:off x="5059079" y="4055357"/>
            <a:ext cx="0" cy="6701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E632EADF-B9A4-9146-ADC5-5EE0492CE564}"/>
              </a:ext>
            </a:extLst>
          </p:cNvPr>
          <p:cNvCxnSpPr>
            <a:cxnSpLocks/>
          </p:cNvCxnSpPr>
          <p:nvPr/>
        </p:nvCxnSpPr>
        <p:spPr bwMode="auto">
          <a:xfrm rot="10800000">
            <a:off x="4506573" y="4055357"/>
            <a:ext cx="0" cy="67010"/>
          </a:xfrm>
          <a:prstGeom prst="line">
            <a:avLst/>
          </a:prstGeom>
          <a:noFill/>
          <a:ln w="28575" cap="flat" cmpd="sng" algn="ctr">
            <a:solidFill>
              <a:schemeClr val="bg1"/>
            </a:solidFill>
            <a:prstDash val="solid"/>
            <a:round/>
            <a:headEnd type="none" w="med" len="med"/>
            <a:tailEnd type="none" w="med" len="med"/>
          </a:ln>
          <a:effectLst/>
        </p:spPr>
      </p:cxnSp>
      <p:sp>
        <p:nvSpPr>
          <p:cNvPr id="49" name="TextBox 48">
            <a:extLst>
              <a:ext uri="{FF2B5EF4-FFF2-40B4-BE49-F238E27FC236}">
                <a16:creationId xmlns:a16="http://schemas.microsoft.com/office/drawing/2014/main" id="{6E287AD6-10CB-0948-ACC0-CB6D57DD63EE}"/>
              </a:ext>
            </a:extLst>
          </p:cNvPr>
          <p:cNvSpPr txBox="1"/>
          <p:nvPr/>
        </p:nvSpPr>
        <p:spPr bwMode="auto">
          <a:xfrm>
            <a:off x="1058810" y="4077107"/>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0" name="TextBox 49">
            <a:extLst>
              <a:ext uri="{FF2B5EF4-FFF2-40B4-BE49-F238E27FC236}">
                <a16:creationId xmlns:a16="http://schemas.microsoft.com/office/drawing/2014/main" id="{0914B648-A270-3E4E-9556-1F8969383BAC}"/>
              </a:ext>
            </a:extLst>
          </p:cNvPr>
          <p:cNvSpPr txBox="1"/>
          <p:nvPr/>
        </p:nvSpPr>
        <p:spPr bwMode="auto">
          <a:xfrm>
            <a:off x="1616408" y="407921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51" name="TextBox 50">
            <a:extLst>
              <a:ext uri="{FF2B5EF4-FFF2-40B4-BE49-F238E27FC236}">
                <a16:creationId xmlns:a16="http://schemas.microsoft.com/office/drawing/2014/main" id="{11BEF774-FECC-C544-8B0B-6F5BE316117B}"/>
              </a:ext>
            </a:extLst>
          </p:cNvPr>
          <p:cNvSpPr txBox="1"/>
          <p:nvPr/>
        </p:nvSpPr>
        <p:spPr bwMode="auto">
          <a:xfrm>
            <a:off x="2161646" y="4081318"/>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52" name="TextBox 51">
            <a:extLst>
              <a:ext uri="{FF2B5EF4-FFF2-40B4-BE49-F238E27FC236}">
                <a16:creationId xmlns:a16="http://schemas.microsoft.com/office/drawing/2014/main" id="{4CF8ADEF-6592-6144-9350-1B045F6D2297}"/>
              </a:ext>
            </a:extLst>
          </p:cNvPr>
          <p:cNvSpPr txBox="1"/>
          <p:nvPr/>
        </p:nvSpPr>
        <p:spPr bwMode="auto">
          <a:xfrm>
            <a:off x="2720222" y="408763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53" name="TextBox 52">
            <a:extLst>
              <a:ext uri="{FF2B5EF4-FFF2-40B4-BE49-F238E27FC236}">
                <a16:creationId xmlns:a16="http://schemas.microsoft.com/office/drawing/2014/main" id="{84160F60-8A4A-0B4A-8AC1-9E240C19D857}"/>
              </a:ext>
            </a:extLst>
          </p:cNvPr>
          <p:cNvSpPr txBox="1"/>
          <p:nvPr/>
        </p:nvSpPr>
        <p:spPr bwMode="auto">
          <a:xfrm>
            <a:off x="3209170" y="408973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54" name="TextBox 53">
            <a:extLst>
              <a:ext uri="{FF2B5EF4-FFF2-40B4-BE49-F238E27FC236}">
                <a16:creationId xmlns:a16="http://schemas.microsoft.com/office/drawing/2014/main" id="{0CA6D15D-26D8-B449-A38B-6B526B4A0AA0}"/>
              </a:ext>
            </a:extLst>
          </p:cNvPr>
          <p:cNvSpPr txBox="1"/>
          <p:nvPr/>
        </p:nvSpPr>
        <p:spPr bwMode="auto">
          <a:xfrm>
            <a:off x="3779123" y="4072897"/>
            <a:ext cx="4014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55" name="TextBox 54">
            <a:extLst>
              <a:ext uri="{FF2B5EF4-FFF2-40B4-BE49-F238E27FC236}">
                <a16:creationId xmlns:a16="http://schemas.microsoft.com/office/drawing/2014/main" id="{BE564C21-4202-5A46-84E4-5F696722ACCA}"/>
              </a:ext>
            </a:extLst>
          </p:cNvPr>
          <p:cNvSpPr txBox="1"/>
          <p:nvPr/>
        </p:nvSpPr>
        <p:spPr bwMode="auto">
          <a:xfrm>
            <a:off x="4324363" y="4081318"/>
            <a:ext cx="4014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56" name="TextBox 55">
            <a:extLst>
              <a:ext uri="{FF2B5EF4-FFF2-40B4-BE49-F238E27FC236}">
                <a16:creationId xmlns:a16="http://schemas.microsoft.com/office/drawing/2014/main" id="{B77C7833-8933-664C-9A74-DF95D510C5EB}"/>
              </a:ext>
            </a:extLst>
          </p:cNvPr>
          <p:cNvSpPr txBox="1"/>
          <p:nvPr/>
        </p:nvSpPr>
        <p:spPr bwMode="auto">
          <a:xfrm>
            <a:off x="4907496" y="4070792"/>
            <a:ext cx="4014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57" name="TextBox 56">
            <a:extLst>
              <a:ext uri="{FF2B5EF4-FFF2-40B4-BE49-F238E27FC236}">
                <a16:creationId xmlns:a16="http://schemas.microsoft.com/office/drawing/2014/main" id="{8DDC8CDC-7D7D-B342-8CE2-7FAE75017083}"/>
              </a:ext>
            </a:extLst>
          </p:cNvPr>
          <p:cNvSpPr txBox="1"/>
          <p:nvPr/>
        </p:nvSpPr>
        <p:spPr bwMode="auto">
          <a:xfrm>
            <a:off x="5047468" y="2431881"/>
            <a:ext cx="111530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Calibri" panose="020F0502020204030204" pitchFamily="34" charset="0"/>
                <a:cs typeface="Arial" panose="020B0604020202020204" pitchFamily="34" charset="0"/>
              </a:rPr>
              <a:t>Pembro + CT</a:t>
            </a:r>
            <a:br>
              <a:rPr kumimoji="0" lang="en-US" sz="1400" b="0" i="0" u="none" strike="noStrike" kern="1200" cap="none" spc="0" normalizeH="0" baseline="0" noProof="0" dirty="0">
                <a:ln>
                  <a:noFill/>
                </a:ln>
                <a:solidFill>
                  <a:schemeClr val="bg1"/>
                </a:solidFill>
                <a:effectLst/>
                <a:uLnTx/>
                <a:uFillTx/>
                <a:latin typeface="Calibri" panose="020F0502020204030204" pitchFamily="34" charset="0"/>
                <a:cs typeface="Arial" panose="020B0604020202020204" pitchFamily="34" charset="0"/>
              </a:rPr>
            </a:br>
            <a:r>
              <a:rPr lang="en-US" sz="1400" dirty="0">
                <a:solidFill>
                  <a:schemeClr val="bg1"/>
                </a:solidFill>
                <a:latin typeface="Calibri" panose="020F0502020204030204" pitchFamily="34" charset="0"/>
                <a:cs typeface="Arial" panose="020B0604020202020204" pitchFamily="34" charset="0"/>
              </a:rPr>
              <a:t>Placebo + </a:t>
            </a:r>
            <a:r>
              <a:rPr kumimoji="0" lang="en-US" sz="1400" b="0" i="0" u="none" strike="noStrike" kern="1200" cap="none" spc="0" normalizeH="0" baseline="0" noProof="0" dirty="0">
                <a:ln>
                  <a:noFill/>
                </a:ln>
                <a:solidFill>
                  <a:schemeClr val="bg1"/>
                </a:solidFill>
                <a:effectLst/>
                <a:uLnTx/>
                <a:uFillTx/>
                <a:latin typeface="Calibri" panose="020F0502020204030204" pitchFamily="34" charset="0"/>
                <a:cs typeface="Arial" panose="020B0604020202020204" pitchFamily="34" charset="0"/>
              </a:rPr>
              <a:t>CT</a:t>
            </a:r>
          </a:p>
        </p:txBody>
      </p:sp>
      <p:cxnSp>
        <p:nvCxnSpPr>
          <p:cNvPr id="64" name="Straight Connector 63">
            <a:extLst>
              <a:ext uri="{FF2B5EF4-FFF2-40B4-BE49-F238E27FC236}">
                <a16:creationId xmlns:a16="http://schemas.microsoft.com/office/drawing/2014/main" id="{21BD0BB3-1E5E-3D47-86A0-0880CB2888CF}"/>
              </a:ext>
            </a:extLst>
          </p:cNvPr>
          <p:cNvCxnSpPr>
            <a:cxnSpLocks/>
          </p:cNvCxnSpPr>
          <p:nvPr/>
        </p:nvCxnSpPr>
        <p:spPr bwMode="auto">
          <a:xfrm flipH="1">
            <a:off x="3266266" y="3185387"/>
            <a:ext cx="795" cy="872727"/>
          </a:xfrm>
          <a:prstGeom prst="line">
            <a:avLst/>
          </a:prstGeom>
          <a:noFill/>
          <a:ln w="28575" cap="flat" cmpd="sng" algn="ctr">
            <a:solidFill>
              <a:schemeClr val="accent3"/>
            </a:solidFill>
            <a:prstDash val="sysDot"/>
            <a:round/>
            <a:headEnd type="none" w="med" len="med"/>
            <a:tailEnd type="none" w="med" len="med"/>
          </a:ln>
          <a:effectLst/>
        </p:spPr>
      </p:cxnSp>
      <p:cxnSp>
        <p:nvCxnSpPr>
          <p:cNvPr id="65" name="Straight Connector 64">
            <a:extLst>
              <a:ext uri="{FF2B5EF4-FFF2-40B4-BE49-F238E27FC236}">
                <a16:creationId xmlns:a16="http://schemas.microsoft.com/office/drawing/2014/main" id="{7732FC01-AE0D-3A41-9C8E-4BC554267493}"/>
              </a:ext>
            </a:extLst>
          </p:cNvPr>
          <p:cNvCxnSpPr>
            <a:cxnSpLocks/>
          </p:cNvCxnSpPr>
          <p:nvPr/>
        </p:nvCxnSpPr>
        <p:spPr bwMode="auto">
          <a:xfrm flipH="1">
            <a:off x="4123002" y="3191652"/>
            <a:ext cx="795" cy="872727"/>
          </a:xfrm>
          <a:prstGeom prst="line">
            <a:avLst/>
          </a:prstGeom>
          <a:noFill/>
          <a:ln w="28575" cap="flat" cmpd="sng" algn="ctr">
            <a:solidFill>
              <a:schemeClr val="accent1"/>
            </a:solidFill>
            <a:prstDash val="sysDot"/>
            <a:round/>
            <a:headEnd type="none" w="med" len="med"/>
            <a:tailEnd type="none" w="med" len="med"/>
          </a:ln>
          <a:effectLst/>
        </p:spPr>
      </p:cxnSp>
      <p:cxnSp>
        <p:nvCxnSpPr>
          <p:cNvPr id="66" name="Straight Connector 65">
            <a:extLst>
              <a:ext uri="{FF2B5EF4-FFF2-40B4-BE49-F238E27FC236}">
                <a16:creationId xmlns:a16="http://schemas.microsoft.com/office/drawing/2014/main" id="{425248AD-8264-2E45-82A1-D93769B6D8A2}"/>
              </a:ext>
            </a:extLst>
          </p:cNvPr>
          <p:cNvCxnSpPr/>
          <p:nvPr/>
        </p:nvCxnSpPr>
        <p:spPr bwMode="auto">
          <a:xfrm>
            <a:off x="1205498" y="3177434"/>
            <a:ext cx="3887141" cy="0"/>
          </a:xfrm>
          <a:prstGeom prst="line">
            <a:avLst/>
          </a:prstGeom>
          <a:noFill/>
          <a:ln w="28575" cap="flat" cmpd="sng" algn="ctr">
            <a:solidFill>
              <a:schemeClr val="bg1"/>
            </a:solidFill>
            <a:prstDash val="sysDot"/>
            <a:round/>
            <a:headEnd type="none" w="med" len="med"/>
            <a:tailEnd type="none" w="med" len="med"/>
          </a:ln>
          <a:effectLst/>
        </p:spPr>
      </p:cxnSp>
      <p:grpSp>
        <p:nvGrpSpPr>
          <p:cNvPr id="67" name="Group 66">
            <a:extLst>
              <a:ext uri="{FF2B5EF4-FFF2-40B4-BE49-F238E27FC236}">
                <a16:creationId xmlns:a16="http://schemas.microsoft.com/office/drawing/2014/main" id="{1DDA9401-0069-7D4B-A1A7-440A0B8BE737}"/>
              </a:ext>
            </a:extLst>
          </p:cNvPr>
          <p:cNvGrpSpPr/>
          <p:nvPr/>
        </p:nvGrpSpPr>
        <p:grpSpPr>
          <a:xfrm>
            <a:off x="1213969" y="2307709"/>
            <a:ext cx="3353175" cy="1057841"/>
            <a:chOff x="2291296" y="1828800"/>
            <a:chExt cx="5645272" cy="1780938"/>
          </a:xfrm>
        </p:grpSpPr>
        <p:cxnSp>
          <p:nvCxnSpPr>
            <p:cNvPr id="68" name="Straight Connector 67">
              <a:extLst>
                <a:ext uri="{FF2B5EF4-FFF2-40B4-BE49-F238E27FC236}">
                  <a16:creationId xmlns:a16="http://schemas.microsoft.com/office/drawing/2014/main" id="{408F14D3-6865-5547-8151-A8447F9408F5}"/>
                </a:ext>
              </a:extLst>
            </p:cNvPr>
            <p:cNvCxnSpPr/>
            <p:nvPr/>
          </p:nvCxnSpPr>
          <p:spPr bwMode="auto">
            <a:xfrm flipV="1">
              <a:off x="5230806" y="2538159"/>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BDDA485B-0485-F44D-B79F-1D4033DB6FCD}"/>
                </a:ext>
              </a:extLst>
            </p:cNvPr>
            <p:cNvCxnSpPr/>
            <p:nvPr/>
          </p:nvCxnSpPr>
          <p:spPr bwMode="auto">
            <a:xfrm flipV="1">
              <a:off x="7487276" y="3489139"/>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4D394E9B-85C8-F148-89A7-889DC80F35C8}"/>
                </a:ext>
              </a:extLst>
            </p:cNvPr>
            <p:cNvCxnSpPr/>
            <p:nvPr/>
          </p:nvCxnSpPr>
          <p:spPr bwMode="auto">
            <a:xfrm flipV="1">
              <a:off x="7414425" y="3301402"/>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54811EE4-EA94-2C4C-87C8-42E163AFE887}"/>
                </a:ext>
              </a:extLst>
            </p:cNvPr>
            <p:cNvCxnSpPr/>
            <p:nvPr/>
          </p:nvCxnSpPr>
          <p:spPr bwMode="auto">
            <a:xfrm flipV="1">
              <a:off x="7288780" y="3296675"/>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9654E47F-E1F0-B14E-BE61-9C2B348A01F9}"/>
                </a:ext>
              </a:extLst>
            </p:cNvPr>
            <p:cNvCxnSpPr/>
            <p:nvPr/>
          </p:nvCxnSpPr>
          <p:spPr bwMode="auto">
            <a:xfrm flipV="1">
              <a:off x="7110260" y="3139832"/>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AD5D8EDB-A7FC-024F-AD37-F8D3B1FB595C}"/>
                </a:ext>
              </a:extLst>
            </p:cNvPr>
            <p:cNvCxnSpPr/>
            <p:nvPr/>
          </p:nvCxnSpPr>
          <p:spPr bwMode="auto">
            <a:xfrm flipV="1">
              <a:off x="6932867" y="3149803"/>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AFE6EEDF-7094-1343-9637-E28F7A806885}"/>
                </a:ext>
              </a:extLst>
            </p:cNvPr>
            <p:cNvCxnSpPr/>
            <p:nvPr/>
          </p:nvCxnSpPr>
          <p:spPr bwMode="auto">
            <a:xfrm flipV="1">
              <a:off x="6712037" y="3085633"/>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896A0537-EB79-124A-81CB-6755DFDA280B}"/>
                </a:ext>
              </a:extLst>
            </p:cNvPr>
            <p:cNvCxnSpPr/>
            <p:nvPr/>
          </p:nvCxnSpPr>
          <p:spPr bwMode="auto">
            <a:xfrm flipV="1">
              <a:off x="7934605" y="3500829"/>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EAEE38C6-432C-3C40-8B6F-26A1068D9AB5}"/>
                </a:ext>
              </a:extLst>
            </p:cNvPr>
            <p:cNvCxnSpPr/>
            <p:nvPr/>
          </p:nvCxnSpPr>
          <p:spPr bwMode="auto">
            <a:xfrm flipV="1">
              <a:off x="4586479" y="2363415"/>
              <a:ext cx="0" cy="106740"/>
            </a:xfrm>
            <a:prstGeom prst="line">
              <a:avLst/>
            </a:prstGeom>
            <a:noFill/>
            <a:ln w="76200" cap="flat" cmpd="sng" algn="ctr">
              <a:solidFill>
                <a:schemeClr val="accent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DCA8DEB8-25A6-244B-B981-6B48DAA7A316}"/>
                </a:ext>
              </a:extLst>
            </p:cNvPr>
            <p:cNvCxnSpPr/>
            <p:nvPr/>
          </p:nvCxnSpPr>
          <p:spPr bwMode="auto">
            <a:xfrm flipV="1">
              <a:off x="7896880" y="3502998"/>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3CBEB014-6841-7747-AFDB-BD269EA028F5}"/>
                </a:ext>
              </a:extLst>
            </p:cNvPr>
            <p:cNvCxnSpPr/>
            <p:nvPr/>
          </p:nvCxnSpPr>
          <p:spPr bwMode="auto">
            <a:xfrm flipV="1">
              <a:off x="3520198" y="2007000"/>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F61DB6C9-380C-7E42-A8B1-B9528DA03E1E}"/>
                </a:ext>
              </a:extLst>
            </p:cNvPr>
            <p:cNvCxnSpPr/>
            <p:nvPr/>
          </p:nvCxnSpPr>
          <p:spPr bwMode="auto">
            <a:xfrm flipV="1">
              <a:off x="3993764" y="2176612"/>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5D6A048C-4944-2042-903C-38A7ACA0BF65}"/>
                </a:ext>
              </a:extLst>
            </p:cNvPr>
            <p:cNvCxnSpPr/>
            <p:nvPr/>
          </p:nvCxnSpPr>
          <p:spPr bwMode="auto">
            <a:xfrm flipV="1">
              <a:off x="4022129" y="2197312"/>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EB318600-F122-6E42-9BE6-879A8935EFEF}"/>
                </a:ext>
              </a:extLst>
            </p:cNvPr>
            <p:cNvCxnSpPr/>
            <p:nvPr/>
          </p:nvCxnSpPr>
          <p:spPr bwMode="auto">
            <a:xfrm flipV="1">
              <a:off x="3894740" y="2140368"/>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0F1B0936-6527-364A-89B1-1179667EB6D9}"/>
                </a:ext>
              </a:extLst>
            </p:cNvPr>
            <p:cNvCxnSpPr/>
            <p:nvPr/>
          </p:nvCxnSpPr>
          <p:spPr bwMode="auto">
            <a:xfrm flipV="1">
              <a:off x="3806984" y="2126286"/>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5CA847A1-4C01-D24B-8D49-0245DE067F6F}"/>
                </a:ext>
              </a:extLst>
            </p:cNvPr>
            <p:cNvCxnSpPr/>
            <p:nvPr/>
          </p:nvCxnSpPr>
          <p:spPr bwMode="auto">
            <a:xfrm flipV="1">
              <a:off x="4351214" y="2286406"/>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019C0866-F622-AC41-A778-BD74FE2A87B9}"/>
                </a:ext>
              </a:extLst>
            </p:cNvPr>
            <p:cNvCxnSpPr/>
            <p:nvPr/>
          </p:nvCxnSpPr>
          <p:spPr bwMode="auto">
            <a:xfrm flipV="1">
              <a:off x="5540731" y="2621596"/>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97D35C66-F580-8042-9F7B-2C4CF34B8A47}"/>
                </a:ext>
              </a:extLst>
            </p:cNvPr>
            <p:cNvCxnSpPr/>
            <p:nvPr/>
          </p:nvCxnSpPr>
          <p:spPr bwMode="auto">
            <a:xfrm flipV="1">
              <a:off x="5018172" y="2511858"/>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100A84B9-D74A-C14A-AEE5-8CC2224E3A49}"/>
                </a:ext>
              </a:extLst>
            </p:cNvPr>
            <p:cNvCxnSpPr/>
            <p:nvPr/>
          </p:nvCxnSpPr>
          <p:spPr bwMode="auto">
            <a:xfrm flipV="1">
              <a:off x="5047499" y="2515455"/>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1B67DD15-062A-8D42-B13C-F3E8BE5F8AA1}"/>
                </a:ext>
              </a:extLst>
            </p:cNvPr>
            <p:cNvCxnSpPr/>
            <p:nvPr/>
          </p:nvCxnSpPr>
          <p:spPr bwMode="auto">
            <a:xfrm flipV="1">
              <a:off x="5160378" y="2536485"/>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D06C516C-3CD2-814E-8419-8055090EBDD8}"/>
                </a:ext>
              </a:extLst>
            </p:cNvPr>
            <p:cNvCxnSpPr/>
            <p:nvPr/>
          </p:nvCxnSpPr>
          <p:spPr bwMode="auto">
            <a:xfrm flipV="1">
              <a:off x="4373197" y="2317001"/>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CA8C40B5-C85D-FA4B-9C4B-7B54A2DFE24B}"/>
                </a:ext>
              </a:extLst>
            </p:cNvPr>
            <p:cNvCxnSpPr/>
            <p:nvPr/>
          </p:nvCxnSpPr>
          <p:spPr bwMode="auto">
            <a:xfrm flipV="1">
              <a:off x="4628970" y="2373074"/>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555CD9DA-C70D-3E48-B97F-CE30A3747B75}"/>
                </a:ext>
              </a:extLst>
            </p:cNvPr>
            <p:cNvCxnSpPr/>
            <p:nvPr/>
          </p:nvCxnSpPr>
          <p:spPr bwMode="auto">
            <a:xfrm flipV="1">
              <a:off x="4841389" y="2429162"/>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E3421D6F-F4D5-D44C-B76D-9BFBC4489258}"/>
                </a:ext>
              </a:extLst>
            </p:cNvPr>
            <p:cNvCxnSpPr/>
            <p:nvPr/>
          </p:nvCxnSpPr>
          <p:spPr bwMode="auto">
            <a:xfrm flipV="1">
              <a:off x="5202322" y="2541215"/>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AD90952F-AA05-E84D-978B-37161331D59B}"/>
                </a:ext>
              </a:extLst>
            </p:cNvPr>
            <p:cNvCxnSpPr/>
            <p:nvPr/>
          </p:nvCxnSpPr>
          <p:spPr bwMode="auto">
            <a:xfrm flipV="1">
              <a:off x="4501700" y="2347063"/>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FDA8E09F-36A2-A64F-A430-97708584ECE4}"/>
                </a:ext>
              </a:extLst>
            </p:cNvPr>
            <p:cNvCxnSpPr/>
            <p:nvPr/>
          </p:nvCxnSpPr>
          <p:spPr bwMode="auto">
            <a:xfrm flipV="1">
              <a:off x="4721578" y="2382421"/>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82977110-C209-7948-845C-08F66003F530}"/>
                </a:ext>
              </a:extLst>
            </p:cNvPr>
            <p:cNvCxnSpPr/>
            <p:nvPr/>
          </p:nvCxnSpPr>
          <p:spPr bwMode="auto">
            <a:xfrm flipV="1">
              <a:off x="7694561" y="3493730"/>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7BB9B838-E2FA-A743-BF8A-6C10E5BDB0CB}"/>
                </a:ext>
              </a:extLst>
            </p:cNvPr>
            <p:cNvCxnSpPr/>
            <p:nvPr/>
          </p:nvCxnSpPr>
          <p:spPr bwMode="auto">
            <a:xfrm flipV="1">
              <a:off x="5873726" y="2703459"/>
              <a:ext cx="0" cy="106740"/>
            </a:xfrm>
            <a:prstGeom prst="line">
              <a:avLst/>
            </a:prstGeom>
            <a:noFill/>
            <a:ln w="76200" cap="flat" cmpd="sng" algn="ctr">
              <a:solidFill>
                <a:schemeClr val="accent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E12913E7-2395-B94E-8212-851D44841332}"/>
                </a:ext>
              </a:extLst>
            </p:cNvPr>
            <p:cNvCxnSpPr/>
            <p:nvPr/>
          </p:nvCxnSpPr>
          <p:spPr bwMode="auto">
            <a:xfrm flipV="1">
              <a:off x="4289551" y="2270063"/>
              <a:ext cx="0" cy="106740"/>
            </a:xfrm>
            <a:prstGeom prst="line">
              <a:avLst/>
            </a:prstGeom>
            <a:noFill/>
            <a:ln w="76200" cap="flat" cmpd="sng" algn="ctr">
              <a:solidFill>
                <a:schemeClr val="accent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CD6A57BA-05FB-6C44-9CFC-25E2161CB4E5}"/>
                </a:ext>
              </a:extLst>
            </p:cNvPr>
            <p:cNvCxnSpPr>
              <a:cxnSpLocks/>
            </p:cNvCxnSpPr>
            <p:nvPr/>
          </p:nvCxnSpPr>
          <p:spPr bwMode="auto">
            <a:xfrm flipV="1">
              <a:off x="4214627" y="2247628"/>
              <a:ext cx="0" cy="128087"/>
            </a:xfrm>
            <a:prstGeom prst="line">
              <a:avLst/>
            </a:prstGeom>
            <a:noFill/>
            <a:ln w="57150" cap="flat" cmpd="sng" algn="ctr">
              <a:solidFill>
                <a:schemeClr val="accent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F2B61325-F238-784E-BC71-39B26E584174}"/>
                </a:ext>
              </a:extLst>
            </p:cNvPr>
            <p:cNvCxnSpPr/>
            <p:nvPr/>
          </p:nvCxnSpPr>
          <p:spPr bwMode="auto">
            <a:xfrm flipV="1">
              <a:off x="3705302" y="2056571"/>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61D97D65-42DF-1342-8E07-1BDF55FF8F16}"/>
                </a:ext>
              </a:extLst>
            </p:cNvPr>
            <p:cNvCxnSpPr/>
            <p:nvPr/>
          </p:nvCxnSpPr>
          <p:spPr bwMode="auto">
            <a:xfrm flipV="1">
              <a:off x="3385139" y="1977677"/>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DA3A6B15-DB83-6E49-8FCB-1F62EA8166EC}"/>
                </a:ext>
              </a:extLst>
            </p:cNvPr>
            <p:cNvCxnSpPr/>
            <p:nvPr/>
          </p:nvCxnSpPr>
          <p:spPr bwMode="auto">
            <a:xfrm flipV="1">
              <a:off x="3858705" y="2122343"/>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7D75AF3F-C219-A044-8EDE-2C1170CADEE9}"/>
                </a:ext>
              </a:extLst>
            </p:cNvPr>
            <p:cNvCxnSpPr/>
            <p:nvPr/>
          </p:nvCxnSpPr>
          <p:spPr bwMode="auto">
            <a:xfrm flipV="1">
              <a:off x="4146889" y="2222944"/>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2CC76B84-3A30-7F49-A7D9-F668A04E1E0A}"/>
                </a:ext>
              </a:extLst>
            </p:cNvPr>
            <p:cNvCxnSpPr/>
            <p:nvPr/>
          </p:nvCxnSpPr>
          <p:spPr bwMode="auto">
            <a:xfrm flipV="1">
              <a:off x="3279859" y="1966016"/>
              <a:ext cx="0" cy="106740"/>
            </a:xfrm>
            <a:prstGeom prst="line">
              <a:avLst/>
            </a:prstGeom>
            <a:noFill/>
            <a:ln w="28575" cap="flat" cmpd="sng" algn="ctr">
              <a:solidFill>
                <a:schemeClr val="accent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DD2F2E5D-BAF6-EB45-B265-EBCF6B904253}"/>
                </a:ext>
              </a:extLst>
            </p:cNvPr>
            <p:cNvCxnSpPr>
              <a:cxnSpLocks/>
            </p:cNvCxnSpPr>
            <p:nvPr/>
          </p:nvCxnSpPr>
          <p:spPr bwMode="auto">
            <a:xfrm flipV="1">
              <a:off x="3764628" y="2087957"/>
              <a:ext cx="0" cy="128087"/>
            </a:xfrm>
            <a:prstGeom prst="line">
              <a:avLst/>
            </a:prstGeom>
            <a:noFill/>
            <a:ln w="57150" cap="flat" cmpd="sng" algn="ctr">
              <a:solidFill>
                <a:schemeClr val="accent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4D459C08-84D1-FF49-9FAE-D779430509D8}"/>
                </a:ext>
              </a:extLst>
            </p:cNvPr>
            <p:cNvCxnSpPr>
              <a:cxnSpLocks/>
            </p:cNvCxnSpPr>
            <p:nvPr/>
          </p:nvCxnSpPr>
          <p:spPr bwMode="auto">
            <a:xfrm flipV="1">
              <a:off x="4093185" y="2208214"/>
              <a:ext cx="0" cy="128087"/>
            </a:xfrm>
            <a:prstGeom prst="line">
              <a:avLst/>
            </a:prstGeom>
            <a:noFill/>
            <a:ln w="57150" cap="flat" cmpd="sng" algn="ctr">
              <a:solidFill>
                <a:schemeClr val="accent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CD0A754C-8260-2A44-8BB4-5B79A206AB6F}"/>
                </a:ext>
              </a:extLst>
            </p:cNvPr>
            <p:cNvCxnSpPr>
              <a:cxnSpLocks/>
            </p:cNvCxnSpPr>
            <p:nvPr/>
          </p:nvCxnSpPr>
          <p:spPr bwMode="auto">
            <a:xfrm flipV="1">
              <a:off x="3577718" y="1990216"/>
              <a:ext cx="0" cy="128087"/>
            </a:xfrm>
            <a:prstGeom prst="line">
              <a:avLst/>
            </a:prstGeom>
            <a:noFill/>
            <a:ln w="76200" cap="flat" cmpd="sng" algn="ctr">
              <a:solidFill>
                <a:schemeClr val="accent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8DDE6FA5-1A7A-5F46-9F22-977B8F491713}"/>
                </a:ext>
              </a:extLst>
            </p:cNvPr>
            <p:cNvCxnSpPr>
              <a:cxnSpLocks/>
            </p:cNvCxnSpPr>
            <p:nvPr/>
          </p:nvCxnSpPr>
          <p:spPr bwMode="auto">
            <a:xfrm flipV="1">
              <a:off x="4799863" y="2411293"/>
              <a:ext cx="0" cy="128087"/>
            </a:xfrm>
            <a:prstGeom prst="line">
              <a:avLst/>
            </a:prstGeom>
            <a:noFill/>
            <a:ln w="57150" cap="flat" cmpd="sng" algn="ctr">
              <a:solidFill>
                <a:schemeClr val="accent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7349F3F6-8D9A-7947-A768-BD2B65FBB163}"/>
                </a:ext>
              </a:extLst>
            </p:cNvPr>
            <p:cNvCxnSpPr>
              <a:cxnSpLocks/>
            </p:cNvCxnSpPr>
            <p:nvPr/>
          </p:nvCxnSpPr>
          <p:spPr bwMode="auto">
            <a:xfrm flipV="1">
              <a:off x="5986469" y="2743187"/>
              <a:ext cx="0" cy="128087"/>
            </a:xfrm>
            <a:prstGeom prst="line">
              <a:avLst/>
            </a:prstGeom>
            <a:noFill/>
            <a:ln w="57150" cap="flat" cmpd="sng" algn="ctr">
              <a:solidFill>
                <a:schemeClr val="accent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E5114DA5-800F-AB46-B1D1-21D47F925C68}"/>
                </a:ext>
              </a:extLst>
            </p:cNvPr>
            <p:cNvCxnSpPr>
              <a:cxnSpLocks/>
            </p:cNvCxnSpPr>
            <p:nvPr/>
          </p:nvCxnSpPr>
          <p:spPr bwMode="auto">
            <a:xfrm flipV="1">
              <a:off x="3939723" y="2148014"/>
              <a:ext cx="0" cy="128087"/>
            </a:xfrm>
            <a:prstGeom prst="line">
              <a:avLst/>
            </a:prstGeom>
            <a:noFill/>
            <a:ln w="57150" cap="flat" cmpd="sng" algn="ctr">
              <a:solidFill>
                <a:schemeClr val="accent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0DE35F17-BD37-2647-921B-2AEAC7816AEF}"/>
                </a:ext>
              </a:extLst>
            </p:cNvPr>
            <p:cNvCxnSpPr>
              <a:cxnSpLocks/>
            </p:cNvCxnSpPr>
            <p:nvPr/>
          </p:nvCxnSpPr>
          <p:spPr bwMode="auto">
            <a:xfrm flipV="1">
              <a:off x="4428018" y="2320939"/>
              <a:ext cx="0" cy="128087"/>
            </a:xfrm>
            <a:prstGeom prst="line">
              <a:avLst/>
            </a:prstGeom>
            <a:noFill/>
            <a:ln w="57150" cap="flat" cmpd="sng" algn="ctr">
              <a:solidFill>
                <a:schemeClr val="accent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4E6D1BAE-6E32-A84D-A9B7-E1374BBE7295}"/>
                </a:ext>
              </a:extLst>
            </p:cNvPr>
            <p:cNvCxnSpPr>
              <a:cxnSpLocks/>
            </p:cNvCxnSpPr>
            <p:nvPr/>
          </p:nvCxnSpPr>
          <p:spPr bwMode="auto">
            <a:xfrm flipV="1">
              <a:off x="6132547" y="2744806"/>
              <a:ext cx="0" cy="128087"/>
            </a:xfrm>
            <a:prstGeom prst="line">
              <a:avLst/>
            </a:prstGeom>
            <a:noFill/>
            <a:ln w="57150" cap="flat" cmpd="sng" algn="ctr">
              <a:solidFill>
                <a:schemeClr val="accent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20E7246A-F2B1-6448-ACE1-41567EEF1468}"/>
                </a:ext>
              </a:extLst>
            </p:cNvPr>
            <p:cNvCxnSpPr>
              <a:cxnSpLocks/>
            </p:cNvCxnSpPr>
            <p:nvPr/>
          </p:nvCxnSpPr>
          <p:spPr bwMode="auto">
            <a:xfrm flipV="1">
              <a:off x="6062160" y="2748364"/>
              <a:ext cx="0" cy="128087"/>
            </a:xfrm>
            <a:prstGeom prst="line">
              <a:avLst/>
            </a:prstGeom>
            <a:noFill/>
            <a:ln w="57150" cap="flat" cmpd="sng" algn="ctr">
              <a:solidFill>
                <a:schemeClr val="accent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C0E1E841-DF1D-9046-989D-9EB674335151}"/>
                </a:ext>
              </a:extLst>
            </p:cNvPr>
            <p:cNvCxnSpPr>
              <a:cxnSpLocks/>
            </p:cNvCxnSpPr>
            <p:nvPr/>
          </p:nvCxnSpPr>
          <p:spPr bwMode="auto">
            <a:xfrm flipV="1">
              <a:off x="5596916" y="2624589"/>
              <a:ext cx="0" cy="128087"/>
            </a:xfrm>
            <a:prstGeom prst="line">
              <a:avLst/>
            </a:prstGeom>
            <a:noFill/>
            <a:ln w="57150" cap="flat" cmpd="sng" algn="ctr">
              <a:solidFill>
                <a:schemeClr val="accent1"/>
              </a:solidFill>
              <a:prstDash val="solid"/>
              <a:round/>
              <a:headEnd type="none" w="med" len="med"/>
              <a:tailEnd type="none" w="med" len="med"/>
            </a:ln>
            <a:effectLst/>
          </p:spPr>
        </p:cxnSp>
        <p:sp>
          <p:nvSpPr>
            <p:cNvPr id="113" name="Freeform: Shape 153">
              <a:extLst>
                <a:ext uri="{FF2B5EF4-FFF2-40B4-BE49-F238E27FC236}">
                  <a16:creationId xmlns:a16="http://schemas.microsoft.com/office/drawing/2014/main" id="{2D607D3B-B5B6-4F41-AA92-09B06BB41E08}"/>
                </a:ext>
              </a:extLst>
            </p:cNvPr>
            <p:cNvSpPr/>
            <p:nvPr/>
          </p:nvSpPr>
          <p:spPr bwMode="auto">
            <a:xfrm>
              <a:off x="2291296" y="1828800"/>
              <a:ext cx="5645272" cy="1761720"/>
            </a:xfrm>
            <a:custGeom>
              <a:avLst/>
              <a:gdLst>
                <a:gd name="connsiteX0" fmla="*/ 5645272 w 5645272"/>
                <a:gd name="connsiteY0" fmla="*/ 1761720 h 1761720"/>
                <a:gd name="connsiteX1" fmla="*/ 5119228 w 5645272"/>
                <a:gd name="connsiteY1" fmla="*/ 1761720 h 1761720"/>
                <a:gd name="connsiteX2" fmla="*/ 5119228 w 5645272"/>
                <a:gd name="connsiteY2" fmla="*/ 1564012 h 1761720"/>
                <a:gd name="connsiteX3" fmla="*/ 4889745 w 5645272"/>
                <a:gd name="connsiteY3" fmla="*/ 1564012 h 1761720"/>
                <a:gd name="connsiteX4" fmla="*/ 4889745 w 5645272"/>
                <a:gd name="connsiteY4" fmla="*/ 1415731 h 1761720"/>
                <a:gd name="connsiteX5" fmla="*/ 4455493 w 5645272"/>
                <a:gd name="connsiteY5" fmla="*/ 1415731 h 1761720"/>
                <a:gd name="connsiteX6" fmla="*/ 4455493 w 5645272"/>
                <a:gd name="connsiteY6" fmla="*/ 1348652 h 1761720"/>
                <a:gd name="connsiteX7" fmla="*/ 4310743 w 5645272"/>
                <a:gd name="connsiteY7" fmla="*/ 1348652 h 1761720"/>
                <a:gd name="connsiteX8" fmla="*/ 4310743 w 5645272"/>
                <a:gd name="connsiteY8" fmla="*/ 1285103 h 1761720"/>
                <a:gd name="connsiteX9" fmla="*/ 4169523 w 5645272"/>
                <a:gd name="connsiteY9" fmla="*/ 1285103 h 1761720"/>
                <a:gd name="connsiteX10" fmla="*/ 4169523 w 5645272"/>
                <a:gd name="connsiteY10" fmla="*/ 1242737 h 1761720"/>
                <a:gd name="connsiteX11" fmla="*/ 4060077 w 5645272"/>
                <a:gd name="connsiteY11" fmla="*/ 1242737 h 1761720"/>
                <a:gd name="connsiteX12" fmla="*/ 4060077 w 5645272"/>
                <a:gd name="connsiteY12" fmla="*/ 1150944 h 1761720"/>
                <a:gd name="connsiteX13" fmla="*/ 4042424 w 5645272"/>
                <a:gd name="connsiteY13" fmla="*/ 1150944 h 1761720"/>
                <a:gd name="connsiteX14" fmla="*/ 4042424 w 5645272"/>
                <a:gd name="connsiteY14" fmla="*/ 1101517 h 1761720"/>
                <a:gd name="connsiteX15" fmla="*/ 3992997 w 5645272"/>
                <a:gd name="connsiteY15" fmla="*/ 1101517 h 1761720"/>
                <a:gd name="connsiteX16" fmla="*/ 3992997 w 5645272"/>
                <a:gd name="connsiteY16" fmla="*/ 1069742 h 1761720"/>
                <a:gd name="connsiteX17" fmla="*/ 3925918 w 5645272"/>
                <a:gd name="connsiteY17" fmla="*/ 1069742 h 1761720"/>
                <a:gd name="connsiteX18" fmla="*/ 3925918 w 5645272"/>
                <a:gd name="connsiteY18" fmla="*/ 1030907 h 1761720"/>
                <a:gd name="connsiteX19" fmla="*/ 3639947 w 5645272"/>
                <a:gd name="connsiteY19" fmla="*/ 1030907 h 1761720"/>
                <a:gd name="connsiteX20" fmla="*/ 3639947 w 5645272"/>
                <a:gd name="connsiteY20" fmla="*/ 999132 h 1761720"/>
                <a:gd name="connsiteX21" fmla="*/ 3558746 w 5645272"/>
                <a:gd name="connsiteY21" fmla="*/ 999132 h 1761720"/>
                <a:gd name="connsiteX22" fmla="*/ 3558746 w 5645272"/>
                <a:gd name="connsiteY22" fmla="*/ 960297 h 1761720"/>
                <a:gd name="connsiteX23" fmla="*/ 3516380 w 5645272"/>
                <a:gd name="connsiteY23" fmla="*/ 960297 h 1761720"/>
                <a:gd name="connsiteX24" fmla="*/ 3516380 w 5645272"/>
                <a:gd name="connsiteY24" fmla="*/ 935583 h 1761720"/>
                <a:gd name="connsiteX25" fmla="*/ 3477544 w 5645272"/>
                <a:gd name="connsiteY25" fmla="*/ 935583 h 1761720"/>
                <a:gd name="connsiteX26" fmla="*/ 3477544 w 5645272"/>
                <a:gd name="connsiteY26" fmla="*/ 914400 h 1761720"/>
                <a:gd name="connsiteX27" fmla="*/ 3304550 w 5645272"/>
                <a:gd name="connsiteY27" fmla="*/ 914400 h 1761720"/>
                <a:gd name="connsiteX28" fmla="*/ 3304550 w 5645272"/>
                <a:gd name="connsiteY28" fmla="*/ 893217 h 1761720"/>
                <a:gd name="connsiteX29" fmla="*/ 3244531 w 5645272"/>
                <a:gd name="connsiteY29" fmla="*/ 893217 h 1761720"/>
                <a:gd name="connsiteX30" fmla="*/ 3244531 w 5645272"/>
                <a:gd name="connsiteY30" fmla="*/ 893217 h 1761720"/>
                <a:gd name="connsiteX31" fmla="*/ 3233940 w 5645272"/>
                <a:gd name="connsiteY31" fmla="*/ 882626 h 1761720"/>
                <a:gd name="connsiteX32" fmla="*/ 3117433 w 5645272"/>
                <a:gd name="connsiteY32" fmla="*/ 882626 h 1761720"/>
                <a:gd name="connsiteX33" fmla="*/ 3117433 w 5645272"/>
                <a:gd name="connsiteY33" fmla="*/ 847320 h 1761720"/>
                <a:gd name="connsiteX34" fmla="*/ 3064475 w 5645272"/>
                <a:gd name="connsiteY34" fmla="*/ 847320 h 1761720"/>
                <a:gd name="connsiteX35" fmla="*/ 3064475 w 5645272"/>
                <a:gd name="connsiteY35" fmla="*/ 833198 h 1761720"/>
                <a:gd name="connsiteX36" fmla="*/ 2933847 w 5645272"/>
                <a:gd name="connsiteY36" fmla="*/ 833198 h 1761720"/>
                <a:gd name="connsiteX37" fmla="*/ 2933847 w 5645272"/>
                <a:gd name="connsiteY37" fmla="*/ 804954 h 1761720"/>
                <a:gd name="connsiteX38" fmla="*/ 2863237 w 5645272"/>
                <a:gd name="connsiteY38" fmla="*/ 804954 h 1761720"/>
                <a:gd name="connsiteX39" fmla="*/ 2863237 w 5645272"/>
                <a:gd name="connsiteY39" fmla="*/ 794363 h 1761720"/>
                <a:gd name="connsiteX40" fmla="*/ 2753791 w 5645272"/>
                <a:gd name="connsiteY40" fmla="*/ 794363 h 1761720"/>
                <a:gd name="connsiteX41" fmla="*/ 2753791 w 5645272"/>
                <a:gd name="connsiteY41" fmla="*/ 776710 h 1761720"/>
                <a:gd name="connsiteX42" fmla="*/ 2584327 w 5645272"/>
                <a:gd name="connsiteY42" fmla="*/ 776710 h 1761720"/>
                <a:gd name="connsiteX43" fmla="*/ 2584327 w 5645272"/>
                <a:gd name="connsiteY43" fmla="*/ 762588 h 1761720"/>
                <a:gd name="connsiteX44" fmla="*/ 2566675 w 5645272"/>
                <a:gd name="connsiteY44" fmla="*/ 762588 h 1761720"/>
                <a:gd name="connsiteX45" fmla="*/ 2566675 w 5645272"/>
                <a:gd name="connsiteY45" fmla="*/ 723753 h 1761720"/>
                <a:gd name="connsiteX46" fmla="*/ 2552553 w 5645272"/>
                <a:gd name="connsiteY46" fmla="*/ 723753 h 1761720"/>
                <a:gd name="connsiteX47" fmla="*/ 2552553 w 5645272"/>
                <a:gd name="connsiteY47" fmla="*/ 699039 h 1761720"/>
                <a:gd name="connsiteX48" fmla="*/ 2499595 w 5645272"/>
                <a:gd name="connsiteY48" fmla="*/ 699039 h 1761720"/>
                <a:gd name="connsiteX49" fmla="*/ 2499595 w 5645272"/>
                <a:gd name="connsiteY49" fmla="*/ 684917 h 1761720"/>
                <a:gd name="connsiteX50" fmla="*/ 2460760 w 5645272"/>
                <a:gd name="connsiteY50" fmla="*/ 684917 h 1761720"/>
                <a:gd name="connsiteX51" fmla="*/ 2460760 w 5645272"/>
                <a:gd name="connsiteY51" fmla="*/ 667265 h 1761720"/>
                <a:gd name="connsiteX52" fmla="*/ 2425455 w 5645272"/>
                <a:gd name="connsiteY52" fmla="*/ 667265 h 1761720"/>
                <a:gd name="connsiteX53" fmla="*/ 2425455 w 5645272"/>
                <a:gd name="connsiteY53" fmla="*/ 642551 h 1761720"/>
                <a:gd name="connsiteX54" fmla="*/ 2358375 w 5645272"/>
                <a:gd name="connsiteY54" fmla="*/ 642551 h 1761720"/>
                <a:gd name="connsiteX55" fmla="*/ 2358375 w 5645272"/>
                <a:gd name="connsiteY55" fmla="*/ 631960 h 1761720"/>
                <a:gd name="connsiteX56" fmla="*/ 2206563 w 5645272"/>
                <a:gd name="connsiteY56" fmla="*/ 631960 h 1761720"/>
                <a:gd name="connsiteX57" fmla="*/ 2206563 w 5645272"/>
                <a:gd name="connsiteY57" fmla="*/ 621368 h 1761720"/>
                <a:gd name="connsiteX58" fmla="*/ 2185380 w 5645272"/>
                <a:gd name="connsiteY58" fmla="*/ 621368 h 1761720"/>
                <a:gd name="connsiteX59" fmla="*/ 2185380 w 5645272"/>
                <a:gd name="connsiteY59" fmla="*/ 603716 h 1761720"/>
                <a:gd name="connsiteX60" fmla="*/ 2100648 w 5645272"/>
                <a:gd name="connsiteY60" fmla="*/ 603716 h 1761720"/>
                <a:gd name="connsiteX61" fmla="*/ 2100648 w 5645272"/>
                <a:gd name="connsiteY61" fmla="*/ 586063 h 1761720"/>
                <a:gd name="connsiteX62" fmla="*/ 2065343 w 5645272"/>
                <a:gd name="connsiteY62" fmla="*/ 586063 h 1761720"/>
                <a:gd name="connsiteX63" fmla="*/ 2065343 w 5645272"/>
                <a:gd name="connsiteY63" fmla="*/ 568411 h 1761720"/>
                <a:gd name="connsiteX64" fmla="*/ 2044160 w 5645272"/>
                <a:gd name="connsiteY64" fmla="*/ 568411 h 1761720"/>
                <a:gd name="connsiteX65" fmla="*/ 2044160 w 5645272"/>
                <a:gd name="connsiteY65" fmla="*/ 543697 h 1761720"/>
                <a:gd name="connsiteX66" fmla="*/ 1948837 w 5645272"/>
                <a:gd name="connsiteY66" fmla="*/ 543697 h 1761720"/>
                <a:gd name="connsiteX67" fmla="*/ 1945306 w 5645272"/>
                <a:gd name="connsiteY67" fmla="*/ 540166 h 1761720"/>
                <a:gd name="connsiteX68" fmla="*/ 1920593 w 5645272"/>
                <a:gd name="connsiteY68" fmla="*/ 540166 h 1761720"/>
                <a:gd name="connsiteX69" fmla="*/ 1920593 w 5645272"/>
                <a:gd name="connsiteY69" fmla="*/ 522514 h 1761720"/>
                <a:gd name="connsiteX70" fmla="*/ 1878227 w 5645272"/>
                <a:gd name="connsiteY70" fmla="*/ 522514 h 1761720"/>
                <a:gd name="connsiteX71" fmla="*/ 1878227 w 5645272"/>
                <a:gd name="connsiteY71" fmla="*/ 508392 h 1761720"/>
                <a:gd name="connsiteX72" fmla="*/ 1825269 w 5645272"/>
                <a:gd name="connsiteY72" fmla="*/ 508392 h 1761720"/>
                <a:gd name="connsiteX73" fmla="*/ 1825269 w 5645272"/>
                <a:gd name="connsiteY73" fmla="*/ 494270 h 1761720"/>
                <a:gd name="connsiteX74" fmla="*/ 1758190 w 5645272"/>
                <a:gd name="connsiteY74" fmla="*/ 494270 h 1761720"/>
                <a:gd name="connsiteX75" fmla="*/ 1758190 w 5645272"/>
                <a:gd name="connsiteY75" fmla="*/ 480148 h 1761720"/>
                <a:gd name="connsiteX76" fmla="*/ 1729946 w 5645272"/>
                <a:gd name="connsiteY76" fmla="*/ 480148 h 1761720"/>
                <a:gd name="connsiteX77" fmla="*/ 1729946 w 5645272"/>
                <a:gd name="connsiteY77" fmla="*/ 480148 h 1761720"/>
                <a:gd name="connsiteX78" fmla="*/ 1712294 w 5645272"/>
                <a:gd name="connsiteY78" fmla="*/ 462496 h 1761720"/>
                <a:gd name="connsiteX79" fmla="*/ 1698172 w 5645272"/>
                <a:gd name="connsiteY79" fmla="*/ 448374 h 1761720"/>
                <a:gd name="connsiteX80" fmla="*/ 1666397 w 5645272"/>
                <a:gd name="connsiteY80" fmla="*/ 448374 h 1761720"/>
                <a:gd name="connsiteX81" fmla="*/ 1666397 w 5645272"/>
                <a:gd name="connsiteY81" fmla="*/ 430721 h 1761720"/>
                <a:gd name="connsiteX82" fmla="*/ 1609909 w 5645272"/>
                <a:gd name="connsiteY82" fmla="*/ 430721 h 1761720"/>
                <a:gd name="connsiteX83" fmla="*/ 1609909 w 5645272"/>
                <a:gd name="connsiteY83" fmla="*/ 409538 h 1761720"/>
                <a:gd name="connsiteX84" fmla="*/ 1581665 w 5645272"/>
                <a:gd name="connsiteY84" fmla="*/ 409538 h 1761720"/>
                <a:gd name="connsiteX85" fmla="*/ 1581665 w 5645272"/>
                <a:gd name="connsiteY85" fmla="*/ 409538 h 1761720"/>
                <a:gd name="connsiteX86" fmla="*/ 1556952 w 5645272"/>
                <a:gd name="connsiteY86" fmla="*/ 384825 h 1761720"/>
                <a:gd name="connsiteX87" fmla="*/ 1542829 w 5645272"/>
                <a:gd name="connsiteY87" fmla="*/ 384825 h 1761720"/>
                <a:gd name="connsiteX88" fmla="*/ 1475750 w 5645272"/>
                <a:gd name="connsiteY88" fmla="*/ 384825 h 1761720"/>
                <a:gd name="connsiteX89" fmla="*/ 1475750 w 5645272"/>
                <a:gd name="connsiteY89" fmla="*/ 363642 h 1761720"/>
                <a:gd name="connsiteX90" fmla="*/ 1443975 w 5645272"/>
                <a:gd name="connsiteY90" fmla="*/ 363642 h 1761720"/>
                <a:gd name="connsiteX91" fmla="*/ 1443975 w 5645272"/>
                <a:gd name="connsiteY91" fmla="*/ 349520 h 1761720"/>
                <a:gd name="connsiteX92" fmla="*/ 1415731 w 5645272"/>
                <a:gd name="connsiteY92" fmla="*/ 349520 h 1761720"/>
                <a:gd name="connsiteX93" fmla="*/ 1415731 w 5645272"/>
                <a:gd name="connsiteY93" fmla="*/ 324806 h 1761720"/>
                <a:gd name="connsiteX94" fmla="*/ 1380426 w 5645272"/>
                <a:gd name="connsiteY94" fmla="*/ 324806 h 1761720"/>
                <a:gd name="connsiteX95" fmla="*/ 1380426 w 5645272"/>
                <a:gd name="connsiteY95" fmla="*/ 310684 h 1761720"/>
                <a:gd name="connsiteX96" fmla="*/ 1380426 w 5645272"/>
                <a:gd name="connsiteY96" fmla="*/ 310684 h 1761720"/>
                <a:gd name="connsiteX97" fmla="*/ 1355713 w 5645272"/>
                <a:gd name="connsiteY97" fmla="*/ 285971 h 1761720"/>
                <a:gd name="connsiteX98" fmla="*/ 1246267 w 5645272"/>
                <a:gd name="connsiteY98" fmla="*/ 285971 h 1761720"/>
                <a:gd name="connsiteX99" fmla="*/ 1246267 w 5645272"/>
                <a:gd name="connsiteY99" fmla="*/ 282440 h 1761720"/>
                <a:gd name="connsiteX100" fmla="*/ 1196840 w 5645272"/>
                <a:gd name="connsiteY100" fmla="*/ 282440 h 1761720"/>
                <a:gd name="connsiteX101" fmla="*/ 1196840 w 5645272"/>
                <a:gd name="connsiteY101" fmla="*/ 271849 h 1761720"/>
                <a:gd name="connsiteX102" fmla="*/ 1147413 w 5645272"/>
                <a:gd name="connsiteY102" fmla="*/ 271849 h 1761720"/>
                <a:gd name="connsiteX103" fmla="*/ 1147413 w 5645272"/>
                <a:gd name="connsiteY103" fmla="*/ 264788 h 1761720"/>
                <a:gd name="connsiteX104" fmla="*/ 1119169 w 5645272"/>
                <a:gd name="connsiteY104" fmla="*/ 264788 h 1761720"/>
                <a:gd name="connsiteX105" fmla="*/ 1119169 w 5645272"/>
                <a:gd name="connsiteY105" fmla="*/ 247135 h 1761720"/>
                <a:gd name="connsiteX106" fmla="*/ 1052089 w 5645272"/>
                <a:gd name="connsiteY106" fmla="*/ 247135 h 1761720"/>
                <a:gd name="connsiteX107" fmla="*/ 1052089 w 5645272"/>
                <a:gd name="connsiteY107" fmla="*/ 236544 h 1761720"/>
                <a:gd name="connsiteX108" fmla="*/ 953235 w 5645272"/>
                <a:gd name="connsiteY108" fmla="*/ 236544 h 1761720"/>
                <a:gd name="connsiteX109" fmla="*/ 953235 w 5645272"/>
                <a:gd name="connsiteY109" fmla="*/ 229483 h 1761720"/>
                <a:gd name="connsiteX110" fmla="*/ 886156 w 5645272"/>
                <a:gd name="connsiteY110" fmla="*/ 229483 h 1761720"/>
                <a:gd name="connsiteX111" fmla="*/ 886156 w 5645272"/>
                <a:gd name="connsiteY111" fmla="*/ 215361 h 1761720"/>
                <a:gd name="connsiteX112" fmla="*/ 822607 w 5645272"/>
                <a:gd name="connsiteY112" fmla="*/ 215361 h 1761720"/>
                <a:gd name="connsiteX113" fmla="*/ 822607 w 5645272"/>
                <a:gd name="connsiteY113" fmla="*/ 204769 h 1761720"/>
                <a:gd name="connsiteX114" fmla="*/ 759058 w 5645272"/>
                <a:gd name="connsiteY114" fmla="*/ 204769 h 1761720"/>
                <a:gd name="connsiteX115" fmla="*/ 759058 w 5645272"/>
                <a:gd name="connsiteY115" fmla="*/ 183586 h 1761720"/>
                <a:gd name="connsiteX116" fmla="*/ 617838 w 5645272"/>
                <a:gd name="connsiteY116" fmla="*/ 183586 h 1761720"/>
                <a:gd name="connsiteX117" fmla="*/ 617838 w 5645272"/>
                <a:gd name="connsiteY117" fmla="*/ 176525 h 1761720"/>
                <a:gd name="connsiteX118" fmla="*/ 617838 w 5645272"/>
                <a:gd name="connsiteY118" fmla="*/ 176525 h 1761720"/>
                <a:gd name="connsiteX119" fmla="*/ 603716 w 5645272"/>
                <a:gd name="connsiteY119" fmla="*/ 162403 h 1761720"/>
                <a:gd name="connsiteX120" fmla="*/ 518984 w 5645272"/>
                <a:gd name="connsiteY120" fmla="*/ 162403 h 1761720"/>
                <a:gd name="connsiteX121" fmla="*/ 518984 w 5645272"/>
                <a:gd name="connsiteY121" fmla="*/ 151812 h 1761720"/>
                <a:gd name="connsiteX122" fmla="*/ 494270 w 5645272"/>
                <a:gd name="connsiteY122" fmla="*/ 151812 h 1761720"/>
                <a:gd name="connsiteX123" fmla="*/ 494270 w 5645272"/>
                <a:gd name="connsiteY123" fmla="*/ 127098 h 1761720"/>
                <a:gd name="connsiteX124" fmla="*/ 458965 w 5645272"/>
                <a:gd name="connsiteY124" fmla="*/ 127098 h 1761720"/>
                <a:gd name="connsiteX125" fmla="*/ 458965 w 5645272"/>
                <a:gd name="connsiteY125" fmla="*/ 112976 h 1761720"/>
                <a:gd name="connsiteX126" fmla="*/ 338928 w 5645272"/>
                <a:gd name="connsiteY126" fmla="*/ 112976 h 1761720"/>
                <a:gd name="connsiteX127" fmla="*/ 338928 w 5645272"/>
                <a:gd name="connsiteY127" fmla="*/ 109446 h 1761720"/>
                <a:gd name="connsiteX128" fmla="*/ 293031 w 5645272"/>
                <a:gd name="connsiteY128" fmla="*/ 109446 h 1761720"/>
                <a:gd name="connsiteX129" fmla="*/ 293031 w 5645272"/>
                <a:gd name="connsiteY129" fmla="*/ 81202 h 1761720"/>
                <a:gd name="connsiteX130" fmla="*/ 257726 w 5645272"/>
                <a:gd name="connsiteY130" fmla="*/ 81202 h 1761720"/>
                <a:gd name="connsiteX131" fmla="*/ 257726 w 5645272"/>
                <a:gd name="connsiteY131" fmla="*/ 67080 h 1761720"/>
                <a:gd name="connsiteX132" fmla="*/ 183586 w 5645272"/>
                <a:gd name="connsiteY132" fmla="*/ 67080 h 1761720"/>
                <a:gd name="connsiteX133" fmla="*/ 183586 w 5645272"/>
                <a:gd name="connsiteY133" fmla="*/ 52958 h 1761720"/>
                <a:gd name="connsiteX134" fmla="*/ 151811 w 5645272"/>
                <a:gd name="connsiteY134" fmla="*/ 52958 h 1761720"/>
                <a:gd name="connsiteX135" fmla="*/ 151811 w 5645272"/>
                <a:gd name="connsiteY135" fmla="*/ 14122 h 1761720"/>
                <a:gd name="connsiteX136" fmla="*/ 98854 w 5645272"/>
                <a:gd name="connsiteY136" fmla="*/ 14122 h 1761720"/>
                <a:gd name="connsiteX137" fmla="*/ 98854 w 5645272"/>
                <a:gd name="connsiteY137" fmla="*/ 0 h 1761720"/>
                <a:gd name="connsiteX138" fmla="*/ 0 w 5645272"/>
                <a:gd name="connsiteY138" fmla="*/ 0 h 1761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645272" h="1761720">
                  <a:moveTo>
                    <a:pt x="5645272" y="1761720"/>
                  </a:moveTo>
                  <a:lnTo>
                    <a:pt x="5119228" y="1761720"/>
                  </a:lnTo>
                  <a:lnTo>
                    <a:pt x="5119228" y="1564012"/>
                  </a:lnTo>
                  <a:lnTo>
                    <a:pt x="4889745" y="1564012"/>
                  </a:lnTo>
                  <a:lnTo>
                    <a:pt x="4889745" y="1415731"/>
                  </a:lnTo>
                  <a:lnTo>
                    <a:pt x="4455493" y="1415731"/>
                  </a:lnTo>
                  <a:lnTo>
                    <a:pt x="4455493" y="1348652"/>
                  </a:lnTo>
                  <a:lnTo>
                    <a:pt x="4310743" y="1348652"/>
                  </a:lnTo>
                  <a:lnTo>
                    <a:pt x="4310743" y="1285103"/>
                  </a:lnTo>
                  <a:lnTo>
                    <a:pt x="4169523" y="1285103"/>
                  </a:lnTo>
                  <a:lnTo>
                    <a:pt x="4169523" y="1242737"/>
                  </a:lnTo>
                  <a:lnTo>
                    <a:pt x="4060077" y="1242737"/>
                  </a:lnTo>
                  <a:lnTo>
                    <a:pt x="4060077" y="1150944"/>
                  </a:lnTo>
                  <a:lnTo>
                    <a:pt x="4042424" y="1150944"/>
                  </a:lnTo>
                  <a:lnTo>
                    <a:pt x="4042424" y="1101517"/>
                  </a:lnTo>
                  <a:lnTo>
                    <a:pt x="3992997" y="1101517"/>
                  </a:lnTo>
                  <a:lnTo>
                    <a:pt x="3992997" y="1069742"/>
                  </a:lnTo>
                  <a:lnTo>
                    <a:pt x="3925918" y="1069742"/>
                  </a:lnTo>
                  <a:lnTo>
                    <a:pt x="3925918" y="1030907"/>
                  </a:lnTo>
                  <a:lnTo>
                    <a:pt x="3639947" y="1030907"/>
                  </a:lnTo>
                  <a:lnTo>
                    <a:pt x="3639947" y="999132"/>
                  </a:lnTo>
                  <a:lnTo>
                    <a:pt x="3558746" y="999132"/>
                  </a:lnTo>
                  <a:lnTo>
                    <a:pt x="3558746" y="960297"/>
                  </a:lnTo>
                  <a:lnTo>
                    <a:pt x="3516380" y="960297"/>
                  </a:lnTo>
                  <a:lnTo>
                    <a:pt x="3516380" y="935583"/>
                  </a:lnTo>
                  <a:lnTo>
                    <a:pt x="3477544" y="935583"/>
                  </a:lnTo>
                  <a:lnTo>
                    <a:pt x="3477544" y="914400"/>
                  </a:lnTo>
                  <a:lnTo>
                    <a:pt x="3304550" y="914400"/>
                  </a:lnTo>
                  <a:lnTo>
                    <a:pt x="3304550" y="893217"/>
                  </a:lnTo>
                  <a:lnTo>
                    <a:pt x="3244531" y="893217"/>
                  </a:lnTo>
                  <a:lnTo>
                    <a:pt x="3244531" y="893217"/>
                  </a:lnTo>
                  <a:lnTo>
                    <a:pt x="3233940" y="882626"/>
                  </a:lnTo>
                  <a:lnTo>
                    <a:pt x="3117433" y="882626"/>
                  </a:lnTo>
                  <a:lnTo>
                    <a:pt x="3117433" y="847320"/>
                  </a:lnTo>
                  <a:lnTo>
                    <a:pt x="3064475" y="847320"/>
                  </a:lnTo>
                  <a:lnTo>
                    <a:pt x="3064475" y="833198"/>
                  </a:lnTo>
                  <a:lnTo>
                    <a:pt x="2933847" y="833198"/>
                  </a:lnTo>
                  <a:lnTo>
                    <a:pt x="2933847" y="804954"/>
                  </a:lnTo>
                  <a:lnTo>
                    <a:pt x="2863237" y="804954"/>
                  </a:lnTo>
                  <a:lnTo>
                    <a:pt x="2863237" y="794363"/>
                  </a:lnTo>
                  <a:lnTo>
                    <a:pt x="2753791" y="794363"/>
                  </a:lnTo>
                  <a:lnTo>
                    <a:pt x="2753791" y="776710"/>
                  </a:lnTo>
                  <a:lnTo>
                    <a:pt x="2584327" y="776710"/>
                  </a:lnTo>
                  <a:lnTo>
                    <a:pt x="2584327" y="762588"/>
                  </a:lnTo>
                  <a:lnTo>
                    <a:pt x="2566675" y="762588"/>
                  </a:lnTo>
                  <a:lnTo>
                    <a:pt x="2566675" y="723753"/>
                  </a:lnTo>
                  <a:lnTo>
                    <a:pt x="2552553" y="723753"/>
                  </a:lnTo>
                  <a:lnTo>
                    <a:pt x="2552553" y="699039"/>
                  </a:lnTo>
                  <a:lnTo>
                    <a:pt x="2499595" y="699039"/>
                  </a:lnTo>
                  <a:lnTo>
                    <a:pt x="2499595" y="684917"/>
                  </a:lnTo>
                  <a:lnTo>
                    <a:pt x="2460760" y="684917"/>
                  </a:lnTo>
                  <a:lnTo>
                    <a:pt x="2460760" y="667265"/>
                  </a:lnTo>
                  <a:lnTo>
                    <a:pt x="2425455" y="667265"/>
                  </a:lnTo>
                  <a:lnTo>
                    <a:pt x="2425455" y="642551"/>
                  </a:lnTo>
                  <a:lnTo>
                    <a:pt x="2358375" y="642551"/>
                  </a:lnTo>
                  <a:lnTo>
                    <a:pt x="2358375" y="631960"/>
                  </a:lnTo>
                  <a:lnTo>
                    <a:pt x="2206563" y="631960"/>
                  </a:lnTo>
                  <a:lnTo>
                    <a:pt x="2206563" y="621368"/>
                  </a:lnTo>
                  <a:lnTo>
                    <a:pt x="2185380" y="621368"/>
                  </a:lnTo>
                  <a:lnTo>
                    <a:pt x="2185380" y="603716"/>
                  </a:lnTo>
                  <a:lnTo>
                    <a:pt x="2100648" y="603716"/>
                  </a:lnTo>
                  <a:lnTo>
                    <a:pt x="2100648" y="586063"/>
                  </a:lnTo>
                  <a:lnTo>
                    <a:pt x="2065343" y="586063"/>
                  </a:lnTo>
                  <a:lnTo>
                    <a:pt x="2065343" y="568411"/>
                  </a:lnTo>
                  <a:lnTo>
                    <a:pt x="2044160" y="568411"/>
                  </a:lnTo>
                  <a:lnTo>
                    <a:pt x="2044160" y="543697"/>
                  </a:lnTo>
                  <a:lnTo>
                    <a:pt x="1948837" y="543697"/>
                  </a:lnTo>
                  <a:lnTo>
                    <a:pt x="1945306" y="540166"/>
                  </a:lnTo>
                  <a:lnTo>
                    <a:pt x="1920593" y="540166"/>
                  </a:lnTo>
                  <a:lnTo>
                    <a:pt x="1920593" y="522514"/>
                  </a:lnTo>
                  <a:lnTo>
                    <a:pt x="1878227" y="522514"/>
                  </a:lnTo>
                  <a:lnTo>
                    <a:pt x="1878227" y="508392"/>
                  </a:lnTo>
                  <a:lnTo>
                    <a:pt x="1825269" y="508392"/>
                  </a:lnTo>
                  <a:lnTo>
                    <a:pt x="1825269" y="494270"/>
                  </a:lnTo>
                  <a:lnTo>
                    <a:pt x="1758190" y="494270"/>
                  </a:lnTo>
                  <a:lnTo>
                    <a:pt x="1758190" y="480148"/>
                  </a:lnTo>
                  <a:lnTo>
                    <a:pt x="1729946" y="480148"/>
                  </a:lnTo>
                  <a:lnTo>
                    <a:pt x="1729946" y="480148"/>
                  </a:lnTo>
                  <a:lnTo>
                    <a:pt x="1712294" y="462496"/>
                  </a:lnTo>
                  <a:lnTo>
                    <a:pt x="1698172" y="448374"/>
                  </a:lnTo>
                  <a:lnTo>
                    <a:pt x="1666397" y="448374"/>
                  </a:lnTo>
                  <a:lnTo>
                    <a:pt x="1666397" y="430721"/>
                  </a:lnTo>
                  <a:lnTo>
                    <a:pt x="1609909" y="430721"/>
                  </a:lnTo>
                  <a:lnTo>
                    <a:pt x="1609909" y="409538"/>
                  </a:lnTo>
                  <a:lnTo>
                    <a:pt x="1581665" y="409538"/>
                  </a:lnTo>
                  <a:lnTo>
                    <a:pt x="1581665" y="409538"/>
                  </a:lnTo>
                  <a:lnTo>
                    <a:pt x="1556952" y="384825"/>
                  </a:lnTo>
                  <a:lnTo>
                    <a:pt x="1542829" y="384825"/>
                  </a:lnTo>
                  <a:lnTo>
                    <a:pt x="1475750" y="384825"/>
                  </a:lnTo>
                  <a:lnTo>
                    <a:pt x="1475750" y="363642"/>
                  </a:lnTo>
                  <a:lnTo>
                    <a:pt x="1443975" y="363642"/>
                  </a:lnTo>
                  <a:lnTo>
                    <a:pt x="1443975" y="349520"/>
                  </a:lnTo>
                  <a:lnTo>
                    <a:pt x="1415731" y="349520"/>
                  </a:lnTo>
                  <a:lnTo>
                    <a:pt x="1415731" y="324806"/>
                  </a:lnTo>
                  <a:lnTo>
                    <a:pt x="1380426" y="324806"/>
                  </a:lnTo>
                  <a:lnTo>
                    <a:pt x="1380426" y="310684"/>
                  </a:lnTo>
                  <a:lnTo>
                    <a:pt x="1380426" y="310684"/>
                  </a:lnTo>
                  <a:lnTo>
                    <a:pt x="1355713" y="285971"/>
                  </a:lnTo>
                  <a:lnTo>
                    <a:pt x="1246267" y="285971"/>
                  </a:lnTo>
                  <a:lnTo>
                    <a:pt x="1246267" y="282440"/>
                  </a:lnTo>
                  <a:lnTo>
                    <a:pt x="1196840" y="282440"/>
                  </a:lnTo>
                  <a:lnTo>
                    <a:pt x="1196840" y="271849"/>
                  </a:lnTo>
                  <a:lnTo>
                    <a:pt x="1147413" y="271849"/>
                  </a:lnTo>
                  <a:lnTo>
                    <a:pt x="1147413" y="264788"/>
                  </a:lnTo>
                  <a:lnTo>
                    <a:pt x="1119169" y="264788"/>
                  </a:lnTo>
                  <a:lnTo>
                    <a:pt x="1119169" y="247135"/>
                  </a:lnTo>
                  <a:lnTo>
                    <a:pt x="1052089" y="247135"/>
                  </a:lnTo>
                  <a:lnTo>
                    <a:pt x="1052089" y="236544"/>
                  </a:lnTo>
                  <a:lnTo>
                    <a:pt x="953235" y="236544"/>
                  </a:lnTo>
                  <a:lnTo>
                    <a:pt x="953235" y="229483"/>
                  </a:lnTo>
                  <a:lnTo>
                    <a:pt x="886156" y="229483"/>
                  </a:lnTo>
                  <a:lnTo>
                    <a:pt x="886156" y="215361"/>
                  </a:lnTo>
                  <a:lnTo>
                    <a:pt x="822607" y="215361"/>
                  </a:lnTo>
                  <a:lnTo>
                    <a:pt x="822607" y="204769"/>
                  </a:lnTo>
                  <a:lnTo>
                    <a:pt x="759058" y="204769"/>
                  </a:lnTo>
                  <a:lnTo>
                    <a:pt x="759058" y="183586"/>
                  </a:lnTo>
                  <a:lnTo>
                    <a:pt x="617838" y="183586"/>
                  </a:lnTo>
                  <a:lnTo>
                    <a:pt x="617838" y="176525"/>
                  </a:lnTo>
                  <a:lnTo>
                    <a:pt x="617838" y="176525"/>
                  </a:lnTo>
                  <a:lnTo>
                    <a:pt x="603716" y="162403"/>
                  </a:lnTo>
                  <a:lnTo>
                    <a:pt x="518984" y="162403"/>
                  </a:lnTo>
                  <a:lnTo>
                    <a:pt x="518984" y="151812"/>
                  </a:lnTo>
                  <a:lnTo>
                    <a:pt x="494270" y="151812"/>
                  </a:lnTo>
                  <a:lnTo>
                    <a:pt x="494270" y="127098"/>
                  </a:lnTo>
                  <a:lnTo>
                    <a:pt x="458965" y="127098"/>
                  </a:lnTo>
                  <a:lnTo>
                    <a:pt x="458965" y="112976"/>
                  </a:lnTo>
                  <a:lnTo>
                    <a:pt x="338928" y="112976"/>
                  </a:lnTo>
                  <a:lnTo>
                    <a:pt x="338928" y="109446"/>
                  </a:lnTo>
                  <a:lnTo>
                    <a:pt x="293031" y="109446"/>
                  </a:lnTo>
                  <a:lnTo>
                    <a:pt x="293031" y="81202"/>
                  </a:lnTo>
                  <a:lnTo>
                    <a:pt x="257726" y="81202"/>
                  </a:lnTo>
                  <a:lnTo>
                    <a:pt x="257726" y="67080"/>
                  </a:lnTo>
                  <a:lnTo>
                    <a:pt x="183586" y="67080"/>
                  </a:lnTo>
                  <a:lnTo>
                    <a:pt x="183586" y="52958"/>
                  </a:lnTo>
                  <a:lnTo>
                    <a:pt x="151811" y="52958"/>
                  </a:lnTo>
                  <a:lnTo>
                    <a:pt x="151811" y="14122"/>
                  </a:lnTo>
                  <a:lnTo>
                    <a:pt x="98854" y="14122"/>
                  </a:lnTo>
                  <a:lnTo>
                    <a:pt x="98854" y="0"/>
                  </a:lnTo>
                  <a:lnTo>
                    <a:pt x="0" y="0"/>
                  </a:lnTo>
                </a:path>
              </a:pathLst>
            </a:custGeom>
            <a:noFill/>
            <a:ln w="28575">
              <a:solidFill>
                <a:schemeClr val="accent1"/>
              </a:solidFill>
              <a:miter lim="800000"/>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14" name="Straight Connector 113">
              <a:extLst>
                <a:ext uri="{FF2B5EF4-FFF2-40B4-BE49-F238E27FC236}">
                  <a16:creationId xmlns:a16="http://schemas.microsoft.com/office/drawing/2014/main" id="{79ABADE9-3EEE-C34C-9DA7-4661C9B63513}"/>
                </a:ext>
              </a:extLst>
            </p:cNvPr>
            <p:cNvCxnSpPr>
              <a:cxnSpLocks/>
            </p:cNvCxnSpPr>
            <p:nvPr/>
          </p:nvCxnSpPr>
          <p:spPr bwMode="auto">
            <a:xfrm flipV="1">
              <a:off x="3652447" y="2022579"/>
              <a:ext cx="0" cy="128087"/>
            </a:xfrm>
            <a:prstGeom prst="line">
              <a:avLst/>
            </a:prstGeom>
            <a:noFill/>
            <a:ln w="76200" cap="flat" cmpd="sng" algn="ctr">
              <a:solidFill>
                <a:schemeClr val="accent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C66AE149-21BB-4E4E-965D-EF715D754998}"/>
                </a:ext>
              </a:extLst>
            </p:cNvPr>
            <p:cNvCxnSpPr/>
            <p:nvPr/>
          </p:nvCxnSpPr>
          <p:spPr bwMode="auto">
            <a:xfrm flipV="1">
              <a:off x="5090122" y="2520095"/>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308C5AC4-AF44-EC4C-A9F0-0FB1FF6CE277}"/>
                </a:ext>
              </a:extLst>
            </p:cNvPr>
            <p:cNvCxnSpPr/>
            <p:nvPr/>
          </p:nvCxnSpPr>
          <p:spPr bwMode="auto">
            <a:xfrm flipV="1">
              <a:off x="5288418" y="2563049"/>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B242A75F-CA28-F443-9E91-3E326778A016}"/>
                </a:ext>
              </a:extLst>
            </p:cNvPr>
            <p:cNvCxnSpPr/>
            <p:nvPr/>
          </p:nvCxnSpPr>
          <p:spPr bwMode="auto">
            <a:xfrm flipV="1">
              <a:off x="5345494" y="2563637"/>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FF1483BF-8939-EB4D-8DAF-8E42C1C9CE65}"/>
                </a:ext>
              </a:extLst>
            </p:cNvPr>
            <p:cNvCxnSpPr/>
            <p:nvPr/>
          </p:nvCxnSpPr>
          <p:spPr bwMode="auto">
            <a:xfrm flipV="1">
              <a:off x="4869465" y="2461841"/>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4DA5DC4F-4DD7-0043-AC19-F4FACCDDF152}"/>
                </a:ext>
              </a:extLst>
            </p:cNvPr>
            <p:cNvCxnSpPr/>
            <p:nvPr/>
          </p:nvCxnSpPr>
          <p:spPr bwMode="auto">
            <a:xfrm flipV="1">
              <a:off x="4905358" y="2469490"/>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56C36055-4F37-0D43-A34F-A400DF6B5257}"/>
                </a:ext>
              </a:extLst>
            </p:cNvPr>
            <p:cNvCxnSpPr/>
            <p:nvPr/>
          </p:nvCxnSpPr>
          <p:spPr bwMode="auto">
            <a:xfrm flipV="1">
              <a:off x="4909477" y="2505384"/>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F633B72B-C308-2546-AF90-07E7AB23DE16}"/>
                </a:ext>
              </a:extLst>
            </p:cNvPr>
            <p:cNvCxnSpPr/>
            <p:nvPr/>
          </p:nvCxnSpPr>
          <p:spPr bwMode="auto">
            <a:xfrm flipV="1">
              <a:off x="4941841" y="2509503"/>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BC5B4EF4-5FF5-E245-A50A-57EB04323CB1}"/>
                </a:ext>
              </a:extLst>
            </p:cNvPr>
            <p:cNvCxnSpPr/>
            <p:nvPr/>
          </p:nvCxnSpPr>
          <p:spPr bwMode="auto">
            <a:xfrm flipV="1">
              <a:off x="5122485" y="2517152"/>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C8335C09-6423-E946-9E67-4B1EE0681C92}"/>
                </a:ext>
              </a:extLst>
            </p:cNvPr>
            <p:cNvCxnSpPr/>
            <p:nvPr/>
          </p:nvCxnSpPr>
          <p:spPr bwMode="auto">
            <a:xfrm flipV="1">
              <a:off x="5419636" y="2591880"/>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E5104C22-7B80-A34C-B92C-7C71F93CB89E}"/>
                </a:ext>
              </a:extLst>
            </p:cNvPr>
            <p:cNvCxnSpPr/>
            <p:nvPr/>
          </p:nvCxnSpPr>
          <p:spPr bwMode="auto">
            <a:xfrm flipV="1">
              <a:off x="5448468" y="2613652"/>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72A74AFC-3CEA-844A-9C26-E4AABE51A73F}"/>
                </a:ext>
              </a:extLst>
            </p:cNvPr>
            <p:cNvCxnSpPr/>
            <p:nvPr/>
          </p:nvCxnSpPr>
          <p:spPr bwMode="auto">
            <a:xfrm flipV="1">
              <a:off x="5502014" y="2610710"/>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679D24A5-F5E0-494C-BD56-9DB380FCFC36}"/>
                </a:ext>
              </a:extLst>
            </p:cNvPr>
            <p:cNvCxnSpPr/>
            <p:nvPr/>
          </p:nvCxnSpPr>
          <p:spPr bwMode="auto">
            <a:xfrm flipV="1">
              <a:off x="5640292" y="2646604"/>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859D5C99-4AA0-E94C-AEC6-776ED9DD7B6A}"/>
                </a:ext>
              </a:extLst>
            </p:cNvPr>
            <p:cNvCxnSpPr/>
            <p:nvPr/>
          </p:nvCxnSpPr>
          <p:spPr bwMode="auto">
            <a:xfrm flipV="1">
              <a:off x="5665594" y="2650723"/>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E54D5A21-E14E-3348-BF48-A4CE621A6550}"/>
                </a:ext>
              </a:extLst>
            </p:cNvPr>
            <p:cNvCxnSpPr/>
            <p:nvPr/>
          </p:nvCxnSpPr>
          <p:spPr bwMode="auto">
            <a:xfrm flipV="1">
              <a:off x="5712079" y="2644250"/>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F22C2444-B2F3-0B45-952B-C1B5CE344211}"/>
                </a:ext>
              </a:extLst>
            </p:cNvPr>
            <p:cNvCxnSpPr/>
            <p:nvPr/>
          </p:nvCxnSpPr>
          <p:spPr bwMode="auto">
            <a:xfrm flipV="1">
              <a:off x="5776216" y="2651899"/>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8019EAEE-F09A-374B-A173-9FD74353F9D4}"/>
                </a:ext>
              </a:extLst>
            </p:cNvPr>
            <p:cNvCxnSpPr/>
            <p:nvPr/>
          </p:nvCxnSpPr>
          <p:spPr bwMode="auto">
            <a:xfrm flipV="1">
              <a:off x="5808579" y="2648957"/>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08CB09AE-00C0-B94A-A9AE-3CFADD00EBA8}"/>
                </a:ext>
              </a:extLst>
            </p:cNvPr>
            <p:cNvCxnSpPr/>
            <p:nvPr/>
          </p:nvCxnSpPr>
          <p:spPr bwMode="auto">
            <a:xfrm flipV="1">
              <a:off x="5925674" y="2713095"/>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D14D2639-29CE-5048-A6B4-57FA55A5F2D2}"/>
                </a:ext>
              </a:extLst>
            </p:cNvPr>
            <p:cNvCxnSpPr/>
            <p:nvPr/>
          </p:nvCxnSpPr>
          <p:spPr bwMode="auto">
            <a:xfrm flipV="1">
              <a:off x="6232827" y="2762522"/>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51C15F96-8F0B-804E-BF79-C24417D155AA}"/>
                </a:ext>
              </a:extLst>
            </p:cNvPr>
            <p:cNvCxnSpPr/>
            <p:nvPr/>
          </p:nvCxnSpPr>
          <p:spPr bwMode="auto">
            <a:xfrm flipV="1">
              <a:off x="6204583" y="2762521"/>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8110FEBB-0231-D24E-A114-B43C15608EF2}"/>
                </a:ext>
              </a:extLst>
            </p:cNvPr>
            <p:cNvCxnSpPr/>
            <p:nvPr/>
          </p:nvCxnSpPr>
          <p:spPr bwMode="auto">
            <a:xfrm flipV="1">
              <a:off x="6265190" y="2805477"/>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D5ABA75D-DB85-084B-944F-BA016893DD0D}"/>
                </a:ext>
              </a:extLst>
            </p:cNvPr>
            <p:cNvCxnSpPr/>
            <p:nvPr/>
          </p:nvCxnSpPr>
          <p:spPr bwMode="auto">
            <a:xfrm flipV="1">
              <a:off x="6371105" y="2879617"/>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F61570A9-A69F-374B-9765-0C26672C4996}"/>
                </a:ext>
              </a:extLst>
            </p:cNvPr>
            <p:cNvCxnSpPr/>
            <p:nvPr/>
          </p:nvCxnSpPr>
          <p:spPr bwMode="auto">
            <a:xfrm flipV="1">
              <a:off x="6321678" y="2830190"/>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FA7C4019-C05C-C543-9ED2-D990CF075758}"/>
                </a:ext>
              </a:extLst>
            </p:cNvPr>
            <p:cNvCxnSpPr/>
            <p:nvPr/>
          </p:nvCxnSpPr>
          <p:spPr bwMode="auto">
            <a:xfrm flipV="1">
              <a:off x="6424651" y="2971999"/>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78341898-3EDE-734D-8030-D60812AD3AA0}"/>
                </a:ext>
              </a:extLst>
            </p:cNvPr>
            <p:cNvCxnSpPr/>
            <p:nvPr/>
          </p:nvCxnSpPr>
          <p:spPr bwMode="auto">
            <a:xfrm flipV="1">
              <a:off x="6498203" y="3006715"/>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F4FF384D-A98C-984A-BC57-BDF30DF44BE5}"/>
                </a:ext>
              </a:extLst>
            </p:cNvPr>
            <p:cNvCxnSpPr/>
            <p:nvPr/>
          </p:nvCxnSpPr>
          <p:spPr bwMode="auto">
            <a:xfrm flipV="1">
              <a:off x="6558222" y="3013776"/>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C3056280-1B1B-4D4C-AF36-41FA4B4EF76E}"/>
                </a:ext>
              </a:extLst>
            </p:cNvPr>
            <p:cNvCxnSpPr/>
            <p:nvPr/>
          </p:nvCxnSpPr>
          <p:spPr bwMode="auto">
            <a:xfrm flipV="1">
              <a:off x="6584442" y="3013775"/>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1E3FAFEF-BEB6-B341-B934-23BF11352BE0}"/>
                </a:ext>
              </a:extLst>
            </p:cNvPr>
            <p:cNvCxnSpPr/>
            <p:nvPr/>
          </p:nvCxnSpPr>
          <p:spPr bwMode="auto">
            <a:xfrm flipV="1">
              <a:off x="6627396" y="3070852"/>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F44238F0-B5F4-BE4F-A768-0EDF43D485F6}"/>
                </a:ext>
              </a:extLst>
            </p:cNvPr>
            <p:cNvCxnSpPr/>
            <p:nvPr/>
          </p:nvCxnSpPr>
          <p:spPr bwMode="auto">
            <a:xfrm flipV="1">
              <a:off x="6776265" y="3145581"/>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4713D157-8FCA-CC48-8F89-F4A85690160E}"/>
                </a:ext>
              </a:extLst>
            </p:cNvPr>
            <p:cNvCxnSpPr/>
            <p:nvPr/>
          </p:nvCxnSpPr>
          <p:spPr bwMode="auto">
            <a:xfrm flipV="1">
              <a:off x="6840403" y="3149700"/>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648DC1A7-49E5-D44D-95B7-64A0525C5B1E}"/>
                </a:ext>
              </a:extLst>
            </p:cNvPr>
            <p:cNvCxnSpPr/>
            <p:nvPr/>
          </p:nvCxnSpPr>
          <p:spPr bwMode="auto">
            <a:xfrm flipV="1">
              <a:off x="6985742" y="3150288"/>
              <a:ext cx="0" cy="106740"/>
            </a:xfrm>
            <a:prstGeom prst="line">
              <a:avLst/>
            </a:prstGeom>
            <a:noFill/>
            <a:ln w="38100" cap="flat" cmpd="sng" algn="ctr">
              <a:solidFill>
                <a:schemeClr val="accent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BC553EF2-E646-024A-A2CE-BA9ADBF9BB39}"/>
                </a:ext>
              </a:extLst>
            </p:cNvPr>
            <p:cNvCxnSpPr/>
            <p:nvPr/>
          </p:nvCxnSpPr>
          <p:spPr bwMode="auto">
            <a:xfrm flipV="1">
              <a:off x="7067532" y="3147346"/>
              <a:ext cx="0" cy="106740"/>
            </a:xfrm>
            <a:prstGeom prst="line">
              <a:avLst/>
            </a:prstGeom>
            <a:noFill/>
            <a:ln w="38100" cap="flat" cmpd="sng" algn="ctr">
              <a:solidFill>
                <a:schemeClr val="accent1"/>
              </a:solidFill>
              <a:prstDash val="solid"/>
              <a:round/>
              <a:headEnd type="none" w="med" len="med"/>
              <a:tailEnd type="none" w="med" len="med"/>
            </a:ln>
            <a:effectLst/>
          </p:spPr>
        </p:cxnSp>
      </p:grpSp>
      <p:grpSp>
        <p:nvGrpSpPr>
          <p:cNvPr id="146" name="Group 145">
            <a:extLst>
              <a:ext uri="{FF2B5EF4-FFF2-40B4-BE49-F238E27FC236}">
                <a16:creationId xmlns:a16="http://schemas.microsoft.com/office/drawing/2014/main" id="{A2745E43-F118-A247-A304-F5A14BAE9886}"/>
              </a:ext>
            </a:extLst>
          </p:cNvPr>
          <p:cNvGrpSpPr/>
          <p:nvPr/>
        </p:nvGrpSpPr>
        <p:grpSpPr>
          <a:xfrm>
            <a:off x="1209409" y="2309123"/>
            <a:ext cx="3442358" cy="1194725"/>
            <a:chOff x="2283619" y="1831181"/>
            <a:chExt cx="5795417" cy="2011392"/>
          </a:xfrm>
        </p:grpSpPr>
        <p:cxnSp>
          <p:nvCxnSpPr>
            <p:cNvPr id="147" name="Straight Connector 146">
              <a:extLst>
                <a:ext uri="{FF2B5EF4-FFF2-40B4-BE49-F238E27FC236}">
                  <a16:creationId xmlns:a16="http://schemas.microsoft.com/office/drawing/2014/main" id="{325EACD1-B5B5-2844-84CF-3E82B424C837}"/>
                </a:ext>
              </a:extLst>
            </p:cNvPr>
            <p:cNvCxnSpPr/>
            <p:nvPr/>
          </p:nvCxnSpPr>
          <p:spPr bwMode="auto">
            <a:xfrm flipV="1">
              <a:off x="6835384" y="3413538"/>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532E05FC-FE6A-0F42-858C-AD3F35028080}"/>
                </a:ext>
              </a:extLst>
            </p:cNvPr>
            <p:cNvCxnSpPr/>
            <p:nvPr/>
          </p:nvCxnSpPr>
          <p:spPr bwMode="auto">
            <a:xfrm flipV="1">
              <a:off x="7153056" y="3568096"/>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52267C10-ABD1-E74D-9332-8AE1413DAB7F}"/>
                </a:ext>
              </a:extLst>
            </p:cNvPr>
            <p:cNvCxnSpPr/>
            <p:nvPr/>
          </p:nvCxnSpPr>
          <p:spPr bwMode="auto">
            <a:xfrm flipV="1">
              <a:off x="6705516" y="3405750"/>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CDEDC49D-C0C4-0C45-B8D2-26D4309FA22E}"/>
                </a:ext>
              </a:extLst>
            </p:cNvPr>
            <p:cNvCxnSpPr/>
            <p:nvPr/>
          </p:nvCxnSpPr>
          <p:spPr bwMode="auto">
            <a:xfrm flipV="1">
              <a:off x="8012936" y="3735833"/>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A21EDD92-FBB6-974A-B5FA-5C6E21487746}"/>
                </a:ext>
              </a:extLst>
            </p:cNvPr>
            <p:cNvCxnSpPr/>
            <p:nvPr/>
          </p:nvCxnSpPr>
          <p:spPr bwMode="auto">
            <a:xfrm flipV="1">
              <a:off x="8063905" y="3734409"/>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5041B405-982F-174C-9D46-C0FD3587EFF5}"/>
                </a:ext>
              </a:extLst>
            </p:cNvPr>
            <p:cNvCxnSpPr/>
            <p:nvPr/>
          </p:nvCxnSpPr>
          <p:spPr bwMode="auto">
            <a:xfrm flipV="1">
              <a:off x="6743884" y="3410874"/>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B0741925-C96E-8B4E-A99B-8F271B1CDBCF}"/>
                </a:ext>
              </a:extLst>
            </p:cNvPr>
            <p:cNvCxnSpPr/>
            <p:nvPr/>
          </p:nvCxnSpPr>
          <p:spPr bwMode="auto">
            <a:xfrm flipV="1">
              <a:off x="7777529" y="3730312"/>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371D1593-90CD-F545-81C3-E3EEAA550BDD}"/>
                </a:ext>
              </a:extLst>
            </p:cNvPr>
            <p:cNvCxnSpPr/>
            <p:nvPr/>
          </p:nvCxnSpPr>
          <p:spPr bwMode="auto">
            <a:xfrm flipV="1">
              <a:off x="6658868" y="3408108"/>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417042D9-090A-854A-8D3E-AD16F2E953B8}"/>
                </a:ext>
              </a:extLst>
            </p:cNvPr>
            <p:cNvCxnSpPr/>
            <p:nvPr/>
          </p:nvCxnSpPr>
          <p:spPr bwMode="auto">
            <a:xfrm flipV="1">
              <a:off x="3362720" y="2124559"/>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420D9A9D-2CFA-3843-A475-B1DAE4E3F606}"/>
                </a:ext>
              </a:extLst>
            </p:cNvPr>
            <p:cNvCxnSpPr/>
            <p:nvPr/>
          </p:nvCxnSpPr>
          <p:spPr bwMode="auto">
            <a:xfrm flipV="1">
              <a:off x="3375831" y="2143145"/>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00563DE0-0882-2548-B958-04A411ADE48E}"/>
                </a:ext>
              </a:extLst>
            </p:cNvPr>
            <p:cNvCxnSpPr/>
            <p:nvPr/>
          </p:nvCxnSpPr>
          <p:spPr bwMode="auto">
            <a:xfrm flipV="1">
              <a:off x="4023991" y="2368414"/>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6BF90C54-0E57-9344-A68B-79C49DA665E3}"/>
                </a:ext>
              </a:extLst>
            </p:cNvPr>
            <p:cNvCxnSpPr/>
            <p:nvPr/>
          </p:nvCxnSpPr>
          <p:spPr bwMode="auto">
            <a:xfrm flipV="1">
              <a:off x="3975864" y="2368277"/>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E0331EEC-B4EA-4548-9B98-C304BE7EBA25}"/>
                </a:ext>
              </a:extLst>
            </p:cNvPr>
            <p:cNvCxnSpPr/>
            <p:nvPr/>
          </p:nvCxnSpPr>
          <p:spPr bwMode="auto">
            <a:xfrm flipV="1">
              <a:off x="3576620" y="2181400"/>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9C7EA704-DD14-0345-B558-106946624D1B}"/>
                </a:ext>
              </a:extLst>
            </p:cNvPr>
            <p:cNvCxnSpPr/>
            <p:nvPr/>
          </p:nvCxnSpPr>
          <p:spPr bwMode="auto">
            <a:xfrm flipV="1">
              <a:off x="3807924" y="2329959"/>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3E3D84C8-1FC1-F34B-9FAF-E90E983F44A3}"/>
                </a:ext>
              </a:extLst>
            </p:cNvPr>
            <p:cNvCxnSpPr/>
            <p:nvPr/>
          </p:nvCxnSpPr>
          <p:spPr bwMode="auto">
            <a:xfrm flipV="1">
              <a:off x="3645225" y="2191710"/>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B2D83811-3C95-FF49-934F-E37210824406}"/>
                </a:ext>
              </a:extLst>
            </p:cNvPr>
            <p:cNvCxnSpPr/>
            <p:nvPr/>
          </p:nvCxnSpPr>
          <p:spPr bwMode="auto">
            <a:xfrm flipV="1">
              <a:off x="4192960" y="2476618"/>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281E5C3A-2A2B-A94B-A045-81C7F5C666EB}"/>
                </a:ext>
              </a:extLst>
            </p:cNvPr>
            <p:cNvCxnSpPr/>
            <p:nvPr/>
          </p:nvCxnSpPr>
          <p:spPr bwMode="auto">
            <a:xfrm flipV="1">
              <a:off x="4231725" y="2517045"/>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4B97BE99-6DAD-E946-AAE3-A0A59FD0483C}"/>
                </a:ext>
              </a:extLst>
            </p:cNvPr>
            <p:cNvCxnSpPr/>
            <p:nvPr/>
          </p:nvCxnSpPr>
          <p:spPr bwMode="auto">
            <a:xfrm flipV="1">
              <a:off x="4395302" y="2572074"/>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E280212D-D6EA-4946-9EC5-ADCF2CE1C164}"/>
                </a:ext>
              </a:extLst>
            </p:cNvPr>
            <p:cNvCxnSpPr/>
            <p:nvPr/>
          </p:nvCxnSpPr>
          <p:spPr bwMode="auto">
            <a:xfrm flipV="1">
              <a:off x="5406251" y="3037239"/>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73BC13ED-5970-9741-A5DF-A8D68278D460}"/>
                </a:ext>
              </a:extLst>
            </p:cNvPr>
            <p:cNvCxnSpPr/>
            <p:nvPr/>
          </p:nvCxnSpPr>
          <p:spPr bwMode="auto">
            <a:xfrm flipV="1">
              <a:off x="4267761" y="2507483"/>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07E26770-E3EC-C44E-B366-6929E8746118}"/>
                </a:ext>
              </a:extLst>
            </p:cNvPr>
            <p:cNvCxnSpPr/>
            <p:nvPr/>
          </p:nvCxnSpPr>
          <p:spPr bwMode="auto">
            <a:xfrm flipV="1">
              <a:off x="4984389" y="2900542"/>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E8A4E0F0-53B7-F646-AF19-E6A8D3B0A548}"/>
                </a:ext>
              </a:extLst>
            </p:cNvPr>
            <p:cNvCxnSpPr/>
            <p:nvPr/>
          </p:nvCxnSpPr>
          <p:spPr bwMode="auto">
            <a:xfrm flipV="1">
              <a:off x="3553266" y="2173205"/>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C26B62EC-4FF4-5A44-A7A9-3218B6C7164A}"/>
                </a:ext>
              </a:extLst>
            </p:cNvPr>
            <p:cNvCxnSpPr/>
            <p:nvPr/>
          </p:nvCxnSpPr>
          <p:spPr bwMode="auto">
            <a:xfrm flipV="1">
              <a:off x="4356805" y="2537106"/>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6732BAB2-9215-4A4E-948A-D25CD94FA9E3}"/>
                </a:ext>
              </a:extLst>
            </p:cNvPr>
            <p:cNvCxnSpPr/>
            <p:nvPr/>
          </p:nvCxnSpPr>
          <p:spPr bwMode="auto">
            <a:xfrm flipV="1">
              <a:off x="4488654" y="2621034"/>
              <a:ext cx="0" cy="106740"/>
            </a:xfrm>
            <a:prstGeom prst="line">
              <a:avLst/>
            </a:prstGeom>
            <a:noFill/>
            <a:ln w="76200" cap="flat" cmpd="sng" algn="ctr">
              <a:solidFill>
                <a:schemeClr val="accent3"/>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7AA860C3-292A-D34F-B0EE-B0FCC375FCE3}"/>
                </a:ext>
              </a:extLst>
            </p:cNvPr>
            <p:cNvCxnSpPr/>
            <p:nvPr/>
          </p:nvCxnSpPr>
          <p:spPr bwMode="auto">
            <a:xfrm flipV="1">
              <a:off x="6986912" y="3476054"/>
              <a:ext cx="0" cy="106740"/>
            </a:xfrm>
            <a:prstGeom prst="line">
              <a:avLst/>
            </a:prstGeom>
            <a:noFill/>
            <a:ln w="38100" cap="flat" cmpd="sng" algn="ctr">
              <a:solidFill>
                <a:schemeClr val="accent3"/>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EAF67336-D97C-6442-8836-3E36F04AC23A}"/>
                </a:ext>
              </a:extLst>
            </p:cNvPr>
            <p:cNvCxnSpPr>
              <a:cxnSpLocks/>
            </p:cNvCxnSpPr>
            <p:nvPr/>
          </p:nvCxnSpPr>
          <p:spPr bwMode="auto">
            <a:xfrm flipV="1">
              <a:off x="5076058" y="2959466"/>
              <a:ext cx="0" cy="128087"/>
            </a:xfrm>
            <a:prstGeom prst="line">
              <a:avLst/>
            </a:prstGeom>
            <a:noFill/>
            <a:ln w="57150" cap="flat" cmpd="sng" algn="ctr">
              <a:solidFill>
                <a:schemeClr val="accent3"/>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B00CB89B-40A2-B442-AE1C-61F3B4799819}"/>
                </a:ext>
              </a:extLst>
            </p:cNvPr>
            <p:cNvCxnSpPr/>
            <p:nvPr/>
          </p:nvCxnSpPr>
          <p:spPr bwMode="auto">
            <a:xfrm flipV="1">
              <a:off x="3495151" y="2155172"/>
              <a:ext cx="0" cy="106740"/>
            </a:xfrm>
            <a:prstGeom prst="line">
              <a:avLst/>
            </a:prstGeom>
            <a:noFill/>
            <a:ln w="38100" cap="flat" cmpd="sng" algn="ctr">
              <a:solidFill>
                <a:schemeClr val="accent3"/>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918B92FF-4CBC-1D41-98C7-7FB1DD0B6455}"/>
                </a:ext>
              </a:extLst>
            </p:cNvPr>
            <p:cNvCxnSpPr/>
            <p:nvPr/>
          </p:nvCxnSpPr>
          <p:spPr bwMode="auto">
            <a:xfrm flipV="1">
              <a:off x="3427328" y="2147926"/>
              <a:ext cx="0" cy="106740"/>
            </a:xfrm>
            <a:prstGeom prst="line">
              <a:avLst/>
            </a:prstGeom>
            <a:noFill/>
            <a:ln w="38100" cap="flat" cmpd="sng" algn="ctr">
              <a:solidFill>
                <a:schemeClr val="accent3"/>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00611337-B776-E841-9BAF-46029DB55D6F}"/>
                </a:ext>
              </a:extLst>
            </p:cNvPr>
            <p:cNvCxnSpPr/>
            <p:nvPr/>
          </p:nvCxnSpPr>
          <p:spPr bwMode="auto">
            <a:xfrm flipV="1">
              <a:off x="7353875" y="3566785"/>
              <a:ext cx="0" cy="106740"/>
            </a:xfrm>
            <a:prstGeom prst="line">
              <a:avLst/>
            </a:prstGeom>
            <a:noFill/>
            <a:ln w="38100" cap="flat" cmpd="sng" algn="ctr">
              <a:solidFill>
                <a:schemeClr val="accent3"/>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70F3A5BA-56AA-924B-8D51-8E09653967C0}"/>
                </a:ext>
              </a:extLst>
            </p:cNvPr>
            <p:cNvCxnSpPr/>
            <p:nvPr/>
          </p:nvCxnSpPr>
          <p:spPr bwMode="auto">
            <a:xfrm flipV="1">
              <a:off x="3780241" y="2281053"/>
              <a:ext cx="0" cy="106740"/>
            </a:xfrm>
            <a:prstGeom prst="line">
              <a:avLst/>
            </a:prstGeom>
            <a:noFill/>
            <a:ln w="38100" cap="flat" cmpd="sng" algn="ctr">
              <a:solidFill>
                <a:schemeClr val="accent3"/>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D18D0B5D-C17F-074B-8299-8C9980579A1F}"/>
                </a:ext>
              </a:extLst>
            </p:cNvPr>
            <p:cNvCxnSpPr/>
            <p:nvPr/>
          </p:nvCxnSpPr>
          <p:spPr bwMode="auto">
            <a:xfrm flipV="1">
              <a:off x="3334377" y="2103655"/>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66A666CC-FFC8-D94D-83B7-F14DEF411003}"/>
                </a:ext>
              </a:extLst>
            </p:cNvPr>
            <p:cNvCxnSpPr>
              <a:cxnSpLocks/>
            </p:cNvCxnSpPr>
            <p:nvPr/>
          </p:nvCxnSpPr>
          <p:spPr bwMode="auto">
            <a:xfrm flipV="1">
              <a:off x="6302094" y="3306145"/>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A3A9F4D9-FA59-C14F-B0EB-DCDDF75C8A5A}"/>
                </a:ext>
              </a:extLst>
            </p:cNvPr>
            <p:cNvCxnSpPr>
              <a:cxnSpLocks/>
            </p:cNvCxnSpPr>
            <p:nvPr/>
          </p:nvCxnSpPr>
          <p:spPr bwMode="auto">
            <a:xfrm flipV="1">
              <a:off x="3730921" y="2256735"/>
              <a:ext cx="0" cy="128087"/>
            </a:xfrm>
            <a:prstGeom prst="line">
              <a:avLst/>
            </a:prstGeom>
            <a:noFill/>
            <a:ln w="57150" cap="flat" cmpd="sng" algn="ctr">
              <a:solidFill>
                <a:schemeClr val="accent3"/>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22ED580B-E6F3-C94B-A59D-1656A2C3EA02}"/>
                </a:ext>
              </a:extLst>
            </p:cNvPr>
            <p:cNvCxnSpPr>
              <a:cxnSpLocks/>
            </p:cNvCxnSpPr>
            <p:nvPr/>
          </p:nvCxnSpPr>
          <p:spPr bwMode="auto">
            <a:xfrm flipV="1">
              <a:off x="3674421" y="2218157"/>
              <a:ext cx="0" cy="128087"/>
            </a:xfrm>
            <a:prstGeom prst="line">
              <a:avLst/>
            </a:prstGeom>
            <a:noFill/>
            <a:ln w="57150" cap="flat" cmpd="sng" algn="ctr">
              <a:solidFill>
                <a:schemeClr val="accent3"/>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29ED1623-36B2-1749-92C7-1E39C5B14383}"/>
                </a:ext>
              </a:extLst>
            </p:cNvPr>
            <p:cNvCxnSpPr>
              <a:cxnSpLocks/>
            </p:cNvCxnSpPr>
            <p:nvPr/>
          </p:nvCxnSpPr>
          <p:spPr bwMode="auto">
            <a:xfrm flipV="1">
              <a:off x="6509921" y="3348430"/>
              <a:ext cx="0" cy="128087"/>
            </a:xfrm>
            <a:prstGeom prst="line">
              <a:avLst/>
            </a:prstGeom>
            <a:noFill/>
            <a:ln w="57150" cap="flat" cmpd="sng" algn="ctr">
              <a:solidFill>
                <a:schemeClr val="accent3"/>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4A56DD94-4738-644D-857B-3C877AF361DA}"/>
                </a:ext>
              </a:extLst>
            </p:cNvPr>
            <p:cNvCxnSpPr>
              <a:cxnSpLocks/>
            </p:cNvCxnSpPr>
            <p:nvPr/>
          </p:nvCxnSpPr>
          <p:spPr bwMode="auto">
            <a:xfrm flipV="1">
              <a:off x="4785128" y="2789473"/>
              <a:ext cx="0" cy="128087"/>
            </a:xfrm>
            <a:prstGeom prst="line">
              <a:avLst/>
            </a:prstGeom>
            <a:noFill/>
            <a:ln w="57150" cap="flat" cmpd="sng" algn="ctr">
              <a:solidFill>
                <a:schemeClr val="accent3"/>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0EA1E0A5-3E8D-9041-A020-F65EFB1CCCD0}"/>
                </a:ext>
              </a:extLst>
            </p:cNvPr>
            <p:cNvCxnSpPr/>
            <p:nvPr/>
          </p:nvCxnSpPr>
          <p:spPr bwMode="auto">
            <a:xfrm flipV="1">
              <a:off x="7640850" y="3713646"/>
              <a:ext cx="0" cy="106740"/>
            </a:xfrm>
            <a:prstGeom prst="line">
              <a:avLst/>
            </a:prstGeom>
            <a:noFill/>
            <a:ln w="28575" cap="flat" cmpd="sng" algn="ctr">
              <a:solidFill>
                <a:schemeClr val="accent3"/>
              </a:solidFill>
              <a:prstDash val="solid"/>
              <a:round/>
              <a:headEnd type="none" w="med" len="med"/>
              <a:tailEnd type="none" w="med" len="med"/>
            </a:ln>
            <a:effectLst/>
          </p:spPr>
        </p:cxnSp>
        <p:grpSp>
          <p:nvGrpSpPr>
            <p:cNvPr id="184" name="Group 183">
              <a:extLst>
                <a:ext uri="{FF2B5EF4-FFF2-40B4-BE49-F238E27FC236}">
                  <a16:creationId xmlns:a16="http://schemas.microsoft.com/office/drawing/2014/main" id="{E015A83E-795E-374A-B9AA-C3EB896D395A}"/>
                </a:ext>
              </a:extLst>
            </p:cNvPr>
            <p:cNvGrpSpPr/>
            <p:nvPr/>
          </p:nvGrpSpPr>
          <p:grpSpPr>
            <a:xfrm>
              <a:off x="2283619" y="1831181"/>
              <a:ext cx="5795417" cy="1995344"/>
              <a:chOff x="2283619" y="1831181"/>
              <a:chExt cx="5795417" cy="1995344"/>
            </a:xfrm>
          </p:grpSpPr>
          <p:sp>
            <p:nvSpPr>
              <p:cNvPr id="223" name="Freeform: Shape 187">
                <a:extLst>
                  <a:ext uri="{FF2B5EF4-FFF2-40B4-BE49-F238E27FC236}">
                    <a16:creationId xmlns:a16="http://schemas.microsoft.com/office/drawing/2014/main" id="{6BF8B88D-A3D0-E544-81FB-76EA801A7AC5}"/>
                  </a:ext>
                </a:extLst>
              </p:cNvPr>
              <p:cNvSpPr/>
              <p:nvPr/>
            </p:nvSpPr>
            <p:spPr bwMode="auto">
              <a:xfrm>
                <a:off x="4759287" y="2901108"/>
                <a:ext cx="3319749" cy="925417"/>
              </a:xfrm>
              <a:custGeom>
                <a:avLst/>
                <a:gdLst>
                  <a:gd name="connsiteX0" fmla="*/ 3319749 w 3319749"/>
                  <a:gd name="connsiteY0" fmla="*/ 925417 h 925417"/>
                  <a:gd name="connsiteX1" fmla="*/ 2827662 w 3319749"/>
                  <a:gd name="connsiteY1" fmla="*/ 925417 h 925417"/>
                  <a:gd name="connsiteX2" fmla="*/ 2827662 w 3319749"/>
                  <a:gd name="connsiteY2" fmla="*/ 767509 h 925417"/>
                  <a:gd name="connsiteX3" fmla="*/ 2232752 w 3319749"/>
                  <a:gd name="connsiteY3" fmla="*/ 767509 h 925417"/>
                  <a:gd name="connsiteX4" fmla="*/ 2232752 w 3319749"/>
                  <a:gd name="connsiteY4" fmla="*/ 679374 h 925417"/>
                  <a:gd name="connsiteX5" fmla="*/ 2100549 w 3319749"/>
                  <a:gd name="connsiteY5" fmla="*/ 679374 h 925417"/>
                  <a:gd name="connsiteX6" fmla="*/ 2100549 w 3319749"/>
                  <a:gd name="connsiteY6" fmla="*/ 605928 h 925417"/>
                  <a:gd name="connsiteX7" fmla="*/ 1784732 w 3319749"/>
                  <a:gd name="connsiteY7" fmla="*/ 605928 h 925417"/>
                  <a:gd name="connsiteX8" fmla="*/ 1784732 w 3319749"/>
                  <a:gd name="connsiteY8" fmla="*/ 558188 h 925417"/>
                  <a:gd name="connsiteX9" fmla="*/ 1560723 w 3319749"/>
                  <a:gd name="connsiteY9" fmla="*/ 558188 h 925417"/>
                  <a:gd name="connsiteX10" fmla="*/ 1560723 w 3319749"/>
                  <a:gd name="connsiteY10" fmla="*/ 510449 h 925417"/>
                  <a:gd name="connsiteX11" fmla="*/ 1424848 w 3319749"/>
                  <a:gd name="connsiteY11" fmla="*/ 510449 h 925417"/>
                  <a:gd name="connsiteX12" fmla="*/ 1424848 w 3319749"/>
                  <a:gd name="connsiteY12" fmla="*/ 481070 h 925417"/>
                  <a:gd name="connsiteX13" fmla="*/ 1299990 w 3319749"/>
                  <a:gd name="connsiteY13" fmla="*/ 481070 h 925417"/>
                  <a:gd name="connsiteX14" fmla="*/ 1299990 w 3319749"/>
                  <a:gd name="connsiteY14" fmla="*/ 440675 h 925417"/>
                  <a:gd name="connsiteX15" fmla="*/ 1090670 w 3319749"/>
                  <a:gd name="connsiteY15" fmla="*/ 440675 h 925417"/>
                  <a:gd name="connsiteX16" fmla="*/ 1090670 w 3319749"/>
                  <a:gd name="connsiteY16" fmla="*/ 422314 h 925417"/>
                  <a:gd name="connsiteX17" fmla="*/ 1002535 w 3319749"/>
                  <a:gd name="connsiteY17" fmla="*/ 422314 h 925417"/>
                  <a:gd name="connsiteX18" fmla="*/ 1002535 w 3319749"/>
                  <a:gd name="connsiteY18" fmla="*/ 385591 h 925417"/>
                  <a:gd name="connsiteX19" fmla="*/ 943778 w 3319749"/>
                  <a:gd name="connsiteY19" fmla="*/ 385591 h 925417"/>
                  <a:gd name="connsiteX20" fmla="*/ 943778 w 3319749"/>
                  <a:gd name="connsiteY20" fmla="*/ 385591 h 925417"/>
                  <a:gd name="connsiteX21" fmla="*/ 943778 w 3319749"/>
                  <a:gd name="connsiteY21" fmla="*/ 370902 h 925417"/>
                  <a:gd name="connsiteX22" fmla="*/ 907055 w 3319749"/>
                  <a:gd name="connsiteY22" fmla="*/ 370902 h 925417"/>
                  <a:gd name="connsiteX23" fmla="*/ 907055 w 3319749"/>
                  <a:gd name="connsiteY23" fmla="*/ 334179 h 925417"/>
                  <a:gd name="connsiteX24" fmla="*/ 752819 w 3319749"/>
                  <a:gd name="connsiteY24" fmla="*/ 334179 h 925417"/>
                  <a:gd name="connsiteX25" fmla="*/ 752819 w 3319749"/>
                  <a:gd name="connsiteY25" fmla="*/ 315817 h 925417"/>
                  <a:gd name="connsiteX26" fmla="*/ 716096 w 3319749"/>
                  <a:gd name="connsiteY26" fmla="*/ 315817 h 925417"/>
                  <a:gd name="connsiteX27" fmla="*/ 716096 w 3319749"/>
                  <a:gd name="connsiteY27" fmla="*/ 293784 h 925417"/>
                  <a:gd name="connsiteX28" fmla="*/ 694062 w 3319749"/>
                  <a:gd name="connsiteY28" fmla="*/ 293784 h 925417"/>
                  <a:gd name="connsiteX29" fmla="*/ 694062 w 3319749"/>
                  <a:gd name="connsiteY29" fmla="*/ 275422 h 925417"/>
                  <a:gd name="connsiteX30" fmla="*/ 664684 w 3319749"/>
                  <a:gd name="connsiteY30" fmla="*/ 275422 h 925417"/>
                  <a:gd name="connsiteX31" fmla="*/ 664684 w 3319749"/>
                  <a:gd name="connsiteY31" fmla="*/ 235027 h 925417"/>
                  <a:gd name="connsiteX32" fmla="*/ 499431 w 3319749"/>
                  <a:gd name="connsiteY32" fmla="*/ 235027 h 925417"/>
                  <a:gd name="connsiteX33" fmla="*/ 499431 w 3319749"/>
                  <a:gd name="connsiteY33" fmla="*/ 220338 h 925417"/>
                  <a:gd name="connsiteX34" fmla="*/ 470053 w 3319749"/>
                  <a:gd name="connsiteY34" fmla="*/ 220338 h 925417"/>
                  <a:gd name="connsiteX35" fmla="*/ 470053 w 3319749"/>
                  <a:gd name="connsiteY35" fmla="*/ 190959 h 925417"/>
                  <a:gd name="connsiteX36" fmla="*/ 359884 w 3319749"/>
                  <a:gd name="connsiteY36" fmla="*/ 190959 h 925417"/>
                  <a:gd name="connsiteX37" fmla="*/ 359884 w 3319749"/>
                  <a:gd name="connsiteY37" fmla="*/ 179943 h 925417"/>
                  <a:gd name="connsiteX38" fmla="*/ 359884 w 3319749"/>
                  <a:gd name="connsiteY38" fmla="*/ 179943 h 925417"/>
                  <a:gd name="connsiteX39" fmla="*/ 330506 w 3319749"/>
                  <a:gd name="connsiteY39" fmla="*/ 150565 h 925417"/>
                  <a:gd name="connsiteX40" fmla="*/ 279094 w 3319749"/>
                  <a:gd name="connsiteY40" fmla="*/ 150565 h 925417"/>
                  <a:gd name="connsiteX41" fmla="*/ 279094 w 3319749"/>
                  <a:gd name="connsiteY41" fmla="*/ 139547 h 925417"/>
                  <a:gd name="connsiteX42" fmla="*/ 231354 w 3319749"/>
                  <a:gd name="connsiteY42" fmla="*/ 139547 h 925417"/>
                  <a:gd name="connsiteX43" fmla="*/ 231354 w 3319749"/>
                  <a:gd name="connsiteY43" fmla="*/ 110169 h 925417"/>
                  <a:gd name="connsiteX44" fmla="*/ 212993 w 3319749"/>
                  <a:gd name="connsiteY44" fmla="*/ 110169 h 925417"/>
                  <a:gd name="connsiteX45" fmla="*/ 212993 w 3319749"/>
                  <a:gd name="connsiteY45" fmla="*/ 84463 h 925417"/>
                  <a:gd name="connsiteX46" fmla="*/ 172597 w 3319749"/>
                  <a:gd name="connsiteY46" fmla="*/ 84463 h 925417"/>
                  <a:gd name="connsiteX47" fmla="*/ 172597 w 3319749"/>
                  <a:gd name="connsiteY47" fmla="*/ 55085 h 925417"/>
                  <a:gd name="connsiteX48" fmla="*/ 157908 w 3319749"/>
                  <a:gd name="connsiteY48" fmla="*/ 55085 h 925417"/>
                  <a:gd name="connsiteX49" fmla="*/ 157908 w 3319749"/>
                  <a:gd name="connsiteY49" fmla="*/ 22034 h 925417"/>
                  <a:gd name="connsiteX50" fmla="*/ 55084 w 3319749"/>
                  <a:gd name="connsiteY50" fmla="*/ 22034 h 925417"/>
                  <a:gd name="connsiteX51" fmla="*/ 55084 w 3319749"/>
                  <a:gd name="connsiteY51" fmla="*/ 0 h 925417"/>
                  <a:gd name="connsiteX52" fmla="*/ 0 w 3319749"/>
                  <a:gd name="connsiteY52" fmla="*/ 0 h 925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19749" h="925417">
                    <a:moveTo>
                      <a:pt x="3319749" y="925417"/>
                    </a:moveTo>
                    <a:lnTo>
                      <a:pt x="2827662" y="925417"/>
                    </a:lnTo>
                    <a:lnTo>
                      <a:pt x="2827662" y="767509"/>
                    </a:lnTo>
                    <a:lnTo>
                      <a:pt x="2232752" y="767509"/>
                    </a:lnTo>
                    <a:lnTo>
                      <a:pt x="2232752" y="679374"/>
                    </a:lnTo>
                    <a:lnTo>
                      <a:pt x="2100549" y="679374"/>
                    </a:lnTo>
                    <a:lnTo>
                      <a:pt x="2100549" y="605928"/>
                    </a:lnTo>
                    <a:lnTo>
                      <a:pt x="1784732" y="605928"/>
                    </a:lnTo>
                    <a:lnTo>
                      <a:pt x="1784732" y="558188"/>
                    </a:lnTo>
                    <a:lnTo>
                      <a:pt x="1560723" y="558188"/>
                    </a:lnTo>
                    <a:lnTo>
                      <a:pt x="1560723" y="510449"/>
                    </a:lnTo>
                    <a:lnTo>
                      <a:pt x="1424848" y="510449"/>
                    </a:lnTo>
                    <a:lnTo>
                      <a:pt x="1424848" y="481070"/>
                    </a:lnTo>
                    <a:lnTo>
                      <a:pt x="1299990" y="481070"/>
                    </a:lnTo>
                    <a:lnTo>
                      <a:pt x="1299990" y="440675"/>
                    </a:lnTo>
                    <a:lnTo>
                      <a:pt x="1090670" y="440675"/>
                    </a:lnTo>
                    <a:lnTo>
                      <a:pt x="1090670" y="422314"/>
                    </a:lnTo>
                    <a:lnTo>
                      <a:pt x="1002535" y="422314"/>
                    </a:lnTo>
                    <a:lnTo>
                      <a:pt x="1002535" y="385591"/>
                    </a:lnTo>
                    <a:lnTo>
                      <a:pt x="943778" y="385591"/>
                    </a:lnTo>
                    <a:lnTo>
                      <a:pt x="943778" y="385591"/>
                    </a:lnTo>
                    <a:lnTo>
                      <a:pt x="943778" y="370902"/>
                    </a:lnTo>
                    <a:lnTo>
                      <a:pt x="907055" y="370902"/>
                    </a:lnTo>
                    <a:lnTo>
                      <a:pt x="907055" y="334179"/>
                    </a:lnTo>
                    <a:lnTo>
                      <a:pt x="752819" y="334179"/>
                    </a:lnTo>
                    <a:lnTo>
                      <a:pt x="752819" y="315817"/>
                    </a:lnTo>
                    <a:lnTo>
                      <a:pt x="716096" y="315817"/>
                    </a:lnTo>
                    <a:lnTo>
                      <a:pt x="716096" y="293784"/>
                    </a:lnTo>
                    <a:lnTo>
                      <a:pt x="694062" y="293784"/>
                    </a:lnTo>
                    <a:lnTo>
                      <a:pt x="694062" y="275422"/>
                    </a:lnTo>
                    <a:lnTo>
                      <a:pt x="664684" y="275422"/>
                    </a:lnTo>
                    <a:lnTo>
                      <a:pt x="664684" y="235027"/>
                    </a:lnTo>
                    <a:lnTo>
                      <a:pt x="499431" y="235027"/>
                    </a:lnTo>
                    <a:lnTo>
                      <a:pt x="499431" y="220338"/>
                    </a:lnTo>
                    <a:lnTo>
                      <a:pt x="470053" y="220338"/>
                    </a:lnTo>
                    <a:lnTo>
                      <a:pt x="470053" y="190959"/>
                    </a:lnTo>
                    <a:lnTo>
                      <a:pt x="359884" y="190959"/>
                    </a:lnTo>
                    <a:lnTo>
                      <a:pt x="359884" y="179943"/>
                    </a:lnTo>
                    <a:lnTo>
                      <a:pt x="359884" y="179943"/>
                    </a:lnTo>
                    <a:lnTo>
                      <a:pt x="330506" y="150565"/>
                    </a:lnTo>
                    <a:lnTo>
                      <a:pt x="279094" y="150565"/>
                    </a:lnTo>
                    <a:lnTo>
                      <a:pt x="279094" y="139547"/>
                    </a:lnTo>
                    <a:lnTo>
                      <a:pt x="231354" y="139547"/>
                    </a:lnTo>
                    <a:lnTo>
                      <a:pt x="231354" y="110169"/>
                    </a:lnTo>
                    <a:lnTo>
                      <a:pt x="212993" y="110169"/>
                    </a:lnTo>
                    <a:lnTo>
                      <a:pt x="212993" y="84463"/>
                    </a:lnTo>
                    <a:lnTo>
                      <a:pt x="172597" y="84463"/>
                    </a:lnTo>
                    <a:lnTo>
                      <a:pt x="172597" y="55085"/>
                    </a:lnTo>
                    <a:lnTo>
                      <a:pt x="157908" y="55085"/>
                    </a:lnTo>
                    <a:lnTo>
                      <a:pt x="157908" y="22034"/>
                    </a:lnTo>
                    <a:lnTo>
                      <a:pt x="55084" y="22034"/>
                    </a:lnTo>
                    <a:lnTo>
                      <a:pt x="55084" y="0"/>
                    </a:lnTo>
                    <a:lnTo>
                      <a:pt x="0" y="0"/>
                    </a:lnTo>
                  </a:path>
                </a:pathLst>
              </a:custGeom>
              <a:noFill/>
              <a:ln w="28575">
                <a:solidFill>
                  <a:schemeClr val="accent3"/>
                </a:solidFill>
                <a:miter lim="800000"/>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24" name="Freeform: Shape 189">
                <a:extLst>
                  <a:ext uri="{FF2B5EF4-FFF2-40B4-BE49-F238E27FC236}">
                    <a16:creationId xmlns:a16="http://schemas.microsoft.com/office/drawing/2014/main" id="{EA5B6474-351C-0A4B-8431-0E16C3564F17}"/>
                  </a:ext>
                </a:extLst>
              </p:cNvPr>
              <p:cNvSpPr/>
              <p:nvPr/>
            </p:nvSpPr>
            <p:spPr bwMode="auto">
              <a:xfrm>
                <a:off x="2283619" y="1831181"/>
                <a:ext cx="2478881" cy="1050132"/>
              </a:xfrm>
              <a:custGeom>
                <a:avLst/>
                <a:gdLst>
                  <a:gd name="connsiteX0" fmla="*/ 2478881 w 2478881"/>
                  <a:gd name="connsiteY0" fmla="*/ 1050132 h 1050132"/>
                  <a:gd name="connsiteX1" fmla="*/ 2359819 w 2478881"/>
                  <a:gd name="connsiteY1" fmla="*/ 1050132 h 1050132"/>
                  <a:gd name="connsiteX2" fmla="*/ 2359819 w 2478881"/>
                  <a:gd name="connsiteY2" fmla="*/ 1040607 h 1050132"/>
                  <a:gd name="connsiteX3" fmla="*/ 2333625 w 2478881"/>
                  <a:gd name="connsiteY3" fmla="*/ 1040607 h 1050132"/>
                  <a:gd name="connsiteX4" fmla="*/ 2333625 w 2478881"/>
                  <a:gd name="connsiteY4" fmla="*/ 1012032 h 1050132"/>
                  <a:gd name="connsiteX5" fmla="*/ 2300287 w 2478881"/>
                  <a:gd name="connsiteY5" fmla="*/ 1012032 h 1050132"/>
                  <a:gd name="connsiteX6" fmla="*/ 2300287 w 2478881"/>
                  <a:gd name="connsiteY6" fmla="*/ 959644 h 1050132"/>
                  <a:gd name="connsiteX7" fmla="*/ 2283619 w 2478881"/>
                  <a:gd name="connsiteY7" fmla="*/ 959644 h 1050132"/>
                  <a:gd name="connsiteX8" fmla="*/ 2283619 w 2478881"/>
                  <a:gd name="connsiteY8" fmla="*/ 912019 h 1050132"/>
                  <a:gd name="connsiteX9" fmla="*/ 2243137 w 2478881"/>
                  <a:gd name="connsiteY9" fmla="*/ 912019 h 1050132"/>
                  <a:gd name="connsiteX10" fmla="*/ 2243137 w 2478881"/>
                  <a:gd name="connsiteY10" fmla="*/ 892969 h 1050132"/>
                  <a:gd name="connsiteX11" fmla="*/ 2226469 w 2478881"/>
                  <a:gd name="connsiteY11" fmla="*/ 892969 h 1050132"/>
                  <a:gd name="connsiteX12" fmla="*/ 2226469 w 2478881"/>
                  <a:gd name="connsiteY12" fmla="*/ 878682 h 1050132"/>
                  <a:gd name="connsiteX13" fmla="*/ 2143125 w 2478881"/>
                  <a:gd name="connsiteY13" fmla="*/ 878682 h 1050132"/>
                  <a:gd name="connsiteX14" fmla="*/ 2143125 w 2478881"/>
                  <a:gd name="connsiteY14" fmla="*/ 854869 h 1050132"/>
                  <a:gd name="connsiteX15" fmla="*/ 2088356 w 2478881"/>
                  <a:gd name="connsiteY15" fmla="*/ 854869 h 1050132"/>
                  <a:gd name="connsiteX16" fmla="*/ 2088356 w 2478881"/>
                  <a:gd name="connsiteY16" fmla="*/ 831057 h 1050132"/>
                  <a:gd name="connsiteX17" fmla="*/ 2069306 w 2478881"/>
                  <a:gd name="connsiteY17" fmla="*/ 831057 h 1050132"/>
                  <a:gd name="connsiteX18" fmla="*/ 2069306 w 2478881"/>
                  <a:gd name="connsiteY18" fmla="*/ 812007 h 1050132"/>
                  <a:gd name="connsiteX19" fmla="*/ 2043112 w 2478881"/>
                  <a:gd name="connsiteY19" fmla="*/ 812007 h 1050132"/>
                  <a:gd name="connsiteX20" fmla="*/ 2043112 w 2478881"/>
                  <a:gd name="connsiteY20" fmla="*/ 802482 h 1050132"/>
                  <a:gd name="connsiteX21" fmla="*/ 2002631 w 2478881"/>
                  <a:gd name="connsiteY21" fmla="*/ 802482 h 1050132"/>
                  <a:gd name="connsiteX22" fmla="*/ 2002631 w 2478881"/>
                  <a:gd name="connsiteY22" fmla="*/ 792957 h 1050132"/>
                  <a:gd name="connsiteX23" fmla="*/ 1969294 w 2478881"/>
                  <a:gd name="connsiteY23" fmla="*/ 792957 h 1050132"/>
                  <a:gd name="connsiteX24" fmla="*/ 1969294 w 2478881"/>
                  <a:gd name="connsiteY24" fmla="*/ 773907 h 1050132"/>
                  <a:gd name="connsiteX25" fmla="*/ 1931194 w 2478881"/>
                  <a:gd name="connsiteY25" fmla="*/ 773907 h 1050132"/>
                  <a:gd name="connsiteX26" fmla="*/ 1931194 w 2478881"/>
                  <a:gd name="connsiteY26" fmla="*/ 773907 h 1050132"/>
                  <a:gd name="connsiteX27" fmla="*/ 1914525 w 2478881"/>
                  <a:gd name="connsiteY27" fmla="*/ 757238 h 1050132"/>
                  <a:gd name="connsiteX28" fmla="*/ 1914525 w 2478881"/>
                  <a:gd name="connsiteY28" fmla="*/ 723900 h 1050132"/>
                  <a:gd name="connsiteX29" fmla="*/ 1888331 w 2478881"/>
                  <a:gd name="connsiteY29" fmla="*/ 723900 h 1050132"/>
                  <a:gd name="connsiteX30" fmla="*/ 1888331 w 2478881"/>
                  <a:gd name="connsiteY30" fmla="*/ 697707 h 1050132"/>
                  <a:gd name="connsiteX31" fmla="*/ 1826419 w 2478881"/>
                  <a:gd name="connsiteY31" fmla="*/ 697707 h 1050132"/>
                  <a:gd name="connsiteX32" fmla="*/ 1826419 w 2478881"/>
                  <a:gd name="connsiteY32" fmla="*/ 681038 h 1050132"/>
                  <a:gd name="connsiteX33" fmla="*/ 1795462 w 2478881"/>
                  <a:gd name="connsiteY33" fmla="*/ 681038 h 1050132"/>
                  <a:gd name="connsiteX34" fmla="*/ 1795462 w 2478881"/>
                  <a:gd name="connsiteY34" fmla="*/ 659607 h 1050132"/>
                  <a:gd name="connsiteX35" fmla="*/ 1747837 w 2478881"/>
                  <a:gd name="connsiteY35" fmla="*/ 659607 h 1050132"/>
                  <a:gd name="connsiteX36" fmla="*/ 1747837 w 2478881"/>
                  <a:gd name="connsiteY36" fmla="*/ 640557 h 1050132"/>
                  <a:gd name="connsiteX37" fmla="*/ 1659731 w 2478881"/>
                  <a:gd name="connsiteY37" fmla="*/ 640557 h 1050132"/>
                  <a:gd name="connsiteX38" fmla="*/ 1659731 w 2478881"/>
                  <a:gd name="connsiteY38" fmla="*/ 621507 h 1050132"/>
                  <a:gd name="connsiteX39" fmla="*/ 1624012 w 2478881"/>
                  <a:gd name="connsiteY39" fmla="*/ 621507 h 1050132"/>
                  <a:gd name="connsiteX40" fmla="*/ 1624012 w 2478881"/>
                  <a:gd name="connsiteY40" fmla="*/ 621507 h 1050132"/>
                  <a:gd name="connsiteX41" fmla="*/ 1612106 w 2478881"/>
                  <a:gd name="connsiteY41" fmla="*/ 609601 h 1050132"/>
                  <a:gd name="connsiteX42" fmla="*/ 1554956 w 2478881"/>
                  <a:gd name="connsiteY42" fmla="*/ 609601 h 1050132"/>
                  <a:gd name="connsiteX43" fmla="*/ 1554956 w 2478881"/>
                  <a:gd name="connsiteY43" fmla="*/ 595313 h 1050132"/>
                  <a:gd name="connsiteX44" fmla="*/ 1512094 w 2478881"/>
                  <a:gd name="connsiteY44" fmla="*/ 595313 h 1050132"/>
                  <a:gd name="connsiteX45" fmla="*/ 1512094 w 2478881"/>
                  <a:gd name="connsiteY45" fmla="*/ 569119 h 1050132"/>
                  <a:gd name="connsiteX46" fmla="*/ 1512094 w 2478881"/>
                  <a:gd name="connsiteY46" fmla="*/ 569119 h 1050132"/>
                  <a:gd name="connsiteX47" fmla="*/ 1497807 w 2478881"/>
                  <a:gd name="connsiteY47" fmla="*/ 554832 h 1050132"/>
                  <a:gd name="connsiteX48" fmla="*/ 1459706 w 2478881"/>
                  <a:gd name="connsiteY48" fmla="*/ 554832 h 1050132"/>
                  <a:gd name="connsiteX49" fmla="*/ 1459706 w 2478881"/>
                  <a:gd name="connsiteY49" fmla="*/ 554832 h 1050132"/>
                  <a:gd name="connsiteX50" fmla="*/ 1447799 w 2478881"/>
                  <a:gd name="connsiteY50" fmla="*/ 542925 h 1050132"/>
                  <a:gd name="connsiteX51" fmla="*/ 1435894 w 2478881"/>
                  <a:gd name="connsiteY51" fmla="*/ 531020 h 1050132"/>
                  <a:gd name="connsiteX52" fmla="*/ 1402556 w 2478881"/>
                  <a:gd name="connsiteY52" fmla="*/ 531020 h 1050132"/>
                  <a:gd name="connsiteX53" fmla="*/ 1402556 w 2478881"/>
                  <a:gd name="connsiteY53" fmla="*/ 507207 h 1050132"/>
                  <a:gd name="connsiteX54" fmla="*/ 1376362 w 2478881"/>
                  <a:gd name="connsiteY54" fmla="*/ 507207 h 1050132"/>
                  <a:gd name="connsiteX55" fmla="*/ 1376362 w 2478881"/>
                  <a:gd name="connsiteY55" fmla="*/ 483394 h 1050132"/>
                  <a:gd name="connsiteX56" fmla="*/ 1357312 w 2478881"/>
                  <a:gd name="connsiteY56" fmla="*/ 483394 h 1050132"/>
                  <a:gd name="connsiteX57" fmla="*/ 1357312 w 2478881"/>
                  <a:gd name="connsiteY57" fmla="*/ 459582 h 1050132"/>
                  <a:gd name="connsiteX58" fmla="*/ 1335881 w 2478881"/>
                  <a:gd name="connsiteY58" fmla="*/ 459582 h 1050132"/>
                  <a:gd name="connsiteX59" fmla="*/ 1335881 w 2478881"/>
                  <a:gd name="connsiteY59" fmla="*/ 445294 h 1050132"/>
                  <a:gd name="connsiteX60" fmla="*/ 1266825 w 2478881"/>
                  <a:gd name="connsiteY60" fmla="*/ 445294 h 1050132"/>
                  <a:gd name="connsiteX61" fmla="*/ 1266825 w 2478881"/>
                  <a:gd name="connsiteY61" fmla="*/ 431007 h 1050132"/>
                  <a:gd name="connsiteX62" fmla="*/ 1223962 w 2478881"/>
                  <a:gd name="connsiteY62" fmla="*/ 431007 h 1050132"/>
                  <a:gd name="connsiteX63" fmla="*/ 1223962 w 2478881"/>
                  <a:gd name="connsiteY63" fmla="*/ 411957 h 1050132"/>
                  <a:gd name="connsiteX64" fmla="*/ 1116806 w 2478881"/>
                  <a:gd name="connsiteY64" fmla="*/ 411957 h 1050132"/>
                  <a:gd name="connsiteX65" fmla="*/ 1116806 w 2478881"/>
                  <a:gd name="connsiteY65" fmla="*/ 400050 h 1050132"/>
                  <a:gd name="connsiteX66" fmla="*/ 1073944 w 2478881"/>
                  <a:gd name="connsiteY66" fmla="*/ 400050 h 1050132"/>
                  <a:gd name="connsiteX67" fmla="*/ 1073944 w 2478881"/>
                  <a:gd name="connsiteY67" fmla="*/ 390525 h 1050132"/>
                  <a:gd name="connsiteX68" fmla="*/ 1045369 w 2478881"/>
                  <a:gd name="connsiteY68" fmla="*/ 390525 h 1050132"/>
                  <a:gd name="connsiteX69" fmla="*/ 1045369 w 2478881"/>
                  <a:gd name="connsiteY69" fmla="*/ 357188 h 1050132"/>
                  <a:gd name="connsiteX70" fmla="*/ 988219 w 2478881"/>
                  <a:gd name="connsiteY70" fmla="*/ 357188 h 1050132"/>
                  <a:gd name="connsiteX71" fmla="*/ 988219 w 2478881"/>
                  <a:gd name="connsiteY71" fmla="*/ 350044 h 1050132"/>
                  <a:gd name="connsiteX72" fmla="*/ 950119 w 2478881"/>
                  <a:gd name="connsiteY72" fmla="*/ 350044 h 1050132"/>
                  <a:gd name="connsiteX73" fmla="*/ 950119 w 2478881"/>
                  <a:gd name="connsiteY73" fmla="*/ 340519 h 1050132"/>
                  <a:gd name="connsiteX74" fmla="*/ 888206 w 2478881"/>
                  <a:gd name="connsiteY74" fmla="*/ 340519 h 1050132"/>
                  <a:gd name="connsiteX75" fmla="*/ 888206 w 2478881"/>
                  <a:gd name="connsiteY75" fmla="*/ 319088 h 1050132"/>
                  <a:gd name="connsiteX76" fmla="*/ 871537 w 2478881"/>
                  <a:gd name="connsiteY76" fmla="*/ 319088 h 1050132"/>
                  <a:gd name="connsiteX77" fmla="*/ 871537 w 2478881"/>
                  <a:gd name="connsiteY77" fmla="*/ 300038 h 1050132"/>
                  <a:gd name="connsiteX78" fmla="*/ 854869 w 2478881"/>
                  <a:gd name="connsiteY78" fmla="*/ 300038 h 1050132"/>
                  <a:gd name="connsiteX79" fmla="*/ 854869 w 2478881"/>
                  <a:gd name="connsiteY79" fmla="*/ 285750 h 1050132"/>
                  <a:gd name="connsiteX80" fmla="*/ 821531 w 2478881"/>
                  <a:gd name="connsiteY80" fmla="*/ 285750 h 1050132"/>
                  <a:gd name="connsiteX81" fmla="*/ 821531 w 2478881"/>
                  <a:gd name="connsiteY81" fmla="*/ 271463 h 1050132"/>
                  <a:gd name="connsiteX82" fmla="*/ 773906 w 2478881"/>
                  <a:gd name="connsiteY82" fmla="*/ 271463 h 1050132"/>
                  <a:gd name="connsiteX83" fmla="*/ 773906 w 2478881"/>
                  <a:gd name="connsiteY83" fmla="*/ 271463 h 1050132"/>
                  <a:gd name="connsiteX84" fmla="*/ 754856 w 2478881"/>
                  <a:gd name="connsiteY84" fmla="*/ 252413 h 1050132"/>
                  <a:gd name="connsiteX85" fmla="*/ 754856 w 2478881"/>
                  <a:gd name="connsiteY85" fmla="*/ 240507 h 1050132"/>
                  <a:gd name="connsiteX86" fmla="*/ 671512 w 2478881"/>
                  <a:gd name="connsiteY86" fmla="*/ 240507 h 1050132"/>
                  <a:gd name="connsiteX87" fmla="*/ 671512 w 2478881"/>
                  <a:gd name="connsiteY87" fmla="*/ 240507 h 1050132"/>
                  <a:gd name="connsiteX88" fmla="*/ 657225 w 2478881"/>
                  <a:gd name="connsiteY88" fmla="*/ 226220 h 1050132"/>
                  <a:gd name="connsiteX89" fmla="*/ 657225 w 2478881"/>
                  <a:gd name="connsiteY89" fmla="*/ 216694 h 1050132"/>
                  <a:gd name="connsiteX90" fmla="*/ 500062 w 2478881"/>
                  <a:gd name="connsiteY90" fmla="*/ 216694 h 1050132"/>
                  <a:gd name="connsiteX91" fmla="*/ 500062 w 2478881"/>
                  <a:gd name="connsiteY91" fmla="*/ 200025 h 1050132"/>
                  <a:gd name="connsiteX92" fmla="*/ 481012 w 2478881"/>
                  <a:gd name="connsiteY92" fmla="*/ 200025 h 1050132"/>
                  <a:gd name="connsiteX93" fmla="*/ 481012 w 2478881"/>
                  <a:gd name="connsiteY93" fmla="*/ 178594 h 1050132"/>
                  <a:gd name="connsiteX94" fmla="*/ 459581 w 2478881"/>
                  <a:gd name="connsiteY94" fmla="*/ 178594 h 1050132"/>
                  <a:gd name="connsiteX95" fmla="*/ 459581 w 2478881"/>
                  <a:gd name="connsiteY95" fmla="*/ 178594 h 1050132"/>
                  <a:gd name="connsiteX96" fmla="*/ 459581 w 2478881"/>
                  <a:gd name="connsiteY96" fmla="*/ 152400 h 1050132"/>
                  <a:gd name="connsiteX97" fmla="*/ 404812 w 2478881"/>
                  <a:gd name="connsiteY97" fmla="*/ 152400 h 1050132"/>
                  <a:gd name="connsiteX98" fmla="*/ 404812 w 2478881"/>
                  <a:gd name="connsiteY98" fmla="*/ 140494 h 1050132"/>
                  <a:gd name="connsiteX99" fmla="*/ 350044 w 2478881"/>
                  <a:gd name="connsiteY99" fmla="*/ 140494 h 1050132"/>
                  <a:gd name="connsiteX100" fmla="*/ 350044 w 2478881"/>
                  <a:gd name="connsiteY100" fmla="*/ 128588 h 1050132"/>
                  <a:gd name="connsiteX101" fmla="*/ 321469 w 2478881"/>
                  <a:gd name="connsiteY101" fmla="*/ 128588 h 1050132"/>
                  <a:gd name="connsiteX102" fmla="*/ 321469 w 2478881"/>
                  <a:gd name="connsiteY102" fmla="*/ 109538 h 1050132"/>
                  <a:gd name="connsiteX103" fmla="*/ 252412 w 2478881"/>
                  <a:gd name="connsiteY103" fmla="*/ 109538 h 1050132"/>
                  <a:gd name="connsiteX104" fmla="*/ 252412 w 2478881"/>
                  <a:gd name="connsiteY104" fmla="*/ 95250 h 1050132"/>
                  <a:gd name="connsiteX105" fmla="*/ 223837 w 2478881"/>
                  <a:gd name="connsiteY105" fmla="*/ 95250 h 1050132"/>
                  <a:gd name="connsiteX106" fmla="*/ 223837 w 2478881"/>
                  <a:gd name="connsiteY106" fmla="*/ 64294 h 1050132"/>
                  <a:gd name="connsiteX107" fmla="*/ 128587 w 2478881"/>
                  <a:gd name="connsiteY107" fmla="*/ 64294 h 1050132"/>
                  <a:gd name="connsiteX108" fmla="*/ 128587 w 2478881"/>
                  <a:gd name="connsiteY108" fmla="*/ 50007 h 1050132"/>
                  <a:gd name="connsiteX109" fmla="*/ 107156 w 2478881"/>
                  <a:gd name="connsiteY109" fmla="*/ 50007 h 1050132"/>
                  <a:gd name="connsiteX110" fmla="*/ 107156 w 2478881"/>
                  <a:gd name="connsiteY110" fmla="*/ 38100 h 1050132"/>
                  <a:gd name="connsiteX111" fmla="*/ 107156 w 2478881"/>
                  <a:gd name="connsiteY111" fmla="*/ 38100 h 1050132"/>
                  <a:gd name="connsiteX112" fmla="*/ 88106 w 2478881"/>
                  <a:gd name="connsiteY112" fmla="*/ 19050 h 1050132"/>
                  <a:gd name="connsiteX113" fmla="*/ 57150 w 2478881"/>
                  <a:gd name="connsiteY113" fmla="*/ 19050 h 1050132"/>
                  <a:gd name="connsiteX114" fmla="*/ 57150 w 2478881"/>
                  <a:gd name="connsiteY114" fmla="*/ 0 h 1050132"/>
                  <a:gd name="connsiteX115" fmla="*/ 0 w 2478881"/>
                  <a:gd name="connsiteY115" fmla="*/ 0 h 1050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2478881" h="1050132">
                    <a:moveTo>
                      <a:pt x="2478881" y="1050132"/>
                    </a:moveTo>
                    <a:lnTo>
                      <a:pt x="2359819" y="1050132"/>
                    </a:lnTo>
                    <a:lnTo>
                      <a:pt x="2359819" y="1040607"/>
                    </a:lnTo>
                    <a:lnTo>
                      <a:pt x="2333625" y="1040607"/>
                    </a:lnTo>
                    <a:lnTo>
                      <a:pt x="2333625" y="1012032"/>
                    </a:lnTo>
                    <a:lnTo>
                      <a:pt x="2300287" y="1012032"/>
                    </a:lnTo>
                    <a:lnTo>
                      <a:pt x="2300287" y="959644"/>
                    </a:lnTo>
                    <a:lnTo>
                      <a:pt x="2283619" y="959644"/>
                    </a:lnTo>
                    <a:lnTo>
                      <a:pt x="2283619" y="912019"/>
                    </a:lnTo>
                    <a:lnTo>
                      <a:pt x="2243137" y="912019"/>
                    </a:lnTo>
                    <a:lnTo>
                      <a:pt x="2243137" y="892969"/>
                    </a:lnTo>
                    <a:lnTo>
                      <a:pt x="2226469" y="892969"/>
                    </a:lnTo>
                    <a:lnTo>
                      <a:pt x="2226469" y="878682"/>
                    </a:lnTo>
                    <a:lnTo>
                      <a:pt x="2143125" y="878682"/>
                    </a:lnTo>
                    <a:lnTo>
                      <a:pt x="2143125" y="854869"/>
                    </a:lnTo>
                    <a:lnTo>
                      <a:pt x="2088356" y="854869"/>
                    </a:lnTo>
                    <a:lnTo>
                      <a:pt x="2088356" y="831057"/>
                    </a:lnTo>
                    <a:lnTo>
                      <a:pt x="2069306" y="831057"/>
                    </a:lnTo>
                    <a:lnTo>
                      <a:pt x="2069306" y="812007"/>
                    </a:lnTo>
                    <a:lnTo>
                      <a:pt x="2043112" y="812007"/>
                    </a:lnTo>
                    <a:lnTo>
                      <a:pt x="2043112" y="802482"/>
                    </a:lnTo>
                    <a:lnTo>
                      <a:pt x="2002631" y="802482"/>
                    </a:lnTo>
                    <a:lnTo>
                      <a:pt x="2002631" y="792957"/>
                    </a:lnTo>
                    <a:lnTo>
                      <a:pt x="1969294" y="792957"/>
                    </a:lnTo>
                    <a:lnTo>
                      <a:pt x="1969294" y="773907"/>
                    </a:lnTo>
                    <a:lnTo>
                      <a:pt x="1931194" y="773907"/>
                    </a:lnTo>
                    <a:lnTo>
                      <a:pt x="1931194" y="773907"/>
                    </a:lnTo>
                    <a:lnTo>
                      <a:pt x="1914525" y="757238"/>
                    </a:lnTo>
                    <a:lnTo>
                      <a:pt x="1914525" y="723900"/>
                    </a:lnTo>
                    <a:lnTo>
                      <a:pt x="1888331" y="723900"/>
                    </a:lnTo>
                    <a:lnTo>
                      <a:pt x="1888331" y="697707"/>
                    </a:lnTo>
                    <a:lnTo>
                      <a:pt x="1826419" y="697707"/>
                    </a:lnTo>
                    <a:lnTo>
                      <a:pt x="1826419" y="681038"/>
                    </a:lnTo>
                    <a:lnTo>
                      <a:pt x="1795462" y="681038"/>
                    </a:lnTo>
                    <a:lnTo>
                      <a:pt x="1795462" y="659607"/>
                    </a:lnTo>
                    <a:lnTo>
                      <a:pt x="1747837" y="659607"/>
                    </a:lnTo>
                    <a:lnTo>
                      <a:pt x="1747837" y="640557"/>
                    </a:lnTo>
                    <a:lnTo>
                      <a:pt x="1659731" y="640557"/>
                    </a:lnTo>
                    <a:lnTo>
                      <a:pt x="1659731" y="621507"/>
                    </a:lnTo>
                    <a:lnTo>
                      <a:pt x="1624012" y="621507"/>
                    </a:lnTo>
                    <a:lnTo>
                      <a:pt x="1624012" y="621507"/>
                    </a:lnTo>
                    <a:lnTo>
                      <a:pt x="1612106" y="609601"/>
                    </a:lnTo>
                    <a:lnTo>
                      <a:pt x="1554956" y="609601"/>
                    </a:lnTo>
                    <a:lnTo>
                      <a:pt x="1554956" y="595313"/>
                    </a:lnTo>
                    <a:lnTo>
                      <a:pt x="1512094" y="595313"/>
                    </a:lnTo>
                    <a:lnTo>
                      <a:pt x="1512094" y="569119"/>
                    </a:lnTo>
                    <a:lnTo>
                      <a:pt x="1512094" y="569119"/>
                    </a:lnTo>
                    <a:lnTo>
                      <a:pt x="1497807" y="554832"/>
                    </a:lnTo>
                    <a:lnTo>
                      <a:pt x="1459706" y="554832"/>
                    </a:lnTo>
                    <a:lnTo>
                      <a:pt x="1459706" y="554832"/>
                    </a:lnTo>
                    <a:lnTo>
                      <a:pt x="1447799" y="542925"/>
                    </a:lnTo>
                    <a:lnTo>
                      <a:pt x="1435894" y="531020"/>
                    </a:lnTo>
                    <a:lnTo>
                      <a:pt x="1402556" y="531020"/>
                    </a:lnTo>
                    <a:lnTo>
                      <a:pt x="1402556" y="507207"/>
                    </a:lnTo>
                    <a:lnTo>
                      <a:pt x="1376362" y="507207"/>
                    </a:lnTo>
                    <a:lnTo>
                      <a:pt x="1376362" y="483394"/>
                    </a:lnTo>
                    <a:lnTo>
                      <a:pt x="1357312" y="483394"/>
                    </a:lnTo>
                    <a:lnTo>
                      <a:pt x="1357312" y="459582"/>
                    </a:lnTo>
                    <a:lnTo>
                      <a:pt x="1335881" y="459582"/>
                    </a:lnTo>
                    <a:lnTo>
                      <a:pt x="1335881" y="445294"/>
                    </a:lnTo>
                    <a:lnTo>
                      <a:pt x="1266825" y="445294"/>
                    </a:lnTo>
                    <a:lnTo>
                      <a:pt x="1266825" y="431007"/>
                    </a:lnTo>
                    <a:lnTo>
                      <a:pt x="1223962" y="431007"/>
                    </a:lnTo>
                    <a:lnTo>
                      <a:pt x="1223962" y="411957"/>
                    </a:lnTo>
                    <a:lnTo>
                      <a:pt x="1116806" y="411957"/>
                    </a:lnTo>
                    <a:lnTo>
                      <a:pt x="1116806" y="400050"/>
                    </a:lnTo>
                    <a:lnTo>
                      <a:pt x="1073944" y="400050"/>
                    </a:lnTo>
                    <a:lnTo>
                      <a:pt x="1073944" y="390525"/>
                    </a:lnTo>
                    <a:lnTo>
                      <a:pt x="1045369" y="390525"/>
                    </a:lnTo>
                    <a:lnTo>
                      <a:pt x="1045369" y="357188"/>
                    </a:lnTo>
                    <a:lnTo>
                      <a:pt x="988219" y="357188"/>
                    </a:lnTo>
                    <a:lnTo>
                      <a:pt x="988219" y="350044"/>
                    </a:lnTo>
                    <a:lnTo>
                      <a:pt x="950119" y="350044"/>
                    </a:lnTo>
                    <a:lnTo>
                      <a:pt x="950119" y="340519"/>
                    </a:lnTo>
                    <a:lnTo>
                      <a:pt x="888206" y="340519"/>
                    </a:lnTo>
                    <a:lnTo>
                      <a:pt x="888206" y="319088"/>
                    </a:lnTo>
                    <a:lnTo>
                      <a:pt x="871537" y="319088"/>
                    </a:lnTo>
                    <a:lnTo>
                      <a:pt x="871537" y="300038"/>
                    </a:lnTo>
                    <a:lnTo>
                      <a:pt x="854869" y="300038"/>
                    </a:lnTo>
                    <a:lnTo>
                      <a:pt x="854869" y="285750"/>
                    </a:lnTo>
                    <a:lnTo>
                      <a:pt x="821531" y="285750"/>
                    </a:lnTo>
                    <a:lnTo>
                      <a:pt x="821531" y="271463"/>
                    </a:lnTo>
                    <a:lnTo>
                      <a:pt x="773906" y="271463"/>
                    </a:lnTo>
                    <a:lnTo>
                      <a:pt x="773906" y="271463"/>
                    </a:lnTo>
                    <a:lnTo>
                      <a:pt x="754856" y="252413"/>
                    </a:lnTo>
                    <a:lnTo>
                      <a:pt x="754856" y="240507"/>
                    </a:lnTo>
                    <a:lnTo>
                      <a:pt x="671512" y="240507"/>
                    </a:lnTo>
                    <a:lnTo>
                      <a:pt x="671512" y="240507"/>
                    </a:lnTo>
                    <a:lnTo>
                      <a:pt x="657225" y="226220"/>
                    </a:lnTo>
                    <a:lnTo>
                      <a:pt x="657225" y="216694"/>
                    </a:lnTo>
                    <a:lnTo>
                      <a:pt x="500062" y="216694"/>
                    </a:lnTo>
                    <a:lnTo>
                      <a:pt x="500062" y="200025"/>
                    </a:lnTo>
                    <a:lnTo>
                      <a:pt x="481012" y="200025"/>
                    </a:lnTo>
                    <a:lnTo>
                      <a:pt x="481012" y="178594"/>
                    </a:lnTo>
                    <a:lnTo>
                      <a:pt x="459581" y="178594"/>
                    </a:lnTo>
                    <a:lnTo>
                      <a:pt x="459581" y="178594"/>
                    </a:lnTo>
                    <a:lnTo>
                      <a:pt x="459581" y="152400"/>
                    </a:lnTo>
                    <a:lnTo>
                      <a:pt x="404812" y="152400"/>
                    </a:lnTo>
                    <a:lnTo>
                      <a:pt x="404812" y="140494"/>
                    </a:lnTo>
                    <a:lnTo>
                      <a:pt x="350044" y="140494"/>
                    </a:lnTo>
                    <a:lnTo>
                      <a:pt x="350044" y="128588"/>
                    </a:lnTo>
                    <a:lnTo>
                      <a:pt x="321469" y="128588"/>
                    </a:lnTo>
                    <a:lnTo>
                      <a:pt x="321469" y="109538"/>
                    </a:lnTo>
                    <a:lnTo>
                      <a:pt x="252412" y="109538"/>
                    </a:lnTo>
                    <a:lnTo>
                      <a:pt x="252412" y="95250"/>
                    </a:lnTo>
                    <a:lnTo>
                      <a:pt x="223837" y="95250"/>
                    </a:lnTo>
                    <a:lnTo>
                      <a:pt x="223837" y="64294"/>
                    </a:lnTo>
                    <a:lnTo>
                      <a:pt x="128587" y="64294"/>
                    </a:lnTo>
                    <a:lnTo>
                      <a:pt x="128587" y="50007"/>
                    </a:lnTo>
                    <a:lnTo>
                      <a:pt x="107156" y="50007"/>
                    </a:lnTo>
                    <a:lnTo>
                      <a:pt x="107156" y="38100"/>
                    </a:lnTo>
                    <a:lnTo>
                      <a:pt x="107156" y="38100"/>
                    </a:lnTo>
                    <a:lnTo>
                      <a:pt x="88106" y="19050"/>
                    </a:lnTo>
                    <a:lnTo>
                      <a:pt x="57150" y="19050"/>
                    </a:lnTo>
                    <a:lnTo>
                      <a:pt x="57150" y="0"/>
                    </a:lnTo>
                    <a:lnTo>
                      <a:pt x="0" y="0"/>
                    </a:lnTo>
                  </a:path>
                </a:pathLst>
              </a:custGeom>
              <a:noFill/>
              <a:ln w="28575">
                <a:solidFill>
                  <a:schemeClr val="accent3"/>
                </a:solidFill>
                <a:miter lim="800000"/>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cxnSp>
          <p:nvCxnSpPr>
            <p:cNvPr id="185" name="Straight Connector 184">
              <a:extLst>
                <a:ext uri="{FF2B5EF4-FFF2-40B4-BE49-F238E27FC236}">
                  <a16:creationId xmlns:a16="http://schemas.microsoft.com/office/drawing/2014/main" id="{FA4B397D-BAAF-0048-B6FA-4295E246BFFB}"/>
                </a:ext>
              </a:extLst>
            </p:cNvPr>
            <p:cNvCxnSpPr/>
            <p:nvPr/>
          </p:nvCxnSpPr>
          <p:spPr bwMode="auto">
            <a:xfrm flipV="1">
              <a:off x="7508546" y="3555716"/>
              <a:ext cx="0" cy="106740"/>
            </a:xfrm>
            <a:prstGeom prst="line">
              <a:avLst/>
            </a:prstGeom>
            <a:noFill/>
            <a:ln w="28575" cap="flat" cmpd="sng" algn="ctr">
              <a:solidFill>
                <a:schemeClr val="accent3"/>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81356040-61F0-0648-8279-50EBD8DD5A07}"/>
                </a:ext>
              </a:extLst>
            </p:cNvPr>
            <p:cNvCxnSpPr>
              <a:cxnSpLocks/>
            </p:cNvCxnSpPr>
            <p:nvPr/>
          </p:nvCxnSpPr>
          <p:spPr bwMode="auto">
            <a:xfrm flipV="1">
              <a:off x="7888932" y="3709897"/>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E1CC7EEE-382C-B143-B25C-4D2CA1862213}"/>
                </a:ext>
              </a:extLst>
            </p:cNvPr>
            <p:cNvCxnSpPr>
              <a:cxnSpLocks/>
            </p:cNvCxnSpPr>
            <p:nvPr/>
          </p:nvCxnSpPr>
          <p:spPr bwMode="auto">
            <a:xfrm flipV="1">
              <a:off x="6580170" y="3393540"/>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DA4216E1-59A5-E34C-B834-7769838DAAF7}"/>
                </a:ext>
              </a:extLst>
            </p:cNvPr>
            <p:cNvCxnSpPr>
              <a:cxnSpLocks/>
            </p:cNvCxnSpPr>
            <p:nvPr/>
          </p:nvCxnSpPr>
          <p:spPr bwMode="auto">
            <a:xfrm flipV="1">
              <a:off x="3871639" y="2331796"/>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89" name="Straight Connector 188">
              <a:extLst>
                <a:ext uri="{FF2B5EF4-FFF2-40B4-BE49-F238E27FC236}">
                  <a16:creationId xmlns:a16="http://schemas.microsoft.com/office/drawing/2014/main" id="{032C4BE7-E89E-2F47-8BE2-9DF56020B3F3}"/>
                </a:ext>
              </a:extLst>
            </p:cNvPr>
            <p:cNvCxnSpPr>
              <a:cxnSpLocks/>
            </p:cNvCxnSpPr>
            <p:nvPr/>
          </p:nvCxnSpPr>
          <p:spPr bwMode="auto">
            <a:xfrm flipV="1">
              <a:off x="3927976" y="2331796"/>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4E69848B-A6E3-574F-B5DB-9DF7ECD41CF9}"/>
                </a:ext>
              </a:extLst>
            </p:cNvPr>
            <p:cNvCxnSpPr>
              <a:cxnSpLocks/>
            </p:cNvCxnSpPr>
            <p:nvPr/>
          </p:nvCxnSpPr>
          <p:spPr bwMode="auto">
            <a:xfrm flipV="1">
              <a:off x="4093377" y="2393189"/>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37087D37-74EA-C644-B72A-73006B139B55}"/>
                </a:ext>
              </a:extLst>
            </p:cNvPr>
            <p:cNvCxnSpPr>
              <a:cxnSpLocks/>
            </p:cNvCxnSpPr>
            <p:nvPr/>
          </p:nvCxnSpPr>
          <p:spPr bwMode="auto">
            <a:xfrm flipV="1">
              <a:off x="4141769" y="2441582"/>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4447C9EA-5213-A64B-BE4F-1977E4348360}"/>
                </a:ext>
              </a:extLst>
            </p:cNvPr>
            <p:cNvCxnSpPr>
              <a:cxnSpLocks/>
            </p:cNvCxnSpPr>
            <p:nvPr/>
          </p:nvCxnSpPr>
          <p:spPr bwMode="auto">
            <a:xfrm flipV="1">
              <a:off x="4298503" y="2520310"/>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4793E9ED-943D-2A4A-B3AA-C889C9132918}"/>
                </a:ext>
              </a:extLst>
            </p:cNvPr>
            <p:cNvCxnSpPr>
              <a:cxnSpLocks/>
            </p:cNvCxnSpPr>
            <p:nvPr/>
          </p:nvCxnSpPr>
          <p:spPr bwMode="auto">
            <a:xfrm flipV="1">
              <a:off x="4559244" y="2646707"/>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F23DD805-9E28-A540-90BB-B6F39EA1B920}"/>
                </a:ext>
              </a:extLst>
            </p:cNvPr>
            <p:cNvCxnSpPr>
              <a:cxnSpLocks/>
            </p:cNvCxnSpPr>
            <p:nvPr/>
          </p:nvCxnSpPr>
          <p:spPr bwMode="auto">
            <a:xfrm flipV="1">
              <a:off x="4594635" y="2686432"/>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3E679DCE-DD16-C149-93A4-6F4C8400369F}"/>
                </a:ext>
              </a:extLst>
            </p:cNvPr>
            <p:cNvCxnSpPr>
              <a:cxnSpLocks/>
            </p:cNvCxnSpPr>
            <p:nvPr/>
          </p:nvCxnSpPr>
          <p:spPr bwMode="auto">
            <a:xfrm flipV="1">
              <a:off x="4651695" y="2769493"/>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EDADBE9C-9309-504B-A71F-0DE7D87EFC6E}"/>
                </a:ext>
              </a:extLst>
            </p:cNvPr>
            <p:cNvCxnSpPr>
              <a:cxnSpLocks/>
            </p:cNvCxnSpPr>
            <p:nvPr/>
          </p:nvCxnSpPr>
          <p:spPr bwMode="auto">
            <a:xfrm flipV="1">
              <a:off x="4669752" y="2778883"/>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CC53F677-D285-A44D-8F80-116C1EE30DAA}"/>
                </a:ext>
              </a:extLst>
            </p:cNvPr>
            <p:cNvCxnSpPr>
              <a:cxnSpLocks/>
            </p:cNvCxnSpPr>
            <p:nvPr/>
          </p:nvCxnSpPr>
          <p:spPr bwMode="auto">
            <a:xfrm flipV="1">
              <a:off x="4718144" y="2783939"/>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361D86CE-1F66-5A40-913A-E096EE89E2C7}"/>
                </a:ext>
              </a:extLst>
            </p:cNvPr>
            <p:cNvCxnSpPr>
              <a:cxnSpLocks/>
            </p:cNvCxnSpPr>
            <p:nvPr/>
          </p:nvCxnSpPr>
          <p:spPr bwMode="auto">
            <a:xfrm flipV="1">
              <a:off x="5015000" y="2924783"/>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86CFB698-7E83-8549-8E43-292C260160C0}"/>
                </a:ext>
              </a:extLst>
            </p:cNvPr>
            <p:cNvCxnSpPr>
              <a:cxnSpLocks/>
            </p:cNvCxnSpPr>
            <p:nvPr/>
          </p:nvCxnSpPr>
          <p:spPr bwMode="auto">
            <a:xfrm flipV="1">
              <a:off x="5158733" y="2981843"/>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17B36827-806E-6845-AA78-3BD99332C0F1}"/>
                </a:ext>
              </a:extLst>
            </p:cNvPr>
            <p:cNvCxnSpPr>
              <a:cxnSpLocks/>
            </p:cNvCxnSpPr>
            <p:nvPr/>
          </p:nvCxnSpPr>
          <p:spPr bwMode="auto">
            <a:xfrm flipV="1">
              <a:off x="5280797" y="3025901"/>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1B69B329-8571-BB40-9F0C-23BADA95A0A4}"/>
                </a:ext>
              </a:extLst>
            </p:cNvPr>
            <p:cNvCxnSpPr>
              <a:cxnSpLocks/>
            </p:cNvCxnSpPr>
            <p:nvPr/>
          </p:nvCxnSpPr>
          <p:spPr bwMode="auto">
            <a:xfrm flipV="1">
              <a:off x="5515536" y="3126298"/>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AED4843A-3939-5A49-A277-C5322D5CF6B2}"/>
                </a:ext>
              </a:extLst>
            </p:cNvPr>
            <p:cNvCxnSpPr>
              <a:cxnSpLocks/>
            </p:cNvCxnSpPr>
            <p:nvPr/>
          </p:nvCxnSpPr>
          <p:spPr bwMode="auto">
            <a:xfrm flipV="1">
              <a:off x="5572596" y="3131353"/>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CF0D0848-9214-9A41-B48C-9D6F635906DA}"/>
                </a:ext>
              </a:extLst>
            </p:cNvPr>
            <p:cNvCxnSpPr>
              <a:cxnSpLocks/>
            </p:cNvCxnSpPr>
            <p:nvPr/>
          </p:nvCxnSpPr>
          <p:spPr bwMode="auto">
            <a:xfrm flipV="1">
              <a:off x="5626044" y="3137132"/>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D196FDE3-4897-EC4C-9D93-319691E5153D}"/>
                </a:ext>
              </a:extLst>
            </p:cNvPr>
            <p:cNvCxnSpPr>
              <a:cxnSpLocks/>
            </p:cNvCxnSpPr>
            <p:nvPr/>
          </p:nvCxnSpPr>
          <p:spPr bwMode="auto">
            <a:xfrm flipV="1">
              <a:off x="5717773" y="3181191"/>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C034725F-FBF5-F24F-9A02-D29E2611D01D}"/>
                </a:ext>
              </a:extLst>
            </p:cNvPr>
            <p:cNvCxnSpPr>
              <a:cxnSpLocks/>
            </p:cNvCxnSpPr>
            <p:nvPr/>
          </p:nvCxnSpPr>
          <p:spPr bwMode="auto">
            <a:xfrm flipV="1">
              <a:off x="5792168" y="3203581"/>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5A0C0B0F-2714-0D4D-8746-3A6B0866D911}"/>
                </a:ext>
              </a:extLst>
            </p:cNvPr>
            <p:cNvCxnSpPr>
              <a:cxnSpLocks/>
            </p:cNvCxnSpPr>
            <p:nvPr/>
          </p:nvCxnSpPr>
          <p:spPr bwMode="auto">
            <a:xfrm flipV="1">
              <a:off x="5827559" y="3212971"/>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8195164D-CF0C-764A-92E4-5C197CB58534}"/>
                </a:ext>
              </a:extLst>
            </p:cNvPr>
            <p:cNvCxnSpPr>
              <a:cxnSpLocks/>
            </p:cNvCxnSpPr>
            <p:nvPr/>
          </p:nvCxnSpPr>
          <p:spPr bwMode="auto">
            <a:xfrm flipV="1">
              <a:off x="5858617" y="3226694"/>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C16A0D28-33E8-154C-9D60-052157366917}"/>
                </a:ext>
              </a:extLst>
            </p:cNvPr>
            <p:cNvCxnSpPr>
              <a:cxnSpLocks/>
            </p:cNvCxnSpPr>
            <p:nvPr/>
          </p:nvCxnSpPr>
          <p:spPr bwMode="auto">
            <a:xfrm flipV="1">
              <a:off x="4854655" y="2812108"/>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004E6936-6F6A-C74B-A787-B1675AD3BDF9}"/>
                </a:ext>
              </a:extLst>
            </p:cNvPr>
            <p:cNvCxnSpPr>
              <a:cxnSpLocks/>
            </p:cNvCxnSpPr>
            <p:nvPr/>
          </p:nvCxnSpPr>
          <p:spPr bwMode="auto">
            <a:xfrm flipV="1">
              <a:off x="4890047" y="2812830"/>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338785A8-2645-A94C-A22D-FE91EE89FDA4}"/>
                </a:ext>
              </a:extLst>
            </p:cNvPr>
            <p:cNvCxnSpPr>
              <a:cxnSpLocks/>
            </p:cNvCxnSpPr>
            <p:nvPr/>
          </p:nvCxnSpPr>
          <p:spPr bwMode="auto">
            <a:xfrm flipV="1">
              <a:off x="4925438" y="2822220"/>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BC49610F-AC18-6D46-9A5B-433367A18153}"/>
                </a:ext>
              </a:extLst>
            </p:cNvPr>
            <p:cNvCxnSpPr>
              <a:cxnSpLocks/>
            </p:cNvCxnSpPr>
            <p:nvPr/>
          </p:nvCxnSpPr>
          <p:spPr bwMode="auto">
            <a:xfrm flipV="1">
              <a:off x="5940234" y="3238973"/>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5A806F02-36CC-7D4B-82AF-618F1E9C3DF3}"/>
                </a:ext>
              </a:extLst>
            </p:cNvPr>
            <p:cNvCxnSpPr>
              <a:cxnSpLocks/>
            </p:cNvCxnSpPr>
            <p:nvPr/>
          </p:nvCxnSpPr>
          <p:spPr bwMode="auto">
            <a:xfrm flipV="1">
              <a:off x="6153305" y="3278698"/>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CC6C65A2-D596-F640-A015-724199BF1A40}"/>
                </a:ext>
              </a:extLst>
            </p:cNvPr>
            <p:cNvCxnSpPr>
              <a:cxnSpLocks/>
            </p:cNvCxnSpPr>
            <p:nvPr/>
          </p:nvCxnSpPr>
          <p:spPr bwMode="auto">
            <a:xfrm flipV="1">
              <a:off x="6210365" y="3309755"/>
              <a:ext cx="0" cy="128087"/>
            </a:xfrm>
            <a:prstGeom prst="line">
              <a:avLst/>
            </a:prstGeom>
            <a:noFill/>
            <a:ln w="38100" cap="flat" cmpd="sng" algn="ctr">
              <a:solidFill>
                <a:schemeClr val="accent3"/>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ECA4B305-8037-5D41-A4FC-DBC69451B9A4}"/>
                </a:ext>
              </a:extLst>
            </p:cNvPr>
            <p:cNvCxnSpPr>
              <a:cxnSpLocks/>
            </p:cNvCxnSpPr>
            <p:nvPr/>
          </p:nvCxnSpPr>
          <p:spPr bwMode="auto">
            <a:xfrm flipV="1">
              <a:off x="6397434" y="3349480"/>
              <a:ext cx="0" cy="128087"/>
            </a:xfrm>
            <a:prstGeom prst="line">
              <a:avLst/>
            </a:prstGeom>
            <a:noFill/>
            <a:ln w="28575" cap="flat" cmpd="sng" algn="ctr">
              <a:solidFill>
                <a:schemeClr val="accent3"/>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63FA3F9B-0632-754F-ACAB-9AD038915070}"/>
                </a:ext>
              </a:extLst>
            </p:cNvPr>
            <p:cNvCxnSpPr>
              <a:cxnSpLocks/>
            </p:cNvCxnSpPr>
            <p:nvPr/>
          </p:nvCxnSpPr>
          <p:spPr bwMode="auto">
            <a:xfrm flipV="1">
              <a:off x="6445827" y="3350203"/>
              <a:ext cx="0" cy="128087"/>
            </a:xfrm>
            <a:prstGeom prst="line">
              <a:avLst/>
            </a:prstGeom>
            <a:noFill/>
            <a:ln w="28575" cap="flat" cmpd="sng" algn="ctr">
              <a:solidFill>
                <a:schemeClr val="accent3"/>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1EE12D7D-0BD9-4946-890C-D8857DE6EA8F}"/>
                </a:ext>
              </a:extLst>
            </p:cNvPr>
            <p:cNvCxnSpPr>
              <a:cxnSpLocks/>
            </p:cNvCxnSpPr>
            <p:nvPr/>
          </p:nvCxnSpPr>
          <p:spPr bwMode="auto">
            <a:xfrm flipV="1">
              <a:off x="6065188" y="3251251"/>
              <a:ext cx="0" cy="128087"/>
            </a:xfrm>
            <a:prstGeom prst="line">
              <a:avLst/>
            </a:prstGeom>
            <a:noFill/>
            <a:ln w="28575" cap="flat" cmpd="sng" algn="ctr">
              <a:solidFill>
                <a:schemeClr val="accent3"/>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45C49287-C31F-844E-A820-1BD49414FA2A}"/>
                </a:ext>
              </a:extLst>
            </p:cNvPr>
            <p:cNvCxnSpPr>
              <a:cxnSpLocks/>
            </p:cNvCxnSpPr>
            <p:nvPr/>
          </p:nvCxnSpPr>
          <p:spPr bwMode="auto">
            <a:xfrm flipV="1">
              <a:off x="6022574" y="3243306"/>
              <a:ext cx="0" cy="128087"/>
            </a:xfrm>
            <a:prstGeom prst="line">
              <a:avLst/>
            </a:prstGeom>
            <a:noFill/>
            <a:ln w="28575" cap="flat" cmpd="sng" algn="ctr">
              <a:solidFill>
                <a:schemeClr val="accent3"/>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2E8925BF-90B5-C242-A5A8-9FBEF35C34D8}"/>
                </a:ext>
              </a:extLst>
            </p:cNvPr>
            <p:cNvCxnSpPr>
              <a:cxnSpLocks/>
            </p:cNvCxnSpPr>
            <p:nvPr/>
          </p:nvCxnSpPr>
          <p:spPr bwMode="auto">
            <a:xfrm flipV="1">
              <a:off x="5981404" y="3236805"/>
              <a:ext cx="0" cy="128087"/>
            </a:xfrm>
            <a:prstGeom prst="line">
              <a:avLst/>
            </a:prstGeom>
            <a:noFill/>
            <a:ln w="28575" cap="flat" cmpd="sng" algn="ctr">
              <a:solidFill>
                <a:schemeClr val="accent3"/>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4C6A54D5-AE71-8C46-BF30-B9017DDB9DA2}"/>
                </a:ext>
              </a:extLst>
            </p:cNvPr>
            <p:cNvCxnSpPr>
              <a:cxnSpLocks/>
            </p:cNvCxnSpPr>
            <p:nvPr/>
          </p:nvCxnSpPr>
          <p:spPr bwMode="auto">
            <a:xfrm flipV="1">
              <a:off x="5197013" y="2994121"/>
              <a:ext cx="0" cy="128087"/>
            </a:xfrm>
            <a:prstGeom prst="line">
              <a:avLst/>
            </a:prstGeom>
            <a:noFill/>
            <a:ln w="28575" cap="flat" cmpd="sng" algn="ctr">
              <a:solidFill>
                <a:schemeClr val="accent3"/>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3F776B56-34A7-C849-BB13-15990AC0F041}"/>
                </a:ext>
              </a:extLst>
            </p:cNvPr>
            <p:cNvCxnSpPr>
              <a:cxnSpLocks/>
            </p:cNvCxnSpPr>
            <p:nvPr/>
          </p:nvCxnSpPr>
          <p:spPr bwMode="auto">
            <a:xfrm flipV="1">
              <a:off x="5245406" y="3007844"/>
              <a:ext cx="0" cy="128087"/>
            </a:xfrm>
            <a:prstGeom prst="line">
              <a:avLst/>
            </a:prstGeom>
            <a:noFill/>
            <a:ln w="28575" cap="flat" cmpd="sng" algn="ctr">
              <a:solidFill>
                <a:schemeClr val="accent3"/>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2C3D7CEA-1DA8-B349-9CDD-FE097BFD5CCA}"/>
                </a:ext>
              </a:extLst>
            </p:cNvPr>
            <p:cNvCxnSpPr>
              <a:cxnSpLocks/>
            </p:cNvCxnSpPr>
            <p:nvPr/>
          </p:nvCxnSpPr>
          <p:spPr bwMode="auto">
            <a:xfrm flipV="1">
              <a:off x="3992259" y="2370076"/>
              <a:ext cx="0" cy="128087"/>
            </a:xfrm>
            <a:prstGeom prst="line">
              <a:avLst/>
            </a:prstGeom>
            <a:noFill/>
            <a:ln w="28575" cap="flat" cmpd="sng" algn="ctr">
              <a:solidFill>
                <a:schemeClr val="accent3"/>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50F66A61-CB99-E24C-8A2E-6FA7DD0CDF06}"/>
                </a:ext>
              </a:extLst>
            </p:cNvPr>
            <p:cNvCxnSpPr>
              <a:cxnSpLocks/>
            </p:cNvCxnSpPr>
            <p:nvPr/>
          </p:nvCxnSpPr>
          <p:spPr bwMode="auto">
            <a:xfrm flipV="1">
              <a:off x="4053652" y="2375132"/>
              <a:ext cx="0" cy="128087"/>
            </a:xfrm>
            <a:prstGeom prst="line">
              <a:avLst/>
            </a:prstGeom>
            <a:noFill/>
            <a:ln w="28575" cap="flat" cmpd="sng" algn="ctr">
              <a:solidFill>
                <a:schemeClr val="accent3"/>
              </a:solidFill>
              <a:prstDash val="solid"/>
              <a:round/>
              <a:headEnd type="none" w="med" len="med"/>
              <a:tailEnd type="none" w="med" len="med"/>
            </a:ln>
            <a:effectLst/>
          </p:spPr>
        </p:cxnSp>
      </p:grpSp>
      <p:cxnSp>
        <p:nvCxnSpPr>
          <p:cNvPr id="10" name="Straight Connector 9">
            <a:extLst>
              <a:ext uri="{FF2B5EF4-FFF2-40B4-BE49-F238E27FC236}">
                <a16:creationId xmlns:a16="http://schemas.microsoft.com/office/drawing/2014/main" id="{73B9CF81-2324-F046-9CA7-730470526684}"/>
              </a:ext>
            </a:extLst>
          </p:cNvPr>
          <p:cNvCxnSpPr>
            <a:cxnSpLocks/>
          </p:cNvCxnSpPr>
          <p:nvPr/>
        </p:nvCxnSpPr>
        <p:spPr bwMode="auto">
          <a:xfrm flipH="1">
            <a:off x="4817767" y="2573412"/>
            <a:ext cx="274320" cy="0"/>
          </a:xfrm>
          <a:prstGeom prst="line">
            <a:avLst/>
          </a:prstGeom>
          <a:noFill/>
          <a:ln w="28575" cap="flat" cmpd="sng" algn="ctr">
            <a:solidFill>
              <a:schemeClr val="accent1"/>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487CA532-48AD-F244-94D6-30DA29825234}"/>
              </a:ext>
            </a:extLst>
          </p:cNvPr>
          <p:cNvCxnSpPr>
            <a:cxnSpLocks/>
          </p:cNvCxnSpPr>
          <p:nvPr/>
        </p:nvCxnSpPr>
        <p:spPr bwMode="auto">
          <a:xfrm flipH="1">
            <a:off x="4817767" y="2799116"/>
            <a:ext cx="274320" cy="0"/>
          </a:xfrm>
          <a:prstGeom prst="line">
            <a:avLst/>
          </a:prstGeom>
          <a:noFill/>
          <a:ln w="28575" cap="flat" cmpd="sng" algn="ctr">
            <a:solidFill>
              <a:schemeClr val="accent3"/>
            </a:solidFill>
            <a:prstDash val="solid"/>
            <a:round/>
            <a:headEnd type="none" w="med" len="med"/>
            <a:tailEnd type="none" w="med" len="med"/>
          </a:ln>
          <a:effectLst/>
        </p:spPr>
      </p:cxnSp>
      <p:sp>
        <p:nvSpPr>
          <p:cNvPr id="227" name="Freeform: Shape 7">
            <a:extLst>
              <a:ext uri="{FF2B5EF4-FFF2-40B4-BE49-F238E27FC236}">
                <a16:creationId xmlns:a16="http://schemas.microsoft.com/office/drawing/2014/main" id="{9CB7F5DF-47D7-3045-A15E-302A942AE2FD}"/>
              </a:ext>
            </a:extLst>
          </p:cNvPr>
          <p:cNvSpPr/>
          <p:nvPr/>
        </p:nvSpPr>
        <p:spPr bwMode="auto">
          <a:xfrm>
            <a:off x="1204535" y="4345408"/>
            <a:ext cx="3680174" cy="997962"/>
          </a:xfrm>
          <a:custGeom>
            <a:avLst/>
            <a:gdLst>
              <a:gd name="connsiteX0" fmla="*/ 0 w 4295422"/>
              <a:gd name="connsiteY0" fmla="*/ 0 h 1766711"/>
              <a:gd name="connsiteX1" fmla="*/ 84666 w 4295422"/>
              <a:gd name="connsiteY1" fmla="*/ 0 h 1766711"/>
              <a:gd name="connsiteX2" fmla="*/ 84666 w 4295422"/>
              <a:gd name="connsiteY2" fmla="*/ 16933 h 1766711"/>
              <a:gd name="connsiteX3" fmla="*/ 104422 w 4295422"/>
              <a:gd name="connsiteY3" fmla="*/ 16933 h 1766711"/>
              <a:gd name="connsiteX4" fmla="*/ 104422 w 4295422"/>
              <a:gd name="connsiteY4" fmla="*/ 33867 h 1766711"/>
              <a:gd name="connsiteX5" fmla="*/ 155222 w 4295422"/>
              <a:gd name="connsiteY5" fmla="*/ 33867 h 1766711"/>
              <a:gd name="connsiteX6" fmla="*/ 155222 w 4295422"/>
              <a:gd name="connsiteY6" fmla="*/ 76200 h 1766711"/>
              <a:gd name="connsiteX7" fmla="*/ 234244 w 4295422"/>
              <a:gd name="connsiteY7" fmla="*/ 76200 h 1766711"/>
              <a:gd name="connsiteX8" fmla="*/ 234244 w 4295422"/>
              <a:gd name="connsiteY8" fmla="*/ 107244 h 1766711"/>
              <a:gd name="connsiteX9" fmla="*/ 256822 w 4295422"/>
              <a:gd name="connsiteY9" fmla="*/ 107244 h 1766711"/>
              <a:gd name="connsiteX10" fmla="*/ 256822 w 4295422"/>
              <a:gd name="connsiteY10" fmla="*/ 143933 h 1766711"/>
              <a:gd name="connsiteX11" fmla="*/ 270933 w 4295422"/>
              <a:gd name="connsiteY11" fmla="*/ 143933 h 1766711"/>
              <a:gd name="connsiteX12" fmla="*/ 270933 w 4295422"/>
              <a:gd name="connsiteY12" fmla="*/ 163689 h 1766711"/>
              <a:gd name="connsiteX13" fmla="*/ 352777 w 4295422"/>
              <a:gd name="connsiteY13" fmla="*/ 163689 h 1766711"/>
              <a:gd name="connsiteX14" fmla="*/ 352777 w 4295422"/>
              <a:gd name="connsiteY14" fmla="*/ 191911 h 1766711"/>
              <a:gd name="connsiteX15" fmla="*/ 412044 w 4295422"/>
              <a:gd name="connsiteY15" fmla="*/ 191911 h 1766711"/>
              <a:gd name="connsiteX16" fmla="*/ 412044 w 4295422"/>
              <a:gd name="connsiteY16" fmla="*/ 222955 h 1766711"/>
              <a:gd name="connsiteX17" fmla="*/ 493889 w 4295422"/>
              <a:gd name="connsiteY17" fmla="*/ 222955 h 1766711"/>
              <a:gd name="connsiteX18" fmla="*/ 493889 w 4295422"/>
              <a:gd name="connsiteY18" fmla="*/ 251178 h 1766711"/>
              <a:gd name="connsiteX19" fmla="*/ 510822 w 4295422"/>
              <a:gd name="connsiteY19" fmla="*/ 251178 h 1766711"/>
              <a:gd name="connsiteX20" fmla="*/ 510822 w 4295422"/>
              <a:gd name="connsiteY20" fmla="*/ 282222 h 1766711"/>
              <a:gd name="connsiteX21" fmla="*/ 544689 w 4295422"/>
              <a:gd name="connsiteY21" fmla="*/ 282222 h 1766711"/>
              <a:gd name="connsiteX22" fmla="*/ 544689 w 4295422"/>
              <a:gd name="connsiteY22" fmla="*/ 301978 h 1766711"/>
              <a:gd name="connsiteX23" fmla="*/ 601133 w 4295422"/>
              <a:gd name="connsiteY23" fmla="*/ 301978 h 1766711"/>
              <a:gd name="connsiteX24" fmla="*/ 601133 w 4295422"/>
              <a:gd name="connsiteY24" fmla="*/ 318911 h 1766711"/>
              <a:gd name="connsiteX25" fmla="*/ 646289 w 4295422"/>
              <a:gd name="connsiteY25" fmla="*/ 318911 h 1766711"/>
              <a:gd name="connsiteX26" fmla="*/ 646289 w 4295422"/>
              <a:gd name="connsiteY26" fmla="*/ 341489 h 1766711"/>
              <a:gd name="connsiteX27" fmla="*/ 674511 w 4295422"/>
              <a:gd name="connsiteY27" fmla="*/ 341489 h 1766711"/>
              <a:gd name="connsiteX28" fmla="*/ 674511 w 4295422"/>
              <a:gd name="connsiteY28" fmla="*/ 364067 h 1766711"/>
              <a:gd name="connsiteX29" fmla="*/ 702733 w 4295422"/>
              <a:gd name="connsiteY29" fmla="*/ 364067 h 1766711"/>
              <a:gd name="connsiteX30" fmla="*/ 702733 w 4295422"/>
              <a:gd name="connsiteY30" fmla="*/ 395111 h 1766711"/>
              <a:gd name="connsiteX31" fmla="*/ 722489 w 4295422"/>
              <a:gd name="connsiteY31" fmla="*/ 395111 h 1766711"/>
              <a:gd name="connsiteX32" fmla="*/ 722489 w 4295422"/>
              <a:gd name="connsiteY32" fmla="*/ 414867 h 1766711"/>
              <a:gd name="connsiteX33" fmla="*/ 759177 w 4295422"/>
              <a:gd name="connsiteY33" fmla="*/ 414867 h 1766711"/>
              <a:gd name="connsiteX34" fmla="*/ 759177 w 4295422"/>
              <a:gd name="connsiteY34" fmla="*/ 437444 h 1766711"/>
              <a:gd name="connsiteX35" fmla="*/ 781755 w 4295422"/>
              <a:gd name="connsiteY35" fmla="*/ 437444 h 1766711"/>
              <a:gd name="connsiteX36" fmla="*/ 781755 w 4295422"/>
              <a:gd name="connsiteY36" fmla="*/ 454378 h 1766711"/>
              <a:gd name="connsiteX37" fmla="*/ 801511 w 4295422"/>
              <a:gd name="connsiteY37" fmla="*/ 454378 h 1766711"/>
              <a:gd name="connsiteX38" fmla="*/ 801511 w 4295422"/>
              <a:gd name="connsiteY38" fmla="*/ 471311 h 1766711"/>
              <a:gd name="connsiteX39" fmla="*/ 869244 w 4295422"/>
              <a:gd name="connsiteY39" fmla="*/ 471311 h 1766711"/>
              <a:gd name="connsiteX40" fmla="*/ 869244 w 4295422"/>
              <a:gd name="connsiteY40" fmla="*/ 499533 h 1766711"/>
              <a:gd name="connsiteX41" fmla="*/ 883355 w 4295422"/>
              <a:gd name="connsiteY41" fmla="*/ 499533 h 1766711"/>
              <a:gd name="connsiteX42" fmla="*/ 883355 w 4295422"/>
              <a:gd name="connsiteY42" fmla="*/ 519289 h 1766711"/>
              <a:gd name="connsiteX43" fmla="*/ 922866 w 4295422"/>
              <a:gd name="connsiteY43" fmla="*/ 519289 h 1766711"/>
              <a:gd name="connsiteX44" fmla="*/ 922866 w 4295422"/>
              <a:gd name="connsiteY44" fmla="*/ 547511 h 1766711"/>
              <a:gd name="connsiteX45" fmla="*/ 942622 w 4295422"/>
              <a:gd name="connsiteY45" fmla="*/ 547511 h 1766711"/>
              <a:gd name="connsiteX46" fmla="*/ 942622 w 4295422"/>
              <a:gd name="connsiteY46" fmla="*/ 584200 h 1766711"/>
              <a:gd name="connsiteX47" fmla="*/ 990600 w 4295422"/>
              <a:gd name="connsiteY47" fmla="*/ 584200 h 1766711"/>
              <a:gd name="connsiteX48" fmla="*/ 990600 w 4295422"/>
              <a:gd name="connsiteY48" fmla="*/ 629355 h 1766711"/>
              <a:gd name="connsiteX49" fmla="*/ 990600 w 4295422"/>
              <a:gd name="connsiteY49" fmla="*/ 629355 h 1766711"/>
              <a:gd name="connsiteX50" fmla="*/ 1013177 w 4295422"/>
              <a:gd name="connsiteY50" fmla="*/ 651932 h 1766711"/>
              <a:gd name="connsiteX51" fmla="*/ 1032933 w 4295422"/>
              <a:gd name="connsiteY51" fmla="*/ 651932 h 1766711"/>
              <a:gd name="connsiteX52" fmla="*/ 1032933 w 4295422"/>
              <a:gd name="connsiteY52" fmla="*/ 688622 h 1766711"/>
              <a:gd name="connsiteX53" fmla="*/ 1061155 w 4295422"/>
              <a:gd name="connsiteY53" fmla="*/ 688622 h 1766711"/>
              <a:gd name="connsiteX54" fmla="*/ 1061155 w 4295422"/>
              <a:gd name="connsiteY54" fmla="*/ 688622 h 1766711"/>
              <a:gd name="connsiteX55" fmla="*/ 1066800 w 4295422"/>
              <a:gd name="connsiteY55" fmla="*/ 694267 h 1766711"/>
              <a:gd name="connsiteX56" fmla="*/ 1066800 w 4295422"/>
              <a:gd name="connsiteY56" fmla="*/ 711200 h 1766711"/>
              <a:gd name="connsiteX57" fmla="*/ 1083733 w 4295422"/>
              <a:gd name="connsiteY57" fmla="*/ 711200 h 1766711"/>
              <a:gd name="connsiteX58" fmla="*/ 1083733 w 4295422"/>
              <a:gd name="connsiteY58" fmla="*/ 722489 h 1766711"/>
              <a:gd name="connsiteX59" fmla="*/ 1109133 w 4295422"/>
              <a:gd name="connsiteY59" fmla="*/ 722489 h 1766711"/>
              <a:gd name="connsiteX60" fmla="*/ 1109133 w 4295422"/>
              <a:gd name="connsiteY60" fmla="*/ 750711 h 1766711"/>
              <a:gd name="connsiteX61" fmla="*/ 1137355 w 4295422"/>
              <a:gd name="connsiteY61" fmla="*/ 750711 h 1766711"/>
              <a:gd name="connsiteX62" fmla="*/ 1137355 w 4295422"/>
              <a:gd name="connsiteY62" fmla="*/ 776111 h 1766711"/>
              <a:gd name="connsiteX63" fmla="*/ 1137355 w 4295422"/>
              <a:gd name="connsiteY63" fmla="*/ 776111 h 1766711"/>
              <a:gd name="connsiteX64" fmla="*/ 1151466 w 4295422"/>
              <a:gd name="connsiteY64" fmla="*/ 790222 h 1766711"/>
              <a:gd name="connsiteX65" fmla="*/ 1199444 w 4295422"/>
              <a:gd name="connsiteY65" fmla="*/ 790222 h 1766711"/>
              <a:gd name="connsiteX66" fmla="*/ 1199444 w 4295422"/>
              <a:gd name="connsiteY66" fmla="*/ 824089 h 1766711"/>
              <a:gd name="connsiteX67" fmla="*/ 1207911 w 4295422"/>
              <a:gd name="connsiteY67" fmla="*/ 824089 h 1766711"/>
              <a:gd name="connsiteX68" fmla="*/ 1207911 w 4295422"/>
              <a:gd name="connsiteY68" fmla="*/ 835378 h 1766711"/>
              <a:gd name="connsiteX69" fmla="*/ 1337733 w 4295422"/>
              <a:gd name="connsiteY69" fmla="*/ 835378 h 1766711"/>
              <a:gd name="connsiteX70" fmla="*/ 1337733 w 4295422"/>
              <a:gd name="connsiteY70" fmla="*/ 886178 h 1766711"/>
              <a:gd name="connsiteX71" fmla="*/ 1399822 w 4295422"/>
              <a:gd name="connsiteY71" fmla="*/ 886178 h 1766711"/>
              <a:gd name="connsiteX72" fmla="*/ 1399822 w 4295422"/>
              <a:gd name="connsiteY72" fmla="*/ 920044 h 1766711"/>
              <a:gd name="connsiteX73" fmla="*/ 1419577 w 4295422"/>
              <a:gd name="connsiteY73" fmla="*/ 920044 h 1766711"/>
              <a:gd name="connsiteX74" fmla="*/ 1419577 w 4295422"/>
              <a:gd name="connsiteY74" fmla="*/ 959555 h 1766711"/>
              <a:gd name="connsiteX75" fmla="*/ 1430866 w 4295422"/>
              <a:gd name="connsiteY75" fmla="*/ 959555 h 1766711"/>
              <a:gd name="connsiteX76" fmla="*/ 1430866 w 4295422"/>
              <a:gd name="connsiteY76" fmla="*/ 999067 h 1766711"/>
              <a:gd name="connsiteX77" fmla="*/ 1459089 w 4295422"/>
              <a:gd name="connsiteY77" fmla="*/ 999067 h 1766711"/>
              <a:gd name="connsiteX78" fmla="*/ 1459089 w 4295422"/>
              <a:gd name="connsiteY78" fmla="*/ 1024467 h 1766711"/>
              <a:gd name="connsiteX79" fmla="*/ 1509889 w 4295422"/>
              <a:gd name="connsiteY79" fmla="*/ 1024467 h 1766711"/>
              <a:gd name="connsiteX80" fmla="*/ 1509889 w 4295422"/>
              <a:gd name="connsiteY80" fmla="*/ 1052689 h 1766711"/>
              <a:gd name="connsiteX81" fmla="*/ 1538111 w 4295422"/>
              <a:gd name="connsiteY81" fmla="*/ 1052689 h 1766711"/>
              <a:gd name="connsiteX82" fmla="*/ 1538111 w 4295422"/>
              <a:gd name="connsiteY82" fmla="*/ 1078089 h 1766711"/>
              <a:gd name="connsiteX83" fmla="*/ 1571977 w 4295422"/>
              <a:gd name="connsiteY83" fmla="*/ 1078089 h 1766711"/>
              <a:gd name="connsiteX84" fmla="*/ 1571977 w 4295422"/>
              <a:gd name="connsiteY84" fmla="*/ 1100667 h 1766711"/>
              <a:gd name="connsiteX85" fmla="*/ 1588911 w 4295422"/>
              <a:gd name="connsiteY85" fmla="*/ 1100667 h 1766711"/>
              <a:gd name="connsiteX86" fmla="*/ 1588911 w 4295422"/>
              <a:gd name="connsiteY86" fmla="*/ 1117600 h 1766711"/>
              <a:gd name="connsiteX87" fmla="*/ 1631244 w 4295422"/>
              <a:gd name="connsiteY87" fmla="*/ 1117600 h 1766711"/>
              <a:gd name="connsiteX88" fmla="*/ 1631244 w 4295422"/>
              <a:gd name="connsiteY88" fmla="*/ 1131711 h 1766711"/>
              <a:gd name="connsiteX89" fmla="*/ 1645355 w 4295422"/>
              <a:gd name="connsiteY89" fmla="*/ 1131711 h 1766711"/>
              <a:gd name="connsiteX90" fmla="*/ 1645355 w 4295422"/>
              <a:gd name="connsiteY90" fmla="*/ 1176867 h 1766711"/>
              <a:gd name="connsiteX91" fmla="*/ 1679222 w 4295422"/>
              <a:gd name="connsiteY91" fmla="*/ 1176867 h 1766711"/>
              <a:gd name="connsiteX92" fmla="*/ 1679222 w 4295422"/>
              <a:gd name="connsiteY92" fmla="*/ 1196622 h 1766711"/>
              <a:gd name="connsiteX93" fmla="*/ 1746955 w 4295422"/>
              <a:gd name="connsiteY93" fmla="*/ 1196622 h 1766711"/>
              <a:gd name="connsiteX94" fmla="*/ 1746955 w 4295422"/>
              <a:gd name="connsiteY94" fmla="*/ 1222022 h 1766711"/>
              <a:gd name="connsiteX95" fmla="*/ 1766711 w 4295422"/>
              <a:gd name="connsiteY95" fmla="*/ 1222022 h 1766711"/>
              <a:gd name="connsiteX96" fmla="*/ 1766711 w 4295422"/>
              <a:gd name="connsiteY96" fmla="*/ 1250244 h 1766711"/>
              <a:gd name="connsiteX97" fmla="*/ 1814689 w 4295422"/>
              <a:gd name="connsiteY97" fmla="*/ 1250244 h 1766711"/>
              <a:gd name="connsiteX98" fmla="*/ 1814689 w 4295422"/>
              <a:gd name="connsiteY98" fmla="*/ 1267178 h 1766711"/>
              <a:gd name="connsiteX99" fmla="*/ 1873955 w 4295422"/>
              <a:gd name="connsiteY99" fmla="*/ 1267178 h 1766711"/>
              <a:gd name="connsiteX100" fmla="*/ 1873955 w 4295422"/>
              <a:gd name="connsiteY100" fmla="*/ 1315155 h 1766711"/>
              <a:gd name="connsiteX101" fmla="*/ 1924755 w 4295422"/>
              <a:gd name="connsiteY101" fmla="*/ 1315155 h 1766711"/>
              <a:gd name="connsiteX102" fmla="*/ 1924755 w 4295422"/>
              <a:gd name="connsiteY102" fmla="*/ 1329267 h 1766711"/>
              <a:gd name="connsiteX103" fmla="*/ 1950155 w 4295422"/>
              <a:gd name="connsiteY103" fmla="*/ 1329267 h 1766711"/>
              <a:gd name="connsiteX104" fmla="*/ 1950155 w 4295422"/>
              <a:gd name="connsiteY104" fmla="*/ 1354667 h 1766711"/>
              <a:gd name="connsiteX105" fmla="*/ 1981200 w 4295422"/>
              <a:gd name="connsiteY105" fmla="*/ 1354667 h 1766711"/>
              <a:gd name="connsiteX106" fmla="*/ 1981200 w 4295422"/>
              <a:gd name="connsiteY106" fmla="*/ 1397000 h 1766711"/>
              <a:gd name="connsiteX107" fmla="*/ 2085622 w 4295422"/>
              <a:gd name="connsiteY107" fmla="*/ 1397000 h 1766711"/>
              <a:gd name="connsiteX108" fmla="*/ 2085622 w 4295422"/>
              <a:gd name="connsiteY108" fmla="*/ 1419578 h 1766711"/>
              <a:gd name="connsiteX109" fmla="*/ 2113844 w 4295422"/>
              <a:gd name="connsiteY109" fmla="*/ 1419578 h 1766711"/>
              <a:gd name="connsiteX110" fmla="*/ 2113844 w 4295422"/>
              <a:gd name="connsiteY110" fmla="*/ 1436511 h 1766711"/>
              <a:gd name="connsiteX111" fmla="*/ 2178755 w 4295422"/>
              <a:gd name="connsiteY111" fmla="*/ 1436511 h 1766711"/>
              <a:gd name="connsiteX112" fmla="*/ 2178755 w 4295422"/>
              <a:gd name="connsiteY112" fmla="*/ 1473200 h 1766711"/>
              <a:gd name="connsiteX113" fmla="*/ 2297289 w 4295422"/>
              <a:gd name="connsiteY113" fmla="*/ 1473200 h 1766711"/>
              <a:gd name="connsiteX114" fmla="*/ 2297289 w 4295422"/>
              <a:gd name="connsiteY114" fmla="*/ 1490133 h 1766711"/>
              <a:gd name="connsiteX115" fmla="*/ 2336800 w 4295422"/>
              <a:gd name="connsiteY115" fmla="*/ 1490133 h 1766711"/>
              <a:gd name="connsiteX116" fmla="*/ 2336800 w 4295422"/>
              <a:gd name="connsiteY116" fmla="*/ 1515533 h 1766711"/>
              <a:gd name="connsiteX117" fmla="*/ 2435577 w 4295422"/>
              <a:gd name="connsiteY117" fmla="*/ 1515533 h 1766711"/>
              <a:gd name="connsiteX118" fmla="*/ 2435577 w 4295422"/>
              <a:gd name="connsiteY118" fmla="*/ 1535289 h 1766711"/>
              <a:gd name="connsiteX119" fmla="*/ 2604911 w 4295422"/>
              <a:gd name="connsiteY119" fmla="*/ 1535289 h 1766711"/>
              <a:gd name="connsiteX120" fmla="*/ 2604911 w 4295422"/>
              <a:gd name="connsiteY120" fmla="*/ 1569155 h 1766711"/>
              <a:gd name="connsiteX121" fmla="*/ 2627489 w 4295422"/>
              <a:gd name="connsiteY121" fmla="*/ 1569155 h 1766711"/>
              <a:gd name="connsiteX122" fmla="*/ 2627489 w 4295422"/>
              <a:gd name="connsiteY122" fmla="*/ 1588911 h 1766711"/>
              <a:gd name="connsiteX123" fmla="*/ 2692400 w 4295422"/>
              <a:gd name="connsiteY123" fmla="*/ 1588911 h 1766711"/>
              <a:gd name="connsiteX124" fmla="*/ 2692400 w 4295422"/>
              <a:gd name="connsiteY124" fmla="*/ 1614311 h 1766711"/>
              <a:gd name="connsiteX125" fmla="*/ 2808111 w 4295422"/>
              <a:gd name="connsiteY125" fmla="*/ 1614311 h 1766711"/>
              <a:gd name="connsiteX126" fmla="*/ 2808111 w 4295422"/>
              <a:gd name="connsiteY126" fmla="*/ 1614311 h 1766711"/>
              <a:gd name="connsiteX127" fmla="*/ 2808111 w 4295422"/>
              <a:gd name="connsiteY127" fmla="*/ 1639711 h 1766711"/>
              <a:gd name="connsiteX128" fmla="*/ 2918177 w 4295422"/>
              <a:gd name="connsiteY128" fmla="*/ 1639711 h 1766711"/>
              <a:gd name="connsiteX129" fmla="*/ 2918177 w 4295422"/>
              <a:gd name="connsiteY129" fmla="*/ 1687689 h 1766711"/>
              <a:gd name="connsiteX130" fmla="*/ 2932289 w 4295422"/>
              <a:gd name="connsiteY130" fmla="*/ 1687689 h 1766711"/>
              <a:gd name="connsiteX131" fmla="*/ 2932289 w 4295422"/>
              <a:gd name="connsiteY131" fmla="*/ 1715911 h 1766711"/>
              <a:gd name="connsiteX132" fmla="*/ 3273777 w 4295422"/>
              <a:gd name="connsiteY132" fmla="*/ 1715911 h 1766711"/>
              <a:gd name="connsiteX133" fmla="*/ 3273777 w 4295422"/>
              <a:gd name="connsiteY133" fmla="*/ 1766711 h 1766711"/>
              <a:gd name="connsiteX134" fmla="*/ 4295422 w 4295422"/>
              <a:gd name="connsiteY134" fmla="*/ 1766711 h 1766711"/>
              <a:gd name="connsiteX0" fmla="*/ 0 w 4295422"/>
              <a:gd name="connsiteY0" fmla="*/ 0 h 1766711"/>
              <a:gd name="connsiteX1" fmla="*/ 84666 w 4295422"/>
              <a:gd name="connsiteY1" fmla="*/ 0 h 1766711"/>
              <a:gd name="connsiteX2" fmla="*/ 84666 w 4295422"/>
              <a:gd name="connsiteY2" fmla="*/ 16933 h 1766711"/>
              <a:gd name="connsiteX3" fmla="*/ 104422 w 4295422"/>
              <a:gd name="connsiteY3" fmla="*/ 16933 h 1766711"/>
              <a:gd name="connsiteX4" fmla="*/ 104422 w 4295422"/>
              <a:gd name="connsiteY4" fmla="*/ 33867 h 1766711"/>
              <a:gd name="connsiteX5" fmla="*/ 155222 w 4295422"/>
              <a:gd name="connsiteY5" fmla="*/ 33867 h 1766711"/>
              <a:gd name="connsiteX6" fmla="*/ 155222 w 4295422"/>
              <a:gd name="connsiteY6" fmla="*/ 76200 h 1766711"/>
              <a:gd name="connsiteX7" fmla="*/ 234244 w 4295422"/>
              <a:gd name="connsiteY7" fmla="*/ 76200 h 1766711"/>
              <a:gd name="connsiteX8" fmla="*/ 234244 w 4295422"/>
              <a:gd name="connsiteY8" fmla="*/ 107244 h 1766711"/>
              <a:gd name="connsiteX9" fmla="*/ 256822 w 4295422"/>
              <a:gd name="connsiteY9" fmla="*/ 107244 h 1766711"/>
              <a:gd name="connsiteX10" fmla="*/ 256822 w 4295422"/>
              <a:gd name="connsiteY10" fmla="*/ 143933 h 1766711"/>
              <a:gd name="connsiteX11" fmla="*/ 270933 w 4295422"/>
              <a:gd name="connsiteY11" fmla="*/ 143933 h 1766711"/>
              <a:gd name="connsiteX12" fmla="*/ 270933 w 4295422"/>
              <a:gd name="connsiteY12" fmla="*/ 163689 h 1766711"/>
              <a:gd name="connsiteX13" fmla="*/ 352777 w 4295422"/>
              <a:gd name="connsiteY13" fmla="*/ 163689 h 1766711"/>
              <a:gd name="connsiteX14" fmla="*/ 352777 w 4295422"/>
              <a:gd name="connsiteY14" fmla="*/ 191911 h 1766711"/>
              <a:gd name="connsiteX15" fmla="*/ 412044 w 4295422"/>
              <a:gd name="connsiteY15" fmla="*/ 191911 h 1766711"/>
              <a:gd name="connsiteX16" fmla="*/ 412044 w 4295422"/>
              <a:gd name="connsiteY16" fmla="*/ 222955 h 1766711"/>
              <a:gd name="connsiteX17" fmla="*/ 493889 w 4295422"/>
              <a:gd name="connsiteY17" fmla="*/ 222955 h 1766711"/>
              <a:gd name="connsiteX18" fmla="*/ 493889 w 4295422"/>
              <a:gd name="connsiteY18" fmla="*/ 251178 h 1766711"/>
              <a:gd name="connsiteX19" fmla="*/ 510822 w 4295422"/>
              <a:gd name="connsiteY19" fmla="*/ 251178 h 1766711"/>
              <a:gd name="connsiteX20" fmla="*/ 510822 w 4295422"/>
              <a:gd name="connsiteY20" fmla="*/ 282222 h 1766711"/>
              <a:gd name="connsiteX21" fmla="*/ 544689 w 4295422"/>
              <a:gd name="connsiteY21" fmla="*/ 282222 h 1766711"/>
              <a:gd name="connsiteX22" fmla="*/ 544689 w 4295422"/>
              <a:gd name="connsiteY22" fmla="*/ 301978 h 1766711"/>
              <a:gd name="connsiteX23" fmla="*/ 601133 w 4295422"/>
              <a:gd name="connsiteY23" fmla="*/ 301978 h 1766711"/>
              <a:gd name="connsiteX24" fmla="*/ 601133 w 4295422"/>
              <a:gd name="connsiteY24" fmla="*/ 318911 h 1766711"/>
              <a:gd name="connsiteX25" fmla="*/ 646289 w 4295422"/>
              <a:gd name="connsiteY25" fmla="*/ 318911 h 1766711"/>
              <a:gd name="connsiteX26" fmla="*/ 646289 w 4295422"/>
              <a:gd name="connsiteY26" fmla="*/ 341489 h 1766711"/>
              <a:gd name="connsiteX27" fmla="*/ 674511 w 4295422"/>
              <a:gd name="connsiteY27" fmla="*/ 341489 h 1766711"/>
              <a:gd name="connsiteX28" fmla="*/ 674511 w 4295422"/>
              <a:gd name="connsiteY28" fmla="*/ 364067 h 1766711"/>
              <a:gd name="connsiteX29" fmla="*/ 702733 w 4295422"/>
              <a:gd name="connsiteY29" fmla="*/ 364067 h 1766711"/>
              <a:gd name="connsiteX30" fmla="*/ 702733 w 4295422"/>
              <a:gd name="connsiteY30" fmla="*/ 395111 h 1766711"/>
              <a:gd name="connsiteX31" fmla="*/ 722489 w 4295422"/>
              <a:gd name="connsiteY31" fmla="*/ 395111 h 1766711"/>
              <a:gd name="connsiteX32" fmla="*/ 722489 w 4295422"/>
              <a:gd name="connsiteY32" fmla="*/ 414867 h 1766711"/>
              <a:gd name="connsiteX33" fmla="*/ 759177 w 4295422"/>
              <a:gd name="connsiteY33" fmla="*/ 414867 h 1766711"/>
              <a:gd name="connsiteX34" fmla="*/ 759177 w 4295422"/>
              <a:gd name="connsiteY34" fmla="*/ 437444 h 1766711"/>
              <a:gd name="connsiteX35" fmla="*/ 781755 w 4295422"/>
              <a:gd name="connsiteY35" fmla="*/ 437444 h 1766711"/>
              <a:gd name="connsiteX36" fmla="*/ 781755 w 4295422"/>
              <a:gd name="connsiteY36" fmla="*/ 454378 h 1766711"/>
              <a:gd name="connsiteX37" fmla="*/ 801511 w 4295422"/>
              <a:gd name="connsiteY37" fmla="*/ 454378 h 1766711"/>
              <a:gd name="connsiteX38" fmla="*/ 801511 w 4295422"/>
              <a:gd name="connsiteY38" fmla="*/ 471311 h 1766711"/>
              <a:gd name="connsiteX39" fmla="*/ 869244 w 4295422"/>
              <a:gd name="connsiteY39" fmla="*/ 471311 h 1766711"/>
              <a:gd name="connsiteX40" fmla="*/ 869244 w 4295422"/>
              <a:gd name="connsiteY40" fmla="*/ 499533 h 1766711"/>
              <a:gd name="connsiteX41" fmla="*/ 883355 w 4295422"/>
              <a:gd name="connsiteY41" fmla="*/ 499533 h 1766711"/>
              <a:gd name="connsiteX42" fmla="*/ 883355 w 4295422"/>
              <a:gd name="connsiteY42" fmla="*/ 519289 h 1766711"/>
              <a:gd name="connsiteX43" fmla="*/ 922866 w 4295422"/>
              <a:gd name="connsiteY43" fmla="*/ 519289 h 1766711"/>
              <a:gd name="connsiteX44" fmla="*/ 922866 w 4295422"/>
              <a:gd name="connsiteY44" fmla="*/ 547511 h 1766711"/>
              <a:gd name="connsiteX45" fmla="*/ 942622 w 4295422"/>
              <a:gd name="connsiteY45" fmla="*/ 547511 h 1766711"/>
              <a:gd name="connsiteX46" fmla="*/ 942622 w 4295422"/>
              <a:gd name="connsiteY46" fmla="*/ 584200 h 1766711"/>
              <a:gd name="connsiteX47" fmla="*/ 990600 w 4295422"/>
              <a:gd name="connsiteY47" fmla="*/ 584200 h 1766711"/>
              <a:gd name="connsiteX48" fmla="*/ 990600 w 4295422"/>
              <a:gd name="connsiteY48" fmla="*/ 629355 h 1766711"/>
              <a:gd name="connsiteX49" fmla="*/ 1013177 w 4295422"/>
              <a:gd name="connsiteY49" fmla="*/ 632177 h 1766711"/>
              <a:gd name="connsiteX50" fmla="*/ 1013177 w 4295422"/>
              <a:gd name="connsiteY50" fmla="*/ 651932 h 1766711"/>
              <a:gd name="connsiteX51" fmla="*/ 1032933 w 4295422"/>
              <a:gd name="connsiteY51" fmla="*/ 651932 h 1766711"/>
              <a:gd name="connsiteX52" fmla="*/ 1032933 w 4295422"/>
              <a:gd name="connsiteY52" fmla="*/ 688622 h 1766711"/>
              <a:gd name="connsiteX53" fmla="*/ 1061155 w 4295422"/>
              <a:gd name="connsiteY53" fmla="*/ 688622 h 1766711"/>
              <a:gd name="connsiteX54" fmla="*/ 1061155 w 4295422"/>
              <a:gd name="connsiteY54" fmla="*/ 688622 h 1766711"/>
              <a:gd name="connsiteX55" fmla="*/ 1066800 w 4295422"/>
              <a:gd name="connsiteY55" fmla="*/ 694267 h 1766711"/>
              <a:gd name="connsiteX56" fmla="*/ 1066800 w 4295422"/>
              <a:gd name="connsiteY56" fmla="*/ 711200 h 1766711"/>
              <a:gd name="connsiteX57" fmla="*/ 1083733 w 4295422"/>
              <a:gd name="connsiteY57" fmla="*/ 711200 h 1766711"/>
              <a:gd name="connsiteX58" fmla="*/ 1083733 w 4295422"/>
              <a:gd name="connsiteY58" fmla="*/ 722489 h 1766711"/>
              <a:gd name="connsiteX59" fmla="*/ 1109133 w 4295422"/>
              <a:gd name="connsiteY59" fmla="*/ 722489 h 1766711"/>
              <a:gd name="connsiteX60" fmla="*/ 1109133 w 4295422"/>
              <a:gd name="connsiteY60" fmla="*/ 750711 h 1766711"/>
              <a:gd name="connsiteX61" fmla="*/ 1137355 w 4295422"/>
              <a:gd name="connsiteY61" fmla="*/ 750711 h 1766711"/>
              <a:gd name="connsiteX62" fmla="*/ 1137355 w 4295422"/>
              <a:gd name="connsiteY62" fmla="*/ 776111 h 1766711"/>
              <a:gd name="connsiteX63" fmla="*/ 1137355 w 4295422"/>
              <a:gd name="connsiteY63" fmla="*/ 776111 h 1766711"/>
              <a:gd name="connsiteX64" fmla="*/ 1151466 w 4295422"/>
              <a:gd name="connsiteY64" fmla="*/ 790222 h 1766711"/>
              <a:gd name="connsiteX65" fmla="*/ 1199444 w 4295422"/>
              <a:gd name="connsiteY65" fmla="*/ 790222 h 1766711"/>
              <a:gd name="connsiteX66" fmla="*/ 1199444 w 4295422"/>
              <a:gd name="connsiteY66" fmla="*/ 824089 h 1766711"/>
              <a:gd name="connsiteX67" fmla="*/ 1207911 w 4295422"/>
              <a:gd name="connsiteY67" fmla="*/ 824089 h 1766711"/>
              <a:gd name="connsiteX68" fmla="*/ 1207911 w 4295422"/>
              <a:gd name="connsiteY68" fmla="*/ 835378 h 1766711"/>
              <a:gd name="connsiteX69" fmla="*/ 1337733 w 4295422"/>
              <a:gd name="connsiteY69" fmla="*/ 835378 h 1766711"/>
              <a:gd name="connsiteX70" fmla="*/ 1337733 w 4295422"/>
              <a:gd name="connsiteY70" fmla="*/ 886178 h 1766711"/>
              <a:gd name="connsiteX71" fmla="*/ 1399822 w 4295422"/>
              <a:gd name="connsiteY71" fmla="*/ 886178 h 1766711"/>
              <a:gd name="connsiteX72" fmla="*/ 1399822 w 4295422"/>
              <a:gd name="connsiteY72" fmla="*/ 920044 h 1766711"/>
              <a:gd name="connsiteX73" fmla="*/ 1419577 w 4295422"/>
              <a:gd name="connsiteY73" fmla="*/ 920044 h 1766711"/>
              <a:gd name="connsiteX74" fmla="*/ 1419577 w 4295422"/>
              <a:gd name="connsiteY74" fmla="*/ 959555 h 1766711"/>
              <a:gd name="connsiteX75" fmla="*/ 1430866 w 4295422"/>
              <a:gd name="connsiteY75" fmla="*/ 959555 h 1766711"/>
              <a:gd name="connsiteX76" fmla="*/ 1430866 w 4295422"/>
              <a:gd name="connsiteY76" fmla="*/ 999067 h 1766711"/>
              <a:gd name="connsiteX77" fmla="*/ 1459089 w 4295422"/>
              <a:gd name="connsiteY77" fmla="*/ 999067 h 1766711"/>
              <a:gd name="connsiteX78" fmla="*/ 1459089 w 4295422"/>
              <a:gd name="connsiteY78" fmla="*/ 1024467 h 1766711"/>
              <a:gd name="connsiteX79" fmla="*/ 1509889 w 4295422"/>
              <a:gd name="connsiteY79" fmla="*/ 1024467 h 1766711"/>
              <a:gd name="connsiteX80" fmla="*/ 1509889 w 4295422"/>
              <a:gd name="connsiteY80" fmla="*/ 1052689 h 1766711"/>
              <a:gd name="connsiteX81" fmla="*/ 1538111 w 4295422"/>
              <a:gd name="connsiteY81" fmla="*/ 1052689 h 1766711"/>
              <a:gd name="connsiteX82" fmla="*/ 1538111 w 4295422"/>
              <a:gd name="connsiteY82" fmla="*/ 1078089 h 1766711"/>
              <a:gd name="connsiteX83" fmla="*/ 1571977 w 4295422"/>
              <a:gd name="connsiteY83" fmla="*/ 1078089 h 1766711"/>
              <a:gd name="connsiteX84" fmla="*/ 1571977 w 4295422"/>
              <a:gd name="connsiteY84" fmla="*/ 1100667 h 1766711"/>
              <a:gd name="connsiteX85" fmla="*/ 1588911 w 4295422"/>
              <a:gd name="connsiteY85" fmla="*/ 1100667 h 1766711"/>
              <a:gd name="connsiteX86" fmla="*/ 1588911 w 4295422"/>
              <a:gd name="connsiteY86" fmla="*/ 1117600 h 1766711"/>
              <a:gd name="connsiteX87" fmla="*/ 1631244 w 4295422"/>
              <a:gd name="connsiteY87" fmla="*/ 1117600 h 1766711"/>
              <a:gd name="connsiteX88" fmla="*/ 1631244 w 4295422"/>
              <a:gd name="connsiteY88" fmla="*/ 1131711 h 1766711"/>
              <a:gd name="connsiteX89" fmla="*/ 1645355 w 4295422"/>
              <a:gd name="connsiteY89" fmla="*/ 1131711 h 1766711"/>
              <a:gd name="connsiteX90" fmla="*/ 1645355 w 4295422"/>
              <a:gd name="connsiteY90" fmla="*/ 1176867 h 1766711"/>
              <a:gd name="connsiteX91" fmla="*/ 1679222 w 4295422"/>
              <a:gd name="connsiteY91" fmla="*/ 1176867 h 1766711"/>
              <a:gd name="connsiteX92" fmla="*/ 1679222 w 4295422"/>
              <a:gd name="connsiteY92" fmla="*/ 1196622 h 1766711"/>
              <a:gd name="connsiteX93" fmla="*/ 1746955 w 4295422"/>
              <a:gd name="connsiteY93" fmla="*/ 1196622 h 1766711"/>
              <a:gd name="connsiteX94" fmla="*/ 1746955 w 4295422"/>
              <a:gd name="connsiteY94" fmla="*/ 1222022 h 1766711"/>
              <a:gd name="connsiteX95" fmla="*/ 1766711 w 4295422"/>
              <a:gd name="connsiteY95" fmla="*/ 1222022 h 1766711"/>
              <a:gd name="connsiteX96" fmla="*/ 1766711 w 4295422"/>
              <a:gd name="connsiteY96" fmla="*/ 1250244 h 1766711"/>
              <a:gd name="connsiteX97" fmla="*/ 1814689 w 4295422"/>
              <a:gd name="connsiteY97" fmla="*/ 1250244 h 1766711"/>
              <a:gd name="connsiteX98" fmla="*/ 1814689 w 4295422"/>
              <a:gd name="connsiteY98" fmla="*/ 1267178 h 1766711"/>
              <a:gd name="connsiteX99" fmla="*/ 1873955 w 4295422"/>
              <a:gd name="connsiteY99" fmla="*/ 1267178 h 1766711"/>
              <a:gd name="connsiteX100" fmla="*/ 1873955 w 4295422"/>
              <a:gd name="connsiteY100" fmla="*/ 1315155 h 1766711"/>
              <a:gd name="connsiteX101" fmla="*/ 1924755 w 4295422"/>
              <a:gd name="connsiteY101" fmla="*/ 1315155 h 1766711"/>
              <a:gd name="connsiteX102" fmla="*/ 1924755 w 4295422"/>
              <a:gd name="connsiteY102" fmla="*/ 1329267 h 1766711"/>
              <a:gd name="connsiteX103" fmla="*/ 1950155 w 4295422"/>
              <a:gd name="connsiteY103" fmla="*/ 1329267 h 1766711"/>
              <a:gd name="connsiteX104" fmla="*/ 1950155 w 4295422"/>
              <a:gd name="connsiteY104" fmla="*/ 1354667 h 1766711"/>
              <a:gd name="connsiteX105" fmla="*/ 1981200 w 4295422"/>
              <a:gd name="connsiteY105" fmla="*/ 1354667 h 1766711"/>
              <a:gd name="connsiteX106" fmla="*/ 1981200 w 4295422"/>
              <a:gd name="connsiteY106" fmla="*/ 1397000 h 1766711"/>
              <a:gd name="connsiteX107" fmla="*/ 2085622 w 4295422"/>
              <a:gd name="connsiteY107" fmla="*/ 1397000 h 1766711"/>
              <a:gd name="connsiteX108" fmla="*/ 2085622 w 4295422"/>
              <a:gd name="connsiteY108" fmla="*/ 1419578 h 1766711"/>
              <a:gd name="connsiteX109" fmla="*/ 2113844 w 4295422"/>
              <a:gd name="connsiteY109" fmla="*/ 1419578 h 1766711"/>
              <a:gd name="connsiteX110" fmla="*/ 2113844 w 4295422"/>
              <a:gd name="connsiteY110" fmla="*/ 1436511 h 1766711"/>
              <a:gd name="connsiteX111" fmla="*/ 2178755 w 4295422"/>
              <a:gd name="connsiteY111" fmla="*/ 1436511 h 1766711"/>
              <a:gd name="connsiteX112" fmla="*/ 2178755 w 4295422"/>
              <a:gd name="connsiteY112" fmla="*/ 1473200 h 1766711"/>
              <a:gd name="connsiteX113" fmla="*/ 2297289 w 4295422"/>
              <a:gd name="connsiteY113" fmla="*/ 1473200 h 1766711"/>
              <a:gd name="connsiteX114" fmla="*/ 2297289 w 4295422"/>
              <a:gd name="connsiteY114" fmla="*/ 1490133 h 1766711"/>
              <a:gd name="connsiteX115" fmla="*/ 2336800 w 4295422"/>
              <a:gd name="connsiteY115" fmla="*/ 1490133 h 1766711"/>
              <a:gd name="connsiteX116" fmla="*/ 2336800 w 4295422"/>
              <a:gd name="connsiteY116" fmla="*/ 1515533 h 1766711"/>
              <a:gd name="connsiteX117" fmla="*/ 2435577 w 4295422"/>
              <a:gd name="connsiteY117" fmla="*/ 1515533 h 1766711"/>
              <a:gd name="connsiteX118" fmla="*/ 2435577 w 4295422"/>
              <a:gd name="connsiteY118" fmla="*/ 1535289 h 1766711"/>
              <a:gd name="connsiteX119" fmla="*/ 2604911 w 4295422"/>
              <a:gd name="connsiteY119" fmla="*/ 1535289 h 1766711"/>
              <a:gd name="connsiteX120" fmla="*/ 2604911 w 4295422"/>
              <a:gd name="connsiteY120" fmla="*/ 1569155 h 1766711"/>
              <a:gd name="connsiteX121" fmla="*/ 2627489 w 4295422"/>
              <a:gd name="connsiteY121" fmla="*/ 1569155 h 1766711"/>
              <a:gd name="connsiteX122" fmla="*/ 2627489 w 4295422"/>
              <a:gd name="connsiteY122" fmla="*/ 1588911 h 1766711"/>
              <a:gd name="connsiteX123" fmla="*/ 2692400 w 4295422"/>
              <a:gd name="connsiteY123" fmla="*/ 1588911 h 1766711"/>
              <a:gd name="connsiteX124" fmla="*/ 2692400 w 4295422"/>
              <a:gd name="connsiteY124" fmla="*/ 1614311 h 1766711"/>
              <a:gd name="connsiteX125" fmla="*/ 2808111 w 4295422"/>
              <a:gd name="connsiteY125" fmla="*/ 1614311 h 1766711"/>
              <a:gd name="connsiteX126" fmla="*/ 2808111 w 4295422"/>
              <a:gd name="connsiteY126" fmla="*/ 1614311 h 1766711"/>
              <a:gd name="connsiteX127" fmla="*/ 2808111 w 4295422"/>
              <a:gd name="connsiteY127" fmla="*/ 1639711 h 1766711"/>
              <a:gd name="connsiteX128" fmla="*/ 2918177 w 4295422"/>
              <a:gd name="connsiteY128" fmla="*/ 1639711 h 1766711"/>
              <a:gd name="connsiteX129" fmla="*/ 2918177 w 4295422"/>
              <a:gd name="connsiteY129" fmla="*/ 1687689 h 1766711"/>
              <a:gd name="connsiteX130" fmla="*/ 2932289 w 4295422"/>
              <a:gd name="connsiteY130" fmla="*/ 1687689 h 1766711"/>
              <a:gd name="connsiteX131" fmla="*/ 2932289 w 4295422"/>
              <a:gd name="connsiteY131" fmla="*/ 1715911 h 1766711"/>
              <a:gd name="connsiteX132" fmla="*/ 3273777 w 4295422"/>
              <a:gd name="connsiteY132" fmla="*/ 1715911 h 1766711"/>
              <a:gd name="connsiteX133" fmla="*/ 3273777 w 4295422"/>
              <a:gd name="connsiteY133" fmla="*/ 1766711 h 1766711"/>
              <a:gd name="connsiteX134" fmla="*/ 4295422 w 4295422"/>
              <a:gd name="connsiteY134" fmla="*/ 1766711 h 1766711"/>
              <a:gd name="connsiteX0" fmla="*/ 0 w 4295422"/>
              <a:gd name="connsiteY0" fmla="*/ 0 h 1766711"/>
              <a:gd name="connsiteX1" fmla="*/ 84666 w 4295422"/>
              <a:gd name="connsiteY1" fmla="*/ 0 h 1766711"/>
              <a:gd name="connsiteX2" fmla="*/ 84666 w 4295422"/>
              <a:gd name="connsiteY2" fmla="*/ 16933 h 1766711"/>
              <a:gd name="connsiteX3" fmla="*/ 104422 w 4295422"/>
              <a:gd name="connsiteY3" fmla="*/ 16933 h 1766711"/>
              <a:gd name="connsiteX4" fmla="*/ 104422 w 4295422"/>
              <a:gd name="connsiteY4" fmla="*/ 33867 h 1766711"/>
              <a:gd name="connsiteX5" fmla="*/ 155222 w 4295422"/>
              <a:gd name="connsiteY5" fmla="*/ 33867 h 1766711"/>
              <a:gd name="connsiteX6" fmla="*/ 155222 w 4295422"/>
              <a:gd name="connsiteY6" fmla="*/ 76200 h 1766711"/>
              <a:gd name="connsiteX7" fmla="*/ 234244 w 4295422"/>
              <a:gd name="connsiteY7" fmla="*/ 76200 h 1766711"/>
              <a:gd name="connsiteX8" fmla="*/ 234244 w 4295422"/>
              <a:gd name="connsiteY8" fmla="*/ 107244 h 1766711"/>
              <a:gd name="connsiteX9" fmla="*/ 256822 w 4295422"/>
              <a:gd name="connsiteY9" fmla="*/ 107244 h 1766711"/>
              <a:gd name="connsiteX10" fmla="*/ 256822 w 4295422"/>
              <a:gd name="connsiteY10" fmla="*/ 143933 h 1766711"/>
              <a:gd name="connsiteX11" fmla="*/ 270933 w 4295422"/>
              <a:gd name="connsiteY11" fmla="*/ 143933 h 1766711"/>
              <a:gd name="connsiteX12" fmla="*/ 270933 w 4295422"/>
              <a:gd name="connsiteY12" fmla="*/ 163689 h 1766711"/>
              <a:gd name="connsiteX13" fmla="*/ 352777 w 4295422"/>
              <a:gd name="connsiteY13" fmla="*/ 163689 h 1766711"/>
              <a:gd name="connsiteX14" fmla="*/ 352777 w 4295422"/>
              <a:gd name="connsiteY14" fmla="*/ 191911 h 1766711"/>
              <a:gd name="connsiteX15" fmla="*/ 412044 w 4295422"/>
              <a:gd name="connsiteY15" fmla="*/ 191911 h 1766711"/>
              <a:gd name="connsiteX16" fmla="*/ 412044 w 4295422"/>
              <a:gd name="connsiteY16" fmla="*/ 222955 h 1766711"/>
              <a:gd name="connsiteX17" fmla="*/ 493889 w 4295422"/>
              <a:gd name="connsiteY17" fmla="*/ 222955 h 1766711"/>
              <a:gd name="connsiteX18" fmla="*/ 493889 w 4295422"/>
              <a:gd name="connsiteY18" fmla="*/ 251178 h 1766711"/>
              <a:gd name="connsiteX19" fmla="*/ 510822 w 4295422"/>
              <a:gd name="connsiteY19" fmla="*/ 251178 h 1766711"/>
              <a:gd name="connsiteX20" fmla="*/ 510822 w 4295422"/>
              <a:gd name="connsiteY20" fmla="*/ 282222 h 1766711"/>
              <a:gd name="connsiteX21" fmla="*/ 544689 w 4295422"/>
              <a:gd name="connsiteY21" fmla="*/ 282222 h 1766711"/>
              <a:gd name="connsiteX22" fmla="*/ 544689 w 4295422"/>
              <a:gd name="connsiteY22" fmla="*/ 301978 h 1766711"/>
              <a:gd name="connsiteX23" fmla="*/ 601133 w 4295422"/>
              <a:gd name="connsiteY23" fmla="*/ 301978 h 1766711"/>
              <a:gd name="connsiteX24" fmla="*/ 601133 w 4295422"/>
              <a:gd name="connsiteY24" fmla="*/ 318911 h 1766711"/>
              <a:gd name="connsiteX25" fmla="*/ 646289 w 4295422"/>
              <a:gd name="connsiteY25" fmla="*/ 318911 h 1766711"/>
              <a:gd name="connsiteX26" fmla="*/ 646289 w 4295422"/>
              <a:gd name="connsiteY26" fmla="*/ 341489 h 1766711"/>
              <a:gd name="connsiteX27" fmla="*/ 674511 w 4295422"/>
              <a:gd name="connsiteY27" fmla="*/ 341489 h 1766711"/>
              <a:gd name="connsiteX28" fmla="*/ 674511 w 4295422"/>
              <a:gd name="connsiteY28" fmla="*/ 364067 h 1766711"/>
              <a:gd name="connsiteX29" fmla="*/ 702733 w 4295422"/>
              <a:gd name="connsiteY29" fmla="*/ 364067 h 1766711"/>
              <a:gd name="connsiteX30" fmla="*/ 702733 w 4295422"/>
              <a:gd name="connsiteY30" fmla="*/ 395111 h 1766711"/>
              <a:gd name="connsiteX31" fmla="*/ 722489 w 4295422"/>
              <a:gd name="connsiteY31" fmla="*/ 395111 h 1766711"/>
              <a:gd name="connsiteX32" fmla="*/ 722489 w 4295422"/>
              <a:gd name="connsiteY32" fmla="*/ 414867 h 1766711"/>
              <a:gd name="connsiteX33" fmla="*/ 759177 w 4295422"/>
              <a:gd name="connsiteY33" fmla="*/ 414867 h 1766711"/>
              <a:gd name="connsiteX34" fmla="*/ 759177 w 4295422"/>
              <a:gd name="connsiteY34" fmla="*/ 437444 h 1766711"/>
              <a:gd name="connsiteX35" fmla="*/ 781755 w 4295422"/>
              <a:gd name="connsiteY35" fmla="*/ 437444 h 1766711"/>
              <a:gd name="connsiteX36" fmla="*/ 781755 w 4295422"/>
              <a:gd name="connsiteY36" fmla="*/ 454378 h 1766711"/>
              <a:gd name="connsiteX37" fmla="*/ 801511 w 4295422"/>
              <a:gd name="connsiteY37" fmla="*/ 454378 h 1766711"/>
              <a:gd name="connsiteX38" fmla="*/ 801511 w 4295422"/>
              <a:gd name="connsiteY38" fmla="*/ 471311 h 1766711"/>
              <a:gd name="connsiteX39" fmla="*/ 869244 w 4295422"/>
              <a:gd name="connsiteY39" fmla="*/ 471311 h 1766711"/>
              <a:gd name="connsiteX40" fmla="*/ 869244 w 4295422"/>
              <a:gd name="connsiteY40" fmla="*/ 499533 h 1766711"/>
              <a:gd name="connsiteX41" fmla="*/ 883355 w 4295422"/>
              <a:gd name="connsiteY41" fmla="*/ 499533 h 1766711"/>
              <a:gd name="connsiteX42" fmla="*/ 883355 w 4295422"/>
              <a:gd name="connsiteY42" fmla="*/ 519289 h 1766711"/>
              <a:gd name="connsiteX43" fmla="*/ 922866 w 4295422"/>
              <a:gd name="connsiteY43" fmla="*/ 519289 h 1766711"/>
              <a:gd name="connsiteX44" fmla="*/ 922866 w 4295422"/>
              <a:gd name="connsiteY44" fmla="*/ 547511 h 1766711"/>
              <a:gd name="connsiteX45" fmla="*/ 942622 w 4295422"/>
              <a:gd name="connsiteY45" fmla="*/ 547511 h 1766711"/>
              <a:gd name="connsiteX46" fmla="*/ 942622 w 4295422"/>
              <a:gd name="connsiteY46" fmla="*/ 584200 h 1766711"/>
              <a:gd name="connsiteX47" fmla="*/ 990600 w 4295422"/>
              <a:gd name="connsiteY47" fmla="*/ 584200 h 1766711"/>
              <a:gd name="connsiteX48" fmla="*/ 990600 w 4295422"/>
              <a:gd name="connsiteY48" fmla="*/ 629355 h 1766711"/>
              <a:gd name="connsiteX49" fmla="*/ 1013177 w 4295422"/>
              <a:gd name="connsiteY49" fmla="*/ 632177 h 1766711"/>
              <a:gd name="connsiteX50" fmla="*/ 1013177 w 4295422"/>
              <a:gd name="connsiteY50" fmla="*/ 651932 h 1766711"/>
              <a:gd name="connsiteX51" fmla="*/ 1032933 w 4295422"/>
              <a:gd name="connsiteY51" fmla="*/ 651932 h 1766711"/>
              <a:gd name="connsiteX52" fmla="*/ 1032933 w 4295422"/>
              <a:gd name="connsiteY52" fmla="*/ 688622 h 1766711"/>
              <a:gd name="connsiteX53" fmla="*/ 1061155 w 4295422"/>
              <a:gd name="connsiteY53" fmla="*/ 688622 h 1766711"/>
              <a:gd name="connsiteX54" fmla="*/ 1061155 w 4295422"/>
              <a:gd name="connsiteY54" fmla="*/ 688622 h 1766711"/>
              <a:gd name="connsiteX55" fmla="*/ 1066800 w 4295422"/>
              <a:gd name="connsiteY55" fmla="*/ 694267 h 1766711"/>
              <a:gd name="connsiteX56" fmla="*/ 1066800 w 4295422"/>
              <a:gd name="connsiteY56" fmla="*/ 711200 h 1766711"/>
              <a:gd name="connsiteX57" fmla="*/ 1083733 w 4295422"/>
              <a:gd name="connsiteY57" fmla="*/ 711200 h 1766711"/>
              <a:gd name="connsiteX58" fmla="*/ 1083733 w 4295422"/>
              <a:gd name="connsiteY58" fmla="*/ 722489 h 1766711"/>
              <a:gd name="connsiteX59" fmla="*/ 1109133 w 4295422"/>
              <a:gd name="connsiteY59" fmla="*/ 722489 h 1766711"/>
              <a:gd name="connsiteX60" fmla="*/ 1109133 w 4295422"/>
              <a:gd name="connsiteY60" fmla="*/ 750711 h 1766711"/>
              <a:gd name="connsiteX61" fmla="*/ 1137355 w 4295422"/>
              <a:gd name="connsiteY61" fmla="*/ 750711 h 1766711"/>
              <a:gd name="connsiteX62" fmla="*/ 1137355 w 4295422"/>
              <a:gd name="connsiteY62" fmla="*/ 776111 h 1766711"/>
              <a:gd name="connsiteX63" fmla="*/ 1137355 w 4295422"/>
              <a:gd name="connsiteY63" fmla="*/ 776111 h 1766711"/>
              <a:gd name="connsiteX64" fmla="*/ 1151466 w 4295422"/>
              <a:gd name="connsiteY64" fmla="*/ 790222 h 1766711"/>
              <a:gd name="connsiteX65" fmla="*/ 1199444 w 4295422"/>
              <a:gd name="connsiteY65" fmla="*/ 790222 h 1766711"/>
              <a:gd name="connsiteX66" fmla="*/ 1199444 w 4295422"/>
              <a:gd name="connsiteY66" fmla="*/ 824089 h 1766711"/>
              <a:gd name="connsiteX67" fmla="*/ 1207911 w 4295422"/>
              <a:gd name="connsiteY67" fmla="*/ 824089 h 1766711"/>
              <a:gd name="connsiteX68" fmla="*/ 1207911 w 4295422"/>
              <a:gd name="connsiteY68" fmla="*/ 835378 h 1766711"/>
              <a:gd name="connsiteX69" fmla="*/ 1337733 w 4295422"/>
              <a:gd name="connsiteY69" fmla="*/ 835378 h 1766711"/>
              <a:gd name="connsiteX70" fmla="*/ 1337733 w 4295422"/>
              <a:gd name="connsiteY70" fmla="*/ 886178 h 1766711"/>
              <a:gd name="connsiteX71" fmla="*/ 1399822 w 4295422"/>
              <a:gd name="connsiteY71" fmla="*/ 886178 h 1766711"/>
              <a:gd name="connsiteX72" fmla="*/ 1399822 w 4295422"/>
              <a:gd name="connsiteY72" fmla="*/ 920044 h 1766711"/>
              <a:gd name="connsiteX73" fmla="*/ 1419577 w 4295422"/>
              <a:gd name="connsiteY73" fmla="*/ 920044 h 1766711"/>
              <a:gd name="connsiteX74" fmla="*/ 1419577 w 4295422"/>
              <a:gd name="connsiteY74" fmla="*/ 959555 h 1766711"/>
              <a:gd name="connsiteX75" fmla="*/ 1430866 w 4295422"/>
              <a:gd name="connsiteY75" fmla="*/ 959555 h 1766711"/>
              <a:gd name="connsiteX76" fmla="*/ 1430866 w 4295422"/>
              <a:gd name="connsiteY76" fmla="*/ 999067 h 1766711"/>
              <a:gd name="connsiteX77" fmla="*/ 1459089 w 4295422"/>
              <a:gd name="connsiteY77" fmla="*/ 999067 h 1766711"/>
              <a:gd name="connsiteX78" fmla="*/ 1459089 w 4295422"/>
              <a:gd name="connsiteY78" fmla="*/ 1024467 h 1766711"/>
              <a:gd name="connsiteX79" fmla="*/ 1509889 w 4295422"/>
              <a:gd name="connsiteY79" fmla="*/ 1024467 h 1766711"/>
              <a:gd name="connsiteX80" fmla="*/ 1509889 w 4295422"/>
              <a:gd name="connsiteY80" fmla="*/ 1052689 h 1766711"/>
              <a:gd name="connsiteX81" fmla="*/ 1538111 w 4295422"/>
              <a:gd name="connsiteY81" fmla="*/ 1052689 h 1766711"/>
              <a:gd name="connsiteX82" fmla="*/ 1538111 w 4295422"/>
              <a:gd name="connsiteY82" fmla="*/ 1078089 h 1766711"/>
              <a:gd name="connsiteX83" fmla="*/ 1571977 w 4295422"/>
              <a:gd name="connsiteY83" fmla="*/ 1078089 h 1766711"/>
              <a:gd name="connsiteX84" fmla="*/ 1571977 w 4295422"/>
              <a:gd name="connsiteY84" fmla="*/ 1100667 h 1766711"/>
              <a:gd name="connsiteX85" fmla="*/ 1588911 w 4295422"/>
              <a:gd name="connsiteY85" fmla="*/ 1100667 h 1766711"/>
              <a:gd name="connsiteX86" fmla="*/ 1588911 w 4295422"/>
              <a:gd name="connsiteY86" fmla="*/ 1117600 h 1766711"/>
              <a:gd name="connsiteX87" fmla="*/ 1631244 w 4295422"/>
              <a:gd name="connsiteY87" fmla="*/ 1117600 h 1766711"/>
              <a:gd name="connsiteX88" fmla="*/ 1631244 w 4295422"/>
              <a:gd name="connsiteY88" fmla="*/ 1131711 h 1766711"/>
              <a:gd name="connsiteX89" fmla="*/ 1645355 w 4295422"/>
              <a:gd name="connsiteY89" fmla="*/ 1131711 h 1766711"/>
              <a:gd name="connsiteX90" fmla="*/ 1645355 w 4295422"/>
              <a:gd name="connsiteY90" fmla="*/ 1176867 h 1766711"/>
              <a:gd name="connsiteX91" fmla="*/ 1679222 w 4295422"/>
              <a:gd name="connsiteY91" fmla="*/ 1176867 h 1766711"/>
              <a:gd name="connsiteX92" fmla="*/ 1679222 w 4295422"/>
              <a:gd name="connsiteY92" fmla="*/ 1196622 h 1766711"/>
              <a:gd name="connsiteX93" fmla="*/ 1746955 w 4295422"/>
              <a:gd name="connsiteY93" fmla="*/ 1196622 h 1766711"/>
              <a:gd name="connsiteX94" fmla="*/ 1746955 w 4295422"/>
              <a:gd name="connsiteY94" fmla="*/ 1222022 h 1766711"/>
              <a:gd name="connsiteX95" fmla="*/ 1766711 w 4295422"/>
              <a:gd name="connsiteY95" fmla="*/ 1222022 h 1766711"/>
              <a:gd name="connsiteX96" fmla="*/ 1766711 w 4295422"/>
              <a:gd name="connsiteY96" fmla="*/ 1250244 h 1766711"/>
              <a:gd name="connsiteX97" fmla="*/ 1814689 w 4295422"/>
              <a:gd name="connsiteY97" fmla="*/ 1250244 h 1766711"/>
              <a:gd name="connsiteX98" fmla="*/ 1814689 w 4295422"/>
              <a:gd name="connsiteY98" fmla="*/ 1267178 h 1766711"/>
              <a:gd name="connsiteX99" fmla="*/ 1873955 w 4295422"/>
              <a:gd name="connsiteY99" fmla="*/ 1267178 h 1766711"/>
              <a:gd name="connsiteX100" fmla="*/ 1873955 w 4295422"/>
              <a:gd name="connsiteY100" fmla="*/ 1315155 h 1766711"/>
              <a:gd name="connsiteX101" fmla="*/ 1924755 w 4295422"/>
              <a:gd name="connsiteY101" fmla="*/ 1315155 h 1766711"/>
              <a:gd name="connsiteX102" fmla="*/ 1924755 w 4295422"/>
              <a:gd name="connsiteY102" fmla="*/ 1329267 h 1766711"/>
              <a:gd name="connsiteX103" fmla="*/ 1950155 w 4295422"/>
              <a:gd name="connsiteY103" fmla="*/ 1329267 h 1766711"/>
              <a:gd name="connsiteX104" fmla="*/ 1950155 w 4295422"/>
              <a:gd name="connsiteY104" fmla="*/ 1354667 h 1766711"/>
              <a:gd name="connsiteX105" fmla="*/ 1981200 w 4295422"/>
              <a:gd name="connsiteY105" fmla="*/ 1354667 h 1766711"/>
              <a:gd name="connsiteX106" fmla="*/ 1981200 w 4295422"/>
              <a:gd name="connsiteY106" fmla="*/ 1397000 h 1766711"/>
              <a:gd name="connsiteX107" fmla="*/ 2085622 w 4295422"/>
              <a:gd name="connsiteY107" fmla="*/ 1397000 h 1766711"/>
              <a:gd name="connsiteX108" fmla="*/ 2085622 w 4295422"/>
              <a:gd name="connsiteY108" fmla="*/ 1419578 h 1766711"/>
              <a:gd name="connsiteX109" fmla="*/ 2113844 w 4295422"/>
              <a:gd name="connsiteY109" fmla="*/ 1419578 h 1766711"/>
              <a:gd name="connsiteX110" fmla="*/ 2113844 w 4295422"/>
              <a:gd name="connsiteY110" fmla="*/ 1436511 h 1766711"/>
              <a:gd name="connsiteX111" fmla="*/ 2178755 w 4295422"/>
              <a:gd name="connsiteY111" fmla="*/ 1436511 h 1766711"/>
              <a:gd name="connsiteX112" fmla="*/ 2178755 w 4295422"/>
              <a:gd name="connsiteY112" fmla="*/ 1473200 h 1766711"/>
              <a:gd name="connsiteX113" fmla="*/ 2297289 w 4295422"/>
              <a:gd name="connsiteY113" fmla="*/ 1473200 h 1766711"/>
              <a:gd name="connsiteX114" fmla="*/ 2297289 w 4295422"/>
              <a:gd name="connsiteY114" fmla="*/ 1490133 h 1766711"/>
              <a:gd name="connsiteX115" fmla="*/ 2336800 w 4295422"/>
              <a:gd name="connsiteY115" fmla="*/ 1490133 h 1766711"/>
              <a:gd name="connsiteX116" fmla="*/ 2336800 w 4295422"/>
              <a:gd name="connsiteY116" fmla="*/ 1515533 h 1766711"/>
              <a:gd name="connsiteX117" fmla="*/ 2435577 w 4295422"/>
              <a:gd name="connsiteY117" fmla="*/ 1515533 h 1766711"/>
              <a:gd name="connsiteX118" fmla="*/ 2435577 w 4295422"/>
              <a:gd name="connsiteY118" fmla="*/ 1535289 h 1766711"/>
              <a:gd name="connsiteX119" fmla="*/ 2604911 w 4295422"/>
              <a:gd name="connsiteY119" fmla="*/ 1535289 h 1766711"/>
              <a:gd name="connsiteX120" fmla="*/ 2604911 w 4295422"/>
              <a:gd name="connsiteY120" fmla="*/ 1569155 h 1766711"/>
              <a:gd name="connsiteX121" fmla="*/ 2627489 w 4295422"/>
              <a:gd name="connsiteY121" fmla="*/ 1569155 h 1766711"/>
              <a:gd name="connsiteX122" fmla="*/ 2627489 w 4295422"/>
              <a:gd name="connsiteY122" fmla="*/ 1588911 h 1766711"/>
              <a:gd name="connsiteX123" fmla="*/ 2692400 w 4295422"/>
              <a:gd name="connsiteY123" fmla="*/ 1588911 h 1766711"/>
              <a:gd name="connsiteX124" fmla="*/ 2692400 w 4295422"/>
              <a:gd name="connsiteY124" fmla="*/ 1614311 h 1766711"/>
              <a:gd name="connsiteX125" fmla="*/ 2808111 w 4295422"/>
              <a:gd name="connsiteY125" fmla="*/ 1614311 h 1766711"/>
              <a:gd name="connsiteX126" fmla="*/ 2808111 w 4295422"/>
              <a:gd name="connsiteY126" fmla="*/ 1614311 h 1766711"/>
              <a:gd name="connsiteX127" fmla="*/ 2808111 w 4295422"/>
              <a:gd name="connsiteY127" fmla="*/ 1639711 h 1766711"/>
              <a:gd name="connsiteX128" fmla="*/ 2918177 w 4295422"/>
              <a:gd name="connsiteY128" fmla="*/ 1639711 h 1766711"/>
              <a:gd name="connsiteX129" fmla="*/ 2918177 w 4295422"/>
              <a:gd name="connsiteY129" fmla="*/ 1687689 h 1766711"/>
              <a:gd name="connsiteX130" fmla="*/ 2932289 w 4295422"/>
              <a:gd name="connsiteY130" fmla="*/ 1687689 h 1766711"/>
              <a:gd name="connsiteX131" fmla="*/ 2932289 w 4295422"/>
              <a:gd name="connsiteY131" fmla="*/ 1715911 h 1766711"/>
              <a:gd name="connsiteX132" fmla="*/ 3273777 w 4295422"/>
              <a:gd name="connsiteY132" fmla="*/ 1715911 h 1766711"/>
              <a:gd name="connsiteX133" fmla="*/ 3273777 w 4295422"/>
              <a:gd name="connsiteY133" fmla="*/ 1766711 h 1766711"/>
              <a:gd name="connsiteX134" fmla="*/ 4295422 w 4295422"/>
              <a:gd name="connsiteY134" fmla="*/ 1766711 h 1766711"/>
              <a:gd name="connsiteX0" fmla="*/ 0 w 4295422"/>
              <a:gd name="connsiteY0" fmla="*/ 0 h 1766711"/>
              <a:gd name="connsiteX1" fmla="*/ 84666 w 4295422"/>
              <a:gd name="connsiteY1" fmla="*/ 0 h 1766711"/>
              <a:gd name="connsiteX2" fmla="*/ 84666 w 4295422"/>
              <a:gd name="connsiteY2" fmla="*/ 16933 h 1766711"/>
              <a:gd name="connsiteX3" fmla="*/ 104422 w 4295422"/>
              <a:gd name="connsiteY3" fmla="*/ 16933 h 1766711"/>
              <a:gd name="connsiteX4" fmla="*/ 104422 w 4295422"/>
              <a:gd name="connsiteY4" fmla="*/ 33867 h 1766711"/>
              <a:gd name="connsiteX5" fmla="*/ 155222 w 4295422"/>
              <a:gd name="connsiteY5" fmla="*/ 33867 h 1766711"/>
              <a:gd name="connsiteX6" fmla="*/ 155222 w 4295422"/>
              <a:gd name="connsiteY6" fmla="*/ 76200 h 1766711"/>
              <a:gd name="connsiteX7" fmla="*/ 234244 w 4295422"/>
              <a:gd name="connsiteY7" fmla="*/ 76200 h 1766711"/>
              <a:gd name="connsiteX8" fmla="*/ 234244 w 4295422"/>
              <a:gd name="connsiteY8" fmla="*/ 107244 h 1766711"/>
              <a:gd name="connsiteX9" fmla="*/ 256822 w 4295422"/>
              <a:gd name="connsiteY9" fmla="*/ 107244 h 1766711"/>
              <a:gd name="connsiteX10" fmla="*/ 256822 w 4295422"/>
              <a:gd name="connsiteY10" fmla="*/ 143933 h 1766711"/>
              <a:gd name="connsiteX11" fmla="*/ 270933 w 4295422"/>
              <a:gd name="connsiteY11" fmla="*/ 143933 h 1766711"/>
              <a:gd name="connsiteX12" fmla="*/ 270933 w 4295422"/>
              <a:gd name="connsiteY12" fmla="*/ 163689 h 1766711"/>
              <a:gd name="connsiteX13" fmla="*/ 352777 w 4295422"/>
              <a:gd name="connsiteY13" fmla="*/ 163689 h 1766711"/>
              <a:gd name="connsiteX14" fmla="*/ 352777 w 4295422"/>
              <a:gd name="connsiteY14" fmla="*/ 191911 h 1766711"/>
              <a:gd name="connsiteX15" fmla="*/ 412044 w 4295422"/>
              <a:gd name="connsiteY15" fmla="*/ 191911 h 1766711"/>
              <a:gd name="connsiteX16" fmla="*/ 412044 w 4295422"/>
              <a:gd name="connsiteY16" fmla="*/ 222955 h 1766711"/>
              <a:gd name="connsiteX17" fmla="*/ 493889 w 4295422"/>
              <a:gd name="connsiteY17" fmla="*/ 222955 h 1766711"/>
              <a:gd name="connsiteX18" fmla="*/ 493889 w 4295422"/>
              <a:gd name="connsiteY18" fmla="*/ 251178 h 1766711"/>
              <a:gd name="connsiteX19" fmla="*/ 510822 w 4295422"/>
              <a:gd name="connsiteY19" fmla="*/ 251178 h 1766711"/>
              <a:gd name="connsiteX20" fmla="*/ 510822 w 4295422"/>
              <a:gd name="connsiteY20" fmla="*/ 282222 h 1766711"/>
              <a:gd name="connsiteX21" fmla="*/ 544689 w 4295422"/>
              <a:gd name="connsiteY21" fmla="*/ 282222 h 1766711"/>
              <a:gd name="connsiteX22" fmla="*/ 544689 w 4295422"/>
              <a:gd name="connsiteY22" fmla="*/ 301978 h 1766711"/>
              <a:gd name="connsiteX23" fmla="*/ 601133 w 4295422"/>
              <a:gd name="connsiteY23" fmla="*/ 301978 h 1766711"/>
              <a:gd name="connsiteX24" fmla="*/ 601133 w 4295422"/>
              <a:gd name="connsiteY24" fmla="*/ 318911 h 1766711"/>
              <a:gd name="connsiteX25" fmla="*/ 646289 w 4295422"/>
              <a:gd name="connsiteY25" fmla="*/ 318911 h 1766711"/>
              <a:gd name="connsiteX26" fmla="*/ 646289 w 4295422"/>
              <a:gd name="connsiteY26" fmla="*/ 341489 h 1766711"/>
              <a:gd name="connsiteX27" fmla="*/ 674511 w 4295422"/>
              <a:gd name="connsiteY27" fmla="*/ 341489 h 1766711"/>
              <a:gd name="connsiteX28" fmla="*/ 674511 w 4295422"/>
              <a:gd name="connsiteY28" fmla="*/ 364067 h 1766711"/>
              <a:gd name="connsiteX29" fmla="*/ 702733 w 4295422"/>
              <a:gd name="connsiteY29" fmla="*/ 364067 h 1766711"/>
              <a:gd name="connsiteX30" fmla="*/ 702733 w 4295422"/>
              <a:gd name="connsiteY30" fmla="*/ 395111 h 1766711"/>
              <a:gd name="connsiteX31" fmla="*/ 722489 w 4295422"/>
              <a:gd name="connsiteY31" fmla="*/ 395111 h 1766711"/>
              <a:gd name="connsiteX32" fmla="*/ 722489 w 4295422"/>
              <a:gd name="connsiteY32" fmla="*/ 414867 h 1766711"/>
              <a:gd name="connsiteX33" fmla="*/ 759177 w 4295422"/>
              <a:gd name="connsiteY33" fmla="*/ 414867 h 1766711"/>
              <a:gd name="connsiteX34" fmla="*/ 759177 w 4295422"/>
              <a:gd name="connsiteY34" fmla="*/ 437444 h 1766711"/>
              <a:gd name="connsiteX35" fmla="*/ 781755 w 4295422"/>
              <a:gd name="connsiteY35" fmla="*/ 437444 h 1766711"/>
              <a:gd name="connsiteX36" fmla="*/ 781755 w 4295422"/>
              <a:gd name="connsiteY36" fmla="*/ 454378 h 1766711"/>
              <a:gd name="connsiteX37" fmla="*/ 801511 w 4295422"/>
              <a:gd name="connsiteY37" fmla="*/ 454378 h 1766711"/>
              <a:gd name="connsiteX38" fmla="*/ 801511 w 4295422"/>
              <a:gd name="connsiteY38" fmla="*/ 471311 h 1766711"/>
              <a:gd name="connsiteX39" fmla="*/ 869244 w 4295422"/>
              <a:gd name="connsiteY39" fmla="*/ 471311 h 1766711"/>
              <a:gd name="connsiteX40" fmla="*/ 869244 w 4295422"/>
              <a:gd name="connsiteY40" fmla="*/ 499533 h 1766711"/>
              <a:gd name="connsiteX41" fmla="*/ 883355 w 4295422"/>
              <a:gd name="connsiteY41" fmla="*/ 499533 h 1766711"/>
              <a:gd name="connsiteX42" fmla="*/ 883355 w 4295422"/>
              <a:gd name="connsiteY42" fmla="*/ 519289 h 1766711"/>
              <a:gd name="connsiteX43" fmla="*/ 922866 w 4295422"/>
              <a:gd name="connsiteY43" fmla="*/ 519289 h 1766711"/>
              <a:gd name="connsiteX44" fmla="*/ 922866 w 4295422"/>
              <a:gd name="connsiteY44" fmla="*/ 547511 h 1766711"/>
              <a:gd name="connsiteX45" fmla="*/ 942622 w 4295422"/>
              <a:gd name="connsiteY45" fmla="*/ 547511 h 1766711"/>
              <a:gd name="connsiteX46" fmla="*/ 942622 w 4295422"/>
              <a:gd name="connsiteY46" fmla="*/ 584200 h 1766711"/>
              <a:gd name="connsiteX47" fmla="*/ 990600 w 4295422"/>
              <a:gd name="connsiteY47" fmla="*/ 584200 h 1766711"/>
              <a:gd name="connsiteX48" fmla="*/ 990600 w 4295422"/>
              <a:gd name="connsiteY48" fmla="*/ 629355 h 1766711"/>
              <a:gd name="connsiteX49" fmla="*/ 1013177 w 4295422"/>
              <a:gd name="connsiteY49" fmla="*/ 632177 h 1766711"/>
              <a:gd name="connsiteX50" fmla="*/ 1013177 w 4295422"/>
              <a:gd name="connsiteY50" fmla="*/ 651932 h 1766711"/>
              <a:gd name="connsiteX51" fmla="*/ 1032933 w 4295422"/>
              <a:gd name="connsiteY51" fmla="*/ 651932 h 1766711"/>
              <a:gd name="connsiteX52" fmla="*/ 1032933 w 4295422"/>
              <a:gd name="connsiteY52" fmla="*/ 688622 h 1766711"/>
              <a:gd name="connsiteX53" fmla="*/ 1061155 w 4295422"/>
              <a:gd name="connsiteY53" fmla="*/ 688622 h 1766711"/>
              <a:gd name="connsiteX54" fmla="*/ 1061155 w 4295422"/>
              <a:gd name="connsiteY54" fmla="*/ 688622 h 1766711"/>
              <a:gd name="connsiteX55" fmla="*/ 1066800 w 4295422"/>
              <a:gd name="connsiteY55" fmla="*/ 694267 h 1766711"/>
              <a:gd name="connsiteX56" fmla="*/ 1066800 w 4295422"/>
              <a:gd name="connsiteY56" fmla="*/ 711200 h 1766711"/>
              <a:gd name="connsiteX57" fmla="*/ 1083733 w 4295422"/>
              <a:gd name="connsiteY57" fmla="*/ 711200 h 1766711"/>
              <a:gd name="connsiteX58" fmla="*/ 1083733 w 4295422"/>
              <a:gd name="connsiteY58" fmla="*/ 722489 h 1766711"/>
              <a:gd name="connsiteX59" fmla="*/ 1109133 w 4295422"/>
              <a:gd name="connsiteY59" fmla="*/ 722489 h 1766711"/>
              <a:gd name="connsiteX60" fmla="*/ 1109133 w 4295422"/>
              <a:gd name="connsiteY60" fmla="*/ 750711 h 1766711"/>
              <a:gd name="connsiteX61" fmla="*/ 1137355 w 4295422"/>
              <a:gd name="connsiteY61" fmla="*/ 750711 h 1766711"/>
              <a:gd name="connsiteX62" fmla="*/ 1137355 w 4295422"/>
              <a:gd name="connsiteY62" fmla="*/ 776111 h 1766711"/>
              <a:gd name="connsiteX63" fmla="*/ 1137355 w 4295422"/>
              <a:gd name="connsiteY63" fmla="*/ 776111 h 1766711"/>
              <a:gd name="connsiteX64" fmla="*/ 1151466 w 4295422"/>
              <a:gd name="connsiteY64" fmla="*/ 790222 h 1766711"/>
              <a:gd name="connsiteX65" fmla="*/ 1199444 w 4295422"/>
              <a:gd name="connsiteY65" fmla="*/ 790222 h 1766711"/>
              <a:gd name="connsiteX66" fmla="*/ 1199444 w 4295422"/>
              <a:gd name="connsiteY66" fmla="*/ 824089 h 1766711"/>
              <a:gd name="connsiteX67" fmla="*/ 1207911 w 4295422"/>
              <a:gd name="connsiteY67" fmla="*/ 824089 h 1766711"/>
              <a:gd name="connsiteX68" fmla="*/ 1207911 w 4295422"/>
              <a:gd name="connsiteY68" fmla="*/ 835378 h 1766711"/>
              <a:gd name="connsiteX69" fmla="*/ 1337733 w 4295422"/>
              <a:gd name="connsiteY69" fmla="*/ 835378 h 1766711"/>
              <a:gd name="connsiteX70" fmla="*/ 1337733 w 4295422"/>
              <a:gd name="connsiteY70" fmla="*/ 886178 h 1766711"/>
              <a:gd name="connsiteX71" fmla="*/ 1399822 w 4295422"/>
              <a:gd name="connsiteY71" fmla="*/ 886178 h 1766711"/>
              <a:gd name="connsiteX72" fmla="*/ 1399822 w 4295422"/>
              <a:gd name="connsiteY72" fmla="*/ 920044 h 1766711"/>
              <a:gd name="connsiteX73" fmla="*/ 1419577 w 4295422"/>
              <a:gd name="connsiteY73" fmla="*/ 920044 h 1766711"/>
              <a:gd name="connsiteX74" fmla="*/ 1419577 w 4295422"/>
              <a:gd name="connsiteY74" fmla="*/ 959555 h 1766711"/>
              <a:gd name="connsiteX75" fmla="*/ 1430866 w 4295422"/>
              <a:gd name="connsiteY75" fmla="*/ 959555 h 1766711"/>
              <a:gd name="connsiteX76" fmla="*/ 1430866 w 4295422"/>
              <a:gd name="connsiteY76" fmla="*/ 999067 h 1766711"/>
              <a:gd name="connsiteX77" fmla="*/ 1459089 w 4295422"/>
              <a:gd name="connsiteY77" fmla="*/ 999067 h 1766711"/>
              <a:gd name="connsiteX78" fmla="*/ 1459089 w 4295422"/>
              <a:gd name="connsiteY78" fmla="*/ 1024467 h 1766711"/>
              <a:gd name="connsiteX79" fmla="*/ 1509889 w 4295422"/>
              <a:gd name="connsiteY79" fmla="*/ 1024467 h 1766711"/>
              <a:gd name="connsiteX80" fmla="*/ 1509889 w 4295422"/>
              <a:gd name="connsiteY80" fmla="*/ 1052689 h 1766711"/>
              <a:gd name="connsiteX81" fmla="*/ 1538111 w 4295422"/>
              <a:gd name="connsiteY81" fmla="*/ 1052689 h 1766711"/>
              <a:gd name="connsiteX82" fmla="*/ 1538111 w 4295422"/>
              <a:gd name="connsiteY82" fmla="*/ 1078089 h 1766711"/>
              <a:gd name="connsiteX83" fmla="*/ 1571977 w 4295422"/>
              <a:gd name="connsiteY83" fmla="*/ 1078089 h 1766711"/>
              <a:gd name="connsiteX84" fmla="*/ 1571977 w 4295422"/>
              <a:gd name="connsiteY84" fmla="*/ 1100667 h 1766711"/>
              <a:gd name="connsiteX85" fmla="*/ 1588911 w 4295422"/>
              <a:gd name="connsiteY85" fmla="*/ 1100667 h 1766711"/>
              <a:gd name="connsiteX86" fmla="*/ 1588911 w 4295422"/>
              <a:gd name="connsiteY86" fmla="*/ 1117600 h 1766711"/>
              <a:gd name="connsiteX87" fmla="*/ 1631244 w 4295422"/>
              <a:gd name="connsiteY87" fmla="*/ 1117600 h 1766711"/>
              <a:gd name="connsiteX88" fmla="*/ 1631244 w 4295422"/>
              <a:gd name="connsiteY88" fmla="*/ 1131711 h 1766711"/>
              <a:gd name="connsiteX89" fmla="*/ 1645355 w 4295422"/>
              <a:gd name="connsiteY89" fmla="*/ 1131711 h 1766711"/>
              <a:gd name="connsiteX90" fmla="*/ 1645355 w 4295422"/>
              <a:gd name="connsiteY90" fmla="*/ 1176867 h 1766711"/>
              <a:gd name="connsiteX91" fmla="*/ 1679222 w 4295422"/>
              <a:gd name="connsiteY91" fmla="*/ 1176867 h 1766711"/>
              <a:gd name="connsiteX92" fmla="*/ 1679222 w 4295422"/>
              <a:gd name="connsiteY92" fmla="*/ 1196622 h 1766711"/>
              <a:gd name="connsiteX93" fmla="*/ 1746955 w 4295422"/>
              <a:gd name="connsiteY93" fmla="*/ 1196622 h 1766711"/>
              <a:gd name="connsiteX94" fmla="*/ 1746955 w 4295422"/>
              <a:gd name="connsiteY94" fmla="*/ 1222022 h 1766711"/>
              <a:gd name="connsiteX95" fmla="*/ 1766711 w 4295422"/>
              <a:gd name="connsiteY95" fmla="*/ 1222022 h 1766711"/>
              <a:gd name="connsiteX96" fmla="*/ 1766711 w 4295422"/>
              <a:gd name="connsiteY96" fmla="*/ 1250244 h 1766711"/>
              <a:gd name="connsiteX97" fmla="*/ 1814689 w 4295422"/>
              <a:gd name="connsiteY97" fmla="*/ 1250244 h 1766711"/>
              <a:gd name="connsiteX98" fmla="*/ 1814689 w 4295422"/>
              <a:gd name="connsiteY98" fmla="*/ 1267178 h 1766711"/>
              <a:gd name="connsiteX99" fmla="*/ 1873955 w 4295422"/>
              <a:gd name="connsiteY99" fmla="*/ 1267178 h 1766711"/>
              <a:gd name="connsiteX100" fmla="*/ 1873955 w 4295422"/>
              <a:gd name="connsiteY100" fmla="*/ 1315155 h 1766711"/>
              <a:gd name="connsiteX101" fmla="*/ 1924755 w 4295422"/>
              <a:gd name="connsiteY101" fmla="*/ 1315155 h 1766711"/>
              <a:gd name="connsiteX102" fmla="*/ 1924755 w 4295422"/>
              <a:gd name="connsiteY102" fmla="*/ 1329267 h 1766711"/>
              <a:gd name="connsiteX103" fmla="*/ 1950155 w 4295422"/>
              <a:gd name="connsiteY103" fmla="*/ 1329267 h 1766711"/>
              <a:gd name="connsiteX104" fmla="*/ 1950155 w 4295422"/>
              <a:gd name="connsiteY104" fmla="*/ 1354667 h 1766711"/>
              <a:gd name="connsiteX105" fmla="*/ 1981200 w 4295422"/>
              <a:gd name="connsiteY105" fmla="*/ 1354667 h 1766711"/>
              <a:gd name="connsiteX106" fmla="*/ 1981200 w 4295422"/>
              <a:gd name="connsiteY106" fmla="*/ 1397000 h 1766711"/>
              <a:gd name="connsiteX107" fmla="*/ 2085622 w 4295422"/>
              <a:gd name="connsiteY107" fmla="*/ 1397000 h 1766711"/>
              <a:gd name="connsiteX108" fmla="*/ 2085622 w 4295422"/>
              <a:gd name="connsiteY108" fmla="*/ 1419578 h 1766711"/>
              <a:gd name="connsiteX109" fmla="*/ 2113844 w 4295422"/>
              <a:gd name="connsiteY109" fmla="*/ 1419578 h 1766711"/>
              <a:gd name="connsiteX110" fmla="*/ 2113844 w 4295422"/>
              <a:gd name="connsiteY110" fmla="*/ 1436511 h 1766711"/>
              <a:gd name="connsiteX111" fmla="*/ 2178755 w 4295422"/>
              <a:gd name="connsiteY111" fmla="*/ 1436511 h 1766711"/>
              <a:gd name="connsiteX112" fmla="*/ 2178755 w 4295422"/>
              <a:gd name="connsiteY112" fmla="*/ 1473200 h 1766711"/>
              <a:gd name="connsiteX113" fmla="*/ 2297289 w 4295422"/>
              <a:gd name="connsiteY113" fmla="*/ 1473200 h 1766711"/>
              <a:gd name="connsiteX114" fmla="*/ 2297289 w 4295422"/>
              <a:gd name="connsiteY114" fmla="*/ 1490133 h 1766711"/>
              <a:gd name="connsiteX115" fmla="*/ 2336800 w 4295422"/>
              <a:gd name="connsiteY115" fmla="*/ 1490133 h 1766711"/>
              <a:gd name="connsiteX116" fmla="*/ 2336800 w 4295422"/>
              <a:gd name="connsiteY116" fmla="*/ 1515533 h 1766711"/>
              <a:gd name="connsiteX117" fmla="*/ 2435577 w 4295422"/>
              <a:gd name="connsiteY117" fmla="*/ 1515533 h 1766711"/>
              <a:gd name="connsiteX118" fmla="*/ 2435577 w 4295422"/>
              <a:gd name="connsiteY118" fmla="*/ 1535289 h 1766711"/>
              <a:gd name="connsiteX119" fmla="*/ 2604911 w 4295422"/>
              <a:gd name="connsiteY119" fmla="*/ 1535289 h 1766711"/>
              <a:gd name="connsiteX120" fmla="*/ 2604911 w 4295422"/>
              <a:gd name="connsiteY120" fmla="*/ 1569155 h 1766711"/>
              <a:gd name="connsiteX121" fmla="*/ 2627489 w 4295422"/>
              <a:gd name="connsiteY121" fmla="*/ 1569155 h 1766711"/>
              <a:gd name="connsiteX122" fmla="*/ 2627489 w 4295422"/>
              <a:gd name="connsiteY122" fmla="*/ 1588911 h 1766711"/>
              <a:gd name="connsiteX123" fmla="*/ 2692400 w 4295422"/>
              <a:gd name="connsiteY123" fmla="*/ 1588911 h 1766711"/>
              <a:gd name="connsiteX124" fmla="*/ 2692400 w 4295422"/>
              <a:gd name="connsiteY124" fmla="*/ 1614311 h 1766711"/>
              <a:gd name="connsiteX125" fmla="*/ 2808111 w 4295422"/>
              <a:gd name="connsiteY125" fmla="*/ 1614311 h 1766711"/>
              <a:gd name="connsiteX126" fmla="*/ 2808111 w 4295422"/>
              <a:gd name="connsiteY126" fmla="*/ 1614311 h 1766711"/>
              <a:gd name="connsiteX127" fmla="*/ 2808111 w 4295422"/>
              <a:gd name="connsiteY127" fmla="*/ 1639711 h 1766711"/>
              <a:gd name="connsiteX128" fmla="*/ 2918177 w 4295422"/>
              <a:gd name="connsiteY128" fmla="*/ 1639711 h 1766711"/>
              <a:gd name="connsiteX129" fmla="*/ 2918177 w 4295422"/>
              <a:gd name="connsiteY129" fmla="*/ 1687689 h 1766711"/>
              <a:gd name="connsiteX130" fmla="*/ 2932289 w 4295422"/>
              <a:gd name="connsiteY130" fmla="*/ 1687689 h 1766711"/>
              <a:gd name="connsiteX131" fmla="*/ 2932289 w 4295422"/>
              <a:gd name="connsiteY131" fmla="*/ 1715911 h 1766711"/>
              <a:gd name="connsiteX132" fmla="*/ 3273777 w 4295422"/>
              <a:gd name="connsiteY132" fmla="*/ 1715911 h 1766711"/>
              <a:gd name="connsiteX133" fmla="*/ 3273777 w 4295422"/>
              <a:gd name="connsiteY133" fmla="*/ 1766711 h 1766711"/>
              <a:gd name="connsiteX134" fmla="*/ 4295422 w 4295422"/>
              <a:gd name="connsiteY134" fmla="*/ 1766711 h 1766711"/>
              <a:gd name="connsiteX0" fmla="*/ 0 w 4295422"/>
              <a:gd name="connsiteY0" fmla="*/ 0 h 1766711"/>
              <a:gd name="connsiteX1" fmla="*/ 84666 w 4295422"/>
              <a:gd name="connsiteY1" fmla="*/ 0 h 1766711"/>
              <a:gd name="connsiteX2" fmla="*/ 84666 w 4295422"/>
              <a:gd name="connsiteY2" fmla="*/ 16933 h 1766711"/>
              <a:gd name="connsiteX3" fmla="*/ 104422 w 4295422"/>
              <a:gd name="connsiteY3" fmla="*/ 16933 h 1766711"/>
              <a:gd name="connsiteX4" fmla="*/ 104422 w 4295422"/>
              <a:gd name="connsiteY4" fmla="*/ 33867 h 1766711"/>
              <a:gd name="connsiteX5" fmla="*/ 155222 w 4295422"/>
              <a:gd name="connsiteY5" fmla="*/ 33867 h 1766711"/>
              <a:gd name="connsiteX6" fmla="*/ 155222 w 4295422"/>
              <a:gd name="connsiteY6" fmla="*/ 76200 h 1766711"/>
              <a:gd name="connsiteX7" fmla="*/ 234244 w 4295422"/>
              <a:gd name="connsiteY7" fmla="*/ 76200 h 1766711"/>
              <a:gd name="connsiteX8" fmla="*/ 234244 w 4295422"/>
              <a:gd name="connsiteY8" fmla="*/ 107244 h 1766711"/>
              <a:gd name="connsiteX9" fmla="*/ 256822 w 4295422"/>
              <a:gd name="connsiteY9" fmla="*/ 107244 h 1766711"/>
              <a:gd name="connsiteX10" fmla="*/ 256822 w 4295422"/>
              <a:gd name="connsiteY10" fmla="*/ 143933 h 1766711"/>
              <a:gd name="connsiteX11" fmla="*/ 270933 w 4295422"/>
              <a:gd name="connsiteY11" fmla="*/ 143933 h 1766711"/>
              <a:gd name="connsiteX12" fmla="*/ 270933 w 4295422"/>
              <a:gd name="connsiteY12" fmla="*/ 163689 h 1766711"/>
              <a:gd name="connsiteX13" fmla="*/ 352777 w 4295422"/>
              <a:gd name="connsiteY13" fmla="*/ 163689 h 1766711"/>
              <a:gd name="connsiteX14" fmla="*/ 352777 w 4295422"/>
              <a:gd name="connsiteY14" fmla="*/ 191911 h 1766711"/>
              <a:gd name="connsiteX15" fmla="*/ 412044 w 4295422"/>
              <a:gd name="connsiteY15" fmla="*/ 191911 h 1766711"/>
              <a:gd name="connsiteX16" fmla="*/ 412044 w 4295422"/>
              <a:gd name="connsiteY16" fmla="*/ 222955 h 1766711"/>
              <a:gd name="connsiteX17" fmla="*/ 493889 w 4295422"/>
              <a:gd name="connsiteY17" fmla="*/ 222955 h 1766711"/>
              <a:gd name="connsiteX18" fmla="*/ 493889 w 4295422"/>
              <a:gd name="connsiteY18" fmla="*/ 251178 h 1766711"/>
              <a:gd name="connsiteX19" fmla="*/ 510822 w 4295422"/>
              <a:gd name="connsiteY19" fmla="*/ 251178 h 1766711"/>
              <a:gd name="connsiteX20" fmla="*/ 510822 w 4295422"/>
              <a:gd name="connsiteY20" fmla="*/ 282222 h 1766711"/>
              <a:gd name="connsiteX21" fmla="*/ 544689 w 4295422"/>
              <a:gd name="connsiteY21" fmla="*/ 282222 h 1766711"/>
              <a:gd name="connsiteX22" fmla="*/ 544689 w 4295422"/>
              <a:gd name="connsiteY22" fmla="*/ 301978 h 1766711"/>
              <a:gd name="connsiteX23" fmla="*/ 601133 w 4295422"/>
              <a:gd name="connsiteY23" fmla="*/ 301978 h 1766711"/>
              <a:gd name="connsiteX24" fmla="*/ 601133 w 4295422"/>
              <a:gd name="connsiteY24" fmla="*/ 318911 h 1766711"/>
              <a:gd name="connsiteX25" fmla="*/ 646289 w 4295422"/>
              <a:gd name="connsiteY25" fmla="*/ 318911 h 1766711"/>
              <a:gd name="connsiteX26" fmla="*/ 646289 w 4295422"/>
              <a:gd name="connsiteY26" fmla="*/ 341489 h 1766711"/>
              <a:gd name="connsiteX27" fmla="*/ 674511 w 4295422"/>
              <a:gd name="connsiteY27" fmla="*/ 341489 h 1766711"/>
              <a:gd name="connsiteX28" fmla="*/ 674511 w 4295422"/>
              <a:gd name="connsiteY28" fmla="*/ 364067 h 1766711"/>
              <a:gd name="connsiteX29" fmla="*/ 702733 w 4295422"/>
              <a:gd name="connsiteY29" fmla="*/ 364067 h 1766711"/>
              <a:gd name="connsiteX30" fmla="*/ 702733 w 4295422"/>
              <a:gd name="connsiteY30" fmla="*/ 395111 h 1766711"/>
              <a:gd name="connsiteX31" fmla="*/ 722489 w 4295422"/>
              <a:gd name="connsiteY31" fmla="*/ 395111 h 1766711"/>
              <a:gd name="connsiteX32" fmla="*/ 722489 w 4295422"/>
              <a:gd name="connsiteY32" fmla="*/ 414867 h 1766711"/>
              <a:gd name="connsiteX33" fmla="*/ 759177 w 4295422"/>
              <a:gd name="connsiteY33" fmla="*/ 414867 h 1766711"/>
              <a:gd name="connsiteX34" fmla="*/ 759177 w 4295422"/>
              <a:gd name="connsiteY34" fmla="*/ 437444 h 1766711"/>
              <a:gd name="connsiteX35" fmla="*/ 781755 w 4295422"/>
              <a:gd name="connsiteY35" fmla="*/ 437444 h 1766711"/>
              <a:gd name="connsiteX36" fmla="*/ 781755 w 4295422"/>
              <a:gd name="connsiteY36" fmla="*/ 454378 h 1766711"/>
              <a:gd name="connsiteX37" fmla="*/ 801511 w 4295422"/>
              <a:gd name="connsiteY37" fmla="*/ 454378 h 1766711"/>
              <a:gd name="connsiteX38" fmla="*/ 801511 w 4295422"/>
              <a:gd name="connsiteY38" fmla="*/ 471311 h 1766711"/>
              <a:gd name="connsiteX39" fmla="*/ 869244 w 4295422"/>
              <a:gd name="connsiteY39" fmla="*/ 471311 h 1766711"/>
              <a:gd name="connsiteX40" fmla="*/ 869244 w 4295422"/>
              <a:gd name="connsiteY40" fmla="*/ 499533 h 1766711"/>
              <a:gd name="connsiteX41" fmla="*/ 883355 w 4295422"/>
              <a:gd name="connsiteY41" fmla="*/ 499533 h 1766711"/>
              <a:gd name="connsiteX42" fmla="*/ 883355 w 4295422"/>
              <a:gd name="connsiteY42" fmla="*/ 519289 h 1766711"/>
              <a:gd name="connsiteX43" fmla="*/ 922866 w 4295422"/>
              <a:gd name="connsiteY43" fmla="*/ 519289 h 1766711"/>
              <a:gd name="connsiteX44" fmla="*/ 922866 w 4295422"/>
              <a:gd name="connsiteY44" fmla="*/ 547511 h 1766711"/>
              <a:gd name="connsiteX45" fmla="*/ 942622 w 4295422"/>
              <a:gd name="connsiteY45" fmla="*/ 547511 h 1766711"/>
              <a:gd name="connsiteX46" fmla="*/ 942622 w 4295422"/>
              <a:gd name="connsiteY46" fmla="*/ 584200 h 1766711"/>
              <a:gd name="connsiteX47" fmla="*/ 990600 w 4295422"/>
              <a:gd name="connsiteY47" fmla="*/ 584200 h 1766711"/>
              <a:gd name="connsiteX48" fmla="*/ 990600 w 4295422"/>
              <a:gd name="connsiteY48" fmla="*/ 629355 h 1766711"/>
              <a:gd name="connsiteX49" fmla="*/ 1013177 w 4295422"/>
              <a:gd name="connsiteY49" fmla="*/ 632177 h 1766711"/>
              <a:gd name="connsiteX50" fmla="*/ 1013177 w 4295422"/>
              <a:gd name="connsiteY50" fmla="*/ 651932 h 1766711"/>
              <a:gd name="connsiteX51" fmla="*/ 1032933 w 4295422"/>
              <a:gd name="connsiteY51" fmla="*/ 651932 h 1766711"/>
              <a:gd name="connsiteX52" fmla="*/ 1032933 w 4295422"/>
              <a:gd name="connsiteY52" fmla="*/ 688622 h 1766711"/>
              <a:gd name="connsiteX53" fmla="*/ 1061155 w 4295422"/>
              <a:gd name="connsiteY53" fmla="*/ 688622 h 1766711"/>
              <a:gd name="connsiteX54" fmla="*/ 1061155 w 4295422"/>
              <a:gd name="connsiteY54" fmla="*/ 688622 h 1766711"/>
              <a:gd name="connsiteX55" fmla="*/ 1066800 w 4295422"/>
              <a:gd name="connsiteY55" fmla="*/ 694267 h 1766711"/>
              <a:gd name="connsiteX56" fmla="*/ 1066800 w 4295422"/>
              <a:gd name="connsiteY56" fmla="*/ 711200 h 1766711"/>
              <a:gd name="connsiteX57" fmla="*/ 1083733 w 4295422"/>
              <a:gd name="connsiteY57" fmla="*/ 711200 h 1766711"/>
              <a:gd name="connsiteX58" fmla="*/ 1083733 w 4295422"/>
              <a:gd name="connsiteY58" fmla="*/ 722489 h 1766711"/>
              <a:gd name="connsiteX59" fmla="*/ 1109133 w 4295422"/>
              <a:gd name="connsiteY59" fmla="*/ 722489 h 1766711"/>
              <a:gd name="connsiteX60" fmla="*/ 1109133 w 4295422"/>
              <a:gd name="connsiteY60" fmla="*/ 750711 h 1766711"/>
              <a:gd name="connsiteX61" fmla="*/ 1137355 w 4295422"/>
              <a:gd name="connsiteY61" fmla="*/ 750711 h 1766711"/>
              <a:gd name="connsiteX62" fmla="*/ 1137355 w 4295422"/>
              <a:gd name="connsiteY62" fmla="*/ 776111 h 1766711"/>
              <a:gd name="connsiteX63" fmla="*/ 1137355 w 4295422"/>
              <a:gd name="connsiteY63" fmla="*/ 776111 h 1766711"/>
              <a:gd name="connsiteX64" fmla="*/ 1151466 w 4295422"/>
              <a:gd name="connsiteY64" fmla="*/ 790222 h 1766711"/>
              <a:gd name="connsiteX65" fmla="*/ 1199444 w 4295422"/>
              <a:gd name="connsiteY65" fmla="*/ 790222 h 1766711"/>
              <a:gd name="connsiteX66" fmla="*/ 1199444 w 4295422"/>
              <a:gd name="connsiteY66" fmla="*/ 824089 h 1766711"/>
              <a:gd name="connsiteX67" fmla="*/ 1207911 w 4295422"/>
              <a:gd name="connsiteY67" fmla="*/ 824089 h 1766711"/>
              <a:gd name="connsiteX68" fmla="*/ 1207911 w 4295422"/>
              <a:gd name="connsiteY68" fmla="*/ 835378 h 1766711"/>
              <a:gd name="connsiteX69" fmla="*/ 1337733 w 4295422"/>
              <a:gd name="connsiteY69" fmla="*/ 835378 h 1766711"/>
              <a:gd name="connsiteX70" fmla="*/ 1337733 w 4295422"/>
              <a:gd name="connsiteY70" fmla="*/ 886178 h 1766711"/>
              <a:gd name="connsiteX71" fmla="*/ 1399822 w 4295422"/>
              <a:gd name="connsiteY71" fmla="*/ 886178 h 1766711"/>
              <a:gd name="connsiteX72" fmla="*/ 1399822 w 4295422"/>
              <a:gd name="connsiteY72" fmla="*/ 920044 h 1766711"/>
              <a:gd name="connsiteX73" fmla="*/ 1419577 w 4295422"/>
              <a:gd name="connsiteY73" fmla="*/ 920044 h 1766711"/>
              <a:gd name="connsiteX74" fmla="*/ 1419577 w 4295422"/>
              <a:gd name="connsiteY74" fmla="*/ 959555 h 1766711"/>
              <a:gd name="connsiteX75" fmla="*/ 1430866 w 4295422"/>
              <a:gd name="connsiteY75" fmla="*/ 959555 h 1766711"/>
              <a:gd name="connsiteX76" fmla="*/ 1430866 w 4295422"/>
              <a:gd name="connsiteY76" fmla="*/ 999067 h 1766711"/>
              <a:gd name="connsiteX77" fmla="*/ 1459089 w 4295422"/>
              <a:gd name="connsiteY77" fmla="*/ 999067 h 1766711"/>
              <a:gd name="connsiteX78" fmla="*/ 1459089 w 4295422"/>
              <a:gd name="connsiteY78" fmla="*/ 1024467 h 1766711"/>
              <a:gd name="connsiteX79" fmla="*/ 1509889 w 4295422"/>
              <a:gd name="connsiteY79" fmla="*/ 1024467 h 1766711"/>
              <a:gd name="connsiteX80" fmla="*/ 1509889 w 4295422"/>
              <a:gd name="connsiteY80" fmla="*/ 1052689 h 1766711"/>
              <a:gd name="connsiteX81" fmla="*/ 1538111 w 4295422"/>
              <a:gd name="connsiteY81" fmla="*/ 1052689 h 1766711"/>
              <a:gd name="connsiteX82" fmla="*/ 1538111 w 4295422"/>
              <a:gd name="connsiteY82" fmla="*/ 1078089 h 1766711"/>
              <a:gd name="connsiteX83" fmla="*/ 1571977 w 4295422"/>
              <a:gd name="connsiteY83" fmla="*/ 1078089 h 1766711"/>
              <a:gd name="connsiteX84" fmla="*/ 1571977 w 4295422"/>
              <a:gd name="connsiteY84" fmla="*/ 1100667 h 1766711"/>
              <a:gd name="connsiteX85" fmla="*/ 1588911 w 4295422"/>
              <a:gd name="connsiteY85" fmla="*/ 1100667 h 1766711"/>
              <a:gd name="connsiteX86" fmla="*/ 1588911 w 4295422"/>
              <a:gd name="connsiteY86" fmla="*/ 1117600 h 1766711"/>
              <a:gd name="connsiteX87" fmla="*/ 1631244 w 4295422"/>
              <a:gd name="connsiteY87" fmla="*/ 1117600 h 1766711"/>
              <a:gd name="connsiteX88" fmla="*/ 1631244 w 4295422"/>
              <a:gd name="connsiteY88" fmla="*/ 1131711 h 1766711"/>
              <a:gd name="connsiteX89" fmla="*/ 1645355 w 4295422"/>
              <a:gd name="connsiteY89" fmla="*/ 1131711 h 1766711"/>
              <a:gd name="connsiteX90" fmla="*/ 1645355 w 4295422"/>
              <a:gd name="connsiteY90" fmla="*/ 1176867 h 1766711"/>
              <a:gd name="connsiteX91" fmla="*/ 1679222 w 4295422"/>
              <a:gd name="connsiteY91" fmla="*/ 1176867 h 1766711"/>
              <a:gd name="connsiteX92" fmla="*/ 1679222 w 4295422"/>
              <a:gd name="connsiteY92" fmla="*/ 1196622 h 1766711"/>
              <a:gd name="connsiteX93" fmla="*/ 1746955 w 4295422"/>
              <a:gd name="connsiteY93" fmla="*/ 1196622 h 1766711"/>
              <a:gd name="connsiteX94" fmla="*/ 1746955 w 4295422"/>
              <a:gd name="connsiteY94" fmla="*/ 1222022 h 1766711"/>
              <a:gd name="connsiteX95" fmla="*/ 1766711 w 4295422"/>
              <a:gd name="connsiteY95" fmla="*/ 1222022 h 1766711"/>
              <a:gd name="connsiteX96" fmla="*/ 1766711 w 4295422"/>
              <a:gd name="connsiteY96" fmla="*/ 1250244 h 1766711"/>
              <a:gd name="connsiteX97" fmla="*/ 1814689 w 4295422"/>
              <a:gd name="connsiteY97" fmla="*/ 1250244 h 1766711"/>
              <a:gd name="connsiteX98" fmla="*/ 1814689 w 4295422"/>
              <a:gd name="connsiteY98" fmla="*/ 1267178 h 1766711"/>
              <a:gd name="connsiteX99" fmla="*/ 1873955 w 4295422"/>
              <a:gd name="connsiteY99" fmla="*/ 1267178 h 1766711"/>
              <a:gd name="connsiteX100" fmla="*/ 1873955 w 4295422"/>
              <a:gd name="connsiteY100" fmla="*/ 1315155 h 1766711"/>
              <a:gd name="connsiteX101" fmla="*/ 1924755 w 4295422"/>
              <a:gd name="connsiteY101" fmla="*/ 1315155 h 1766711"/>
              <a:gd name="connsiteX102" fmla="*/ 1924755 w 4295422"/>
              <a:gd name="connsiteY102" fmla="*/ 1329267 h 1766711"/>
              <a:gd name="connsiteX103" fmla="*/ 1950155 w 4295422"/>
              <a:gd name="connsiteY103" fmla="*/ 1329267 h 1766711"/>
              <a:gd name="connsiteX104" fmla="*/ 1950155 w 4295422"/>
              <a:gd name="connsiteY104" fmla="*/ 1354667 h 1766711"/>
              <a:gd name="connsiteX105" fmla="*/ 1981200 w 4295422"/>
              <a:gd name="connsiteY105" fmla="*/ 1354667 h 1766711"/>
              <a:gd name="connsiteX106" fmla="*/ 1981200 w 4295422"/>
              <a:gd name="connsiteY106" fmla="*/ 1397000 h 1766711"/>
              <a:gd name="connsiteX107" fmla="*/ 2085622 w 4295422"/>
              <a:gd name="connsiteY107" fmla="*/ 1397000 h 1766711"/>
              <a:gd name="connsiteX108" fmla="*/ 2085622 w 4295422"/>
              <a:gd name="connsiteY108" fmla="*/ 1419578 h 1766711"/>
              <a:gd name="connsiteX109" fmla="*/ 2113844 w 4295422"/>
              <a:gd name="connsiteY109" fmla="*/ 1419578 h 1766711"/>
              <a:gd name="connsiteX110" fmla="*/ 2113844 w 4295422"/>
              <a:gd name="connsiteY110" fmla="*/ 1436511 h 1766711"/>
              <a:gd name="connsiteX111" fmla="*/ 2178755 w 4295422"/>
              <a:gd name="connsiteY111" fmla="*/ 1436511 h 1766711"/>
              <a:gd name="connsiteX112" fmla="*/ 2178755 w 4295422"/>
              <a:gd name="connsiteY112" fmla="*/ 1473200 h 1766711"/>
              <a:gd name="connsiteX113" fmla="*/ 2297289 w 4295422"/>
              <a:gd name="connsiteY113" fmla="*/ 1473200 h 1766711"/>
              <a:gd name="connsiteX114" fmla="*/ 2297289 w 4295422"/>
              <a:gd name="connsiteY114" fmla="*/ 1490133 h 1766711"/>
              <a:gd name="connsiteX115" fmla="*/ 2336800 w 4295422"/>
              <a:gd name="connsiteY115" fmla="*/ 1490133 h 1766711"/>
              <a:gd name="connsiteX116" fmla="*/ 2336800 w 4295422"/>
              <a:gd name="connsiteY116" fmla="*/ 1515533 h 1766711"/>
              <a:gd name="connsiteX117" fmla="*/ 2435577 w 4295422"/>
              <a:gd name="connsiteY117" fmla="*/ 1515533 h 1766711"/>
              <a:gd name="connsiteX118" fmla="*/ 2435577 w 4295422"/>
              <a:gd name="connsiteY118" fmla="*/ 1535289 h 1766711"/>
              <a:gd name="connsiteX119" fmla="*/ 2604911 w 4295422"/>
              <a:gd name="connsiteY119" fmla="*/ 1535289 h 1766711"/>
              <a:gd name="connsiteX120" fmla="*/ 2604911 w 4295422"/>
              <a:gd name="connsiteY120" fmla="*/ 1569155 h 1766711"/>
              <a:gd name="connsiteX121" fmla="*/ 2627489 w 4295422"/>
              <a:gd name="connsiteY121" fmla="*/ 1569155 h 1766711"/>
              <a:gd name="connsiteX122" fmla="*/ 2627489 w 4295422"/>
              <a:gd name="connsiteY122" fmla="*/ 1588911 h 1766711"/>
              <a:gd name="connsiteX123" fmla="*/ 2692400 w 4295422"/>
              <a:gd name="connsiteY123" fmla="*/ 1588911 h 1766711"/>
              <a:gd name="connsiteX124" fmla="*/ 2692400 w 4295422"/>
              <a:gd name="connsiteY124" fmla="*/ 1614311 h 1766711"/>
              <a:gd name="connsiteX125" fmla="*/ 2808111 w 4295422"/>
              <a:gd name="connsiteY125" fmla="*/ 1614311 h 1766711"/>
              <a:gd name="connsiteX126" fmla="*/ 2808111 w 4295422"/>
              <a:gd name="connsiteY126" fmla="*/ 1614311 h 1766711"/>
              <a:gd name="connsiteX127" fmla="*/ 2808111 w 4295422"/>
              <a:gd name="connsiteY127" fmla="*/ 1639711 h 1766711"/>
              <a:gd name="connsiteX128" fmla="*/ 2918177 w 4295422"/>
              <a:gd name="connsiteY128" fmla="*/ 1639711 h 1766711"/>
              <a:gd name="connsiteX129" fmla="*/ 2918177 w 4295422"/>
              <a:gd name="connsiteY129" fmla="*/ 1687689 h 1766711"/>
              <a:gd name="connsiteX130" fmla="*/ 2932289 w 4295422"/>
              <a:gd name="connsiteY130" fmla="*/ 1687689 h 1766711"/>
              <a:gd name="connsiteX131" fmla="*/ 2932289 w 4295422"/>
              <a:gd name="connsiteY131" fmla="*/ 1715911 h 1766711"/>
              <a:gd name="connsiteX132" fmla="*/ 3273777 w 4295422"/>
              <a:gd name="connsiteY132" fmla="*/ 1715911 h 1766711"/>
              <a:gd name="connsiteX133" fmla="*/ 3273777 w 4295422"/>
              <a:gd name="connsiteY133" fmla="*/ 1766711 h 1766711"/>
              <a:gd name="connsiteX134" fmla="*/ 4295422 w 4295422"/>
              <a:gd name="connsiteY134" fmla="*/ 1766711 h 1766711"/>
              <a:gd name="connsiteX0" fmla="*/ 0 w 4295422"/>
              <a:gd name="connsiteY0" fmla="*/ 0 h 1766711"/>
              <a:gd name="connsiteX1" fmla="*/ 84666 w 4295422"/>
              <a:gd name="connsiteY1" fmla="*/ 0 h 1766711"/>
              <a:gd name="connsiteX2" fmla="*/ 84666 w 4295422"/>
              <a:gd name="connsiteY2" fmla="*/ 16933 h 1766711"/>
              <a:gd name="connsiteX3" fmla="*/ 104422 w 4295422"/>
              <a:gd name="connsiteY3" fmla="*/ 16933 h 1766711"/>
              <a:gd name="connsiteX4" fmla="*/ 104422 w 4295422"/>
              <a:gd name="connsiteY4" fmla="*/ 33867 h 1766711"/>
              <a:gd name="connsiteX5" fmla="*/ 155222 w 4295422"/>
              <a:gd name="connsiteY5" fmla="*/ 33867 h 1766711"/>
              <a:gd name="connsiteX6" fmla="*/ 155222 w 4295422"/>
              <a:gd name="connsiteY6" fmla="*/ 76200 h 1766711"/>
              <a:gd name="connsiteX7" fmla="*/ 234244 w 4295422"/>
              <a:gd name="connsiteY7" fmla="*/ 76200 h 1766711"/>
              <a:gd name="connsiteX8" fmla="*/ 234244 w 4295422"/>
              <a:gd name="connsiteY8" fmla="*/ 107244 h 1766711"/>
              <a:gd name="connsiteX9" fmla="*/ 256822 w 4295422"/>
              <a:gd name="connsiteY9" fmla="*/ 107244 h 1766711"/>
              <a:gd name="connsiteX10" fmla="*/ 256822 w 4295422"/>
              <a:gd name="connsiteY10" fmla="*/ 143933 h 1766711"/>
              <a:gd name="connsiteX11" fmla="*/ 270933 w 4295422"/>
              <a:gd name="connsiteY11" fmla="*/ 143933 h 1766711"/>
              <a:gd name="connsiteX12" fmla="*/ 270933 w 4295422"/>
              <a:gd name="connsiteY12" fmla="*/ 163689 h 1766711"/>
              <a:gd name="connsiteX13" fmla="*/ 352777 w 4295422"/>
              <a:gd name="connsiteY13" fmla="*/ 163689 h 1766711"/>
              <a:gd name="connsiteX14" fmla="*/ 352777 w 4295422"/>
              <a:gd name="connsiteY14" fmla="*/ 191911 h 1766711"/>
              <a:gd name="connsiteX15" fmla="*/ 412044 w 4295422"/>
              <a:gd name="connsiteY15" fmla="*/ 191911 h 1766711"/>
              <a:gd name="connsiteX16" fmla="*/ 412044 w 4295422"/>
              <a:gd name="connsiteY16" fmla="*/ 222955 h 1766711"/>
              <a:gd name="connsiteX17" fmla="*/ 493889 w 4295422"/>
              <a:gd name="connsiteY17" fmla="*/ 222955 h 1766711"/>
              <a:gd name="connsiteX18" fmla="*/ 493889 w 4295422"/>
              <a:gd name="connsiteY18" fmla="*/ 251178 h 1766711"/>
              <a:gd name="connsiteX19" fmla="*/ 510822 w 4295422"/>
              <a:gd name="connsiteY19" fmla="*/ 251178 h 1766711"/>
              <a:gd name="connsiteX20" fmla="*/ 510822 w 4295422"/>
              <a:gd name="connsiteY20" fmla="*/ 282222 h 1766711"/>
              <a:gd name="connsiteX21" fmla="*/ 544689 w 4295422"/>
              <a:gd name="connsiteY21" fmla="*/ 282222 h 1766711"/>
              <a:gd name="connsiteX22" fmla="*/ 544689 w 4295422"/>
              <a:gd name="connsiteY22" fmla="*/ 301978 h 1766711"/>
              <a:gd name="connsiteX23" fmla="*/ 601133 w 4295422"/>
              <a:gd name="connsiteY23" fmla="*/ 301978 h 1766711"/>
              <a:gd name="connsiteX24" fmla="*/ 601133 w 4295422"/>
              <a:gd name="connsiteY24" fmla="*/ 318911 h 1766711"/>
              <a:gd name="connsiteX25" fmla="*/ 646289 w 4295422"/>
              <a:gd name="connsiteY25" fmla="*/ 318911 h 1766711"/>
              <a:gd name="connsiteX26" fmla="*/ 646289 w 4295422"/>
              <a:gd name="connsiteY26" fmla="*/ 341489 h 1766711"/>
              <a:gd name="connsiteX27" fmla="*/ 674511 w 4295422"/>
              <a:gd name="connsiteY27" fmla="*/ 341489 h 1766711"/>
              <a:gd name="connsiteX28" fmla="*/ 674511 w 4295422"/>
              <a:gd name="connsiteY28" fmla="*/ 364067 h 1766711"/>
              <a:gd name="connsiteX29" fmla="*/ 702733 w 4295422"/>
              <a:gd name="connsiteY29" fmla="*/ 364067 h 1766711"/>
              <a:gd name="connsiteX30" fmla="*/ 702733 w 4295422"/>
              <a:gd name="connsiteY30" fmla="*/ 395111 h 1766711"/>
              <a:gd name="connsiteX31" fmla="*/ 722489 w 4295422"/>
              <a:gd name="connsiteY31" fmla="*/ 395111 h 1766711"/>
              <a:gd name="connsiteX32" fmla="*/ 722489 w 4295422"/>
              <a:gd name="connsiteY32" fmla="*/ 414867 h 1766711"/>
              <a:gd name="connsiteX33" fmla="*/ 759177 w 4295422"/>
              <a:gd name="connsiteY33" fmla="*/ 414867 h 1766711"/>
              <a:gd name="connsiteX34" fmla="*/ 759177 w 4295422"/>
              <a:gd name="connsiteY34" fmla="*/ 437444 h 1766711"/>
              <a:gd name="connsiteX35" fmla="*/ 781755 w 4295422"/>
              <a:gd name="connsiteY35" fmla="*/ 437444 h 1766711"/>
              <a:gd name="connsiteX36" fmla="*/ 781755 w 4295422"/>
              <a:gd name="connsiteY36" fmla="*/ 454378 h 1766711"/>
              <a:gd name="connsiteX37" fmla="*/ 801511 w 4295422"/>
              <a:gd name="connsiteY37" fmla="*/ 454378 h 1766711"/>
              <a:gd name="connsiteX38" fmla="*/ 801511 w 4295422"/>
              <a:gd name="connsiteY38" fmla="*/ 471311 h 1766711"/>
              <a:gd name="connsiteX39" fmla="*/ 869244 w 4295422"/>
              <a:gd name="connsiteY39" fmla="*/ 471311 h 1766711"/>
              <a:gd name="connsiteX40" fmla="*/ 869244 w 4295422"/>
              <a:gd name="connsiteY40" fmla="*/ 499533 h 1766711"/>
              <a:gd name="connsiteX41" fmla="*/ 883355 w 4295422"/>
              <a:gd name="connsiteY41" fmla="*/ 499533 h 1766711"/>
              <a:gd name="connsiteX42" fmla="*/ 883355 w 4295422"/>
              <a:gd name="connsiteY42" fmla="*/ 519289 h 1766711"/>
              <a:gd name="connsiteX43" fmla="*/ 922866 w 4295422"/>
              <a:gd name="connsiteY43" fmla="*/ 519289 h 1766711"/>
              <a:gd name="connsiteX44" fmla="*/ 922866 w 4295422"/>
              <a:gd name="connsiteY44" fmla="*/ 547511 h 1766711"/>
              <a:gd name="connsiteX45" fmla="*/ 942622 w 4295422"/>
              <a:gd name="connsiteY45" fmla="*/ 547511 h 1766711"/>
              <a:gd name="connsiteX46" fmla="*/ 942622 w 4295422"/>
              <a:gd name="connsiteY46" fmla="*/ 584200 h 1766711"/>
              <a:gd name="connsiteX47" fmla="*/ 990600 w 4295422"/>
              <a:gd name="connsiteY47" fmla="*/ 584200 h 1766711"/>
              <a:gd name="connsiteX48" fmla="*/ 990600 w 4295422"/>
              <a:gd name="connsiteY48" fmla="*/ 629355 h 1766711"/>
              <a:gd name="connsiteX49" fmla="*/ 1013177 w 4295422"/>
              <a:gd name="connsiteY49" fmla="*/ 632177 h 1766711"/>
              <a:gd name="connsiteX50" fmla="*/ 1013177 w 4295422"/>
              <a:gd name="connsiteY50" fmla="*/ 651932 h 1766711"/>
              <a:gd name="connsiteX51" fmla="*/ 1032933 w 4295422"/>
              <a:gd name="connsiteY51" fmla="*/ 651932 h 1766711"/>
              <a:gd name="connsiteX52" fmla="*/ 1032933 w 4295422"/>
              <a:gd name="connsiteY52" fmla="*/ 688622 h 1766711"/>
              <a:gd name="connsiteX53" fmla="*/ 1061155 w 4295422"/>
              <a:gd name="connsiteY53" fmla="*/ 688622 h 1766711"/>
              <a:gd name="connsiteX54" fmla="*/ 1061155 w 4295422"/>
              <a:gd name="connsiteY54" fmla="*/ 688622 h 1766711"/>
              <a:gd name="connsiteX55" fmla="*/ 1066800 w 4295422"/>
              <a:gd name="connsiteY55" fmla="*/ 694267 h 1766711"/>
              <a:gd name="connsiteX56" fmla="*/ 1066800 w 4295422"/>
              <a:gd name="connsiteY56" fmla="*/ 711200 h 1766711"/>
              <a:gd name="connsiteX57" fmla="*/ 1083733 w 4295422"/>
              <a:gd name="connsiteY57" fmla="*/ 711200 h 1766711"/>
              <a:gd name="connsiteX58" fmla="*/ 1083733 w 4295422"/>
              <a:gd name="connsiteY58" fmla="*/ 722489 h 1766711"/>
              <a:gd name="connsiteX59" fmla="*/ 1109133 w 4295422"/>
              <a:gd name="connsiteY59" fmla="*/ 722489 h 1766711"/>
              <a:gd name="connsiteX60" fmla="*/ 1109133 w 4295422"/>
              <a:gd name="connsiteY60" fmla="*/ 750711 h 1766711"/>
              <a:gd name="connsiteX61" fmla="*/ 1137355 w 4295422"/>
              <a:gd name="connsiteY61" fmla="*/ 750711 h 1766711"/>
              <a:gd name="connsiteX62" fmla="*/ 1137355 w 4295422"/>
              <a:gd name="connsiteY62" fmla="*/ 776111 h 1766711"/>
              <a:gd name="connsiteX63" fmla="*/ 1154210 w 4295422"/>
              <a:gd name="connsiteY63" fmla="*/ 776111 h 1766711"/>
              <a:gd name="connsiteX64" fmla="*/ 1151466 w 4295422"/>
              <a:gd name="connsiteY64" fmla="*/ 790222 h 1766711"/>
              <a:gd name="connsiteX65" fmla="*/ 1199444 w 4295422"/>
              <a:gd name="connsiteY65" fmla="*/ 790222 h 1766711"/>
              <a:gd name="connsiteX66" fmla="*/ 1199444 w 4295422"/>
              <a:gd name="connsiteY66" fmla="*/ 824089 h 1766711"/>
              <a:gd name="connsiteX67" fmla="*/ 1207911 w 4295422"/>
              <a:gd name="connsiteY67" fmla="*/ 824089 h 1766711"/>
              <a:gd name="connsiteX68" fmla="*/ 1207911 w 4295422"/>
              <a:gd name="connsiteY68" fmla="*/ 835378 h 1766711"/>
              <a:gd name="connsiteX69" fmla="*/ 1337733 w 4295422"/>
              <a:gd name="connsiteY69" fmla="*/ 835378 h 1766711"/>
              <a:gd name="connsiteX70" fmla="*/ 1337733 w 4295422"/>
              <a:gd name="connsiteY70" fmla="*/ 886178 h 1766711"/>
              <a:gd name="connsiteX71" fmla="*/ 1399822 w 4295422"/>
              <a:gd name="connsiteY71" fmla="*/ 886178 h 1766711"/>
              <a:gd name="connsiteX72" fmla="*/ 1399822 w 4295422"/>
              <a:gd name="connsiteY72" fmla="*/ 920044 h 1766711"/>
              <a:gd name="connsiteX73" fmla="*/ 1419577 w 4295422"/>
              <a:gd name="connsiteY73" fmla="*/ 920044 h 1766711"/>
              <a:gd name="connsiteX74" fmla="*/ 1419577 w 4295422"/>
              <a:gd name="connsiteY74" fmla="*/ 959555 h 1766711"/>
              <a:gd name="connsiteX75" fmla="*/ 1430866 w 4295422"/>
              <a:gd name="connsiteY75" fmla="*/ 959555 h 1766711"/>
              <a:gd name="connsiteX76" fmla="*/ 1430866 w 4295422"/>
              <a:gd name="connsiteY76" fmla="*/ 999067 h 1766711"/>
              <a:gd name="connsiteX77" fmla="*/ 1459089 w 4295422"/>
              <a:gd name="connsiteY77" fmla="*/ 999067 h 1766711"/>
              <a:gd name="connsiteX78" fmla="*/ 1459089 w 4295422"/>
              <a:gd name="connsiteY78" fmla="*/ 1024467 h 1766711"/>
              <a:gd name="connsiteX79" fmla="*/ 1509889 w 4295422"/>
              <a:gd name="connsiteY79" fmla="*/ 1024467 h 1766711"/>
              <a:gd name="connsiteX80" fmla="*/ 1509889 w 4295422"/>
              <a:gd name="connsiteY80" fmla="*/ 1052689 h 1766711"/>
              <a:gd name="connsiteX81" fmla="*/ 1538111 w 4295422"/>
              <a:gd name="connsiteY81" fmla="*/ 1052689 h 1766711"/>
              <a:gd name="connsiteX82" fmla="*/ 1538111 w 4295422"/>
              <a:gd name="connsiteY82" fmla="*/ 1078089 h 1766711"/>
              <a:gd name="connsiteX83" fmla="*/ 1571977 w 4295422"/>
              <a:gd name="connsiteY83" fmla="*/ 1078089 h 1766711"/>
              <a:gd name="connsiteX84" fmla="*/ 1571977 w 4295422"/>
              <a:gd name="connsiteY84" fmla="*/ 1100667 h 1766711"/>
              <a:gd name="connsiteX85" fmla="*/ 1588911 w 4295422"/>
              <a:gd name="connsiteY85" fmla="*/ 1100667 h 1766711"/>
              <a:gd name="connsiteX86" fmla="*/ 1588911 w 4295422"/>
              <a:gd name="connsiteY86" fmla="*/ 1117600 h 1766711"/>
              <a:gd name="connsiteX87" fmla="*/ 1631244 w 4295422"/>
              <a:gd name="connsiteY87" fmla="*/ 1117600 h 1766711"/>
              <a:gd name="connsiteX88" fmla="*/ 1631244 w 4295422"/>
              <a:gd name="connsiteY88" fmla="*/ 1131711 h 1766711"/>
              <a:gd name="connsiteX89" fmla="*/ 1645355 w 4295422"/>
              <a:gd name="connsiteY89" fmla="*/ 1131711 h 1766711"/>
              <a:gd name="connsiteX90" fmla="*/ 1645355 w 4295422"/>
              <a:gd name="connsiteY90" fmla="*/ 1176867 h 1766711"/>
              <a:gd name="connsiteX91" fmla="*/ 1679222 w 4295422"/>
              <a:gd name="connsiteY91" fmla="*/ 1176867 h 1766711"/>
              <a:gd name="connsiteX92" fmla="*/ 1679222 w 4295422"/>
              <a:gd name="connsiteY92" fmla="*/ 1196622 h 1766711"/>
              <a:gd name="connsiteX93" fmla="*/ 1746955 w 4295422"/>
              <a:gd name="connsiteY93" fmla="*/ 1196622 h 1766711"/>
              <a:gd name="connsiteX94" fmla="*/ 1746955 w 4295422"/>
              <a:gd name="connsiteY94" fmla="*/ 1222022 h 1766711"/>
              <a:gd name="connsiteX95" fmla="*/ 1766711 w 4295422"/>
              <a:gd name="connsiteY95" fmla="*/ 1222022 h 1766711"/>
              <a:gd name="connsiteX96" fmla="*/ 1766711 w 4295422"/>
              <a:gd name="connsiteY96" fmla="*/ 1250244 h 1766711"/>
              <a:gd name="connsiteX97" fmla="*/ 1814689 w 4295422"/>
              <a:gd name="connsiteY97" fmla="*/ 1250244 h 1766711"/>
              <a:gd name="connsiteX98" fmla="*/ 1814689 w 4295422"/>
              <a:gd name="connsiteY98" fmla="*/ 1267178 h 1766711"/>
              <a:gd name="connsiteX99" fmla="*/ 1873955 w 4295422"/>
              <a:gd name="connsiteY99" fmla="*/ 1267178 h 1766711"/>
              <a:gd name="connsiteX100" fmla="*/ 1873955 w 4295422"/>
              <a:gd name="connsiteY100" fmla="*/ 1315155 h 1766711"/>
              <a:gd name="connsiteX101" fmla="*/ 1924755 w 4295422"/>
              <a:gd name="connsiteY101" fmla="*/ 1315155 h 1766711"/>
              <a:gd name="connsiteX102" fmla="*/ 1924755 w 4295422"/>
              <a:gd name="connsiteY102" fmla="*/ 1329267 h 1766711"/>
              <a:gd name="connsiteX103" fmla="*/ 1950155 w 4295422"/>
              <a:gd name="connsiteY103" fmla="*/ 1329267 h 1766711"/>
              <a:gd name="connsiteX104" fmla="*/ 1950155 w 4295422"/>
              <a:gd name="connsiteY104" fmla="*/ 1354667 h 1766711"/>
              <a:gd name="connsiteX105" fmla="*/ 1981200 w 4295422"/>
              <a:gd name="connsiteY105" fmla="*/ 1354667 h 1766711"/>
              <a:gd name="connsiteX106" fmla="*/ 1981200 w 4295422"/>
              <a:gd name="connsiteY106" fmla="*/ 1397000 h 1766711"/>
              <a:gd name="connsiteX107" fmla="*/ 2085622 w 4295422"/>
              <a:gd name="connsiteY107" fmla="*/ 1397000 h 1766711"/>
              <a:gd name="connsiteX108" fmla="*/ 2085622 w 4295422"/>
              <a:gd name="connsiteY108" fmla="*/ 1419578 h 1766711"/>
              <a:gd name="connsiteX109" fmla="*/ 2113844 w 4295422"/>
              <a:gd name="connsiteY109" fmla="*/ 1419578 h 1766711"/>
              <a:gd name="connsiteX110" fmla="*/ 2113844 w 4295422"/>
              <a:gd name="connsiteY110" fmla="*/ 1436511 h 1766711"/>
              <a:gd name="connsiteX111" fmla="*/ 2178755 w 4295422"/>
              <a:gd name="connsiteY111" fmla="*/ 1436511 h 1766711"/>
              <a:gd name="connsiteX112" fmla="*/ 2178755 w 4295422"/>
              <a:gd name="connsiteY112" fmla="*/ 1473200 h 1766711"/>
              <a:gd name="connsiteX113" fmla="*/ 2297289 w 4295422"/>
              <a:gd name="connsiteY113" fmla="*/ 1473200 h 1766711"/>
              <a:gd name="connsiteX114" fmla="*/ 2297289 w 4295422"/>
              <a:gd name="connsiteY114" fmla="*/ 1490133 h 1766711"/>
              <a:gd name="connsiteX115" fmla="*/ 2336800 w 4295422"/>
              <a:gd name="connsiteY115" fmla="*/ 1490133 h 1766711"/>
              <a:gd name="connsiteX116" fmla="*/ 2336800 w 4295422"/>
              <a:gd name="connsiteY116" fmla="*/ 1515533 h 1766711"/>
              <a:gd name="connsiteX117" fmla="*/ 2435577 w 4295422"/>
              <a:gd name="connsiteY117" fmla="*/ 1515533 h 1766711"/>
              <a:gd name="connsiteX118" fmla="*/ 2435577 w 4295422"/>
              <a:gd name="connsiteY118" fmla="*/ 1535289 h 1766711"/>
              <a:gd name="connsiteX119" fmla="*/ 2604911 w 4295422"/>
              <a:gd name="connsiteY119" fmla="*/ 1535289 h 1766711"/>
              <a:gd name="connsiteX120" fmla="*/ 2604911 w 4295422"/>
              <a:gd name="connsiteY120" fmla="*/ 1569155 h 1766711"/>
              <a:gd name="connsiteX121" fmla="*/ 2627489 w 4295422"/>
              <a:gd name="connsiteY121" fmla="*/ 1569155 h 1766711"/>
              <a:gd name="connsiteX122" fmla="*/ 2627489 w 4295422"/>
              <a:gd name="connsiteY122" fmla="*/ 1588911 h 1766711"/>
              <a:gd name="connsiteX123" fmla="*/ 2692400 w 4295422"/>
              <a:gd name="connsiteY123" fmla="*/ 1588911 h 1766711"/>
              <a:gd name="connsiteX124" fmla="*/ 2692400 w 4295422"/>
              <a:gd name="connsiteY124" fmla="*/ 1614311 h 1766711"/>
              <a:gd name="connsiteX125" fmla="*/ 2808111 w 4295422"/>
              <a:gd name="connsiteY125" fmla="*/ 1614311 h 1766711"/>
              <a:gd name="connsiteX126" fmla="*/ 2808111 w 4295422"/>
              <a:gd name="connsiteY126" fmla="*/ 1614311 h 1766711"/>
              <a:gd name="connsiteX127" fmla="*/ 2808111 w 4295422"/>
              <a:gd name="connsiteY127" fmla="*/ 1639711 h 1766711"/>
              <a:gd name="connsiteX128" fmla="*/ 2918177 w 4295422"/>
              <a:gd name="connsiteY128" fmla="*/ 1639711 h 1766711"/>
              <a:gd name="connsiteX129" fmla="*/ 2918177 w 4295422"/>
              <a:gd name="connsiteY129" fmla="*/ 1687689 h 1766711"/>
              <a:gd name="connsiteX130" fmla="*/ 2932289 w 4295422"/>
              <a:gd name="connsiteY130" fmla="*/ 1687689 h 1766711"/>
              <a:gd name="connsiteX131" fmla="*/ 2932289 w 4295422"/>
              <a:gd name="connsiteY131" fmla="*/ 1715911 h 1766711"/>
              <a:gd name="connsiteX132" fmla="*/ 3273777 w 4295422"/>
              <a:gd name="connsiteY132" fmla="*/ 1715911 h 1766711"/>
              <a:gd name="connsiteX133" fmla="*/ 3273777 w 4295422"/>
              <a:gd name="connsiteY133" fmla="*/ 1766711 h 1766711"/>
              <a:gd name="connsiteX134" fmla="*/ 4295422 w 4295422"/>
              <a:gd name="connsiteY134" fmla="*/ 1766711 h 1766711"/>
              <a:gd name="connsiteX0" fmla="*/ 0 w 4295422"/>
              <a:gd name="connsiteY0" fmla="*/ 0 h 1766711"/>
              <a:gd name="connsiteX1" fmla="*/ 84666 w 4295422"/>
              <a:gd name="connsiteY1" fmla="*/ 0 h 1766711"/>
              <a:gd name="connsiteX2" fmla="*/ 84666 w 4295422"/>
              <a:gd name="connsiteY2" fmla="*/ 16933 h 1766711"/>
              <a:gd name="connsiteX3" fmla="*/ 104422 w 4295422"/>
              <a:gd name="connsiteY3" fmla="*/ 16933 h 1766711"/>
              <a:gd name="connsiteX4" fmla="*/ 104422 w 4295422"/>
              <a:gd name="connsiteY4" fmla="*/ 33867 h 1766711"/>
              <a:gd name="connsiteX5" fmla="*/ 155222 w 4295422"/>
              <a:gd name="connsiteY5" fmla="*/ 33867 h 1766711"/>
              <a:gd name="connsiteX6" fmla="*/ 155222 w 4295422"/>
              <a:gd name="connsiteY6" fmla="*/ 76200 h 1766711"/>
              <a:gd name="connsiteX7" fmla="*/ 234244 w 4295422"/>
              <a:gd name="connsiteY7" fmla="*/ 76200 h 1766711"/>
              <a:gd name="connsiteX8" fmla="*/ 234244 w 4295422"/>
              <a:gd name="connsiteY8" fmla="*/ 107244 h 1766711"/>
              <a:gd name="connsiteX9" fmla="*/ 256822 w 4295422"/>
              <a:gd name="connsiteY9" fmla="*/ 107244 h 1766711"/>
              <a:gd name="connsiteX10" fmla="*/ 256822 w 4295422"/>
              <a:gd name="connsiteY10" fmla="*/ 143933 h 1766711"/>
              <a:gd name="connsiteX11" fmla="*/ 270933 w 4295422"/>
              <a:gd name="connsiteY11" fmla="*/ 143933 h 1766711"/>
              <a:gd name="connsiteX12" fmla="*/ 270933 w 4295422"/>
              <a:gd name="connsiteY12" fmla="*/ 163689 h 1766711"/>
              <a:gd name="connsiteX13" fmla="*/ 352777 w 4295422"/>
              <a:gd name="connsiteY13" fmla="*/ 163689 h 1766711"/>
              <a:gd name="connsiteX14" fmla="*/ 352777 w 4295422"/>
              <a:gd name="connsiteY14" fmla="*/ 191911 h 1766711"/>
              <a:gd name="connsiteX15" fmla="*/ 412044 w 4295422"/>
              <a:gd name="connsiteY15" fmla="*/ 191911 h 1766711"/>
              <a:gd name="connsiteX16" fmla="*/ 412044 w 4295422"/>
              <a:gd name="connsiteY16" fmla="*/ 222955 h 1766711"/>
              <a:gd name="connsiteX17" fmla="*/ 493889 w 4295422"/>
              <a:gd name="connsiteY17" fmla="*/ 222955 h 1766711"/>
              <a:gd name="connsiteX18" fmla="*/ 493889 w 4295422"/>
              <a:gd name="connsiteY18" fmla="*/ 251178 h 1766711"/>
              <a:gd name="connsiteX19" fmla="*/ 510822 w 4295422"/>
              <a:gd name="connsiteY19" fmla="*/ 251178 h 1766711"/>
              <a:gd name="connsiteX20" fmla="*/ 510822 w 4295422"/>
              <a:gd name="connsiteY20" fmla="*/ 282222 h 1766711"/>
              <a:gd name="connsiteX21" fmla="*/ 544689 w 4295422"/>
              <a:gd name="connsiteY21" fmla="*/ 282222 h 1766711"/>
              <a:gd name="connsiteX22" fmla="*/ 544689 w 4295422"/>
              <a:gd name="connsiteY22" fmla="*/ 301978 h 1766711"/>
              <a:gd name="connsiteX23" fmla="*/ 601133 w 4295422"/>
              <a:gd name="connsiteY23" fmla="*/ 301978 h 1766711"/>
              <a:gd name="connsiteX24" fmla="*/ 601133 w 4295422"/>
              <a:gd name="connsiteY24" fmla="*/ 318911 h 1766711"/>
              <a:gd name="connsiteX25" fmla="*/ 646289 w 4295422"/>
              <a:gd name="connsiteY25" fmla="*/ 318911 h 1766711"/>
              <a:gd name="connsiteX26" fmla="*/ 646289 w 4295422"/>
              <a:gd name="connsiteY26" fmla="*/ 341489 h 1766711"/>
              <a:gd name="connsiteX27" fmla="*/ 674511 w 4295422"/>
              <a:gd name="connsiteY27" fmla="*/ 341489 h 1766711"/>
              <a:gd name="connsiteX28" fmla="*/ 674511 w 4295422"/>
              <a:gd name="connsiteY28" fmla="*/ 364067 h 1766711"/>
              <a:gd name="connsiteX29" fmla="*/ 702733 w 4295422"/>
              <a:gd name="connsiteY29" fmla="*/ 364067 h 1766711"/>
              <a:gd name="connsiteX30" fmla="*/ 702733 w 4295422"/>
              <a:gd name="connsiteY30" fmla="*/ 395111 h 1766711"/>
              <a:gd name="connsiteX31" fmla="*/ 722489 w 4295422"/>
              <a:gd name="connsiteY31" fmla="*/ 395111 h 1766711"/>
              <a:gd name="connsiteX32" fmla="*/ 722489 w 4295422"/>
              <a:gd name="connsiteY32" fmla="*/ 414867 h 1766711"/>
              <a:gd name="connsiteX33" fmla="*/ 759177 w 4295422"/>
              <a:gd name="connsiteY33" fmla="*/ 414867 h 1766711"/>
              <a:gd name="connsiteX34" fmla="*/ 759177 w 4295422"/>
              <a:gd name="connsiteY34" fmla="*/ 437444 h 1766711"/>
              <a:gd name="connsiteX35" fmla="*/ 781755 w 4295422"/>
              <a:gd name="connsiteY35" fmla="*/ 437444 h 1766711"/>
              <a:gd name="connsiteX36" fmla="*/ 781755 w 4295422"/>
              <a:gd name="connsiteY36" fmla="*/ 454378 h 1766711"/>
              <a:gd name="connsiteX37" fmla="*/ 801511 w 4295422"/>
              <a:gd name="connsiteY37" fmla="*/ 454378 h 1766711"/>
              <a:gd name="connsiteX38" fmla="*/ 801511 w 4295422"/>
              <a:gd name="connsiteY38" fmla="*/ 471311 h 1766711"/>
              <a:gd name="connsiteX39" fmla="*/ 869244 w 4295422"/>
              <a:gd name="connsiteY39" fmla="*/ 471311 h 1766711"/>
              <a:gd name="connsiteX40" fmla="*/ 869244 w 4295422"/>
              <a:gd name="connsiteY40" fmla="*/ 499533 h 1766711"/>
              <a:gd name="connsiteX41" fmla="*/ 883355 w 4295422"/>
              <a:gd name="connsiteY41" fmla="*/ 499533 h 1766711"/>
              <a:gd name="connsiteX42" fmla="*/ 883355 w 4295422"/>
              <a:gd name="connsiteY42" fmla="*/ 519289 h 1766711"/>
              <a:gd name="connsiteX43" fmla="*/ 922866 w 4295422"/>
              <a:gd name="connsiteY43" fmla="*/ 519289 h 1766711"/>
              <a:gd name="connsiteX44" fmla="*/ 922866 w 4295422"/>
              <a:gd name="connsiteY44" fmla="*/ 547511 h 1766711"/>
              <a:gd name="connsiteX45" fmla="*/ 942622 w 4295422"/>
              <a:gd name="connsiteY45" fmla="*/ 547511 h 1766711"/>
              <a:gd name="connsiteX46" fmla="*/ 942622 w 4295422"/>
              <a:gd name="connsiteY46" fmla="*/ 584200 h 1766711"/>
              <a:gd name="connsiteX47" fmla="*/ 990600 w 4295422"/>
              <a:gd name="connsiteY47" fmla="*/ 584200 h 1766711"/>
              <a:gd name="connsiteX48" fmla="*/ 990600 w 4295422"/>
              <a:gd name="connsiteY48" fmla="*/ 629355 h 1766711"/>
              <a:gd name="connsiteX49" fmla="*/ 1013177 w 4295422"/>
              <a:gd name="connsiteY49" fmla="*/ 632177 h 1766711"/>
              <a:gd name="connsiteX50" fmla="*/ 1013177 w 4295422"/>
              <a:gd name="connsiteY50" fmla="*/ 651932 h 1766711"/>
              <a:gd name="connsiteX51" fmla="*/ 1032933 w 4295422"/>
              <a:gd name="connsiteY51" fmla="*/ 651932 h 1766711"/>
              <a:gd name="connsiteX52" fmla="*/ 1032933 w 4295422"/>
              <a:gd name="connsiteY52" fmla="*/ 688622 h 1766711"/>
              <a:gd name="connsiteX53" fmla="*/ 1061155 w 4295422"/>
              <a:gd name="connsiteY53" fmla="*/ 688622 h 1766711"/>
              <a:gd name="connsiteX54" fmla="*/ 1061155 w 4295422"/>
              <a:gd name="connsiteY54" fmla="*/ 688622 h 1766711"/>
              <a:gd name="connsiteX55" fmla="*/ 1066800 w 4295422"/>
              <a:gd name="connsiteY55" fmla="*/ 694267 h 1766711"/>
              <a:gd name="connsiteX56" fmla="*/ 1066800 w 4295422"/>
              <a:gd name="connsiteY56" fmla="*/ 711200 h 1766711"/>
              <a:gd name="connsiteX57" fmla="*/ 1083733 w 4295422"/>
              <a:gd name="connsiteY57" fmla="*/ 711200 h 1766711"/>
              <a:gd name="connsiteX58" fmla="*/ 1083733 w 4295422"/>
              <a:gd name="connsiteY58" fmla="*/ 722489 h 1766711"/>
              <a:gd name="connsiteX59" fmla="*/ 1109133 w 4295422"/>
              <a:gd name="connsiteY59" fmla="*/ 722489 h 1766711"/>
              <a:gd name="connsiteX60" fmla="*/ 1109133 w 4295422"/>
              <a:gd name="connsiteY60" fmla="*/ 750711 h 1766711"/>
              <a:gd name="connsiteX61" fmla="*/ 1137355 w 4295422"/>
              <a:gd name="connsiteY61" fmla="*/ 750711 h 1766711"/>
              <a:gd name="connsiteX62" fmla="*/ 1137355 w 4295422"/>
              <a:gd name="connsiteY62" fmla="*/ 776111 h 1766711"/>
              <a:gd name="connsiteX63" fmla="*/ 1152103 w 4295422"/>
              <a:gd name="connsiteY63" fmla="*/ 776111 h 1766711"/>
              <a:gd name="connsiteX64" fmla="*/ 1151466 w 4295422"/>
              <a:gd name="connsiteY64" fmla="*/ 790222 h 1766711"/>
              <a:gd name="connsiteX65" fmla="*/ 1199444 w 4295422"/>
              <a:gd name="connsiteY65" fmla="*/ 790222 h 1766711"/>
              <a:gd name="connsiteX66" fmla="*/ 1199444 w 4295422"/>
              <a:gd name="connsiteY66" fmla="*/ 824089 h 1766711"/>
              <a:gd name="connsiteX67" fmla="*/ 1207911 w 4295422"/>
              <a:gd name="connsiteY67" fmla="*/ 824089 h 1766711"/>
              <a:gd name="connsiteX68" fmla="*/ 1207911 w 4295422"/>
              <a:gd name="connsiteY68" fmla="*/ 835378 h 1766711"/>
              <a:gd name="connsiteX69" fmla="*/ 1337733 w 4295422"/>
              <a:gd name="connsiteY69" fmla="*/ 835378 h 1766711"/>
              <a:gd name="connsiteX70" fmla="*/ 1337733 w 4295422"/>
              <a:gd name="connsiteY70" fmla="*/ 886178 h 1766711"/>
              <a:gd name="connsiteX71" fmla="*/ 1399822 w 4295422"/>
              <a:gd name="connsiteY71" fmla="*/ 886178 h 1766711"/>
              <a:gd name="connsiteX72" fmla="*/ 1399822 w 4295422"/>
              <a:gd name="connsiteY72" fmla="*/ 920044 h 1766711"/>
              <a:gd name="connsiteX73" fmla="*/ 1419577 w 4295422"/>
              <a:gd name="connsiteY73" fmla="*/ 920044 h 1766711"/>
              <a:gd name="connsiteX74" fmla="*/ 1419577 w 4295422"/>
              <a:gd name="connsiteY74" fmla="*/ 959555 h 1766711"/>
              <a:gd name="connsiteX75" fmla="*/ 1430866 w 4295422"/>
              <a:gd name="connsiteY75" fmla="*/ 959555 h 1766711"/>
              <a:gd name="connsiteX76" fmla="*/ 1430866 w 4295422"/>
              <a:gd name="connsiteY76" fmla="*/ 999067 h 1766711"/>
              <a:gd name="connsiteX77" fmla="*/ 1459089 w 4295422"/>
              <a:gd name="connsiteY77" fmla="*/ 999067 h 1766711"/>
              <a:gd name="connsiteX78" fmla="*/ 1459089 w 4295422"/>
              <a:gd name="connsiteY78" fmla="*/ 1024467 h 1766711"/>
              <a:gd name="connsiteX79" fmla="*/ 1509889 w 4295422"/>
              <a:gd name="connsiteY79" fmla="*/ 1024467 h 1766711"/>
              <a:gd name="connsiteX80" fmla="*/ 1509889 w 4295422"/>
              <a:gd name="connsiteY80" fmla="*/ 1052689 h 1766711"/>
              <a:gd name="connsiteX81" fmla="*/ 1538111 w 4295422"/>
              <a:gd name="connsiteY81" fmla="*/ 1052689 h 1766711"/>
              <a:gd name="connsiteX82" fmla="*/ 1538111 w 4295422"/>
              <a:gd name="connsiteY82" fmla="*/ 1078089 h 1766711"/>
              <a:gd name="connsiteX83" fmla="*/ 1571977 w 4295422"/>
              <a:gd name="connsiteY83" fmla="*/ 1078089 h 1766711"/>
              <a:gd name="connsiteX84" fmla="*/ 1571977 w 4295422"/>
              <a:gd name="connsiteY84" fmla="*/ 1100667 h 1766711"/>
              <a:gd name="connsiteX85" fmla="*/ 1588911 w 4295422"/>
              <a:gd name="connsiteY85" fmla="*/ 1100667 h 1766711"/>
              <a:gd name="connsiteX86" fmla="*/ 1588911 w 4295422"/>
              <a:gd name="connsiteY86" fmla="*/ 1117600 h 1766711"/>
              <a:gd name="connsiteX87" fmla="*/ 1631244 w 4295422"/>
              <a:gd name="connsiteY87" fmla="*/ 1117600 h 1766711"/>
              <a:gd name="connsiteX88" fmla="*/ 1631244 w 4295422"/>
              <a:gd name="connsiteY88" fmla="*/ 1131711 h 1766711"/>
              <a:gd name="connsiteX89" fmla="*/ 1645355 w 4295422"/>
              <a:gd name="connsiteY89" fmla="*/ 1131711 h 1766711"/>
              <a:gd name="connsiteX90" fmla="*/ 1645355 w 4295422"/>
              <a:gd name="connsiteY90" fmla="*/ 1176867 h 1766711"/>
              <a:gd name="connsiteX91" fmla="*/ 1679222 w 4295422"/>
              <a:gd name="connsiteY91" fmla="*/ 1176867 h 1766711"/>
              <a:gd name="connsiteX92" fmla="*/ 1679222 w 4295422"/>
              <a:gd name="connsiteY92" fmla="*/ 1196622 h 1766711"/>
              <a:gd name="connsiteX93" fmla="*/ 1746955 w 4295422"/>
              <a:gd name="connsiteY93" fmla="*/ 1196622 h 1766711"/>
              <a:gd name="connsiteX94" fmla="*/ 1746955 w 4295422"/>
              <a:gd name="connsiteY94" fmla="*/ 1222022 h 1766711"/>
              <a:gd name="connsiteX95" fmla="*/ 1766711 w 4295422"/>
              <a:gd name="connsiteY95" fmla="*/ 1222022 h 1766711"/>
              <a:gd name="connsiteX96" fmla="*/ 1766711 w 4295422"/>
              <a:gd name="connsiteY96" fmla="*/ 1250244 h 1766711"/>
              <a:gd name="connsiteX97" fmla="*/ 1814689 w 4295422"/>
              <a:gd name="connsiteY97" fmla="*/ 1250244 h 1766711"/>
              <a:gd name="connsiteX98" fmla="*/ 1814689 w 4295422"/>
              <a:gd name="connsiteY98" fmla="*/ 1267178 h 1766711"/>
              <a:gd name="connsiteX99" fmla="*/ 1873955 w 4295422"/>
              <a:gd name="connsiteY99" fmla="*/ 1267178 h 1766711"/>
              <a:gd name="connsiteX100" fmla="*/ 1873955 w 4295422"/>
              <a:gd name="connsiteY100" fmla="*/ 1315155 h 1766711"/>
              <a:gd name="connsiteX101" fmla="*/ 1924755 w 4295422"/>
              <a:gd name="connsiteY101" fmla="*/ 1315155 h 1766711"/>
              <a:gd name="connsiteX102" fmla="*/ 1924755 w 4295422"/>
              <a:gd name="connsiteY102" fmla="*/ 1329267 h 1766711"/>
              <a:gd name="connsiteX103" fmla="*/ 1950155 w 4295422"/>
              <a:gd name="connsiteY103" fmla="*/ 1329267 h 1766711"/>
              <a:gd name="connsiteX104" fmla="*/ 1950155 w 4295422"/>
              <a:gd name="connsiteY104" fmla="*/ 1354667 h 1766711"/>
              <a:gd name="connsiteX105" fmla="*/ 1981200 w 4295422"/>
              <a:gd name="connsiteY105" fmla="*/ 1354667 h 1766711"/>
              <a:gd name="connsiteX106" fmla="*/ 1981200 w 4295422"/>
              <a:gd name="connsiteY106" fmla="*/ 1397000 h 1766711"/>
              <a:gd name="connsiteX107" fmla="*/ 2085622 w 4295422"/>
              <a:gd name="connsiteY107" fmla="*/ 1397000 h 1766711"/>
              <a:gd name="connsiteX108" fmla="*/ 2085622 w 4295422"/>
              <a:gd name="connsiteY108" fmla="*/ 1419578 h 1766711"/>
              <a:gd name="connsiteX109" fmla="*/ 2113844 w 4295422"/>
              <a:gd name="connsiteY109" fmla="*/ 1419578 h 1766711"/>
              <a:gd name="connsiteX110" fmla="*/ 2113844 w 4295422"/>
              <a:gd name="connsiteY110" fmla="*/ 1436511 h 1766711"/>
              <a:gd name="connsiteX111" fmla="*/ 2178755 w 4295422"/>
              <a:gd name="connsiteY111" fmla="*/ 1436511 h 1766711"/>
              <a:gd name="connsiteX112" fmla="*/ 2178755 w 4295422"/>
              <a:gd name="connsiteY112" fmla="*/ 1473200 h 1766711"/>
              <a:gd name="connsiteX113" fmla="*/ 2297289 w 4295422"/>
              <a:gd name="connsiteY113" fmla="*/ 1473200 h 1766711"/>
              <a:gd name="connsiteX114" fmla="*/ 2297289 w 4295422"/>
              <a:gd name="connsiteY114" fmla="*/ 1490133 h 1766711"/>
              <a:gd name="connsiteX115" fmla="*/ 2336800 w 4295422"/>
              <a:gd name="connsiteY115" fmla="*/ 1490133 h 1766711"/>
              <a:gd name="connsiteX116" fmla="*/ 2336800 w 4295422"/>
              <a:gd name="connsiteY116" fmla="*/ 1515533 h 1766711"/>
              <a:gd name="connsiteX117" fmla="*/ 2435577 w 4295422"/>
              <a:gd name="connsiteY117" fmla="*/ 1515533 h 1766711"/>
              <a:gd name="connsiteX118" fmla="*/ 2435577 w 4295422"/>
              <a:gd name="connsiteY118" fmla="*/ 1535289 h 1766711"/>
              <a:gd name="connsiteX119" fmla="*/ 2604911 w 4295422"/>
              <a:gd name="connsiteY119" fmla="*/ 1535289 h 1766711"/>
              <a:gd name="connsiteX120" fmla="*/ 2604911 w 4295422"/>
              <a:gd name="connsiteY120" fmla="*/ 1569155 h 1766711"/>
              <a:gd name="connsiteX121" fmla="*/ 2627489 w 4295422"/>
              <a:gd name="connsiteY121" fmla="*/ 1569155 h 1766711"/>
              <a:gd name="connsiteX122" fmla="*/ 2627489 w 4295422"/>
              <a:gd name="connsiteY122" fmla="*/ 1588911 h 1766711"/>
              <a:gd name="connsiteX123" fmla="*/ 2692400 w 4295422"/>
              <a:gd name="connsiteY123" fmla="*/ 1588911 h 1766711"/>
              <a:gd name="connsiteX124" fmla="*/ 2692400 w 4295422"/>
              <a:gd name="connsiteY124" fmla="*/ 1614311 h 1766711"/>
              <a:gd name="connsiteX125" fmla="*/ 2808111 w 4295422"/>
              <a:gd name="connsiteY125" fmla="*/ 1614311 h 1766711"/>
              <a:gd name="connsiteX126" fmla="*/ 2808111 w 4295422"/>
              <a:gd name="connsiteY126" fmla="*/ 1614311 h 1766711"/>
              <a:gd name="connsiteX127" fmla="*/ 2808111 w 4295422"/>
              <a:gd name="connsiteY127" fmla="*/ 1639711 h 1766711"/>
              <a:gd name="connsiteX128" fmla="*/ 2918177 w 4295422"/>
              <a:gd name="connsiteY128" fmla="*/ 1639711 h 1766711"/>
              <a:gd name="connsiteX129" fmla="*/ 2918177 w 4295422"/>
              <a:gd name="connsiteY129" fmla="*/ 1687689 h 1766711"/>
              <a:gd name="connsiteX130" fmla="*/ 2932289 w 4295422"/>
              <a:gd name="connsiteY130" fmla="*/ 1687689 h 1766711"/>
              <a:gd name="connsiteX131" fmla="*/ 2932289 w 4295422"/>
              <a:gd name="connsiteY131" fmla="*/ 1715911 h 1766711"/>
              <a:gd name="connsiteX132" fmla="*/ 3273777 w 4295422"/>
              <a:gd name="connsiteY132" fmla="*/ 1715911 h 1766711"/>
              <a:gd name="connsiteX133" fmla="*/ 3273777 w 4295422"/>
              <a:gd name="connsiteY133" fmla="*/ 1766711 h 1766711"/>
              <a:gd name="connsiteX134" fmla="*/ 4295422 w 4295422"/>
              <a:gd name="connsiteY134" fmla="*/ 1766711 h 1766711"/>
              <a:gd name="connsiteX0" fmla="*/ 0 w 4295422"/>
              <a:gd name="connsiteY0" fmla="*/ 0 h 1766711"/>
              <a:gd name="connsiteX1" fmla="*/ 84666 w 4295422"/>
              <a:gd name="connsiteY1" fmla="*/ 0 h 1766711"/>
              <a:gd name="connsiteX2" fmla="*/ 84666 w 4295422"/>
              <a:gd name="connsiteY2" fmla="*/ 16933 h 1766711"/>
              <a:gd name="connsiteX3" fmla="*/ 104422 w 4295422"/>
              <a:gd name="connsiteY3" fmla="*/ 16933 h 1766711"/>
              <a:gd name="connsiteX4" fmla="*/ 104422 w 4295422"/>
              <a:gd name="connsiteY4" fmla="*/ 33867 h 1766711"/>
              <a:gd name="connsiteX5" fmla="*/ 155222 w 4295422"/>
              <a:gd name="connsiteY5" fmla="*/ 33867 h 1766711"/>
              <a:gd name="connsiteX6" fmla="*/ 155222 w 4295422"/>
              <a:gd name="connsiteY6" fmla="*/ 76200 h 1766711"/>
              <a:gd name="connsiteX7" fmla="*/ 234244 w 4295422"/>
              <a:gd name="connsiteY7" fmla="*/ 76200 h 1766711"/>
              <a:gd name="connsiteX8" fmla="*/ 234244 w 4295422"/>
              <a:gd name="connsiteY8" fmla="*/ 107244 h 1766711"/>
              <a:gd name="connsiteX9" fmla="*/ 256822 w 4295422"/>
              <a:gd name="connsiteY9" fmla="*/ 107244 h 1766711"/>
              <a:gd name="connsiteX10" fmla="*/ 256822 w 4295422"/>
              <a:gd name="connsiteY10" fmla="*/ 143933 h 1766711"/>
              <a:gd name="connsiteX11" fmla="*/ 270933 w 4295422"/>
              <a:gd name="connsiteY11" fmla="*/ 143933 h 1766711"/>
              <a:gd name="connsiteX12" fmla="*/ 270933 w 4295422"/>
              <a:gd name="connsiteY12" fmla="*/ 163689 h 1766711"/>
              <a:gd name="connsiteX13" fmla="*/ 352777 w 4295422"/>
              <a:gd name="connsiteY13" fmla="*/ 163689 h 1766711"/>
              <a:gd name="connsiteX14" fmla="*/ 352777 w 4295422"/>
              <a:gd name="connsiteY14" fmla="*/ 191911 h 1766711"/>
              <a:gd name="connsiteX15" fmla="*/ 412044 w 4295422"/>
              <a:gd name="connsiteY15" fmla="*/ 191911 h 1766711"/>
              <a:gd name="connsiteX16" fmla="*/ 412044 w 4295422"/>
              <a:gd name="connsiteY16" fmla="*/ 222955 h 1766711"/>
              <a:gd name="connsiteX17" fmla="*/ 493889 w 4295422"/>
              <a:gd name="connsiteY17" fmla="*/ 222955 h 1766711"/>
              <a:gd name="connsiteX18" fmla="*/ 493889 w 4295422"/>
              <a:gd name="connsiteY18" fmla="*/ 251178 h 1766711"/>
              <a:gd name="connsiteX19" fmla="*/ 510822 w 4295422"/>
              <a:gd name="connsiteY19" fmla="*/ 251178 h 1766711"/>
              <a:gd name="connsiteX20" fmla="*/ 510822 w 4295422"/>
              <a:gd name="connsiteY20" fmla="*/ 282222 h 1766711"/>
              <a:gd name="connsiteX21" fmla="*/ 544689 w 4295422"/>
              <a:gd name="connsiteY21" fmla="*/ 282222 h 1766711"/>
              <a:gd name="connsiteX22" fmla="*/ 544689 w 4295422"/>
              <a:gd name="connsiteY22" fmla="*/ 301978 h 1766711"/>
              <a:gd name="connsiteX23" fmla="*/ 601133 w 4295422"/>
              <a:gd name="connsiteY23" fmla="*/ 301978 h 1766711"/>
              <a:gd name="connsiteX24" fmla="*/ 601133 w 4295422"/>
              <a:gd name="connsiteY24" fmla="*/ 318911 h 1766711"/>
              <a:gd name="connsiteX25" fmla="*/ 646289 w 4295422"/>
              <a:gd name="connsiteY25" fmla="*/ 318911 h 1766711"/>
              <a:gd name="connsiteX26" fmla="*/ 646289 w 4295422"/>
              <a:gd name="connsiteY26" fmla="*/ 341489 h 1766711"/>
              <a:gd name="connsiteX27" fmla="*/ 674511 w 4295422"/>
              <a:gd name="connsiteY27" fmla="*/ 341489 h 1766711"/>
              <a:gd name="connsiteX28" fmla="*/ 674511 w 4295422"/>
              <a:gd name="connsiteY28" fmla="*/ 364067 h 1766711"/>
              <a:gd name="connsiteX29" fmla="*/ 702733 w 4295422"/>
              <a:gd name="connsiteY29" fmla="*/ 364067 h 1766711"/>
              <a:gd name="connsiteX30" fmla="*/ 702733 w 4295422"/>
              <a:gd name="connsiteY30" fmla="*/ 395111 h 1766711"/>
              <a:gd name="connsiteX31" fmla="*/ 722489 w 4295422"/>
              <a:gd name="connsiteY31" fmla="*/ 395111 h 1766711"/>
              <a:gd name="connsiteX32" fmla="*/ 722489 w 4295422"/>
              <a:gd name="connsiteY32" fmla="*/ 414867 h 1766711"/>
              <a:gd name="connsiteX33" fmla="*/ 759177 w 4295422"/>
              <a:gd name="connsiteY33" fmla="*/ 414867 h 1766711"/>
              <a:gd name="connsiteX34" fmla="*/ 759177 w 4295422"/>
              <a:gd name="connsiteY34" fmla="*/ 437444 h 1766711"/>
              <a:gd name="connsiteX35" fmla="*/ 781755 w 4295422"/>
              <a:gd name="connsiteY35" fmla="*/ 437444 h 1766711"/>
              <a:gd name="connsiteX36" fmla="*/ 781755 w 4295422"/>
              <a:gd name="connsiteY36" fmla="*/ 454378 h 1766711"/>
              <a:gd name="connsiteX37" fmla="*/ 801511 w 4295422"/>
              <a:gd name="connsiteY37" fmla="*/ 454378 h 1766711"/>
              <a:gd name="connsiteX38" fmla="*/ 801511 w 4295422"/>
              <a:gd name="connsiteY38" fmla="*/ 471311 h 1766711"/>
              <a:gd name="connsiteX39" fmla="*/ 869244 w 4295422"/>
              <a:gd name="connsiteY39" fmla="*/ 471311 h 1766711"/>
              <a:gd name="connsiteX40" fmla="*/ 869244 w 4295422"/>
              <a:gd name="connsiteY40" fmla="*/ 499533 h 1766711"/>
              <a:gd name="connsiteX41" fmla="*/ 883355 w 4295422"/>
              <a:gd name="connsiteY41" fmla="*/ 499533 h 1766711"/>
              <a:gd name="connsiteX42" fmla="*/ 883355 w 4295422"/>
              <a:gd name="connsiteY42" fmla="*/ 519289 h 1766711"/>
              <a:gd name="connsiteX43" fmla="*/ 922866 w 4295422"/>
              <a:gd name="connsiteY43" fmla="*/ 519289 h 1766711"/>
              <a:gd name="connsiteX44" fmla="*/ 922866 w 4295422"/>
              <a:gd name="connsiteY44" fmla="*/ 547511 h 1766711"/>
              <a:gd name="connsiteX45" fmla="*/ 942622 w 4295422"/>
              <a:gd name="connsiteY45" fmla="*/ 547511 h 1766711"/>
              <a:gd name="connsiteX46" fmla="*/ 942622 w 4295422"/>
              <a:gd name="connsiteY46" fmla="*/ 584200 h 1766711"/>
              <a:gd name="connsiteX47" fmla="*/ 990600 w 4295422"/>
              <a:gd name="connsiteY47" fmla="*/ 584200 h 1766711"/>
              <a:gd name="connsiteX48" fmla="*/ 990600 w 4295422"/>
              <a:gd name="connsiteY48" fmla="*/ 629355 h 1766711"/>
              <a:gd name="connsiteX49" fmla="*/ 1013177 w 4295422"/>
              <a:gd name="connsiteY49" fmla="*/ 632177 h 1766711"/>
              <a:gd name="connsiteX50" fmla="*/ 1013177 w 4295422"/>
              <a:gd name="connsiteY50" fmla="*/ 651932 h 1766711"/>
              <a:gd name="connsiteX51" fmla="*/ 1032933 w 4295422"/>
              <a:gd name="connsiteY51" fmla="*/ 651932 h 1766711"/>
              <a:gd name="connsiteX52" fmla="*/ 1032933 w 4295422"/>
              <a:gd name="connsiteY52" fmla="*/ 688622 h 1766711"/>
              <a:gd name="connsiteX53" fmla="*/ 1061155 w 4295422"/>
              <a:gd name="connsiteY53" fmla="*/ 688622 h 1766711"/>
              <a:gd name="connsiteX54" fmla="*/ 1061155 w 4295422"/>
              <a:gd name="connsiteY54" fmla="*/ 688622 h 1766711"/>
              <a:gd name="connsiteX55" fmla="*/ 1066800 w 4295422"/>
              <a:gd name="connsiteY55" fmla="*/ 694267 h 1766711"/>
              <a:gd name="connsiteX56" fmla="*/ 1066800 w 4295422"/>
              <a:gd name="connsiteY56" fmla="*/ 711200 h 1766711"/>
              <a:gd name="connsiteX57" fmla="*/ 1083733 w 4295422"/>
              <a:gd name="connsiteY57" fmla="*/ 711200 h 1766711"/>
              <a:gd name="connsiteX58" fmla="*/ 1083733 w 4295422"/>
              <a:gd name="connsiteY58" fmla="*/ 722489 h 1766711"/>
              <a:gd name="connsiteX59" fmla="*/ 1109133 w 4295422"/>
              <a:gd name="connsiteY59" fmla="*/ 722489 h 1766711"/>
              <a:gd name="connsiteX60" fmla="*/ 1109133 w 4295422"/>
              <a:gd name="connsiteY60" fmla="*/ 750711 h 1766711"/>
              <a:gd name="connsiteX61" fmla="*/ 1137355 w 4295422"/>
              <a:gd name="connsiteY61" fmla="*/ 750711 h 1766711"/>
              <a:gd name="connsiteX62" fmla="*/ 1137355 w 4295422"/>
              <a:gd name="connsiteY62" fmla="*/ 776111 h 1766711"/>
              <a:gd name="connsiteX63" fmla="*/ 1152103 w 4295422"/>
              <a:gd name="connsiteY63" fmla="*/ 776111 h 1766711"/>
              <a:gd name="connsiteX64" fmla="*/ 1151466 w 4295422"/>
              <a:gd name="connsiteY64" fmla="*/ 790222 h 1766711"/>
              <a:gd name="connsiteX65" fmla="*/ 1199444 w 4295422"/>
              <a:gd name="connsiteY65" fmla="*/ 790222 h 1766711"/>
              <a:gd name="connsiteX66" fmla="*/ 1199444 w 4295422"/>
              <a:gd name="connsiteY66" fmla="*/ 824089 h 1766711"/>
              <a:gd name="connsiteX67" fmla="*/ 1207911 w 4295422"/>
              <a:gd name="connsiteY67" fmla="*/ 824089 h 1766711"/>
              <a:gd name="connsiteX68" fmla="*/ 1207911 w 4295422"/>
              <a:gd name="connsiteY68" fmla="*/ 835378 h 1766711"/>
              <a:gd name="connsiteX69" fmla="*/ 1337733 w 4295422"/>
              <a:gd name="connsiteY69" fmla="*/ 835378 h 1766711"/>
              <a:gd name="connsiteX70" fmla="*/ 1337733 w 4295422"/>
              <a:gd name="connsiteY70" fmla="*/ 886178 h 1766711"/>
              <a:gd name="connsiteX71" fmla="*/ 1399822 w 4295422"/>
              <a:gd name="connsiteY71" fmla="*/ 886178 h 1766711"/>
              <a:gd name="connsiteX72" fmla="*/ 1399822 w 4295422"/>
              <a:gd name="connsiteY72" fmla="*/ 920044 h 1766711"/>
              <a:gd name="connsiteX73" fmla="*/ 1419577 w 4295422"/>
              <a:gd name="connsiteY73" fmla="*/ 920044 h 1766711"/>
              <a:gd name="connsiteX74" fmla="*/ 1419577 w 4295422"/>
              <a:gd name="connsiteY74" fmla="*/ 959555 h 1766711"/>
              <a:gd name="connsiteX75" fmla="*/ 1430866 w 4295422"/>
              <a:gd name="connsiteY75" fmla="*/ 959555 h 1766711"/>
              <a:gd name="connsiteX76" fmla="*/ 1430866 w 4295422"/>
              <a:gd name="connsiteY76" fmla="*/ 999067 h 1766711"/>
              <a:gd name="connsiteX77" fmla="*/ 1459089 w 4295422"/>
              <a:gd name="connsiteY77" fmla="*/ 999067 h 1766711"/>
              <a:gd name="connsiteX78" fmla="*/ 1459089 w 4295422"/>
              <a:gd name="connsiteY78" fmla="*/ 1024467 h 1766711"/>
              <a:gd name="connsiteX79" fmla="*/ 1509889 w 4295422"/>
              <a:gd name="connsiteY79" fmla="*/ 1024467 h 1766711"/>
              <a:gd name="connsiteX80" fmla="*/ 1509889 w 4295422"/>
              <a:gd name="connsiteY80" fmla="*/ 1052689 h 1766711"/>
              <a:gd name="connsiteX81" fmla="*/ 1538111 w 4295422"/>
              <a:gd name="connsiteY81" fmla="*/ 1052689 h 1766711"/>
              <a:gd name="connsiteX82" fmla="*/ 1538111 w 4295422"/>
              <a:gd name="connsiteY82" fmla="*/ 1078089 h 1766711"/>
              <a:gd name="connsiteX83" fmla="*/ 1571977 w 4295422"/>
              <a:gd name="connsiteY83" fmla="*/ 1078089 h 1766711"/>
              <a:gd name="connsiteX84" fmla="*/ 1571977 w 4295422"/>
              <a:gd name="connsiteY84" fmla="*/ 1100667 h 1766711"/>
              <a:gd name="connsiteX85" fmla="*/ 1588911 w 4295422"/>
              <a:gd name="connsiteY85" fmla="*/ 1100667 h 1766711"/>
              <a:gd name="connsiteX86" fmla="*/ 1588911 w 4295422"/>
              <a:gd name="connsiteY86" fmla="*/ 1117600 h 1766711"/>
              <a:gd name="connsiteX87" fmla="*/ 1631244 w 4295422"/>
              <a:gd name="connsiteY87" fmla="*/ 1117600 h 1766711"/>
              <a:gd name="connsiteX88" fmla="*/ 1631244 w 4295422"/>
              <a:gd name="connsiteY88" fmla="*/ 1131711 h 1766711"/>
              <a:gd name="connsiteX89" fmla="*/ 1645355 w 4295422"/>
              <a:gd name="connsiteY89" fmla="*/ 1131711 h 1766711"/>
              <a:gd name="connsiteX90" fmla="*/ 1645355 w 4295422"/>
              <a:gd name="connsiteY90" fmla="*/ 1176867 h 1766711"/>
              <a:gd name="connsiteX91" fmla="*/ 1679222 w 4295422"/>
              <a:gd name="connsiteY91" fmla="*/ 1176867 h 1766711"/>
              <a:gd name="connsiteX92" fmla="*/ 1679222 w 4295422"/>
              <a:gd name="connsiteY92" fmla="*/ 1196622 h 1766711"/>
              <a:gd name="connsiteX93" fmla="*/ 1746955 w 4295422"/>
              <a:gd name="connsiteY93" fmla="*/ 1196622 h 1766711"/>
              <a:gd name="connsiteX94" fmla="*/ 1746955 w 4295422"/>
              <a:gd name="connsiteY94" fmla="*/ 1222022 h 1766711"/>
              <a:gd name="connsiteX95" fmla="*/ 1766711 w 4295422"/>
              <a:gd name="connsiteY95" fmla="*/ 1222022 h 1766711"/>
              <a:gd name="connsiteX96" fmla="*/ 1766711 w 4295422"/>
              <a:gd name="connsiteY96" fmla="*/ 1250244 h 1766711"/>
              <a:gd name="connsiteX97" fmla="*/ 1814689 w 4295422"/>
              <a:gd name="connsiteY97" fmla="*/ 1250244 h 1766711"/>
              <a:gd name="connsiteX98" fmla="*/ 1814689 w 4295422"/>
              <a:gd name="connsiteY98" fmla="*/ 1267178 h 1766711"/>
              <a:gd name="connsiteX99" fmla="*/ 1873955 w 4295422"/>
              <a:gd name="connsiteY99" fmla="*/ 1267178 h 1766711"/>
              <a:gd name="connsiteX100" fmla="*/ 1873955 w 4295422"/>
              <a:gd name="connsiteY100" fmla="*/ 1315155 h 1766711"/>
              <a:gd name="connsiteX101" fmla="*/ 1924755 w 4295422"/>
              <a:gd name="connsiteY101" fmla="*/ 1315155 h 1766711"/>
              <a:gd name="connsiteX102" fmla="*/ 1924755 w 4295422"/>
              <a:gd name="connsiteY102" fmla="*/ 1329267 h 1766711"/>
              <a:gd name="connsiteX103" fmla="*/ 1950155 w 4295422"/>
              <a:gd name="connsiteY103" fmla="*/ 1329267 h 1766711"/>
              <a:gd name="connsiteX104" fmla="*/ 1950155 w 4295422"/>
              <a:gd name="connsiteY104" fmla="*/ 1354667 h 1766711"/>
              <a:gd name="connsiteX105" fmla="*/ 1981200 w 4295422"/>
              <a:gd name="connsiteY105" fmla="*/ 1354667 h 1766711"/>
              <a:gd name="connsiteX106" fmla="*/ 1981200 w 4295422"/>
              <a:gd name="connsiteY106" fmla="*/ 1397000 h 1766711"/>
              <a:gd name="connsiteX107" fmla="*/ 2085622 w 4295422"/>
              <a:gd name="connsiteY107" fmla="*/ 1397000 h 1766711"/>
              <a:gd name="connsiteX108" fmla="*/ 2085622 w 4295422"/>
              <a:gd name="connsiteY108" fmla="*/ 1419578 h 1766711"/>
              <a:gd name="connsiteX109" fmla="*/ 2113844 w 4295422"/>
              <a:gd name="connsiteY109" fmla="*/ 1419578 h 1766711"/>
              <a:gd name="connsiteX110" fmla="*/ 2113844 w 4295422"/>
              <a:gd name="connsiteY110" fmla="*/ 1436511 h 1766711"/>
              <a:gd name="connsiteX111" fmla="*/ 2178755 w 4295422"/>
              <a:gd name="connsiteY111" fmla="*/ 1436511 h 1766711"/>
              <a:gd name="connsiteX112" fmla="*/ 2178755 w 4295422"/>
              <a:gd name="connsiteY112" fmla="*/ 1473200 h 1766711"/>
              <a:gd name="connsiteX113" fmla="*/ 2297289 w 4295422"/>
              <a:gd name="connsiteY113" fmla="*/ 1473200 h 1766711"/>
              <a:gd name="connsiteX114" fmla="*/ 2297289 w 4295422"/>
              <a:gd name="connsiteY114" fmla="*/ 1490133 h 1766711"/>
              <a:gd name="connsiteX115" fmla="*/ 2336800 w 4295422"/>
              <a:gd name="connsiteY115" fmla="*/ 1490133 h 1766711"/>
              <a:gd name="connsiteX116" fmla="*/ 2336800 w 4295422"/>
              <a:gd name="connsiteY116" fmla="*/ 1515533 h 1766711"/>
              <a:gd name="connsiteX117" fmla="*/ 2435577 w 4295422"/>
              <a:gd name="connsiteY117" fmla="*/ 1515533 h 1766711"/>
              <a:gd name="connsiteX118" fmla="*/ 2435577 w 4295422"/>
              <a:gd name="connsiteY118" fmla="*/ 1535289 h 1766711"/>
              <a:gd name="connsiteX119" fmla="*/ 2604911 w 4295422"/>
              <a:gd name="connsiteY119" fmla="*/ 1535289 h 1766711"/>
              <a:gd name="connsiteX120" fmla="*/ 2604911 w 4295422"/>
              <a:gd name="connsiteY120" fmla="*/ 1569155 h 1766711"/>
              <a:gd name="connsiteX121" fmla="*/ 2627489 w 4295422"/>
              <a:gd name="connsiteY121" fmla="*/ 1569155 h 1766711"/>
              <a:gd name="connsiteX122" fmla="*/ 2627489 w 4295422"/>
              <a:gd name="connsiteY122" fmla="*/ 1588911 h 1766711"/>
              <a:gd name="connsiteX123" fmla="*/ 2692400 w 4295422"/>
              <a:gd name="connsiteY123" fmla="*/ 1588911 h 1766711"/>
              <a:gd name="connsiteX124" fmla="*/ 2692400 w 4295422"/>
              <a:gd name="connsiteY124" fmla="*/ 1614311 h 1766711"/>
              <a:gd name="connsiteX125" fmla="*/ 2808111 w 4295422"/>
              <a:gd name="connsiteY125" fmla="*/ 1614311 h 1766711"/>
              <a:gd name="connsiteX126" fmla="*/ 2808111 w 4295422"/>
              <a:gd name="connsiteY126" fmla="*/ 1614311 h 1766711"/>
              <a:gd name="connsiteX127" fmla="*/ 2808111 w 4295422"/>
              <a:gd name="connsiteY127" fmla="*/ 1639711 h 1766711"/>
              <a:gd name="connsiteX128" fmla="*/ 2918177 w 4295422"/>
              <a:gd name="connsiteY128" fmla="*/ 1639711 h 1766711"/>
              <a:gd name="connsiteX129" fmla="*/ 2918177 w 4295422"/>
              <a:gd name="connsiteY129" fmla="*/ 1687689 h 1766711"/>
              <a:gd name="connsiteX130" fmla="*/ 2932289 w 4295422"/>
              <a:gd name="connsiteY130" fmla="*/ 1687689 h 1766711"/>
              <a:gd name="connsiteX131" fmla="*/ 2932289 w 4295422"/>
              <a:gd name="connsiteY131" fmla="*/ 1715911 h 1766711"/>
              <a:gd name="connsiteX132" fmla="*/ 3273777 w 4295422"/>
              <a:gd name="connsiteY132" fmla="*/ 1715911 h 1766711"/>
              <a:gd name="connsiteX133" fmla="*/ 3273777 w 4295422"/>
              <a:gd name="connsiteY133" fmla="*/ 1766711 h 1766711"/>
              <a:gd name="connsiteX134" fmla="*/ 4295422 w 4295422"/>
              <a:gd name="connsiteY134" fmla="*/ 1766711 h 1766711"/>
              <a:gd name="connsiteX0" fmla="*/ 0 w 4295422"/>
              <a:gd name="connsiteY0" fmla="*/ 0 h 1766711"/>
              <a:gd name="connsiteX1" fmla="*/ 84666 w 4295422"/>
              <a:gd name="connsiteY1" fmla="*/ 0 h 1766711"/>
              <a:gd name="connsiteX2" fmla="*/ 84666 w 4295422"/>
              <a:gd name="connsiteY2" fmla="*/ 16933 h 1766711"/>
              <a:gd name="connsiteX3" fmla="*/ 104422 w 4295422"/>
              <a:gd name="connsiteY3" fmla="*/ 16933 h 1766711"/>
              <a:gd name="connsiteX4" fmla="*/ 104422 w 4295422"/>
              <a:gd name="connsiteY4" fmla="*/ 33867 h 1766711"/>
              <a:gd name="connsiteX5" fmla="*/ 155222 w 4295422"/>
              <a:gd name="connsiteY5" fmla="*/ 33867 h 1766711"/>
              <a:gd name="connsiteX6" fmla="*/ 155222 w 4295422"/>
              <a:gd name="connsiteY6" fmla="*/ 76200 h 1766711"/>
              <a:gd name="connsiteX7" fmla="*/ 234244 w 4295422"/>
              <a:gd name="connsiteY7" fmla="*/ 76200 h 1766711"/>
              <a:gd name="connsiteX8" fmla="*/ 234244 w 4295422"/>
              <a:gd name="connsiteY8" fmla="*/ 107244 h 1766711"/>
              <a:gd name="connsiteX9" fmla="*/ 256822 w 4295422"/>
              <a:gd name="connsiteY9" fmla="*/ 107244 h 1766711"/>
              <a:gd name="connsiteX10" fmla="*/ 256822 w 4295422"/>
              <a:gd name="connsiteY10" fmla="*/ 143933 h 1766711"/>
              <a:gd name="connsiteX11" fmla="*/ 270933 w 4295422"/>
              <a:gd name="connsiteY11" fmla="*/ 143933 h 1766711"/>
              <a:gd name="connsiteX12" fmla="*/ 270933 w 4295422"/>
              <a:gd name="connsiteY12" fmla="*/ 163689 h 1766711"/>
              <a:gd name="connsiteX13" fmla="*/ 352777 w 4295422"/>
              <a:gd name="connsiteY13" fmla="*/ 163689 h 1766711"/>
              <a:gd name="connsiteX14" fmla="*/ 352777 w 4295422"/>
              <a:gd name="connsiteY14" fmla="*/ 191911 h 1766711"/>
              <a:gd name="connsiteX15" fmla="*/ 412044 w 4295422"/>
              <a:gd name="connsiteY15" fmla="*/ 191911 h 1766711"/>
              <a:gd name="connsiteX16" fmla="*/ 412044 w 4295422"/>
              <a:gd name="connsiteY16" fmla="*/ 222955 h 1766711"/>
              <a:gd name="connsiteX17" fmla="*/ 493889 w 4295422"/>
              <a:gd name="connsiteY17" fmla="*/ 222955 h 1766711"/>
              <a:gd name="connsiteX18" fmla="*/ 493889 w 4295422"/>
              <a:gd name="connsiteY18" fmla="*/ 251178 h 1766711"/>
              <a:gd name="connsiteX19" fmla="*/ 510822 w 4295422"/>
              <a:gd name="connsiteY19" fmla="*/ 251178 h 1766711"/>
              <a:gd name="connsiteX20" fmla="*/ 510822 w 4295422"/>
              <a:gd name="connsiteY20" fmla="*/ 282222 h 1766711"/>
              <a:gd name="connsiteX21" fmla="*/ 544689 w 4295422"/>
              <a:gd name="connsiteY21" fmla="*/ 282222 h 1766711"/>
              <a:gd name="connsiteX22" fmla="*/ 544689 w 4295422"/>
              <a:gd name="connsiteY22" fmla="*/ 301978 h 1766711"/>
              <a:gd name="connsiteX23" fmla="*/ 601133 w 4295422"/>
              <a:gd name="connsiteY23" fmla="*/ 301978 h 1766711"/>
              <a:gd name="connsiteX24" fmla="*/ 601133 w 4295422"/>
              <a:gd name="connsiteY24" fmla="*/ 318911 h 1766711"/>
              <a:gd name="connsiteX25" fmla="*/ 646289 w 4295422"/>
              <a:gd name="connsiteY25" fmla="*/ 318911 h 1766711"/>
              <a:gd name="connsiteX26" fmla="*/ 646289 w 4295422"/>
              <a:gd name="connsiteY26" fmla="*/ 341489 h 1766711"/>
              <a:gd name="connsiteX27" fmla="*/ 674511 w 4295422"/>
              <a:gd name="connsiteY27" fmla="*/ 341489 h 1766711"/>
              <a:gd name="connsiteX28" fmla="*/ 674511 w 4295422"/>
              <a:gd name="connsiteY28" fmla="*/ 364067 h 1766711"/>
              <a:gd name="connsiteX29" fmla="*/ 702733 w 4295422"/>
              <a:gd name="connsiteY29" fmla="*/ 364067 h 1766711"/>
              <a:gd name="connsiteX30" fmla="*/ 702733 w 4295422"/>
              <a:gd name="connsiteY30" fmla="*/ 395111 h 1766711"/>
              <a:gd name="connsiteX31" fmla="*/ 722489 w 4295422"/>
              <a:gd name="connsiteY31" fmla="*/ 395111 h 1766711"/>
              <a:gd name="connsiteX32" fmla="*/ 722489 w 4295422"/>
              <a:gd name="connsiteY32" fmla="*/ 414867 h 1766711"/>
              <a:gd name="connsiteX33" fmla="*/ 759177 w 4295422"/>
              <a:gd name="connsiteY33" fmla="*/ 414867 h 1766711"/>
              <a:gd name="connsiteX34" fmla="*/ 759177 w 4295422"/>
              <a:gd name="connsiteY34" fmla="*/ 437444 h 1766711"/>
              <a:gd name="connsiteX35" fmla="*/ 781755 w 4295422"/>
              <a:gd name="connsiteY35" fmla="*/ 437444 h 1766711"/>
              <a:gd name="connsiteX36" fmla="*/ 781755 w 4295422"/>
              <a:gd name="connsiteY36" fmla="*/ 454378 h 1766711"/>
              <a:gd name="connsiteX37" fmla="*/ 801511 w 4295422"/>
              <a:gd name="connsiteY37" fmla="*/ 454378 h 1766711"/>
              <a:gd name="connsiteX38" fmla="*/ 801511 w 4295422"/>
              <a:gd name="connsiteY38" fmla="*/ 471311 h 1766711"/>
              <a:gd name="connsiteX39" fmla="*/ 869244 w 4295422"/>
              <a:gd name="connsiteY39" fmla="*/ 471311 h 1766711"/>
              <a:gd name="connsiteX40" fmla="*/ 869244 w 4295422"/>
              <a:gd name="connsiteY40" fmla="*/ 499533 h 1766711"/>
              <a:gd name="connsiteX41" fmla="*/ 883355 w 4295422"/>
              <a:gd name="connsiteY41" fmla="*/ 499533 h 1766711"/>
              <a:gd name="connsiteX42" fmla="*/ 883355 w 4295422"/>
              <a:gd name="connsiteY42" fmla="*/ 519289 h 1766711"/>
              <a:gd name="connsiteX43" fmla="*/ 922866 w 4295422"/>
              <a:gd name="connsiteY43" fmla="*/ 519289 h 1766711"/>
              <a:gd name="connsiteX44" fmla="*/ 922866 w 4295422"/>
              <a:gd name="connsiteY44" fmla="*/ 547511 h 1766711"/>
              <a:gd name="connsiteX45" fmla="*/ 942622 w 4295422"/>
              <a:gd name="connsiteY45" fmla="*/ 547511 h 1766711"/>
              <a:gd name="connsiteX46" fmla="*/ 942622 w 4295422"/>
              <a:gd name="connsiteY46" fmla="*/ 584200 h 1766711"/>
              <a:gd name="connsiteX47" fmla="*/ 990600 w 4295422"/>
              <a:gd name="connsiteY47" fmla="*/ 584200 h 1766711"/>
              <a:gd name="connsiteX48" fmla="*/ 990600 w 4295422"/>
              <a:gd name="connsiteY48" fmla="*/ 629355 h 1766711"/>
              <a:gd name="connsiteX49" fmla="*/ 1013177 w 4295422"/>
              <a:gd name="connsiteY49" fmla="*/ 632177 h 1766711"/>
              <a:gd name="connsiteX50" fmla="*/ 1013177 w 4295422"/>
              <a:gd name="connsiteY50" fmla="*/ 651932 h 1766711"/>
              <a:gd name="connsiteX51" fmla="*/ 1032933 w 4295422"/>
              <a:gd name="connsiteY51" fmla="*/ 651932 h 1766711"/>
              <a:gd name="connsiteX52" fmla="*/ 1032933 w 4295422"/>
              <a:gd name="connsiteY52" fmla="*/ 688622 h 1766711"/>
              <a:gd name="connsiteX53" fmla="*/ 1061155 w 4295422"/>
              <a:gd name="connsiteY53" fmla="*/ 688622 h 1766711"/>
              <a:gd name="connsiteX54" fmla="*/ 1061155 w 4295422"/>
              <a:gd name="connsiteY54" fmla="*/ 688622 h 1766711"/>
              <a:gd name="connsiteX55" fmla="*/ 1066800 w 4295422"/>
              <a:gd name="connsiteY55" fmla="*/ 694267 h 1766711"/>
              <a:gd name="connsiteX56" fmla="*/ 1066800 w 4295422"/>
              <a:gd name="connsiteY56" fmla="*/ 711200 h 1766711"/>
              <a:gd name="connsiteX57" fmla="*/ 1083733 w 4295422"/>
              <a:gd name="connsiteY57" fmla="*/ 711200 h 1766711"/>
              <a:gd name="connsiteX58" fmla="*/ 1083733 w 4295422"/>
              <a:gd name="connsiteY58" fmla="*/ 722489 h 1766711"/>
              <a:gd name="connsiteX59" fmla="*/ 1109133 w 4295422"/>
              <a:gd name="connsiteY59" fmla="*/ 722489 h 1766711"/>
              <a:gd name="connsiteX60" fmla="*/ 1109133 w 4295422"/>
              <a:gd name="connsiteY60" fmla="*/ 750711 h 1766711"/>
              <a:gd name="connsiteX61" fmla="*/ 1137355 w 4295422"/>
              <a:gd name="connsiteY61" fmla="*/ 750711 h 1766711"/>
              <a:gd name="connsiteX62" fmla="*/ 1137355 w 4295422"/>
              <a:gd name="connsiteY62" fmla="*/ 776111 h 1766711"/>
              <a:gd name="connsiteX63" fmla="*/ 1152103 w 4295422"/>
              <a:gd name="connsiteY63" fmla="*/ 776111 h 1766711"/>
              <a:gd name="connsiteX64" fmla="*/ 1151466 w 4295422"/>
              <a:gd name="connsiteY64" fmla="*/ 790222 h 1766711"/>
              <a:gd name="connsiteX65" fmla="*/ 1199444 w 4295422"/>
              <a:gd name="connsiteY65" fmla="*/ 790222 h 1766711"/>
              <a:gd name="connsiteX66" fmla="*/ 1199444 w 4295422"/>
              <a:gd name="connsiteY66" fmla="*/ 824089 h 1766711"/>
              <a:gd name="connsiteX67" fmla="*/ 1207911 w 4295422"/>
              <a:gd name="connsiteY67" fmla="*/ 824089 h 1766711"/>
              <a:gd name="connsiteX68" fmla="*/ 1207911 w 4295422"/>
              <a:gd name="connsiteY68" fmla="*/ 835378 h 1766711"/>
              <a:gd name="connsiteX69" fmla="*/ 1337733 w 4295422"/>
              <a:gd name="connsiteY69" fmla="*/ 835378 h 1766711"/>
              <a:gd name="connsiteX70" fmla="*/ 1337733 w 4295422"/>
              <a:gd name="connsiteY70" fmla="*/ 886178 h 1766711"/>
              <a:gd name="connsiteX71" fmla="*/ 1399822 w 4295422"/>
              <a:gd name="connsiteY71" fmla="*/ 886178 h 1766711"/>
              <a:gd name="connsiteX72" fmla="*/ 1399822 w 4295422"/>
              <a:gd name="connsiteY72" fmla="*/ 920044 h 1766711"/>
              <a:gd name="connsiteX73" fmla="*/ 1419577 w 4295422"/>
              <a:gd name="connsiteY73" fmla="*/ 920044 h 1766711"/>
              <a:gd name="connsiteX74" fmla="*/ 1419577 w 4295422"/>
              <a:gd name="connsiteY74" fmla="*/ 959555 h 1766711"/>
              <a:gd name="connsiteX75" fmla="*/ 1430866 w 4295422"/>
              <a:gd name="connsiteY75" fmla="*/ 959555 h 1766711"/>
              <a:gd name="connsiteX76" fmla="*/ 1430866 w 4295422"/>
              <a:gd name="connsiteY76" fmla="*/ 999067 h 1766711"/>
              <a:gd name="connsiteX77" fmla="*/ 1459089 w 4295422"/>
              <a:gd name="connsiteY77" fmla="*/ 999067 h 1766711"/>
              <a:gd name="connsiteX78" fmla="*/ 1459089 w 4295422"/>
              <a:gd name="connsiteY78" fmla="*/ 1024467 h 1766711"/>
              <a:gd name="connsiteX79" fmla="*/ 1509889 w 4295422"/>
              <a:gd name="connsiteY79" fmla="*/ 1024467 h 1766711"/>
              <a:gd name="connsiteX80" fmla="*/ 1509889 w 4295422"/>
              <a:gd name="connsiteY80" fmla="*/ 1052689 h 1766711"/>
              <a:gd name="connsiteX81" fmla="*/ 1538111 w 4295422"/>
              <a:gd name="connsiteY81" fmla="*/ 1052689 h 1766711"/>
              <a:gd name="connsiteX82" fmla="*/ 1538111 w 4295422"/>
              <a:gd name="connsiteY82" fmla="*/ 1078089 h 1766711"/>
              <a:gd name="connsiteX83" fmla="*/ 1571977 w 4295422"/>
              <a:gd name="connsiteY83" fmla="*/ 1078089 h 1766711"/>
              <a:gd name="connsiteX84" fmla="*/ 1571977 w 4295422"/>
              <a:gd name="connsiteY84" fmla="*/ 1100667 h 1766711"/>
              <a:gd name="connsiteX85" fmla="*/ 1588911 w 4295422"/>
              <a:gd name="connsiteY85" fmla="*/ 1100667 h 1766711"/>
              <a:gd name="connsiteX86" fmla="*/ 1588911 w 4295422"/>
              <a:gd name="connsiteY86" fmla="*/ 1117600 h 1766711"/>
              <a:gd name="connsiteX87" fmla="*/ 1631244 w 4295422"/>
              <a:gd name="connsiteY87" fmla="*/ 1117600 h 1766711"/>
              <a:gd name="connsiteX88" fmla="*/ 1631244 w 4295422"/>
              <a:gd name="connsiteY88" fmla="*/ 1131711 h 1766711"/>
              <a:gd name="connsiteX89" fmla="*/ 1645355 w 4295422"/>
              <a:gd name="connsiteY89" fmla="*/ 1131711 h 1766711"/>
              <a:gd name="connsiteX90" fmla="*/ 1645355 w 4295422"/>
              <a:gd name="connsiteY90" fmla="*/ 1176867 h 1766711"/>
              <a:gd name="connsiteX91" fmla="*/ 1679222 w 4295422"/>
              <a:gd name="connsiteY91" fmla="*/ 1176867 h 1766711"/>
              <a:gd name="connsiteX92" fmla="*/ 1679222 w 4295422"/>
              <a:gd name="connsiteY92" fmla="*/ 1196622 h 1766711"/>
              <a:gd name="connsiteX93" fmla="*/ 1746955 w 4295422"/>
              <a:gd name="connsiteY93" fmla="*/ 1196622 h 1766711"/>
              <a:gd name="connsiteX94" fmla="*/ 1746955 w 4295422"/>
              <a:gd name="connsiteY94" fmla="*/ 1222022 h 1766711"/>
              <a:gd name="connsiteX95" fmla="*/ 1766711 w 4295422"/>
              <a:gd name="connsiteY95" fmla="*/ 1222022 h 1766711"/>
              <a:gd name="connsiteX96" fmla="*/ 1766711 w 4295422"/>
              <a:gd name="connsiteY96" fmla="*/ 1250244 h 1766711"/>
              <a:gd name="connsiteX97" fmla="*/ 1814689 w 4295422"/>
              <a:gd name="connsiteY97" fmla="*/ 1250244 h 1766711"/>
              <a:gd name="connsiteX98" fmla="*/ 1814689 w 4295422"/>
              <a:gd name="connsiteY98" fmla="*/ 1267178 h 1766711"/>
              <a:gd name="connsiteX99" fmla="*/ 1873955 w 4295422"/>
              <a:gd name="connsiteY99" fmla="*/ 1267178 h 1766711"/>
              <a:gd name="connsiteX100" fmla="*/ 1873955 w 4295422"/>
              <a:gd name="connsiteY100" fmla="*/ 1315155 h 1766711"/>
              <a:gd name="connsiteX101" fmla="*/ 1924755 w 4295422"/>
              <a:gd name="connsiteY101" fmla="*/ 1315155 h 1766711"/>
              <a:gd name="connsiteX102" fmla="*/ 1924755 w 4295422"/>
              <a:gd name="connsiteY102" fmla="*/ 1329267 h 1766711"/>
              <a:gd name="connsiteX103" fmla="*/ 1950155 w 4295422"/>
              <a:gd name="connsiteY103" fmla="*/ 1329267 h 1766711"/>
              <a:gd name="connsiteX104" fmla="*/ 1950155 w 4295422"/>
              <a:gd name="connsiteY104" fmla="*/ 1354667 h 1766711"/>
              <a:gd name="connsiteX105" fmla="*/ 1981200 w 4295422"/>
              <a:gd name="connsiteY105" fmla="*/ 1354667 h 1766711"/>
              <a:gd name="connsiteX106" fmla="*/ 1981200 w 4295422"/>
              <a:gd name="connsiteY106" fmla="*/ 1397000 h 1766711"/>
              <a:gd name="connsiteX107" fmla="*/ 2085622 w 4295422"/>
              <a:gd name="connsiteY107" fmla="*/ 1397000 h 1766711"/>
              <a:gd name="connsiteX108" fmla="*/ 2085622 w 4295422"/>
              <a:gd name="connsiteY108" fmla="*/ 1419578 h 1766711"/>
              <a:gd name="connsiteX109" fmla="*/ 2113844 w 4295422"/>
              <a:gd name="connsiteY109" fmla="*/ 1419578 h 1766711"/>
              <a:gd name="connsiteX110" fmla="*/ 2113844 w 4295422"/>
              <a:gd name="connsiteY110" fmla="*/ 1436511 h 1766711"/>
              <a:gd name="connsiteX111" fmla="*/ 2178755 w 4295422"/>
              <a:gd name="connsiteY111" fmla="*/ 1436511 h 1766711"/>
              <a:gd name="connsiteX112" fmla="*/ 2178755 w 4295422"/>
              <a:gd name="connsiteY112" fmla="*/ 1473200 h 1766711"/>
              <a:gd name="connsiteX113" fmla="*/ 2297289 w 4295422"/>
              <a:gd name="connsiteY113" fmla="*/ 1473200 h 1766711"/>
              <a:gd name="connsiteX114" fmla="*/ 2297289 w 4295422"/>
              <a:gd name="connsiteY114" fmla="*/ 1490133 h 1766711"/>
              <a:gd name="connsiteX115" fmla="*/ 2336800 w 4295422"/>
              <a:gd name="connsiteY115" fmla="*/ 1490133 h 1766711"/>
              <a:gd name="connsiteX116" fmla="*/ 2336800 w 4295422"/>
              <a:gd name="connsiteY116" fmla="*/ 1515533 h 1766711"/>
              <a:gd name="connsiteX117" fmla="*/ 2435577 w 4295422"/>
              <a:gd name="connsiteY117" fmla="*/ 1515533 h 1766711"/>
              <a:gd name="connsiteX118" fmla="*/ 2435577 w 4295422"/>
              <a:gd name="connsiteY118" fmla="*/ 1535289 h 1766711"/>
              <a:gd name="connsiteX119" fmla="*/ 2604911 w 4295422"/>
              <a:gd name="connsiteY119" fmla="*/ 1535289 h 1766711"/>
              <a:gd name="connsiteX120" fmla="*/ 2604911 w 4295422"/>
              <a:gd name="connsiteY120" fmla="*/ 1569155 h 1766711"/>
              <a:gd name="connsiteX121" fmla="*/ 2627489 w 4295422"/>
              <a:gd name="connsiteY121" fmla="*/ 1569155 h 1766711"/>
              <a:gd name="connsiteX122" fmla="*/ 2627489 w 4295422"/>
              <a:gd name="connsiteY122" fmla="*/ 1588911 h 1766711"/>
              <a:gd name="connsiteX123" fmla="*/ 2692400 w 4295422"/>
              <a:gd name="connsiteY123" fmla="*/ 1588911 h 1766711"/>
              <a:gd name="connsiteX124" fmla="*/ 2692400 w 4295422"/>
              <a:gd name="connsiteY124" fmla="*/ 1614311 h 1766711"/>
              <a:gd name="connsiteX125" fmla="*/ 2808111 w 4295422"/>
              <a:gd name="connsiteY125" fmla="*/ 1614311 h 1766711"/>
              <a:gd name="connsiteX126" fmla="*/ 2808111 w 4295422"/>
              <a:gd name="connsiteY126" fmla="*/ 1614311 h 1766711"/>
              <a:gd name="connsiteX127" fmla="*/ 2808111 w 4295422"/>
              <a:gd name="connsiteY127" fmla="*/ 1639711 h 1766711"/>
              <a:gd name="connsiteX128" fmla="*/ 2918177 w 4295422"/>
              <a:gd name="connsiteY128" fmla="*/ 1639711 h 1766711"/>
              <a:gd name="connsiteX129" fmla="*/ 2918177 w 4295422"/>
              <a:gd name="connsiteY129" fmla="*/ 1687689 h 1766711"/>
              <a:gd name="connsiteX130" fmla="*/ 2932289 w 4295422"/>
              <a:gd name="connsiteY130" fmla="*/ 1687689 h 1766711"/>
              <a:gd name="connsiteX131" fmla="*/ 2932289 w 4295422"/>
              <a:gd name="connsiteY131" fmla="*/ 1715911 h 1766711"/>
              <a:gd name="connsiteX132" fmla="*/ 3273777 w 4295422"/>
              <a:gd name="connsiteY132" fmla="*/ 1715911 h 1766711"/>
              <a:gd name="connsiteX133" fmla="*/ 3273777 w 4295422"/>
              <a:gd name="connsiteY133" fmla="*/ 1766711 h 1766711"/>
              <a:gd name="connsiteX134" fmla="*/ 4295422 w 4295422"/>
              <a:gd name="connsiteY134" fmla="*/ 1766711 h 1766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4295422" h="1766711">
                <a:moveTo>
                  <a:pt x="0" y="0"/>
                </a:moveTo>
                <a:lnTo>
                  <a:pt x="84666" y="0"/>
                </a:lnTo>
                <a:lnTo>
                  <a:pt x="84666" y="16933"/>
                </a:lnTo>
                <a:lnTo>
                  <a:pt x="104422" y="16933"/>
                </a:lnTo>
                <a:lnTo>
                  <a:pt x="104422" y="33867"/>
                </a:lnTo>
                <a:lnTo>
                  <a:pt x="155222" y="33867"/>
                </a:lnTo>
                <a:lnTo>
                  <a:pt x="155222" y="76200"/>
                </a:lnTo>
                <a:lnTo>
                  <a:pt x="234244" y="76200"/>
                </a:lnTo>
                <a:lnTo>
                  <a:pt x="234244" y="107244"/>
                </a:lnTo>
                <a:lnTo>
                  <a:pt x="256822" y="107244"/>
                </a:lnTo>
                <a:lnTo>
                  <a:pt x="256822" y="143933"/>
                </a:lnTo>
                <a:lnTo>
                  <a:pt x="270933" y="143933"/>
                </a:lnTo>
                <a:lnTo>
                  <a:pt x="270933" y="163689"/>
                </a:lnTo>
                <a:lnTo>
                  <a:pt x="352777" y="163689"/>
                </a:lnTo>
                <a:lnTo>
                  <a:pt x="352777" y="191911"/>
                </a:lnTo>
                <a:lnTo>
                  <a:pt x="412044" y="191911"/>
                </a:lnTo>
                <a:lnTo>
                  <a:pt x="412044" y="222955"/>
                </a:lnTo>
                <a:lnTo>
                  <a:pt x="493889" y="222955"/>
                </a:lnTo>
                <a:lnTo>
                  <a:pt x="493889" y="251178"/>
                </a:lnTo>
                <a:lnTo>
                  <a:pt x="510822" y="251178"/>
                </a:lnTo>
                <a:lnTo>
                  <a:pt x="510822" y="282222"/>
                </a:lnTo>
                <a:lnTo>
                  <a:pt x="544689" y="282222"/>
                </a:lnTo>
                <a:lnTo>
                  <a:pt x="544689" y="301978"/>
                </a:lnTo>
                <a:lnTo>
                  <a:pt x="601133" y="301978"/>
                </a:lnTo>
                <a:lnTo>
                  <a:pt x="601133" y="318911"/>
                </a:lnTo>
                <a:lnTo>
                  <a:pt x="646289" y="318911"/>
                </a:lnTo>
                <a:lnTo>
                  <a:pt x="646289" y="341489"/>
                </a:lnTo>
                <a:lnTo>
                  <a:pt x="674511" y="341489"/>
                </a:lnTo>
                <a:lnTo>
                  <a:pt x="674511" y="364067"/>
                </a:lnTo>
                <a:lnTo>
                  <a:pt x="702733" y="364067"/>
                </a:lnTo>
                <a:lnTo>
                  <a:pt x="702733" y="395111"/>
                </a:lnTo>
                <a:lnTo>
                  <a:pt x="722489" y="395111"/>
                </a:lnTo>
                <a:lnTo>
                  <a:pt x="722489" y="414867"/>
                </a:lnTo>
                <a:lnTo>
                  <a:pt x="759177" y="414867"/>
                </a:lnTo>
                <a:lnTo>
                  <a:pt x="759177" y="437444"/>
                </a:lnTo>
                <a:lnTo>
                  <a:pt x="781755" y="437444"/>
                </a:lnTo>
                <a:lnTo>
                  <a:pt x="781755" y="454378"/>
                </a:lnTo>
                <a:lnTo>
                  <a:pt x="801511" y="454378"/>
                </a:lnTo>
                <a:lnTo>
                  <a:pt x="801511" y="471311"/>
                </a:lnTo>
                <a:lnTo>
                  <a:pt x="869244" y="471311"/>
                </a:lnTo>
                <a:lnTo>
                  <a:pt x="869244" y="499533"/>
                </a:lnTo>
                <a:lnTo>
                  <a:pt x="883355" y="499533"/>
                </a:lnTo>
                <a:lnTo>
                  <a:pt x="883355" y="519289"/>
                </a:lnTo>
                <a:lnTo>
                  <a:pt x="922866" y="519289"/>
                </a:lnTo>
                <a:lnTo>
                  <a:pt x="922866" y="547511"/>
                </a:lnTo>
                <a:lnTo>
                  <a:pt x="942622" y="547511"/>
                </a:lnTo>
                <a:lnTo>
                  <a:pt x="942622" y="584200"/>
                </a:lnTo>
                <a:lnTo>
                  <a:pt x="990600" y="584200"/>
                </a:lnTo>
                <a:lnTo>
                  <a:pt x="990600" y="629355"/>
                </a:lnTo>
                <a:lnTo>
                  <a:pt x="1013177" y="632177"/>
                </a:lnTo>
                <a:lnTo>
                  <a:pt x="1013177" y="651932"/>
                </a:lnTo>
                <a:lnTo>
                  <a:pt x="1032933" y="651932"/>
                </a:lnTo>
                <a:lnTo>
                  <a:pt x="1032933" y="688622"/>
                </a:lnTo>
                <a:lnTo>
                  <a:pt x="1061155" y="688622"/>
                </a:lnTo>
                <a:lnTo>
                  <a:pt x="1061155" y="688622"/>
                </a:lnTo>
                <a:lnTo>
                  <a:pt x="1066800" y="694267"/>
                </a:lnTo>
                <a:lnTo>
                  <a:pt x="1066800" y="711200"/>
                </a:lnTo>
                <a:lnTo>
                  <a:pt x="1083733" y="711200"/>
                </a:lnTo>
                <a:lnTo>
                  <a:pt x="1083733" y="722489"/>
                </a:lnTo>
                <a:lnTo>
                  <a:pt x="1109133" y="722489"/>
                </a:lnTo>
                <a:lnTo>
                  <a:pt x="1109133" y="750711"/>
                </a:lnTo>
                <a:lnTo>
                  <a:pt x="1137355" y="750711"/>
                </a:lnTo>
                <a:lnTo>
                  <a:pt x="1137355" y="776111"/>
                </a:lnTo>
                <a:cubicBezTo>
                  <a:pt x="1139813" y="780344"/>
                  <a:pt x="1146485" y="776111"/>
                  <a:pt x="1152103" y="776111"/>
                </a:cubicBezTo>
                <a:cubicBezTo>
                  <a:pt x="1151891" y="780815"/>
                  <a:pt x="1151678" y="785518"/>
                  <a:pt x="1151466" y="790222"/>
                </a:cubicBezTo>
                <a:lnTo>
                  <a:pt x="1199444" y="790222"/>
                </a:lnTo>
                <a:lnTo>
                  <a:pt x="1199444" y="824089"/>
                </a:lnTo>
                <a:lnTo>
                  <a:pt x="1207911" y="824089"/>
                </a:lnTo>
                <a:lnTo>
                  <a:pt x="1207911" y="835378"/>
                </a:lnTo>
                <a:lnTo>
                  <a:pt x="1337733" y="835378"/>
                </a:lnTo>
                <a:lnTo>
                  <a:pt x="1337733" y="886178"/>
                </a:lnTo>
                <a:lnTo>
                  <a:pt x="1399822" y="886178"/>
                </a:lnTo>
                <a:lnTo>
                  <a:pt x="1399822" y="920044"/>
                </a:lnTo>
                <a:lnTo>
                  <a:pt x="1419577" y="920044"/>
                </a:lnTo>
                <a:lnTo>
                  <a:pt x="1419577" y="959555"/>
                </a:lnTo>
                <a:lnTo>
                  <a:pt x="1430866" y="959555"/>
                </a:lnTo>
                <a:lnTo>
                  <a:pt x="1430866" y="999067"/>
                </a:lnTo>
                <a:lnTo>
                  <a:pt x="1459089" y="999067"/>
                </a:lnTo>
                <a:lnTo>
                  <a:pt x="1459089" y="1024467"/>
                </a:lnTo>
                <a:lnTo>
                  <a:pt x="1509889" y="1024467"/>
                </a:lnTo>
                <a:lnTo>
                  <a:pt x="1509889" y="1052689"/>
                </a:lnTo>
                <a:lnTo>
                  <a:pt x="1538111" y="1052689"/>
                </a:lnTo>
                <a:lnTo>
                  <a:pt x="1538111" y="1078089"/>
                </a:lnTo>
                <a:lnTo>
                  <a:pt x="1571977" y="1078089"/>
                </a:lnTo>
                <a:lnTo>
                  <a:pt x="1571977" y="1100667"/>
                </a:lnTo>
                <a:lnTo>
                  <a:pt x="1588911" y="1100667"/>
                </a:lnTo>
                <a:lnTo>
                  <a:pt x="1588911" y="1117600"/>
                </a:lnTo>
                <a:lnTo>
                  <a:pt x="1631244" y="1117600"/>
                </a:lnTo>
                <a:lnTo>
                  <a:pt x="1631244" y="1131711"/>
                </a:lnTo>
                <a:lnTo>
                  <a:pt x="1645355" y="1131711"/>
                </a:lnTo>
                <a:lnTo>
                  <a:pt x="1645355" y="1176867"/>
                </a:lnTo>
                <a:lnTo>
                  <a:pt x="1679222" y="1176867"/>
                </a:lnTo>
                <a:lnTo>
                  <a:pt x="1679222" y="1196622"/>
                </a:lnTo>
                <a:lnTo>
                  <a:pt x="1746955" y="1196622"/>
                </a:lnTo>
                <a:lnTo>
                  <a:pt x="1746955" y="1222022"/>
                </a:lnTo>
                <a:lnTo>
                  <a:pt x="1766711" y="1222022"/>
                </a:lnTo>
                <a:lnTo>
                  <a:pt x="1766711" y="1250244"/>
                </a:lnTo>
                <a:lnTo>
                  <a:pt x="1814689" y="1250244"/>
                </a:lnTo>
                <a:lnTo>
                  <a:pt x="1814689" y="1267178"/>
                </a:lnTo>
                <a:lnTo>
                  <a:pt x="1873955" y="1267178"/>
                </a:lnTo>
                <a:lnTo>
                  <a:pt x="1873955" y="1315155"/>
                </a:lnTo>
                <a:lnTo>
                  <a:pt x="1924755" y="1315155"/>
                </a:lnTo>
                <a:lnTo>
                  <a:pt x="1924755" y="1329267"/>
                </a:lnTo>
                <a:lnTo>
                  <a:pt x="1950155" y="1329267"/>
                </a:lnTo>
                <a:lnTo>
                  <a:pt x="1950155" y="1354667"/>
                </a:lnTo>
                <a:lnTo>
                  <a:pt x="1981200" y="1354667"/>
                </a:lnTo>
                <a:lnTo>
                  <a:pt x="1981200" y="1397000"/>
                </a:lnTo>
                <a:lnTo>
                  <a:pt x="2085622" y="1397000"/>
                </a:lnTo>
                <a:lnTo>
                  <a:pt x="2085622" y="1419578"/>
                </a:lnTo>
                <a:lnTo>
                  <a:pt x="2113844" y="1419578"/>
                </a:lnTo>
                <a:lnTo>
                  <a:pt x="2113844" y="1436511"/>
                </a:lnTo>
                <a:lnTo>
                  <a:pt x="2178755" y="1436511"/>
                </a:lnTo>
                <a:lnTo>
                  <a:pt x="2178755" y="1473200"/>
                </a:lnTo>
                <a:lnTo>
                  <a:pt x="2297289" y="1473200"/>
                </a:lnTo>
                <a:lnTo>
                  <a:pt x="2297289" y="1490133"/>
                </a:lnTo>
                <a:lnTo>
                  <a:pt x="2336800" y="1490133"/>
                </a:lnTo>
                <a:lnTo>
                  <a:pt x="2336800" y="1515533"/>
                </a:lnTo>
                <a:lnTo>
                  <a:pt x="2435577" y="1515533"/>
                </a:lnTo>
                <a:lnTo>
                  <a:pt x="2435577" y="1535289"/>
                </a:lnTo>
                <a:lnTo>
                  <a:pt x="2604911" y="1535289"/>
                </a:lnTo>
                <a:lnTo>
                  <a:pt x="2604911" y="1569155"/>
                </a:lnTo>
                <a:lnTo>
                  <a:pt x="2627489" y="1569155"/>
                </a:lnTo>
                <a:lnTo>
                  <a:pt x="2627489" y="1588911"/>
                </a:lnTo>
                <a:lnTo>
                  <a:pt x="2692400" y="1588911"/>
                </a:lnTo>
                <a:lnTo>
                  <a:pt x="2692400" y="1614311"/>
                </a:lnTo>
                <a:lnTo>
                  <a:pt x="2808111" y="1614311"/>
                </a:lnTo>
                <a:lnTo>
                  <a:pt x="2808111" y="1614311"/>
                </a:lnTo>
                <a:lnTo>
                  <a:pt x="2808111" y="1639711"/>
                </a:lnTo>
                <a:lnTo>
                  <a:pt x="2918177" y="1639711"/>
                </a:lnTo>
                <a:lnTo>
                  <a:pt x="2918177" y="1687689"/>
                </a:lnTo>
                <a:lnTo>
                  <a:pt x="2932289" y="1687689"/>
                </a:lnTo>
                <a:lnTo>
                  <a:pt x="2932289" y="1715911"/>
                </a:lnTo>
                <a:lnTo>
                  <a:pt x="3273777" y="1715911"/>
                </a:lnTo>
                <a:lnTo>
                  <a:pt x="3273777" y="1766711"/>
                </a:lnTo>
                <a:lnTo>
                  <a:pt x="4295422" y="1766711"/>
                </a:lnTo>
              </a:path>
            </a:pathLst>
          </a:custGeom>
          <a:noFill/>
          <a:ln w="28575">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29" name="Freeform: Shape 1">
            <a:extLst>
              <a:ext uri="{FF2B5EF4-FFF2-40B4-BE49-F238E27FC236}">
                <a16:creationId xmlns:a16="http://schemas.microsoft.com/office/drawing/2014/main" id="{1BB07890-1F52-884B-9DCD-EE41A56E82CE}"/>
              </a:ext>
            </a:extLst>
          </p:cNvPr>
          <p:cNvSpPr>
            <a:spLocks/>
          </p:cNvSpPr>
          <p:nvPr/>
        </p:nvSpPr>
        <p:spPr bwMode="auto">
          <a:xfrm>
            <a:off x="1197734" y="4343614"/>
            <a:ext cx="3890975" cy="1710792"/>
          </a:xfrm>
          <a:custGeom>
            <a:avLst/>
            <a:gdLst>
              <a:gd name="T0" fmla="*/ 0 w 4542879"/>
              <a:gd name="T1" fmla="*/ 0 h 3028586"/>
              <a:gd name="T2" fmla="*/ 0 w 4542879"/>
              <a:gd name="T3" fmla="*/ 3029678 h 3028586"/>
              <a:gd name="T4" fmla="*/ 4539755 w 4542879"/>
              <a:gd name="T5" fmla="*/ 3029678 h 3028586"/>
              <a:gd name="T6" fmla="*/ 0 60000 65536"/>
              <a:gd name="T7" fmla="*/ 0 60000 65536"/>
              <a:gd name="T8" fmla="*/ 0 60000 65536"/>
            </a:gdLst>
            <a:ahLst/>
            <a:cxnLst>
              <a:cxn ang="T6">
                <a:pos x="T0" y="T1"/>
              </a:cxn>
              <a:cxn ang="T7">
                <a:pos x="T2" y="T3"/>
              </a:cxn>
              <a:cxn ang="T8">
                <a:pos x="T4" y="T5"/>
              </a:cxn>
            </a:cxnLst>
            <a:rect l="0" t="0" r="r" b="b"/>
            <a:pathLst>
              <a:path w="4542879" h="3028586">
                <a:moveTo>
                  <a:pt x="0" y="0"/>
                </a:moveTo>
                <a:lnTo>
                  <a:pt x="0" y="3028586"/>
                </a:lnTo>
                <a:lnTo>
                  <a:pt x="4542879" y="3028586"/>
                </a:lnTo>
              </a:path>
            </a:pathLst>
          </a:cu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grpSp>
        <p:nvGrpSpPr>
          <p:cNvPr id="230" name="Group 5">
            <a:extLst>
              <a:ext uri="{FF2B5EF4-FFF2-40B4-BE49-F238E27FC236}">
                <a16:creationId xmlns:a16="http://schemas.microsoft.com/office/drawing/2014/main" id="{3D11377D-18FD-1844-B0B5-5E45B67761CD}"/>
              </a:ext>
            </a:extLst>
          </p:cNvPr>
          <p:cNvGrpSpPr>
            <a:grpSpLocks/>
          </p:cNvGrpSpPr>
          <p:nvPr/>
        </p:nvGrpSpPr>
        <p:grpSpPr bwMode="auto">
          <a:xfrm>
            <a:off x="1122934" y="4347201"/>
            <a:ext cx="84320" cy="1706309"/>
            <a:chOff x="1199785" y="1782206"/>
            <a:chExt cx="99012" cy="3021792"/>
          </a:xfrm>
        </p:grpSpPr>
        <p:cxnSp>
          <p:nvCxnSpPr>
            <p:cNvPr id="402" name="Straight Connector 3">
              <a:extLst>
                <a:ext uri="{FF2B5EF4-FFF2-40B4-BE49-F238E27FC236}">
                  <a16:creationId xmlns:a16="http://schemas.microsoft.com/office/drawing/2014/main" id="{7BD67E5F-B2C2-474D-8077-F601787F4975}"/>
                </a:ext>
              </a:extLst>
            </p:cNvPr>
            <p:cNvCxnSpPr>
              <a:cxnSpLocks noChangeShapeType="1"/>
            </p:cNvCxnSpPr>
            <p:nvPr/>
          </p:nvCxnSpPr>
          <p:spPr bwMode="auto">
            <a:xfrm>
              <a:off x="1211434" y="1782206"/>
              <a:ext cx="87363"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403" name="Straight Connector 10">
              <a:extLst>
                <a:ext uri="{FF2B5EF4-FFF2-40B4-BE49-F238E27FC236}">
                  <a16:creationId xmlns:a16="http://schemas.microsoft.com/office/drawing/2014/main" id="{CBB7101E-35F0-084F-A658-CE151C0935C5}"/>
                </a:ext>
              </a:extLst>
            </p:cNvPr>
            <p:cNvCxnSpPr>
              <a:cxnSpLocks noChangeShapeType="1"/>
            </p:cNvCxnSpPr>
            <p:nvPr/>
          </p:nvCxnSpPr>
          <p:spPr bwMode="auto">
            <a:xfrm>
              <a:off x="1211434" y="2377246"/>
              <a:ext cx="87363"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404" name="Straight Connector 11">
              <a:extLst>
                <a:ext uri="{FF2B5EF4-FFF2-40B4-BE49-F238E27FC236}">
                  <a16:creationId xmlns:a16="http://schemas.microsoft.com/office/drawing/2014/main" id="{F1F18749-9587-3745-B511-50B898192E13}"/>
                </a:ext>
              </a:extLst>
            </p:cNvPr>
            <p:cNvCxnSpPr>
              <a:cxnSpLocks noChangeShapeType="1"/>
            </p:cNvCxnSpPr>
            <p:nvPr/>
          </p:nvCxnSpPr>
          <p:spPr bwMode="auto">
            <a:xfrm>
              <a:off x="1199786" y="2989758"/>
              <a:ext cx="87363"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grpSp>
          <p:nvGrpSpPr>
            <p:cNvPr id="405" name="Group 4">
              <a:extLst>
                <a:ext uri="{FF2B5EF4-FFF2-40B4-BE49-F238E27FC236}">
                  <a16:creationId xmlns:a16="http://schemas.microsoft.com/office/drawing/2014/main" id="{D9B5F959-C1DE-5B41-9C51-289DF2377209}"/>
                </a:ext>
              </a:extLst>
            </p:cNvPr>
            <p:cNvGrpSpPr>
              <a:grpSpLocks/>
            </p:cNvGrpSpPr>
            <p:nvPr/>
          </p:nvGrpSpPr>
          <p:grpSpPr bwMode="auto">
            <a:xfrm>
              <a:off x="1199785" y="3596446"/>
              <a:ext cx="99011" cy="1207552"/>
              <a:chOff x="1352186" y="1934606"/>
              <a:chExt cx="99011" cy="1207552"/>
            </a:xfrm>
          </p:grpSpPr>
          <p:cxnSp>
            <p:nvCxnSpPr>
              <p:cNvPr id="406" name="Straight Connector 12">
                <a:extLst>
                  <a:ext uri="{FF2B5EF4-FFF2-40B4-BE49-F238E27FC236}">
                    <a16:creationId xmlns:a16="http://schemas.microsoft.com/office/drawing/2014/main" id="{F0C21995-5F3E-A64D-9F06-DD61904D354F}"/>
                  </a:ext>
                </a:extLst>
              </p:cNvPr>
              <p:cNvCxnSpPr>
                <a:cxnSpLocks noChangeShapeType="1"/>
              </p:cNvCxnSpPr>
              <p:nvPr/>
            </p:nvCxnSpPr>
            <p:spPr bwMode="auto">
              <a:xfrm>
                <a:off x="1363834" y="1934606"/>
                <a:ext cx="87363"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407" name="Straight Connector 13">
                <a:extLst>
                  <a:ext uri="{FF2B5EF4-FFF2-40B4-BE49-F238E27FC236}">
                    <a16:creationId xmlns:a16="http://schemas.microsoft.com/office/drawing/2014/main" id="{A24A77F9-E74C-7C4B-8E8E-B221EC05C296}"/>
                  </a:ext>
                </a:extLst>
              </p:cNvPr>
              <p:cNvCxnSpPr>
                <a:cxnSpLocks noChangeShapeType="1"/>
              </p:cNvCxnSpPr>
              <p:nvPr/>
            </p:nvCxnSpPr>
            <p:spPr bwMode="auto">
              <a:xfrm>
                <a:off x="1363834" y="2529646"/>
                <a:ext cx="87363"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408" name="Straight Connector 14">
                <a:extLst>
                  <a:ext uri="{FF2B5EF4-FFF2-40B4-BE49-F238E27FC236}">
                    <a16:creationId xmlns:a16="http://schemas.microsoft.com/office/drawing/2014/main" id="{F6962F38-55BC-514A-871D-6A1CA8C0B99C}"/>
                  </a:ext>
                </a:extLst>
              </p:cNvPr>
              <p:cNvCxnSpPr>
                <a:cxnSpLocks noChangeShapeType="1"/>
              </p:cNvCxnSpPr>
              <p:nvPr/>
            </p:nvCxnSpPr>
            <p:spPr bwMode="auto">
              <a:xfrm>
                <a:off x="1352186" y="3142158"/>
                <a:ext cx="87363"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grpSp>
      </p:grpSp>
      <p:cxnSp>
        <p:nvCxnSpPr>
          <p:cNvPr id="231" name="Straight Connector 18">
            <a:extLst>
              <a:ext uri="{FF2B5EF4-FFF2-40B4-BE49-F238E27FC236}">
                <a16:creationId xmlns:a16="http://schemas.microsoft.com/office/drawing/2014/main" id="{4B844275-E47F-644F-99CD-03779397547A}"/>
              </a:ext>
            </a:extLst>
          </p:cNvPr>
          <p:cNvCxnSpPr>
            <a:cxnSpLocks noChangeShapeType="1"/>
          </p:cNvCxnSpPr>
          <p:nvPr/>
        </p:nvCxnSpPr>
        <p:spPr bwMode="auto">
          <a:xfrm rot="5400000">
            <a:off x="3940702" y="6086490"/>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232" name="Straight Connector 19">
            <a:extLst>
              <a:ext uri="{FF2B5EF4-FFF2-40B4-BE49-F238E27FC236}">
                <a16:creationId xmlns:a16="http://schemas.microsoft.com/office/drawing/2014/main" id="{981F749E-35B1-8A4F-A402-793B4231BBAF}"/>
              </a:ext>
            </a:extLst>
          </p:cNvPr>
          <p:cNvCxnSpPr>
            <a:cxnSpLocks noChangeShapeType="1"/>
          </p:cNvCxnSpPr>
          <p:nvPr/>
        </p:nvCxnSpPr>
        <p:spPr bwMode="auto">
          <a:xfrm rot="5400000">
            <a:off x="3385820" y="6086490"/>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233" name="Straight Connector 20">
            <a:extLst>
              <a:ext uri="{FF2B5EF4-FFF2-40B4-BE49-F238E27FC236}">
                <a16:creationId xmlns:a16="http://schemas.microsoft.com/office/drawing/2014/main" id="{671134CE-9763-CA48-9701-891159DE15FC}"/>
              </a:ext>
            </a:extLst>
          </p:cNvPr>
          <p:cNvCxnSpPr>
            <a:cxnSpLocks noChangeShapeType="1"/>
          </p:cNvCxnSpPr>
          <p:nvPr/>
        </p:nvCxnSpPr>
        <p:spPr bwMode="auto">
          <a:xfrm rot="5400000">
            <a:off x="2832298" y="6086490"/>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399" name="Straight Connector 22">
            <a:extLst>
              <a:ext uri="{FF2B5EF4-FFF2-40B4-BE49-F238E27FC236}">
                <a16:creationId xmlns:a16="http://schemas.microsoft.com/office/drawing/2014/main" id="{E65F2708-2918-C94A-AD25-2A94D5AC5D10}"/>
              </a:ext>
            </a:extLst>
          </p:cNvPr>
          <p:cNvCxnSpPr>
            <a:cxnSpLocks noChangeShapeType="1"/>
          </p:cNvCxnSpPr>
          <p:nvPr/>
        </p:nvCxnSpPr>
        <p:spPr bwMode="auto">
          <a:xfrm rot="5400000">
            <a:off x="2277310" y="6089971"/>
            <a:ext cx="52216"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400" name="Straight Connector 23">
            <a:extLst>
              <a:ext uri="{FF2B5EF4-FFF2-40B4-BE49-F238E27FC236}">
                <a16:creationId xmlns:a16="http://schemas.microsoft.com/office/drawing/2014/main" id="{E99CD0A4-232F-A448-A5EA-FBE7719D0294}"/>
              </a:ext>
            </a:extLst>
          </p:cNvPr>
          <p:cNvCxnSpPr>
            <a:cxnSpLocks noChangeShapeType="1"/>
          </p:cNvCxnSpPr>
          <p:nvPr/>
        </p:nvCxnSpPr>
        <p:spPr bwMode="auto">
          <a:xfrm rot="5400000">
            <a:off x="1732467" y="6089971"/>
            <a:ext cx="52216"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401" name="Straight Connector 24">
            <a:extLst>
              <a:ext uri="{FF2B5EF4-FFF2-40B4-BE49-F238E27FC236}">
                <a16:creationId xmlns:a16="http://schemas.microsoft.com/office/drawing/2014/main" id="{5497A97F-F7E3-124C-A3B4-78418851884B}"/>
              </a:ext>
            </a:extLst>
          </p:cNvPr>
          <p:cNvCxnSpPr>
            <a:cxnSpLocks noChangeShapeType="1"/>
          </p:cNvCxnSpPr>
          <p:nvPr/>
        </p:nvCxnSpPr>
        <p:spPr bwMode="auto">
          <a:xfrm rot="5400000">
            <a:off x="1171625" y="6083010"/>
            <a:ext cx="52216"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397" name="Straight Connector 25">
            <a:extLst>
              <a:ext uri="{FF2B5EF4-FFF2-40B4-BE49-F238E27FC236}">
                <a16:creationId xmlns:a16="http://schemas.microsoft.com/office/drawing/2014/main" id="{32ABA12D-455D-E54D-8628-E9232ADC4D08}"/>
              </a:ext>
            </a:extLst>
          </p:cNvPr>
          <p:cNvCxnSpPr>
            <a:cxnSpLocks noChangeShapeType="1"/>
          </p:cNvCxnSpPr>
          <p:nvPr/>
        </p:nvCxnSpPr>
        <p:spPr bwMode="auto">
          <a:xfrm rot="5400000">
            <a:off x="5053186" y="6085594"/>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398" name="Straight Connector 26">
            <a:extLst>
              <a:ext uri="{FF2B5EF4-FFF2-40B4-BE49-F238E27FC236}">
                <a16:creationId xmlns:a16="http://schemas.microsoft.com/office/drawing/2014/main" id="{9676E8AD-5E26-0449-87F0-D6F7ADFE38B0}"/>
              </a:ext>
            </a:extLst>
          </p:cNvPr>
          <p:cNvCxnSpPr>
            <a:cxnSpLocks noChangeShapeType="1"/>
          </p:cNvCxnSpPr>
          <p:nvPr/>
        </p:nvCxnSpPr>
        <p:spPr bwMode="auto">
          <a:xfrm rot="5400000">
            <a:off x="4499664" y="6085594"/>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sp>
        <p:nvSpPr>
          <p:cNvPr id="236" name="TextBox 7">
            <a:extLst>
              <a:ext uri="{FF2B5EF4-FFF2-40B4-BE49-F238E27FC236}">
                <a16:creationId xmlns:a16="http://schemas.microsoft.com/office/drawing/2014/main" id="{B3764D87-531F-AC4B-B047-B3D250783546}"/>
              </a:ext>
            </a:extLst>
          </p:cNvPr>
          <p:cNvSpPr txBox="1">
            <a:spLocks noChangeArrowheads="1"/>
          </p:cNvSpPr>
          <p:nvPr/>
        </p:nvSpPr>
        <p:spPr bwMode="auto">
          <a:xfrm>
            <a:off x="920575" y="5924785"/>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0</a:t>
            </a:r>
          </a:p>
        </p:txBody>
      </p:sp>
      <p:sp>
        <p:nvSpPr>
          <p:cNvPr id="237" name="TextBox 29">
            <a:extLst>
              <a:ext uri="{FF2B5EF4-FFF2-40B4-BE49-F238E27FC236}">
                <a16:creationId xmlns:a16="http://schemas.microsoft.com/office/drawing/2014/main" id="{6E18CA95-978B-0843-9D9F-B87B4B8041DC}"/>
              </a:ext>
            </a:extLst>
          </p:cNvPr>
          <p:cNvSpPr txBox="1">
            <a:spLocks noChangeArrowheads="1"/>
          </p:cNvSpPr>
          <p:nvPr/>
        </p:nvSpPr>
        <p:spPr bwMode="auto">
          <a:xfrm>
            <a:off x="829205" y="560877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20</a:t>
            </a:r>
          </a:p>
        </p:txBody>
      </p:sp>
      <p:sp>
        <p:nvSpPr>
          <p:cNvPr id="238" name="TextBox 30">
            <a:extLst>
              <a:ext uri="{FF2B5EF4-FFF2-40B4-BE49-F238E27FC236}">
                <a16:creationId xmlns:a16="http://schemas.microsoft.com/office/drawing/2014/main" id="{6F3D17AD-FCCC-0544-8DB8-4229F9BAAFEE}"/>
              </a:ext>
            </a:extLst>
          </p:cNvPr>
          <p:cNvSpPr txBox="1">
            <a:spLocks noChangeArrowheads="1"/>
          </p:cNvSpPr>
          <p:nvPr/>
        </p:nvSpPr>
        <p:spPr bwMode="auto">
          <a:xfrm>
            <a:off x="829205" y="526356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40</a:t>
            </a:r>
          </a:p>
        </p:txBody>
      </p:sp>
      <p:sp>
        <p:nvSpPr>
          <p:cNvPr id="239" name="TextBox 31">
            <a:extLst>
              <a:ext uri="{FF2B5EF4-FFF2-40B4-BE49-F238E27FC236}">
                <a16:creationId xmlns:a16="http://schemas.microsoft.com/office/drawing/2014/main" id="{B69082DD-C01E-9149-B39E-76CECACB1427}"/>
              </a:ext>
            </a:extLst>
          </p:cNvPr>
          <p:cNvSpPr txBox="1">
            <a:spLocks noChangeArrowheads="1"/>
          </p:cNvSpPr>
          <p:nvPr/>
        </p:nvSpPr>
        <p:spPr bwMode="auto">
          <a:xfrm>
            <a:off x="829205" y="492194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60</a:t>
            </a:r>
          </a:p>
        </p:txBody>
      </p:sp>
      <p:sp>
        <p:nvSpPr>
          <p:cNvPr id="240" name="TextBox 32">
            <a:extLst>
              <a:ext uri="{FF2B5EF4-FFF2-40B4-BE49-F238E27FC236}">
                <a16:creationId xmlns:a16="http://schemas.microsoft.com/office/drawing/2014/main" id="{73A71044-FC8A-C245-B6A5-DF379CBB5C9B}"/>
              </a:ext>
            </a:extLst>
          </p:cNvPr>
          <p:cNvSpPr txBox="1">
            <a:spLocks noChangeArrowheads="1"/>
          </p:cNvSpPr>
          <p:nvPr/>
        </p:nvSpPr>
        <p:spPr bwMode="auto">
          <a:xfrm>
            <a:off x="829205" y="458032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80</a:t>
            </a:r>
          </a:p>
        </p:txBody>
      </p:sp>
      <p:sp>
        <p:nvSpPr>
          <p:cNvPr id="241" name="TextBox 33">
            <a:extLst>
              <a:ext uri="{FF2B5EF4-FFF2-40B4-BE49-F238E27FC236}">
                <a16:creationId xmlns:a16="http://schemas.microsoft.com/office/drawing/2014/main" id="{0569BA1E-BF56-E740-9E3D-3A52B47D3853}"/>
              </a:ext>
            </a:extLst>
          </p:cNvPr>
          <p:cNvSpPr txBox="1">
            <a:spLocks noChangeArrowheads="1"/>
          </p:cNvSpPr>
          <p:nvPr/>
        </p:nvSpPr>
        <p:spPr bwMode="auto">
          <a:xfrm>
            <a:off x="737833" y="4214890"/>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100</a:t>
            </a:r>
          </a:p>
        </p:txBody>
      </p:sp>
      <p:sp>
        <p:nvSpPr>
          <p:cNvPr id="242" name="TextBox 34">
            <a:extLst>
              <a:ext uri="{FF2B5EF4-FFF2-40B4-BE49-F238E27FC236}">
                <a16:creationId xmlns:a16="http://schemas.microsoft.com/office/drawing/2014/main" id="{933FD330-14FD-0B4B-A89C-2DA6E4D9C465}"/>
              </a:ext>
            </a:extLst>
          </p:cNvPr>
          <p:cNvSpPr txBox="1">
            <a:spLocks noChangeArrowheads="1"/>
          </p:cNvSpPr>
          <p:nvPr/>
        </p:nvSpPr>
        <p:spPr bwMode="auto">
          <a:xfrm>
            <a:off x="1060396" y="606606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0</a:t>
            </a:r>
          </a:p>
        </p:txBody>
      </p:sp>
      <p:sp>
        <p:nvSpPr>
          <p:cNvPr id="243" name="TextBox 35">
            <a:extLst>
              <a:ext uri="{FF2B5EF4-FFF2-40B4-BE49-F238E27FC236}">
                <a16:creationId xmlns:a16="http://schemas.microsoft.com/office/drawing/2014/main" id="{76493488-B938-B945-90E1-D437C1B01BFD}"/>
              </a:ext>
            </a:extLst>
          </p:cNvPr>
          <p:cNvSpPr txBox="1">
            <a:spLocks noChangeArrowheads="1"/>
          </p:cNvSpPr>
          <p:nvPr/>
        </p:nvSpPr>
        <p:spPr bwMode="auto">
          <a:xfrm>
            <a:off x="1615278" y="606606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a:t>
            </a:r>
          </a:p>
        </p:txBody>
      </p:sp>
      <p:sp>
        <p:nvSpPr>
          <p:cNvPr id="244" name="TextBox 36">
            <a:extLst>
              <a:ext uri="{FF2B5EF4-FFF2-40B4-BE49-F238E27FC236}">
                <a16:creationId xmlns:a16="http://schemas.microsoft.com/office/drawing/2014/main" id="{2DE41C0B-6C82-6944-94C1-7EE83545808C}"/>
              </a:ext>
            </a:extLst>
          </p:cNvPr>
          <p:cNvSpPr txBox="1">
            <a:spLocks noChangeArrowheads="1"/>
          </p:cNvSpPr>
          <p:nvPr/>
        </p:nvSpPr>
        <p:spPr bwMode="auto">
          <a:xfrm>
            <a:off x="2163361" y="606606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6</a:t>
            </a:r>
          </a:p>
        </p:txBody>
      </p:sp>
      <p:sp>
        <p:nvSpPr>
          <p:cNvPr id="245" name="TextBox 37">
            <a:extLst>
              <a:ext uri="{FF2B5EF4-FFF2-40B4-BE49-F238E27FC236}">
                <a16:creationId xmlns:a16="http://schemas.microsoft.com/office/drawing/2014/main" id="{F416CC40-60EB-BC4A-B51B-F69A1F89502E}"/>
              </a:ext>
            </a:extLst>
          </p:cNvPr>
          <p:cNvSpPr txBox="1">
            <a:spLocks noChangeArrowheads="1"/>
          </p:cNvSpPr>
          <p:nvPr/>
        </p:nvSpPr>
        <p:spPr bwMode="auto">
          <a:xfrm>
            <a:off x="2718243" y="606606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9</a:t>
            </a:r>
          </a:p>
        </p:txBody>
      </p:sp>
      <p:sp>
        <p:nvSpPr>
          <p:cNvPr id="246" name="TextBox 38">
            <a:extLst>
              <a:ext uri="{FF2B5EF4-FFF2-40B4-BE49-F238E27FC236}">
                <a16:creationId xmlns:a16="http://schemas.microsoft.com/office/drawing/2014/main" id="{40378774-01DD-6243-B782-19F237FCBE82}"/>
              </a:ext>
            </a:extLst>
          </p:cNvPr>
          <p:cNvSpPr txBox="1">
            <a:spLocks noChangeArrowheads="1"/>
          </p:cNvSpPr>
          <p:nvPr/>
        </p:nvSpPr>
        <p:spPr bwMode="auto">
          <a:xfrm>
            <a:off x="3236279" y="606606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12</a:t>
            </a:r>
          </a:p>
        </p:txBody>
      </p:sp>
      <p:sp>
        <p:nvSpPr>
          <p:cNvPr id="247" name="TextBox 39">
            <a:extLst>
              <a:ext uri="{FF2B5EF4-FFF2-40B4-BE49-F238E27FC236}">
                <a16:creationId xmlns:a16="http://schemas.microsoft.com/office/drawing/2014/main" id="{A9D5CF7E-0ACC-5B4E-8988-9C78E0E7324A}"/>
              </a:ext>
            </a:extLst>
          </p:cNvPr>
          <p:cNvSpPr txBox="1">
            <a:spLocks noChangeArrowheads="1"/>
          </p:cNvSpPr>
          <p:nvPr/>
        </p:nvSpPr>
        <p:spPr bwMode="auto">
          <a:xfrm>
            <a:off x="3791161" y="606606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15</a:t>
            </a:r>
          </a:p>
        </p:txBody>
      </p:sp>
      <p:sp>
        <p:nvSpPr>
          <p:cNvPr id="248" name="TextBox 40">
            <a:extLst>
              <a:ext uri="{FF2B5EF4-FFF2-40B4-BE49-F238E27FC236}">
                <a16:creationId xmlns:a16="http://schemas.microsoft.com/office/drawing/2014/main" id="{2C6B0F40-C60B-FA45-B770-BD34AD24C310}"/>
              </a:ext>
            </a:extLst>
          </p:cNvPr>
          <p:cNvSpPr txBox="1">
            <a:spLocks noChangeArrowheads="1"/>
          </p:cNvSpPr>
          <p:nvPr/>
        </p:nvSpPr>
        <p:spPr bwMode="auto">
          <a:xfrm>
            <a:off x="4346043" y="606606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18</a:t>
            </a:r>
          </a:p>
        </p:txBody>
      </p:sp>
      <p:sp>
        <p:nvSpPr>
          <p:cNvPr id="249" name="TextBox 41">
            <a:extLst>
              <a:ext uri="{FF2B5EF4-FFF2-40B4-BE49-F238E27FC236}">
                <a16:creationId xmlns:a16="http://schemas.microsoft.com/office/drawing/2014/main" id="{9D011ED3-835B-0340-B009-864D4ED7616E}"/>
              </a:ext>
            </a:extLst>
          </p:cNvPr>
          <p:cNvSpPr txBox="1">
            <a:spLocks noChangeArrowheads="1"/>
          </p:cNvSpPr>
          <p:nvPr/>
        </p:nvSpPr>
        <p:spPr bwMode="auto">
          <a:xfrm>
            <a:off x="4900925" y="606606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21</a:t>
            </a:r>
          </a:p>
        </p:txBody>
      </p:sp>
      <p:sp>
        <p:nvSpPr>
          <p:cNvPr id="250" name="TextBox 43">
            <a:extLst>
              <a:ext uri="{FF2B5EF4-FFF2-40B4-BE49-F238E27FC236}">
                <a16:creationId xmlns:a16="http://schemas.microsoft.com/office/drawing/2014/main" id="{7F1D5CD8-73D2-0D4D-8F67-C3256A2A3321}"/>
              </a:ext>
            </a:extLst>
          </p:cNvPr>
          <p:cNvSpPr txBox="1">
            <a:spLocks noChangeArrowheads="1"/>
          </p:cNvSpPr>
          <p:nvPr/>
        </p:nvSpPr>
        <p:spPr bwMode="auto">
          <a:xfrm rot="16200000">
            <a:off x="-168890" y="5045118"/>
            <a:ext cx="17107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OS (%)</a:t>
            </a:r>
          </a:p>
        </p:txBody>
      </p:sp>
      <p:cxnSp>
        <p:nvCxnSpPr>
          <p:cNvPr id="252" name="Straight Connector 251">
            <a:extLst>
              <a:ext uri="{FF2B5EF4-FFF2-40B4-BE49-F238E27FC236}">
                <a16:creationId xmlns:a16="http://schemas.microsoft.com/office/drawing/2014/main" id="{B15880D2-1C88-B347-8261-99DF9D17D237}"/>
              </a:ext>
            </a:extLst>
          </p:cNvPr>
          <p:cNvCxnSpPr/>
          <p:nvPr/>
        </p:nvCxnSpPr>
        <p:spPr bwMode="auto">
          <a:xfrm>
            <a:off x="2693740" y="4983817"/>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DFB483C4-111D-424B-AAB7-7635ACB49597}"/>
              </a:ext>
            </a:extLst>
          </p:cNvPr>
          <p:cNvCxnSpPr/>
          <p:nvPr/>
        </p:nvCxnSpPr>
        <p:spPr bwMode="auto">
          <a:xfrm>
            <a:off x="2705980" y="4989196"/>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8F0B4381-2F84-744E-954B-26AA15150406}"/>
              </a:ext>
            </a:extLst>
          </p:cNvPr>
          <p:cNvCxnSpPr/>
          <p:nvPr/>
        </p:nvCxnSpPr>
        <p:spPr bwMode="auto">
          <a:xfrm>
            <a:off x="2835181" y="5024165"/>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2A9732EB-FCA6-9A41-B569-0D5B19FDA967}"/>
              </a:ext>
            </a:extLst>
          </p:cNvPr>
          <p:cNvCxnSpPr/>
          <p:nvPr/>
        </p:nvCxnSpPr>
        <p:spPr bwMode="auto">
          <a:xfrm>
            <a:off x="2810700" y="5024165"/>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78D66913-63BB-D442-93E3-9A8158CC77DE}"/>
              </a:ext>
            </a:extLst>
          </p:cNvPr>
          <p:cNvCxnSpPr/>
          <p:nvPr/>
        </p:nvCxnSpPr>
        <p:spPr bwMode="auto">
          <a:xfrm>
            <a:off x="2858301" y="5055548"/>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9A4BD6A6-0184-CC4B-820C-E40B72145B13}"/>
              </a:ext>
            </a:extLst>
          </p:cNvPr>
          <p:cNvCxnSpPr/>
          <p:nvPr/>
        </p:nvCxnSpPr>
        <p:spPr bwMode="auto">
          <a:xfrm>
            <a:off x="2841981" y="5055548"/>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2B4D0890-9AAC-2748-A8A9-C39F6DF2940A}"/>
              </a:ext>
            </a:extLst>
          </p:cNvPr>
          <p:cNvCxnSpPr/>
          <p:nvPr/>
        </p:nvCxnSpPr>
        <p:spPr bwMode="auto">
          <a:xfrm>
            <a:off x="2881421" y="506003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B6121106-587C-7342-B9B3-F44E1F9FCF02}"/>
              </a:ext>
            </a:extLst>
          </p:cNvPr>
          <p:cNvCxnSpPr/>
          <p:nvPr/>
        </p:nvCxnSpPr>
        <p:spPr bwMode="auto">
          <a:xfrm>
            <a:off x="2889581" y="5077964"/>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01FD2814-F5A7-C244-AD6E-F8056C0DE58F}"/>
              </a:ext>
            </a:extLst>
          </p:cNvPr>
          <p:cNvCxnSpPr/>
          <p:nvPr/>
        </p:nvCxnSpPr>
        <p:spPr bwMode="auto">
          <a:xfrm>
            <a:off x="2916781" y="5095000"/>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30BE40EA-BF30-AB4D-97EE-7A969624635A}"/>
              </a:ext>
            </a:extLst>
          </p:cNvPr>
          <p:cNvCxnSpPr/>
          <p:nvPr/>
        </p:nvCxnSpPr>
        <p:spPr bwMode="auto">
          <a:xfrm>
            <a:off x="2942621" y="5095000"/>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C6C83934-EBFA-184B-A904-D864697F5835}"/>
              </a:ext>
            </a:extLst>
          </p:cNvPr>
          <p:cNvCxnSpPr/>
          <p:nvPr/>
        </p:nvCxnSpPr>
        <p:spPr bwMode="auto">
          <a:xfrm>
            <a:off x="3006541" y="5109346"/>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4ADE0C0F-61C4-7B48-823C-8712EC3073CD}"/>
              </a:ext>
            </a:extLst>
          </p:cNvPr>
          <p:cNvCxnSpPr/>
          <p:nvPr/>
        </p:nvCxnSpPr>
        <p:spPr bwMode="auto">
          <a:xfrm>
            <a:off x="2986142" y="5101276"/>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E27FBD38-44EF-7D48-816B-084596F4F3FE}"/>
              </a:ext>
            </a:extLst>
          </p:cNvPr>
          <p:cNvCxnSpPr/>
          <p:nvPr/>
        </p:nvCxnSpPr>
        <p:spPr bwMode="auto">
          <a:xfrm>
            <a:off x="3024222" y="5111140"/>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6850AE5D-FE31-6540-99B7-376D3E143927}"/>
              </a:ext>
            </a:extLst>
          </p:cNvPr>
          <p:cNvCxnSpPr/>
          <p:nvPr/>
        </p:nvCxnSpPr>
        <p:spPr bwMode="auto">
          <a:xfrm>
            <a:off x="3051422" y="5122796"/>
            <a:ext cx="0" cy="34969"/>
          </a:xfrm>
          <a:prstGeom prst="line">
            <a:avLst/>
          </a:prstGeom>
          <a:noFill/>
          <a:ln w="57150" cap="flat" cmpd="sng" algn="ctr">
            <a:solidFill>
              <a:schemeClr val="accent3"/>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D22184A9-1090-3A40-BE69-63C37C425438}"/>
              </a:ext>
            </a:extLst>
          </p:cNvPr>
          <p:cNvCxnSpPr/>
          <p:nvPr/>
        </p:nvCxnSpPr>
        <p:spPr bwMode="auto">
          <a:xfrm>
            <a:off x="3134382" y="5139832"/>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73455492-9281-354C-BAE6-DA5D633442BC}"/>
              </a:ext>
            </a:extLst>
          </p:cNvPr>
          <p:cNvCxnSpPr/>
          <p:nvPr/>
        </p:nvCxnSpPr>
        <p:spPr bwMode="auto">
          <a:xfrm>
            <a:off x="3221422" y="5164938"/>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1F690885-AD37-744D-97DB-CF100EFB998B}"/>
              </a:ext>
            </a:extLst>
          </p:cNvPr>
          <p:cNvCxnSpPr/>
          <p:nvPr/>
        </p:nvCxnSpPr>
        <p:spPr bwMode="auto">
          <a:xfrm>
            <a:off x="3241822" y="5164938"/>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F5D9EA86-FBC2-404D-89F2-EB06F29FB68C}"/>
              </a:ext>
            </a:extLst>
          </p:cNvPr>
          <p:cNvCxnSpPr/>
          <p:nvPr/>
        </p:nvCxnSpPr>
        <p:spPr bwMode="auto">
          <a:xfrm>
            <a:off x="3107182" y="5138039"/>
            <a:ext cx="0" cy="34969"/>
          </a:xfrm>
          <a:prstGeom prst="line">
            <a:avLst/>
          </a:prstGeom>
          <a:noFill/>
          <a:ln w="28575" cap="flat" cmpd="sng" algn="ctr">
            <a:solidFill>
              <a:schemeClr val="accent3"/>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E8CD71C0-6D6C-E247-9990-E8694B95B08D}"/>
              </a:ext>
            </a:extLst>
          </p:cNvPr>
          <p:cNvCxnSpPr/>
          <p:nvPr/>
        </p:nvCxnSpPr>
        <p:spPr bwMode="auto">
          <a:xfrm>
            <a:off x="3270382" y="5164938"/>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78BD757D-8AE3-7E48-9DD0-4DC7BDC57194}"/>
              </a:ext>
            </a:extLst>
          </p:cNvPr>
          <p:cNvCxnSpPr/>
          <p:nvPr/>
        </p:nvCxnSpPr>
        <p:spPr bwMode="auto">
          <a:xfrm>
            <a:off x="3351982" y="517480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8B0AD1BD-5BEC-CF41-B1D3-04A075D1053A}"/>
              </a:ext>
            </a:extLst>
          </p:cNvPr>
          <p:cNvCxnSpPr/>
          <p:nvPr/>
        </p:nvCxnSpPr>
        <p:spPr bwMode="auto">
          <a:xfrm>
            <a:off x="3371023" y="517480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FC1664D6-4AFB-CE48-9AA0-7FD618CB8230}"/>
              </a:ext>
            </a:extLst>
          </p:cNvPr>
          <p:cNvCxnSpPr/>
          <p:nvPr/>
        </p:nvCxnSpPr>
        <p:spPr bwMode="auto">
          <a:xfrm>
            <a:off x="3406383" y="517480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74" name="Straight Connector 273">
            <a:extLst>
              <a:ext uri="{FF2B5EF4-FFF2-40B4-BE49-F238E27FC236}">
                <a16:creationId xmlns:a16="http://schemas.microsoft.com/office/drawing/2014/main" id="{8B70E4CD-6842-F644-B10C-E6FD42FEBDBE}"/>
              </a:ext>
            </a:extLst>
          </p:cNvPr>
          <p:cNvCxnSpPr/>
          <p:nvPr/>
        </p:nvCxnSpPr>
        <p:spPr bwMode="auto">
          <a:xfrm>
            <a:off x="3515183" y="5201700"/>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0E1583A6-0A32-F443-A2A4-85D6619C6E47}"/>
              </a:ext>
            </a:extLst>
          </p:cNvPr>
          <p:cNvCxnSpPr/>
          <p:nvPr/>
        </p:nvCxnSpPr>
        <p:spPr bwMode="auto">
          <a:xfrm>
            <a:off x="3532864" y="5223220"/>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88C74BAA-1288-5A4A-A1F1-8DF82374BC5B}"/>
              </a:ext>
            </a:extLst>
          </p:cNvPr>
          <p:cNvCxnSpPr/>
          <p:nvPr/>
        </p:nvCxnSpPr>
        <p:spPr bwMode="auto">
          <a:xfrm>
            <a:off x="3600864" y="5218737"/>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A933E01D-B580-2D42-80C7-B05430DF63E9}"/>
              </a:ext>
            </a:extLst>
          </p:cNvPr>
          <p:cNvCxnSpPr/>
          <p:nvPr/>
        </p:nvCxnSpPr>
        <p:spPr bwMode="auto">
          <a:xfrm>
            <a:off x="3618543" y="5232186"/>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D4E4558E-3EB0-3E47-B60B-E1AC646B9C14}"/>
              </a:ext>
            </a:extLst>
          </p:cNvPr>
          <p:cNvCxnSpPr/>
          <p:nvPr/>
        </p:nvCxnSpPr>
        <p:spPr bwMode="auto">
          <a:xfrm>
            <a:off x="3666144" y="5233083"/>
            <a:ext cx="0" cy="34969"/>
          </a:xfrm>
          <a:prstGeom prst="line">
            <a:avLst/>
          </a:prstGeom>
          <a:noFill/>
          <a:ln w="28575" cap="flat" cmpd="sng" algn="ctr">
            <a:solidFill>
              <a:schemeClr val="accent3"/>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0ED7BDED-EA25-3E4D-81DA-1B22D20C6F6A}"/>
              </a:ext>
            </a:extLst>
          </p:cNvPr>
          <p:cNvCxnSpPr/>
          <p:nvPr/>
        </p:nvCxnSpPr>
        <p:spPr bwMode="auto">
          <a:xfrm>
            <a:off x="3694704" y="5233979"/>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E3A0AB0C-1AD6-0247-B8DB-01855458954B}"/>
              </a:ext>
            </a:extLst>
          </p:cNvPr>
          <p:cNvCxnSpPr/>
          <p:nvPr/>
        </p:nvCxnSpPr>
        <p:spPr bwMode="auto">
          <a:xfrm>
            <a:off x="3709664" y="5233979"/>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281" name="Straight Connector 254">
            <a:extLst>
              <a:ext uri="{FF2B5EF4-FFF2-40B4-BE49-F238E27FC236}">
                <a16:creationId xmlns:a16="http://schemas.microsoft.com/office/drawing/2014/main" id="{0950E538-C510-3743-BA52-189AA22AC101}"/>
              </a:ext>
            </a:extLst>
          </p:cNvPr>
          <p:cNvCxnSpPr>
            <a:cxnSpLocks noChangeShapeType="1"/>
          </p:cNvCxnSpPr>
          <p:nvPr/>
        </p:nvCxnSpPr>
        <p:spPr bwMode="auto">
          <a:xfrm>
            <a:off x="1907657" y="4459281"/>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82" name="Straight Connector 255">
            <a:extLst>
              <a:ext uri="{FF2B5EF4-FFF2-40B4-BE49-F238E27FC236}">
                <a16:creationId xmlns:a16="http://schemas.microsoft.com/office/drawing/2014/main" id="{2E5AA891-B53B-CC4F-90B4-3C3A0D5A0190}"/>
              </a:ext>
            </a:extLst>
          </p:cNvPr>
          <p:cNvCxnSpPr>
            <a:cxnSpLocks noChangeShapeType="1"/>
          </p:cNvCxnSpPr>
          <p:nvPr/>
        </p:nvCxnSpPr>
        <p:spPr bwMode="auto">
          <a:xfrm>
            <a:off x="1668296" y="4405482"/>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83" name="Straight Connector 256">
            <a:extLst>
              <a:ext uri="{FF2B5EF4-FFF2-40B4-BE49-F238E27FC236}">
                <a16:creationId xmlns:a16="http://schemas.microsoft.com/office/drawing/2014/main" id="{716773C8-BA08-A646-9323-B5A65E79C7EC}"/>
              </a:ext>
            </a:extLst>
          </p:cNvPr>
          <p:cNvCxnSpPr>
            <a:cxnSpLocks noChangeShapeType="1"/>
          </p:cNvCxnSpPr>
          <p:nvPr/>
        </p:nvCxnSpPr>
        <p:spPr bwMode="auto">
          <a:xfrm>
            <a:off x="4684788"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84" name="Straight Connector 258">
            <a:extLst>
              <a:ext uri="{FF2B5EF4-FFF2-40B4-BE49-F238E27FC236}">
                <a16:creationId xmlns:a16="http://schemas.microsoft.com/office/drawing/2014/main" id="{7BAB089A-DC87-BF49-8BFB-6ACB713AFBDE}"/>
              </a:ext>
            </a:extLst>
          </p:cNvPr>
          <p:cNvCxnSpPr>
            <a:cxnSpLocks noChangeShapeType="1"/>
          </p:cNvCxnSpPr>
          <p:nvPr/>
        </p:nvCxnSpPr>
        <p:spPr bwMode="auto">
          <a:xfrm>
            <a:off x="4820788"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85" name="Straight Connector 259">
            <a:extLst>
              <a:ext uri="{FF2B5EF4-FFF2-40B4-BE49-F238E27FC236}">
                <a16:creationId xmlns:a16="http://schemas.microsoft.com/office/drawing/2014/main" id="{5D71D8F2-624D-4140-83C2-F34FA6E02FBE}"/>
              </a:ext>
            </a:extLst>
          </p:cNvPr>
          <p:cNvCxnSpPr>
            <a:cxnSpLocks noChangeShapeType="1"/>
          </p:cNvCxnSpPr>
          <p:nvPr/>
        </p:nvCxnSpPr>
        <p:spPr bwMode="auto">
          <a:xfrm>
            <a:off x="4760948"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86" name="Straight Connector 260">
            <a:extLst>
              <a:ext uri="{FF2B5EF4-FFF2-40B4-BE49-F238E27FC236}">
                <a16:creationId xmlns:a16="http://schemas.microsoft.com/office/drawing/2014/main" id="{DF27CE1A-AA55-4F45-B4B6-388376568CD7}"/>
              </a:ext>
            </a:extLst>
          </p:cNvPr>
          <p:cNvCxnSpPr>
            <a:cxnSpLocks noChangeShapeType="1"/>
          </p:cNvCxnSpPr>
          <p:nvPr/>
        </p:nvCxnSpPr>
        <p:spPr bwMode="auto">
          <a:xfrm>
            <a:off x="4800388"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87" name="Straight Connector 261">
            <a:extLst>
              <a:ext uri="{FF2B5EF4-FFF2-40B4-BE49-F238E27FC236}">
                <a16:creationId xmlns:a16="http://schemas.microsoft.com/office/drawing/2014/main" id="{E930BCE7-506C-EE46-BBAF-EE4694BA6402}"/>
              </a:ext>
            </a:extLst>
          </p:cNvPr>
          <p:cNvCxnSpPr>
            <a:cxnSpLocks noChangeShapeType="1"/>
          </p:cNvCxnSpPr>
          <p:nvPr/>
        </p:nvCxnSpPr>
        <p:spPr bwMode="auto">
          <a:xfrm>
            <a:off x="4838469"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88" name="Straight Connector 262">
            <a:extLst>
              <a:ext uri="{FF2B5EF4-FFF2-40B4-BE49-F238E27FC236}">
                <a16:creationId xmlns:a16="http://schemas.microsoft.com/office/drawing/2014/main" id="{459F8912-308A-D14B-880F-451D5DDD0E40}"/>
              </a:ext>
            </a:extLst>
          </p:cNvPr>
          <p:cNvCxnSpPr>
            <a:cxnSpLocks noChangeShapeType="1"/>
          </p:cNvCxnSpPr>
          <p:nvPr/>
        </p:nvCxnSpPr>
        <p:spPr bwMode="auto">
          <a:xfrm>
            <a:off x="5000309"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89" name="Straight Connector 263">
            <a:extLst>
              <a:ext uri="{FF2B5EF4-FFF2-40B4-BE49-F238E27FC236}">
                <a16:creationId xmlns:a16="http://schemas.microsoft.com/office/drawing/2014/main" id="{59C1364B-AC49-F646-8B92-A56A3CABCB73}"/>
              </a:ext>
            </a:extLst>
          </p:cNvPr>
          <p:cNvCxnSpPr>
            <a:cxnSpLocks noChangeShapeType="1"/>
          </p:cNvCxnSpPr>
          <p:nvPr/>
        </p:nvCxnSpPr>
        <p:spPr bwMode="auto">
          <a:xfrm>
            <a:off x="4857509"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90" name="Straight Connector 289">
            <a:extLst>
              <a:ext uri="{FF2B5EF4-FFF2-40B4-BE49-F238E27FC236}">
                <a16:creationId xmlns:a16="http://schemas.microsoft.com/office/drawing/2014/main" id="{261D991C-B2C8-BC49-9D2F-58DF72EEAE53}"/>
              </a:ext>
            </a:extLst>
          </p:cNvPr>
          <p:cNvCxnSpPr/>
          <p:nvPr/>
        </p:nvCxnSpPr>
        <p:spPr bwMode="auto">
          <a:xfrm>
            <a:off x="2616220" y="4947951"/>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ED883C63-3980-CA45-A2B6-4EEA7EB3504A}"/>
              </a:ext>
            </a:extLst>
          </p:cNvPr>
          <p:cNvCxnSpPr/>
          <p:nvPr/>
        </p:nvCxnSpPr>
        <p:spPr bwMode="auto">
          <a:xfrm>
            <a:off x="2752221" y="5016992"/>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292" name="Straight Connector 265">
            <a:extLst>
              <a:ext uri="{FF2B5EF4-FFF2-40B4-BE49-F238E27FC236}">
                <a16:creationId xmlns:a16="http://schemas.microsoft.com/office/drawing/2014/main" id="{93C3182C-60A7-6248-BEDC-61D86384E75F}"/>
              </a:ext>
            </a:extLst>
          </p:cNvPr>
          <p:cNvCxnSpPr>
            <a:cxnSpLocks noChangeShapeType="1"/>
          </p:cNvCxnSpPr>
          <p:nvPr/>
        </p:nvCxnSpPr>
        <p:spPr bwMode="auto">
          <a:xfrm>
            <a:off x="2670620" y="4630540"/>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93" name="Straight Connector 266">
            <a:extLst>
              <a:ext uri="{FF2B5EF4-FFF2-40B4-BE49-F238E27FC236}">
                <a16:creationId xmlns:a16="http://schemas.microsoft.com/office/drawing/2014/main" id="{B7A63F73-1F59-0C4A-B1D6-E8B9C80564C9}"/>
              </a:ext>
            </a:extLst>
          </p:cNvPr>
          <p:cNvCxnSpPr>
            <a:cxnSpLocks noChangeShapeType="1"/>
          </p:cNvCxnSpPr>
          <p:nvPr/>
        </p:nvCxnSpPr>
        <p:spPr bwMode="auto">
          <a:xfrm>
            <a:off x="2115738" y="4513976"/>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94" name="Straight Connector 267">
            <a:extLst>
              <a:ext uri="{FF2B5EF4-FFF2-40B4-BE49-F238E27FC236}">
                <a16:creationId xmlns:a16="http://schemas.microsoft.com/office/drawing/2014/main" id="{BB8ED373-D79D-3347-9DDE-947009C4AD27}"/>
              </a:ext>
            </a:extLst>
          </p:cNvPr>
          <p:cNvCxnSpPr>
            <a:cxnSpLocks noChangeShapeType="1"/>
          </p:cNvCxnSpPr>
          <p:nvPr/>
        </p:nvCxnSpPr>
        <p:spPr bwMode="auto">
          <a:xfrm>
            <a:off x="2680140" y="4630540"/>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95" name="Straight Connector 268">
            <a:extLst>
              <a:ext uri="{FF2B5EF4-FFF2-40B4-BE49-F238E27FC236}">
                <a16:creationId xmlns:a16="http://schemas.microsoft.com/office/drawing/2014/main" id="{4E73F67C-E07A-9646-BDDB-1DF452D54356}"/>
              </a:ext>
            </a:extLst>
          </p:cNvPr>
          <p:cNvCxnSpPr>
            <a:cxnSpLocks noChangeShapeType="1"/>
          </p:cNvCxnSpPr>
          <p:nvPr/>
        </p:nvCxnSpPr>
        <p:spPr bwMode="auto">
          <a:xfrm>
            <a:off x="2710060" y="4632333"/>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96" name="Straight Connector 269">
            <a:extLst>
              <a:ext uri="{FF2B5EF4-FFF2-40B4-BE49-F238E27FC236}">
                <a16:creationId xmlns:a16="http://schemas.microsoft.com/office/drawing/2014/main" id="{01494E5B-DE43-D04D-A89D-F88C583983EB}"/>
              </a:ext>
            </a:extLst>
          </p:cNvPr>
          <p:cNvCxnSpPr>
            <a:cxnSpLocks noChangeShapeType="1"/>
          </p:cNvCxnSpPr>
          <p:nvPr/>
        </p:nvCxnSpPr>
        <p:spPr bwMode="auto">
          <a:xfrm>
            <a:off x="2731820" y="4649369"/>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97" name="Straight Connector 270">
            <a:extLst>
              <a:ext uri="{FF2B5EF4-FFF2-40B4-BE49-F238E27FC236}">
                <a16:creationId xmlns:a16="http://schemas.microsoft.com/office/drawing/2014/main" id="{B1072984-D72B-E940-A651-4B8F73166036}"/>
              </a:ext>
            </a:extLst>
          </p:cNvPr>
          <p:cNvCxnSpPr>
            <a:cxnSpLocks noChangeShapeType="1"/>
          </p:cNvCxnSpPr>
          <p:nvPr/>
        </p:nvCxnSpPr>
        <p:spPr bwMode="auto">
          <a:xfrm>
            <a:off x="2764460" y="4663715"/>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98" name="Straight Connector 271">
            <a:extLst>
              <a:ext uri="{FF2B5EF4-FFF2-40B4-BE49-F238E27FC236}">
                <a16:creationId xmlns:a16="http://schemas.microsoft.com/office/drawing/2014/main" id="{1280107C-75B8-EF47-B7C1-1817FD217159}"/>
              </a:ext>
            </a:extLst>
          </p:cNvPr>
          <p:cNvCxnSpPr>
            <a:cxnSpLocks noChangeShapeType="1"/>
          </p:cNvCxnSpPr>
          <p:nvPr/>
        </p:nvCxnSpPr>
        <p:spPr bwMode="auto">
          <a:xfrm>
            <a:off x="2750860" y="4651162"/>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299" name="Straight Connector 272">
            <a:extLst>
              <a:ext uri="{FF2B5EF4-FFF2-40B4-BE49-F238E27FC236}">
                <a16:creationId xmlns:a16="http://schemas.microsoft.com/office/drawing/2014/main" id="{84DB1347-B17A-4C44-8778-84382DFD9211}"/>
              </a:ext>
            </a:extLst>
          </p:cNvPr>
          <p:cNvCxnSpPr>
            <a:cxnSpLocks noChangeShapeType="1"/>
          </p:cNvCxnSpPr>
          <p:nvPr/>
        </p:nvCxnSpPr>
        <p:spPr bwMode="auto">
          <a:xfrm>
            <a:off x="2790301" y="4672682"/>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00" name="Straight Connector 273">
            <a:extLst>
              <a:ext uri="{FF2B5EF4-FFF2-40B4-BE49-F238E27FC236}">
                <a16:creationId xmlns:a16="http://schemas.microsoft.com/office/drawing/2014/main" id="{2DF008DF-A35D-214A-84FE-62C2A12DB16F}"/>
              </a:ext>
            </a:extLst>
          </p:cNvPr>
          <p:cNvCxnSpPr>
            <a:cxnSpLocks noChangeShapeType="1"/>
          </p:cNvCxnSpPr>
          <p:nvPr/>
        </p:nvCxnSpPr>
        <p:spPr bwMode="auto">
          <a:xfrm>
            <a:off x="2827020" y="4672682"/>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01" name="Straight Connector 274">
            <a:extLst>
              <a:ext uri="{FF2B5EF4-FFF2-40B4-BE49-F238E27FC236}">
                <a16:creationId xmlns:a16="http://schemas.microsoft.com/office/drawing/2014/main" id="{5B1076A8-CD49-E745-834A-C9C10DABAAF3}"/>
              </a:ext>
            </a:extLst>
          </p:cNvPr>
          <p:cNvCxnSpPr>
            <a:cxnSpLocks noChangeShapeType="1"/>
          </p:cNvCxnSpPr>
          <p:nvPr/>
        </p:nvCxnSpPr>
        <p:spPr bwMode="auto">
          <a:xfrm>
            <a:off x="2963021" y="4702271"/>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02" name="Straight Connector 275">
            <a:extLst>
              <a:ext uri="{FF2B5EF4-FFF2-40B4-BE49-F238E27FC236}">
                <a16:creationId xmlns:a16="http://schemas.microsoft.com/office/drawing/2014/main" id="{B321FF29-632C-6448-B7E9-0B7011B561A5}"/>
              </a:ext>
            </a:extLst>
          </p:cNvPr>
          <p:cNvCxnSpPr>
            <a:cxnSpLocks noChangeShapeType="1"/>
          </p:cNvCxnSpPr>
          <p:nvPr/>
        </p:nvCxnSpPr>
        <p:spPr bwMode="auto">
          <a:xfrm>
            <a:off x="2809341" y="4672682"/>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03" name="Straight Connector 276">
            <a:extLst>
              <a:ext uri="{FF2B5EF4-FFF2-40B4-BE49-F238E27FC236}">
                <a16:creationId xmlns:a16="http://schemas.microsoft.com/office/drawing/2014/main" id="{85548F5B-5DD2-F740-ADF2-62141A2EA7A5}"/>
              </a:ext>
            </a:extLst>
          </p:cNvPr>
          <p:cNvCxnSpPr>
            <a:cxnSpLocks noChangeShapeType="1"/>
          </p:cNvCxnSpPr>
          <p:nvPr/>
        </p:nvCxnSpPr>
        <p:spPr bwMode="auto">
          <a:xfrm>
            <a:off x="2841981" y="4686132"/>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04" name="Straight Connector 277">
            <a:extLst>
              <a:ext uri="{FF2B5EF4-FFF2-40B4-BE49-F238E27FC236}">
                <a16:creationId xmlns:a16="http://schemas.microsoft.com/office/drawing/2014/main" id="{5049D4F3-CE8D-C74E-862C-78D384618DF2}"/>
              </a:ext>
            </a:extLst>
          </p:cNvPr>
          <p:cNvCxnSpPr>
            <a:cxnSpLocks/>
          </p:cNvCxnSpPr>
          <p:nvPr/>
        </p:nvCxnSpPr>
        <p:spPr bwMode="auto">
          <a:xfrm>
            <a:off x="3071821" y="4741723"/>
            <a:ext cx="0" cy="34072"/>
          </a:xfrm>
          <a:prstGeom prst="line">
            <a:avLst/>
          </a:prstGeom>
          <a:noFill/>
          <a:ln w="38100" algn="ctr">
            <a:solidFill>
              <a:schemeClr val="accent1"/>
            </a:solidFill>
            <a:round/>
            <a:headEnd/>
            <a:tailEnd/>
          </a:ln>
          <a:extLst>
            <a:ext uri="{909E8E84-426E-40DD-AFC4-6F175D3DCCD1}">
              <a14:hiddenFill xmlns:a14="http://schemas.microsoft.com/office/drawing/2010/main">
                <a:noFill/>
              </a14:hiddenFill>
            </a:ext>
          </a:extLst>
        </p:spPr>
      </p:cxnSp>
      <p:cxnSp>
        <p:nvCxnSpPr>
          <p:cNvPr id="305" name="Straight Connector 278">
            <a:extLst>
              <a:ext uri="{FF2B5EF4-FFF2-40B4-BE49-F238E27FC236}">
                <a16:creationId xmlns:a16="http://schemas.microsoft.com/office/drawing/2014/main" id="{7A9B3F45-6871-5746-9480-972966D21A0E}"/>
              </a:ext>
            </a:extLst>
          </p:cNvPr>
          <p:cNvCxnSpPr>
            <a:cxnSpLocks noChangeShapeType="1"/>
          </p:cNvCxnSpPr>
          <p:nvPr/>
        </p:nvCxnSpPr>
        <p:spPr bwMode="auto">
          <a:xfrm>
            <a:off x="2980701" y="4702271"/>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06" name="Straight Connector 279">
            <a:extLst>
              <a:ext uri="{FF2B5EF4-FFF2-40B4-BE49-F238E27FC236}">
                <a16:creationId xmlns:a16="http://schemas.microsoft.com/office/drawing/2014/main" id="{5631D978-3864-C34C-8488-88A4C8A222B9}"/>
              </a:ext>
            </a:extLst>
          </p:cNvPr>
          <p:cNvCxnSpPr>
            <a:cxnSpLocks noChangeShapeType="1"/>
          </p:cNvCxnSpPr>
          <p:nvPr/>
        </p:nvCxnSpPr>
        <p:spPr bwMode="auto">
          <a:xfrm>
            <a:off x="2852861" y="4671785"/>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07" name="Straight Connector 280">
            <a:extLst>
              <a:ext uri="{FF2B5EF4-FFF2-40B4-BE49-F238E27FC236}">
                <a16:creationId xmlns:a16="http://schemas.microsoft.com/office/drawing/2014/main" id="{825A4728-728F-3445-9360-5324AD8CE62F}"/>
              </a:ext>
            </a:extLst>
          </p:cNvPr>
          <p:cNvCxnSpPr>
            <a:cxnSpLocks noChangeShapeType="1"/>
          </p:cNvCxnSpPr>
          <p:nvPr/>
        </p:nvCxnSpPr>
        <p:spPr bwMode="auto">
          <a:xfrm>
            <a:off x="3024222" y="4728273"/>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08" name="Straight Connector 281">
            <a:extLst>
              <a:ext uri="{FF2B5EF4-FFF2-40B4-BE49-F238E27FC236}">
                <a16:creationId xmlns:a16="http://schemas.microsoft.com/office/drawing/2014/main" id="{DD5E2488-5C78-0D46-887F-B873FB97A603}"/>
              </a:ext>
            </a:extLst>
          </p:cNvPr>
          <p:cNvCxnSpPr>
            <a:cxnSpLocks noChangeShapeType="1"/>
          </p:cNvCxnSpPr>
          <p:nvPr/>
        </p:nvCxnSpPr>
        <p:spPr bwMode="auto">
          <a:xfrm>
            <a:off x="3045982" y="4733653"/>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09" name="Straight Connector 282">
            <a:extLst>
              <a:ext uri="{FF2B5EF4-FFF2-40B4-BE49-F238E27FC236}">
                <a16:creationId xmlns:a16="http://schemas.microsoft.com/office/drawing/2014/main" id="{FB4B26D0-C1A0-704D-BE1F-69FC5E0C5D09}"/>
              </a:ext>
            </a:extLst>
          </p:cNvPr>
          <p:cNvCxnSpPr>
            <a:cxnSpLocks noChangeShapeType="1"/>
          </p:cNvCxnSpPr>
          <p:nvPr/>
        </p:nvCxnSpPr>
        <p:spPr bwMode="auto">
          <a:xfrm>
            <a:off x="2924941" y="4695098"/>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0" name="Straight Connector 283">
            <a:extLst>
              <a:ext uri="{FF2B5EF4-FFF2-40B4-BE49-F238E27FC236}">
                <a16:creationId xmlns:a16="http://schemas.microsoft.com/office/drawing/2014/main" id="{5E6F58FF-55FB-3940-A9B3-895FBE90FD9D}"/>
              </a:ext>
            </a:extLst>
          </p:cNvPr>
          <p:cNvCxnSpPr>
            <a:cxnSpLocks noChangeShapeType="1"/>
          </p:cNvCxnSpPr>
          <p:nvPr/>
        </p:nvCxnSpPr>
        <p:spPr bwMode="auto">
          <a:xfrm>
            <a:off x="3143902" y="4742620"/>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1" name="Straight Connector 284">
            <a:extLst>
              <a:ext uri="{FF2B5EF4-FFF2-40B4-BE49-F238E27FC236}">
                <a16:creationId xmlns:a16="http://schemas.microsoft.com/office/drawing/2014/main" id="{1F28B01F-065B-B04B-AF49-EF102556E81B}"/>
              </a:ext>
            </a:extLst>
          </p:cNvPr>
          <p:cNvCxnSpPr>
            <a:cxnSpLocks noChangeShapeType="1"/>
          </p:cNvCxnSpPr>
          <p:nvPr/>
        </p:nvCxnSpPr>
        <p:spPr bwMode="auto">
          <a:xfrm>
            <a:off x="3001101" y="4710341"/>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2" name="Straight Connector 285">
            <a:extLst>
              <a:ext uri="{FF2B5EF4-FFF2-40B4-BE49-F238E27FC236}">
                <a16:creationId xmlns:a16="http://schemas.microsoft.com/office/drawing/2014/main" id="{E008F4DF-A4C1-DF4A-BC26-353632F3BE4D}"/>
              </a:ext>
            </a:extLst>
          </p:cNvPr>
          <p:cNvCxnSpPr>
            <a:cxnSpLocks noChangeShapeType="1"/>
          </p:cNvCxnSpPr>
          <p:nvPr/>
        </p:nvCxnSpPr>
        <p:spPr bwMode="auto">
          <a:xfrm>
            <a:off x="3278542" y="4775796"/>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3" name="Straight Connector 286">
            <a:extLst>
              <a:ext uri="{FF2B5EF4-FFF2-40B4-BE49-F238E27FC236}">
                <a16:creationId xmlns:a16="http://schemas.microsoft.com/office/drawing/2014/main" id="{742A97B6-04DA-C443-83DE-25E8D1985DF7}"/>
              </a:ext>
            </a:extLst>
          </p:cNvPr>
          <p:cNvCxnSpPr>
            <a:cxnSpLocks noChangeShapeType="1"/>
          </p:cNvCxnSpPr>
          <p:nvPr/>
        </p:nvCxnSpPr>
        <p:spPr bwMode="auto">
          <a:xfrm>
            <a:off x="3301663" y="4793729"/>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4" name="Straight Connector 287">
            <a:extLst>
              <a:ext uri="{FF2B5EF4-FFF2-40B4-BE49-F238E27FC236}">
                <a16:creationId xmlns:a16="http://schemas.microsoft.com/office/drawing/2014/main" id="{2B79AF70-AF95-8B4D-8170-F6EC5E3DC0D4}"/>
              </a:ext>
            </a:extLst>
          </p:cNvPr>
          <p:cNvCxnSpPr>
            <a:cxnSpLocks noChangeShapeType="1"/>
          </p:cNvCxnSpPr>
          <p:nvPr/>
        </p:nvCxnSpPr>
        <p:spPr bwMode="auto">
          <a:xfrm>
            <a:off x="3565504" y="4867253"/>
            <a:ext cx="0" cy="34072"/>
          </a:xfrm>
          <a:prstGeom prst="line">
            <a:avLst/>
          </a:prstGeom>
          <a:noFill/>
          <a:ln w="38100" algn="ctr">
            <a:solidFill>
              <a:schemeClr val="accent1"/>
            </a:solidFill>
            <a:round/>
            <a:headEnd/>
            <a:tailEnd/>
          </a:ln>
          <a:extLst>
            <a:ext uri="{909E8E84-426E-40DD-AFC4-6F175D3DCCD1}">
              <a14:hiddenFill xmlns:a14="http://schemas.microsoft.com/office/drawing/2010/main">
                <a:noFill/>
              </a14:hiddenFill>
            </a:ext>
          </a:extLst>
        </p:spPr>
      </p:cxnSp>
      <p:cxnSp>
        <p:nvCxnSpPr>
          <p:cNvPr id="315" name="Straight Connector 288">
            <a:extLst>
              <a:ext uri="{FF2B5EF4-FFF2-40B4-BE49-F238E27FC236}">
                <a16:creationId xmlns:a16="http://schemas.microsoft.com/office/drawing/2014/main" id="{95F4DA21-7B2E-7944-9E41-5280B73FDF1B}"/>
              </a:ext>
            </a:extLst>
          </p:cNvPr>
          <p:cNvCxnSpPr>
            <a:cxnSpLocks noChangeShapeType="1"/>
          </p:cNvCxnSpPr>
          <p:nvPr/>
        </p:nvCxnSpPr>
        <p:spPr bwMode="auto">
          <a:xfrm>
            <a:off x="3539663" y="4857390"/>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6" name="Straight Connector 289">
            <a:extLst>
              <a:ext uri="{FF2B5EF4-FFF2-40B4-BE49-F238E27FC236}">
                <a16:creationId xmlns:a16="http://schemas.microsoft.com/office/drawing/2014/main" id="{6C9C0634-429E-6D40-9E32-9C8A29734C4A}"/>
              </a:ext>
            </a:extLst>
          </p:cNvPr>
          <p:cNvCxnSpPr>
            <a:cxnSpLocks noChangeShapeType="1"/>
          </p:cNvCxnSpPr>
          <p:nvPr/>
        </p:nvCxnSpPr>
        <p:spPr bwMode="auto">
          <a:xfrm>
            <a:off x="3515183" y="4859183"/>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7" name="Straight Connector 290">
            <a:extLst>
              <a:ext uri="{FF2B5EF4-FFF2-40B4-BE49-F238E27FC236}">
                <a16:creationId xmlns:a16="http://schemas.microsoft.com/office/drawing/2014/main" id="{BF787982-C338-9943-A73B-2F9FDFB8D801}"/>
              </a:ext>
            </a:extLst>
          </p:cNvPr>
          <p:cNvCxnSpPr>
            <a:cxnSpLocks noChangeShapeType="1"/>
          </p:cNvCxnSpPr>
          <p:nvPr/>
        </p:nvCxnSpPr>
        <p:spPr bwMode="auto">
          <a:xfrm>
            <a:off x="3618543" y="4877116"/>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8" name="Straight Connector 291">
            <a:extLst>
              <a:ext uri="{FF2B5EF4-FFF2-40B4-BE49-F238E27FC236}">
                <a16:creationId xmlns:a16="http://schemas.microsoft.com/office/drawing/2014/main" id="{F4F775CD-B294-BC49-9643-35A4ADA2DF4C}"/>
              </a:ext>
            </a:extLst>
          </p:cNvPr>
          <p:cNvCxnSpPr>
            <a:cxnSpLocks noChangeShapeType="1"/>
          </p:cNvCxnSpPr>
          <p:nvPr/>
        </p:nvCxnSpPr>
        <p:spPr bwMode="auto">
          <a:xfrm>
            <a:off x="2880061" y="4687925"/>
            <a:ext cx="0" cy="34072"/>
          </a:xfrm>
          <a:prstGeom prst="line">
            <a:avLst/>
          </a:prstGeom>
          <a:noFill/>
          <a:ln w="76200" algn="ctr">
            <a:solidFill>
              <a:schemeClr val="accent1"/>
            </a:solidFill>
            <a:round/>
            <a:headEnd/>
            <a:tailEnd/>
          </a:ln>
          <a:extLst>
            <a:ext uri="{909E8E84-426E-40DD-AFC4-6F175D3DCCD1}">
              <a14:hiddenFill xmlns:a14="http://schemas.microsoft.com/office/drawing/2010/main">
                <a:noFill/>
              </a14:hiddenFill>
            </a:ext>
          </a:extLst>
        </p:spPr>
      </p:cxnSp>
      <p:cxnSp>
        <p:nvCxnSpPr>
          <p:cNvPr id="319" name="Straight Connector 292">
            <a:extLst>
              <a:ext uri="{FF2B5EF4-FFF2-40B4-BE49-F238E27FC236}">
                <a16:creationId xmlns:a16="http://schemas.microsoft.com/office/drawing/2014/main" id="{569F83EE-5059-944D-B1AA-9BCCB4F0C141}"/>
              </a:ext>
            </a:extLst>
          </p:cNvPr>
          <p:cNvCxnSpPr>
            <a:cxnSpLocks noChangeShapeType="1"/>
          </p:cNvCxnSpPr>
          <p:nvPr/>
        </p:nvCxnSpPr>
        <p:spPr bwMode="auto">
          <a:xfrm>
            <a:off x="3286702" y="4775796"/>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20" name="Straight Connector 293">
            <a:extLst>
              <a:ext uri="{FF2B5EF4-FFF2-40B4-BE49-F238E27FC236}">
                <a16:creationId xmlns:a16="http://schemas.microsoft.com/office/drawing/2014/main" id="{B51063B7-55D3-754D-AD94-66AA3AAB6338}"/>
              </a:ext>
            </a:extLst>
          </p:cNvPr>
          <p:cNvCxnSpPr>
            <a:cxnSpLocks noChangeShapeType="1"/>
          </p:cNvCxnSpPr>
          <p:nvPr/>
        </p:nvCxnSpPr>
        <p:spPr bwMode="auto">
          <a:xfrm>
            <a:off x="2942621" y="4701374"/>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21" name="Straight Connector 294">
            <a:extLst>
              <a:ext uri="{FF2B5EF4-FFF2-40B4-BE49-F238E27FC236}">
                <a16:creationId xmlns:a16="http://schemas.microsoft.com/office/drawing/2014/main" id="{DD1E4306-EB71-5747-B36C-02223AAC03C0}"/>
              </a:ext>
            </a:extLst>
          </p:cNvPr>
          <p:cNvCxnSpPr>
            <a:cxnSpLocks noChangeShapeType="1"/>
          </p:cNvCxnSpPr>
          <p:nvPr/>
        </p:nvCxnSpPr>
        <p:spPr bwMode="auto">
          <a:xfrm>
            <a:off x="3196942" y="4752483"/>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22" name="Straight Connector 295">
            <a:extLst>
              <a:ext uri="{FF2B5EF4-FFF2-40B4-BE49-F238E27FC236}">
                <a16:creationId xmlns:a16="http://schemas.microsoft.com/office/drawing/2014/main" id="{B027B836-23D9-6C49-92E3-254340F67E87}"/>
              </a:ext>
            </a:extLst>
          </p:cNvPr>
          <p:cNvCxnSpPr>
            <a:cxnSpLocks noChangeShapeType="1"/>
          </p:cNvCxnSpPr>
          <p:nvPr/>
        </p:nvCxnSpPr>
        <p:spPr bwMode="auto">
          <a:xfrm>
            <a:off x="3175182" y="4752483"/>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23" name="Straight Connector 296">
            <a:extLst>
              <a:ext uri="{FF2B5EF4-FFF2-40B4-BE49-F238E27FC236}">
                <a16:creationId xmlns:a16="http://schemas.microsoft.com/office/drawing/2014/main" id="{2EB48FB4-FABC-9E45-BB7F-55D4A6F84C24}"/>
              </a:ext>
            </a:extLst>
          </p:cNvPr>
          <p:cNvCxnSpPr>
            <a:cxnSpLocks noChangeShapeType="1"/>
          </p:cNvCxnSpPr>
          <p:nvPr/>
        </p:nvCxnSpPr>
        <p:spPr bwMode="auto">
          <a:xfrm>
            <a:off x="3217342" y="4752483"/>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24" name="Straight Connector 297">
            <a:extLst>
              <a:ext uri="{FF2B5EF4-FFF2-40B4-BE49-F238E27FC236}">
                <a16:creationId xmlns:a16="http://schemas.microsoft.com/office/drawing/2014/main" id="{D43E4C51-5015-C544-9436-06D9542E2731}"/>
              </a:ext>
            </a:extLst>
          </p:cNvPr>
          <p:cNvCxnSpPr>
            <a:cxnSpLocks noChangeShapeType="1"/>
          </p:cNvCxnSpPr>
          <p:nvPr/>
        </p:nvCxnSpPr>
        <p:spPr bwMode="auto">
          <a:xfrm>
            <a:off x="3681104" y="4878013"/>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25" name="Straight Connector 298">
            <a:extLst>
              <a:ext uri="{FF2B5EF4-FFF2-40B4-BE49-F238E27FC236}">
                <a16:creationId xmlns:a16="http://schemas.microsoft.com/office/drawing/2014/main" id="{54E778B5-98FC-8949-AD06-6E2E3440BFBD}"/>
              </a:ext>
            </a:extLst>
          </p:cNvPr>
          <p:cNvCxnSpPr>
            <a:cxnSpLocks noChangeShapeType="1"/>
          </p:cNvCxnSpPr>
          <p:nvPr/>
        </p:nvCxnSpPr>
        <p:spPr bwMode="auto">
          <a:xfrm>
            <a:off x="3324782" y="4793729"/>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26" name="Straight Connector 299">
            <a:extLst>
              <a:ext uri="{FF2B5EF4-FFF2-40B4-BE49-F238E27FC236}">
                <a16:creationId xmlns:a16="http://schemas.microsoft.com/office/drawing/2014/main" id="{75879670-BF4A-3642-BDB9-F35CC67441F6}"/>
              </a:ext>
            </a:extLst>
          </p:cNvPr>
          <p:cNvCxnSpPr>
            <a:cxnSpLocks noChangeShapeType="1"/>
          </p:cNvCxnSpPr>
          <p:nvPr/>
        </p:nvCxnSpPr>
        <p:spPr bwMode="auto">
          <a:xfrm>
            <a:off x="3337023" y="4794625"/>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27" name="Straight Connector 300">
            <a:extLst>
              <a:ext uri="{FF2B5EF4-FFF2-40B4-BE49-F238E27FC236}">
                <a16:creationId xmlns:a16="http://schemas.microsoft.com/office/drawing/2014/main" id="{E9A09401-2F3C-A949-A833-7DFB5CB00BB0}"/>
              </a:ext>
            </a:extLst>
          </p:cNvPr>
          <p:cNvCxnSpPr>
            <a:cxnSpLocks noChangeShapeType="1"/>
          </p:cNvCxnSpPr>
          <p:nvPr/>
        </p:nvCxnSpPr>
        <p:spPr bwMode="auto">
          <a:xfrm>
            <a:off x="3099022" y="4742620"/>
            <a:ext cx="0" cy="34072"/>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328" name="Straight Connector 301">
            <a:extLst>
              <a:ext uri="{FF2B5EF4-FFF2-40B4-BE49-F238E27FC236}">
                <a16:creationId xmlns:a16="http://schemas.microsoft.com/office/drawing/2014/main" id="{F6037620-F6E4-B747-AF9C-339A35BC9D55}"/>
              </a:ext>
            </a:extLst>
          </p:cNvPr>
          <p:cNvCxnSpPr>
            <a:cxnSpLocks noChangeShapeType="1"/>
          </p:cNvCxnSpPr>
          <p:nvPr/>
        </p:nvCxnSpPr>
        <p:spPr bwMode="auto">
          <a:xfrm>
            <a:off x="3356063" y="4815248"/>
            <a:ext cx="0" cy="34072"/>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329" name="Straight Connector 302">
            <a:extLst>
              <a:ext uri="{FF2B5EF4-FFF2-40B4-BE49-F238E27FC236}">
                <a16:creationId xmlns:a16="http://schemas.microsoft.com/office/drawing/2014/main" id="{2CE8ABD7-5026-524F-ABD4-280F6AE2B51D}"/>
              </a:ext>
            </a:extLst>
          </p:cNvPr>
          <p:cNvCxnSpPr>
            <a:cxnSpLocks noChangeShapeType="1"/>
          </p:cNvCxnSpPr>
          <p:nvPr/>
        </p:nvCxnSpPr>
        <p:spPr bwMode="auto">
          <a:xfrm>
            <a:off x="3273102" y="4785659"/>
            <a:ext cx="0" cy="34969"/>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330" name="Straight Connector 303">
            <a:extLst>
              <a:ext uri="{FF2B5EF4-FFF2-40B4-BE49-F238E27FC236}">
                <a16:creationId xmlns:a16="http://schemas.microsoft.com/office/drawing/2014/main" id="{BA690360-BC10-DB40-9FC0-B82BD8B1C6A3}"/>
              </a:ext>
            </a:extLst>
          </p:cNvPr>
          <p:cNvCxnSpPr>
            <a:cxnSpLocks noChangeShapeType="1"/>
          </p:cNvCxnSpPr>
          <p:nvPr/>
        </p:nvCxnSpPr>
        <p:spPr bwMode="auto">
          <a:xfrm>
            <a:off x="3243182" y="4774899"/>
            <a:ext cx="0" cy="34969"/>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331" name="Straight Connector 304">
            <a:extLst>
              <a:ext uri="{FF2B5EF4-FFF2-40B4-BE49-F238E27FC236}">
                <a16:creationId xmlns:a16="http://schemas.microsoft.com/office/drawing/2014/main" id="{6D2AD5FE-6923-2543-BDDA-2084A524F2AC}"/>
              </a:ext>
            </a:extLst>
          </p:cNvPr>
          <p:cNvCxnSpPr>
            <a:cxnSpLocks noChangeShapeType="1"/>
          </p:cNvCxnSpPr>
          <p:nvPr/>
        </p:nvCxnSpPr>
        <p:spPr bwMode="auto">
          <a:xfrm>
            <a:off x="3746384" y="4885186"/>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32" name="Straight Connector 305">
            <a:extLst>
              <a:ext uri="{FF2B5EF4-FFF2-40B4-BE49-F238E27FC236}">
                <a16:creationId xmlns:a16="http://schemas.microsoft.com/office/drawing/2014/main" id="{4B904EC4-17EF-C44B-AC4B-AB3C50459ABD}"/>
              </a:ext>
            </a:extLst>
          </p:cNvPr>
          <p:cNvCxnSpPr>
            <a:cxnSpLocks noChangeShapeType="1"/>
          </p:cNvCxnSpPr>
          <p:nvPr/>
        </p:nvCxnSpPr>
        <p:spPr bwMode="auto">
          <a:xfrm>
            <a:off x="3700144" y="4885186"/>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33" name="Straight Connector 306">
            <a:extLst>
              <a:ext uri="{FF2B5EF4-FFF2-40B4-BE49-F238E27FC236}">
                <a16:creationId xmlns:a16="http://schemas.microsoft.com/office/drawing/2014/main" id="{A8A399A5-770B-A148-87C4-18D67D39A230}"/>
              </a:ext>
            </a:extLst>
          </p:cNvPr>
          <p:cNvCxnSpPr>
            <a:cxnSpLocks noChangeShapeType="1"/>
          </p:cNvCxnSpPr>
          <p:nvPr/>
        </p:nvCxnSpPr>
        <p:spPr bwMode="auto">
          <a:xfrm>
            <a:off x="3478463" y="4849320"/>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34" name="Straight Connector 307">
            <a:extLst>
              <a:ext uri="{FF2B5EF4-FFF2-40B4-BE49-F238E27FC236}">
                <a16:creationId xmlns:a16="http://schemas.microsoft.com/office/drawing/2014/main" id="{42612D24-3F86-FB4B-A6AA-BE474409CA9F}"/>
              </a:ext>
            </a:extLst>
          </p:cNvPr>
          <p:cNvCxnSpPr>
            <a:cxnSpLocks noChangeShapeType="1"/>
          </p:cNvCxnSpPr>
          <p:nvPr/>
        </p:nvCxnSpPr>
        <p:spPr bwMode="auto">
          <a:xfrm>
            <a:off x="3660704" y="4878013"/>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35" name="Straight Connector 308">
            <a:extLst>
              <a:ext uri="{FF2B5EF4-FFF2-40B4-BE49-F238E27FC236}">
                <a16:creationId xmlns:a16="http://schemas.microsoft.com/office/drawing/2014/main" id="{BA57C6B3-7DD7-1A4E-B757-E2B1BA4E93C1}"/>
              </a:ext>
            </a:extLst>
          </p:cNvPr>
          <p:cNvCxnSpPr>
            <a:cxnSpLocks noChangeShapeType="1"/>
          </p:cNvCxnSpPr>
          <p:nvPr/>
        </p:nvCxnSpPr>
        <p:spPr bwMode="auto">
          <a:xfrm>
            <a:off x="3600864" y="4867253"/>
            <a:ext cx="0" cy="34072"/>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336" name="Straight Connector 309">
            <a:extLst>
              <a:ext uri="{FF2B5EF4-FFF2-40B4-BE49-F238E27FC236}">
                <a16:creationId xmlns:a16="http://schemas.microsoft.com/office/drawing/2014/main" id="{C2F4400A-880B-2548-AF82-5FE8FD9A8007}"/>
              </a:ext>
            </a:extLst>
          </p:cNvPr>
          <p:cNvCxnSpPr>
            <a:cxnSpLocks noChangeShapeType="1"/>
          </p:cNvCxnSpPr>
          <p:nvPr/>
        </p:nvCxnSpPr>
        <p:spPr bwMode="auto">
          <a:xfrm>
            <a:off x="3490703" y="484483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37" name="Straight Connector 310">
            <a:extLst>
              <a:ext uri="{FF2B5EF4-FFF2-40B4-BE49-F238E27FC236}">
                <a16:creationId xmlns:a16="http://schemas.microsoft.com/office/drawing/2014/main" id="{A8159EB4-3C15-8743-8079-BA190AAD28C0}"/>
              </a:ext>
            </a:extLst>
          </p:cNvPr>
          <p:cNvCxnSpPr>
            <a:cxnSpLocks noChangeShapeType="1"/>
          </p:cNvCxnSpPr>
          <p:nvPr/>
        </p:nvCxnSpPr>
        <p:spPr bwMode="auto">
          <a:xfrm>
            <a:off x="3871504" y="4917465"/>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38" name="Straight Connector 311">
            <a:extLst>
              <a:ext uri="{FF2B5EF4-FFF2-40B4-BE49-F238E27FC236}">
                <a16:creationId xmlns:a16="http://schemas.microsoft.com/office/drawing/2014/main" id="{B4FD10D1-05EF-9F46-9607-A3E73171AFDB}"/>
              </a:ext>
            </a:extLst>
          </p:cNvPr>
          <p:cNvCxnSpPr>
            <a:cxnSpLocks noChangeShapeType="1"/>
          </p:cNvCxnSpPr>
          <p:nvPr/>
        </p:nvCxnSpPr>
        <p:spPr bwMode="auto">
          <a:xfrm>
            <a:off x="3793985" y="4893256"/>
            <a:ext cx="0" cy="34969"/>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339" name="Straight Connector 312">
            <a:extLst>
              <a:ext uri="{FF2B5EF4-FFF2-40B4-BE49-F238E27FC236}">
                <a16:creationId xmlns:a16="http://schemas.microsoft.com/office/drawing/2014/main" id="{26D0361F-C098-3F4D-9C4A-0BA234A3005D}"/>
              </a:ext>
            </a:extLst>
          </p:cNvPr>
          <p:cNvCxnSpPr>
            <a:cxnSpLocks noChangeShapeType="1"/>
          </p:cNvCxnSpPr>
          <p:nvPr/>
        </p:nvCxnSpPr>
        <p:spPr bwMode="auto">
          <a:xfrm>
            <a:off x="3731424" y="4885186"/>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40" name="Straight Connector 313">
            <a:extLst>
              <a:ext uri="{FF2B5EF4-FFF2-40B4-BE49-F238E27FC236}">
                <a16:creationId xmlns:a16="http://schemas.microsoft.com/office/drawing/2014/main" id="{566E21EF-D3BA-3B45-9260-4808C165863C}"/>
              </a:ext>
            </a:extLst>
          </p:cNvPr>
          <p:cNvCxnSpPr>
            <a:cxnSpLocks noChangeShapeType="1"/>
          </p:cNvCxnSpPr>
          <p:nvPr/>
        </p:nvCxnSpPr>
        <p:spPr bwMode="auto">
          <a:xfrm>
            <a:off x="4206066" y="4959607"/>
            <a:ext cx="0" cy="34969"/>
          </a:xfrm>
          <a:prstGeom prst="line">
            <a:avLst/>
          </a:prstGeom>
          <a:noFill/>
          <a:ln w="38100" algn="ctr">
            <a:solidFill>
              <a:schemeClr val="accent1"/>
            </a:solidFill>
            <a:round/>
            <a:headEnd/>
            <a:tailEnd/>
          </a:ln>
          <a:extLst>
            <a:ext uri="{909E8E84-426E-40DD-AFC4-6F175D3DCCD1}">
              <a14:hiddenFill xmlns:a14="http://schemas.microsoft.com/office/drawing/2010/main">
                <a:noFill/>
              </a14:hiddenFill>
            </a:ext>
          </a:extLst>
        </p:spPr>
      </p:cxnSp>
      <p:cxnSp>
        <p:nvCxnSpPr>
          <p:cNvPr id="341" name="Straight Connector 314">
            <a:extLst>
              <a:ext uri="{FF2B5EF4-FFF2-40B4-BE49-F238E27FC236}">
                <a16:creationId xmlns:a16="http://schemas.microsoft.com/office/drawing/2014/main" id="{AA104652-AFCF-FD40-A36E-6D555BFAA29C}"/>
              </a:ext>
            </a:extLst>
          </p:cNvPr>
          <p:cNvCxnSpPr>
            <a:cxnSpLocks noChangeShapeType="1"/>
          </p:cNvCxnSpPr>
          <p:nvPr/>
        </p:nvCxnSpPr>
        <p:spPr bwMode="auto">
          <a:xfrm>
            <a:off x="4025185" y="494884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42" name="Straight Connector 315">
            <a:extLst>
              <a:ext uri="{FF2B5EF4-FFF2-40B4-BE49-F238E27FC236}">
                <a16:creationId xmlns:a16="http://schemas.microsoft.com/office/drawing/2014/main" id="{CE88A77B-FF06-524D-A502-4F4E0F7E661C}"/>
              </a:ext>
            </a:extLst>
          </p:cNvPr>
          <p:cNvCxnSpPr>
            <a:cxnSpLocks noChangeShapeType="1"/>
          </p:cNvCxnSpPr>
          <p:nvPr/>
        </p:nvCxnSpPr>
        <p:spPr bwMode="auto">
          <a:xfrm>
            <a:off x="3891905" y="4919258"/>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43" name="Straight Connector 316">
            <a:extLst>
              <a:ext uri="{FF2B5EF4-FFF2-40B4-BE49-F238E27FC236}">
                <a16:creationId xmlns:a16="http://schemas.microsoft.com/office/drawing/2014/main" id="{3E318D8C-5CDD-984A-92CA-BCEF2C14108A}"/>
              </a:ext>
            </a:extLst>
          </p:cNvPr>
          <p:cNvCxnSpPr>
            <a:cxnSpLocks noChangeShapeType="1"/>
          </p:cNvCxnSpPr>
          <p:nvPr/>
        </p:nvCxnSpPr>
        <p:spPr bwMode="auto">
          <a:xfrm>
            <a:off x="3832065" y="4915672"/>
            <a:ext cx="0" cy="34969"/>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344" name="Straight Connector 317">
            <a:extLst>
              <a:ext uri="{FF2B5EF4-FFF2-40B4-BE49-F238E27FC236}">
                <a16:creationId xmlns:a16="http://schemas.microsoft.com/office/drawing/2014/main" id="{C66697C8-A16F-3146-8F32-D04E5A7A5E47}"/>
              </a:ext>
            </a:extLst>
          </p:cNvPr>
          <p:cNvCxnSpPr>
            <a:cxnSpLocks noChangeShapeType="1"/>
          </p:cNvCxnSpPr>
          <p:nvPr/>
        </p:nvCxnSpPr>
        <p:spPr bwMode="auto">
          <a:xfrm>
            <a:off x="4298546"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45" name="Straight Connector 318">
            <a:extLst>
              <a:ext uri="{FF2B5EF4-FFF2-40B4-BE49-F238E27FC236}">
                <a16:creationId xmlns:a16="http://schemas.microsoft.com/office/drawing/2014/main" id="{E920112A-BDEA-D746-AE90-E4064D3815C3}"/>
              </a:ext>
            </a:extLst>
          </p:cNvPr>
          <p:cNvCxnSpPr>
            <a:cxnSpLocks noChangeShapeType="1"/>
          </p:cNvCxnSpPr>
          <p:nvPr/>
        </p:nvCxnSpPr>
        <p:spPr bwMode="auto">
          <a:xfrm>
            <a:off x="4235986"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46" name="Straight Connector 319">
            <a:extLst>
              <a:ext uri="{FF2B5EF4-FFF2-40B4-BE49-F238E27FC236}">
                <a16:creationId xmlns:a16="http://schemas.microsoft.com/office/drawing/2014/main" id="{0E2ACC0A-0114-8A45-942F-22011068856C}"/>
              </a:ext>
            </a:extLst>
          </p:cNvPr>
          <p:cNvCxnSpPr>
            <a:cxnSpLocks noChangeShapeType="1"/>
          </p:cNvCxnSpPr>
          <p:nvPr/>
        </p:nvCxnSpPr>
        <p:spPr bwMode="auto">
          <a:xfrm>
            <a:off x="3453983" y="4828697"/>
            <a:ext cx="0" cy="34969"/>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347" name="Straight Connector 320">
            <a:extLst>
              <a:ext uri="{FF2B5EF4-FFF2-40B4-BE49-F238E27FC236}">
                <a16:creationId xmlns:a16="http://schemas.microsoft.com/office/drawing/2014/main" id="{BF88BBFC-7DBB-6D4C-8523-450AF9CBCDA2}"/>
              </a:ext>
            </a:extLst>
          </p:cNvPr>
          <p:cNvCxnSpPr>
            <a:cxnSpLocks noChangeShapeType="1"/>
          </p:cNvCxnSpPr>
          <p:nvPr/>
        </p:nvCxnSpPr>
        <p:spPr bwMode="auto">
          <a:xfrm>
            <a:off x="4263186"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48" name="Straight Connector 321">
            <a:extLst>
              <a:ext uri="{FF2B5EF4-FFF2-40B4-BE49-F238E27FC236}">
                <a16:creationId xmlns:a16="http://schemas.microsoft.com/office/drawing/2014/main" id="{0B896806-1123-C844-9DC3-061474C883AE}"/>
              </a:ext>
            </a:extLst>
          </p:cNvPr>
          <p:cNvCxnSpPr>
            <a:cxnSpLocks noChangeShapeType="1"/>
          </p:cNvCxnSpPr>
          <p:nvPr/>
        </p:nvCxnSpPr>
        <p:spPr bwMode="auto">
          <a:xfrm>
            <a:off x="4280866"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49" name="Straight Connector 322">
            <a:extLst>
              <a:ext uri="{FF2B5EF4-FFF2-40B4-BE49-F238E27FC236}">
                <a16:creationId xmlns:a16="http://schemas.microsoft.com/office/drawing/2014/main" id="{1B80D579-8F1D-6C43-97C8-31C4C2991D63}"/>
              </a:ext>
            </a:extLst>
          </p:cNvPr>
          <p:cNvCxnSpPr>
            <a:cxnSpLocks noChangeShapeType="1"/>
          </p:cNvCxnSpPr>
          <p:nvPr/>
        </p:nvCxnSpPr>
        <p:spPr bwMode="auto">
          <a:xfrm>
            <a:off x="3897345" y="4931811"/>
            <a:ext cx="0" cy="34072"/>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50" name="Straight Connector 323">
            <a:extLst>
              <a:ext uri="{FF2B5EF4-FFF2-40B4-BE49-F238E27FC236}">
                <a16:creationId xmlns:a16="http://schemas.microsoft.com/office/drawing/2014/main" id="{989B17CE-B70D-CE4A-9F66-5C8B7D028528}"/>
              </a:ext>
            </a:extLst>
          </p:cNvPr>
          <p:cNvCxnSpPr>
            <a:cxnSpLocks noChangeShapeType="1"/>
          </p:cNvCxnSpPr>
          <p:nvPr/>
        </p:nvCxnSpPr>
        <p:spPr bwMode="auto">
          <a:xfrm>
            <a:off x="3983025" y="4930018"/>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51" name="Straight Connector 324">
            <a:extLst>
              <a:ext uri="{FF2B5EF4-FFF2-40B4-BE49-F238E27FC236}">
                <a16:creationId xmlns:a16="http://schemas.microsoft.com/office/drawing/2014/main" id="{279C6149-281F-E34A-974E-99487B007E8C}"/>
              </a:ext>
            </a:extLst>
          </p:cNvPr>
          <p:cNvCxnSpPr>
            <a:cxnSpLocks noChangeShapeType="1"/>
          </p:cNvCxnSpPr>
          <p:nvPr/>
        </p:nvCxnSpPr>
        <p:spPr bwMode="auto">
          <a:xfrm>
            <a:off x="4174786"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52" name="Straight Connector 325">
            <a:extLst>
              <a:ext uri="{FF2B5EF4-FFF2-40B4-BE49-F238E27FC236}">
                <a16:creationId xmlns:a16="http://schemas.microsoft.com/office/drawing/2014/main" id="{59247DC5-128D-444C-B44C-1691980CC685}"/>
              </a:ext>
            </a:extLst>
          </p:cNvPr>
          <p:cNvCxnSpPr>
            <a:cxnSpLocks noChangeShapeType="1"/>
          </p:cNvCxnSpPr>
          <p:nvPr/>
        </p:nvCxnSpPr>
        <p:spPr bwMode="auto">
          <a:xfrm>
            <a:off x="4000705" y="494884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53" name="Straight Connector 326">
            <a:extLst>
              <a:ext uri="{FF2B5EF4-FFF2-40B4-BE49-F238E27FC236}">
                <a16:creationId xmlns:a16="http://schemas.microsoft.com/office/drawing/2014/main" id="{55D94A6C-1D1F-7C4F-A115-A35B74367337}"/>
              </a:ext>
            </a:extLst>
          </p:cNvPr>
          <p:cNvCxnSpPr>
            <a:cxnSpLocks noChangeShapeType="1"/>
          </p:cNvCxnSpPr>
          <p:nvPr/>
        </p:nvCxnSpPr>
        <p:spPr bwMode="auto">
          <a:xfrm>
            <a:off x="4150306"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54" name="Straight Connector 327">
            <a:extLst>
              <a:ext uri="{FF2B5EF4-FFF2-40B4-BE49-F238E27FC236}">
                <a16:creationId xmlns:a16="http://schemas.microsoft.com/office/drawing/2014/main" id="{B5BDA646-93B6-0B48-A954-F2D1B300AFE3}"/>
              </a:ext>
            </a:extLst>
          </p:cNvPr>
          <p:cNvCxnSpPr>
            <a:cxnSpLocks noChangeShapeType="1"/>
          </p:cNvCxnSpPr>
          <p:nvPr/>
        </p:nvCxnSpPr>
        <p:spPr bwMode="auto">
          <a:xfrm>
            <a:off x="4378787" y="4959607"/>
            <a:ext cx="0" cy="34969"/>
          </a:xfrm>
          <a:prstGeom prst="line">
            <a:avLst/>
          </a:prstGeom>
          <a:noFill/>
          <a:ln w="38100" algn="ctr">
            <a:solidFill>
              <a:schemeClr val="accent1"/>
            </a:solidFill>
            <a:round/>
            <a:headEnd/>
            <a:tailEnd/>
          </a:ln>
          <a:extLst>
            <a:ext uri="{909E8E84-426E-40DD-AFC4-6F175D3DCCD1}">
              <a14:hiddenFill xmlns:a14="http://schemas.microsoft.com/office/drawing/2010/main">
                <a:noFill/>
              </a14:hiddenFill>
            </a:ext>
          </a:extLst>
        </p:spPr>
      </p:cxnSp>
      <p:cxnSp>
        <p:nvCxnSpPr>
          <p:cNvPr id="355" name="Straight Connector 328">
            <a:extLst>
              <a:ext uri="{FF2B5EF4-FFF2-40B4-BE49-F238E27FC236}">
                <a16:creationId xmlns:a16="http://schemas.microsoft.com/office/drawing/2014/main" id="{92286AC4-A5D6-4F45-A353-CED7FCD3A58A}"/>
              </a:ext>
            </a:extLst>
          </p:cNvPr>
          <p:cNvCxnSpPr>
            <a:cxnSpLocks noChangeShapeType="1"/>
          </p:cNvCxnSpPr>
          <p:nvPr/>
        </p:nvCxnSpPr>
        <p:spPr bwMode="auto">
          <a:xfrm>
            <a:off x="3863344" y="4915672"/>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56" name="Straight Connector 329">
            <a:extLst>
              <a:ext uri="{FF2B5EF4-FFF2-40B4-BE49-F238E27FC236}">
                <a16:creationId xmlns:a16="http://schemas.microsoft.com/office/drawing/2014/main" id="{194AF04C-98D7-2242-B34D-2F5DE408D73B}"/>
              </a:ext>
            </a:extLst>
          </p:cNvPr>
          <p:cNvCxnSpPr>
            <a:cxnSpLocks noChangeShapeType="1"/>
          </p:cNvCxnSpPr>
          <p:nvPr/>
        </p:nvCxnSpPr>
        <p:spPr bwMode="auto">
          <a:xfrm>
            <a:off x="4442707"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57" name="Straight Connector 330">
            <a:extLst>
              <a:ext uri="{FF2B5EF4-FFF2-40B4-BE49-F238E27FC236}">
                <a16:creationId xmlns:a16="http://schemas.microsoft.com/office/drawing/2014/main" id="{6183FA6F-E76F-8A49-B306-D52C5D54E7BC}"/>
              </a:ext>
            </a:extLst>
          </p:cNvPr>
          <p:cNvCxnSpPr>
            <a:cxnSpLocks noChangeShapeType="1"/>
          </p:cNvCxnSpPr>
          <p:nvPr/>
        </p:nvCxnSpPr>
        <p:spPr bwMode="auto">
          <a:xfrm>
            <a:off x="4415507" y="4959607"/>
            <a:ext cx="0" cy="34969"/>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358" name="Straight Connector 331">
            <a:extLst>
              <a:ext uri="{FF2B5EF4-FFF2-40B4-BE49-F238E27FC236}">
                <a16:creationId xmlns:a16="http://schemas.microsoft.com/office/drawing/2014/main" id="{AA45D5CD-5E75-1D47-B093-CB03D6C8BCFF}"/>
              </a:ext>
            </a:extLst>
          </p:cNvPr>
          <p:cNvCxnSpPr>
            <a:cxnSpLocks noChangeShapeType="1"/>
          </p:cNvCxnSpPr>
          <p:nvPr/>
        </p:nvCxnSpPr>
        <p:spPr bwMode="auto">
          <a:xfrm>
            <a:off x="4041506" y="4959607"/>
            <a:ext cx="0" cy="34969"/>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359" name="Straight Connector 332">
            <a:extLst>
              <a:ext uri="{FF2B5EF4-FFF2-40B4-BE49-F238E27FC236}">
                <a16:creationId xmlns:a16="http://schemas.microsoft.com/office/drawing/2014/main" id="{7F3DA926-AAAE-AE41-A8A9-82AD0291FD9B}"/>
              </a:ext>
            </a:extLst>
          </p:cNvPr>
          <p:cNvCxnSpPr>
            <a:cxnSpLocks noChangeShapeType="1"/>
          </p:cNvCxnSpPr>
          <p:nvPr/>
        </p:nvCxnSpPr>
        <p:spPr bwMode="auto">
          <a:xfrm>
            <a:off x="4546067"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60" name="Straight Connector 333">
            <a:extLst>
              <a:ext uri="{FF2B5EF4-FFF2-40B4-BE49-F238E27FC236}">
                <a16:creationId xmlns:a16="http://schemas.microsoft.com/office/drawing/2014/main" id="{A000D5D7-4426-874A-9F44-8BDB455645C5}"/>
              </a:ext>
            </a:extLst>
          </p:cNvPr>
          <p:cNvCxnSpPr>
            <a:cxnSpLocks noChangeShapeType="1"/>
          </p:cNvCxnSpPr>
          <p:nvPr/>
        </p:nvCxnSpPr>
        <p:spPr bwMode="auto">
          <a:xfrm>
            <a:off x="4490307" y="4959607"/>
            <a:ext cx="0" cy="3496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61" name="Straight Connector 334">
            <a:extLst>
              <a:ext uri="{FF2B5EF4-FFF2-40B4-BE49-F238E27FC236}">
                <a16:creationId xmlns:a16="http://schemas.microsoft.com/office/drawing/2014/main" id="{DBFD14EF-1106-294B-99DF-2593A2965AE3}"/>
              </a:ext>
            </a:extLst>
          </p:cNvPr>
          <p:cNvCxnSpPr>
            <a:cxnSpLocks noChangeShapeType="1"/>
          </p:cNvCxnSpPr>
          <p:nvPr/>
        </p:nvCxnSpPr>
        <p:spPr bwMode="auto">
          <a:xfrm>
            <a:off x="4592307" y="4959607"/>
            <a:ext cx="0" cy="34969"/>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sp>
        <p:nvSpPr>
          <p:cNvPr id="362" name="Freeform: Shape 8">
            <a:extLst>
              <a:ext uri="{FF2B5EF4-FFF2-40B4-BE49-F238E27FC236}">
                <a16:creationId xmlns:a16="http://schemas.microsoft.com/office/drawing/2014/main" id="{F01F8DC8-11CC-C14A-A06E-E24C2AE1BBAB}"/>
              </a:ext>
            </a:extLst>
          </p:cNvPr>
          <p:cNvSpPr>
            <a:spLocks/>
          </p:cNvSpPr>
          <p:nvPr/>
        </p:nvSpPr>
        <p:spPr bwMode="auto">
          <a:xfrm>
            <a:off x="1190935" y="4341821"/>
            <a:ext cx="3810735" cy="659031"/>
          </a:xfrm>
          <a:custGeom>
            <a:avLst/>
            <a:gdLst>
              <a:gd name="T0" fmla="*/ 75957 w 4448198"/>
              <a:gd name="T1" fmla="*/ 0 h 1165641"/>
              <a:gd name="T2" fmla="*/ 140227 w 4448198"/>
              <a:gd name="T3" fmla="*/ 29243 h 1165641"/>
              <a:gd name="T4" fmla="*/ 172362 w 4448198"/>
              <a:gd name="T5" fmla="*/ 49714 h 1165641"/>
              <a:gd name="T6" fmla="*/ 265847 w 4448198"/>
              <a:gd name="T7" fmla="*/ 78957 h 1165641"/>
              <a:gd name="T8" fmla="*/ 306746 w 4448198"/>
              <a:gd name="T9" fmla="*/ 87730 h 1165641"/>
              <a:gd name="T10" fmla="*/ 423602 w 4448198"/>
              <a:gd name="T11" fmla="*/ 111126 h 1165641"/>
              <a:gd name="T12" fmla="*/ 470344 w 4448198"/>
              <a:gd name="T13" fmla="*/ 137444 h 1165641"/>
              <a:gd name="T14" fmla="*/ 522929 w 4448198"/>
              <a:gd name="T15" fmla="*/ 149142 h 1165641"/>
              <a:gd name="T16" fmla="*/ 604728 w 4448198"/>
              <a:gd name="T17" fmla="*/ 184234 h 1165641"/>
              <a:gd name="T18" fmla="*/ 645628 w 4448198"/>
              <a:gd name="T19" fmla="*/ 201780 h 1165641"/>
              <a:gd name="T20" fmla="*/ 677762 w 4448198"/>
              <a:gd name="T21" fmla="*/ 228099 h 1165641"/>
              <a:gd name="T22" fmla="*/ 709898 w 4448198"/>
              <a:gd name="T23" fmla="*/ 239797 h 1165641"/>
              <a:gd name="T24" fmla="*/ 812147 w 4448198"/>
              <a:gd name="T25" fmla="*/ 260266 h 1165641"/>
              <a:gd name="T26" fmla="*/ 850125 w 4448198"/>
              <a:gd name="T27" fmla="*/ 280737 h 1165641"/>
              <a:gd name="T28" fmla="*/ 891024 w 4448198"/>
              <a:gd name="T29" fmla="*/ 304132 h 1165641"/>
              <a:gd name="T30" fmla="*/ 917317 w 4448198"/>
              <a:gd name="T31" fmla="*/ 318754 h 1165641"/>
              <a:gd name="T32" fmla="*/ 961138 w 4448198"/>
              <a:gd name="T33" fmla="*/ 342148 h 1165641"/>
              <a:gd name="T34" fmla="*/ 1010802 w 4448198"/>
              <a:gd name="T35" fmla="*/ 353845 h 1165641"/>
              <a:gd name="T36" fmla="*/ 1092600 w 4448198"/>
              <a:gd name="T37" fmla="*/ 371392 h 1165641"/>
              <a:gd name="T38" fmla="*/ 1189006 w 4448198"/>
              <a:gd name="T39" fmla="*/ 397710 h 1165641"/>
              <a:gd name="T40" fmla="*/ 1267883 w 4448198"/>
              <a:gd name="T41" fmla="*/ 418181 h 1165641"/>
              <a:gd name="T42" fmla="*/ 1308783 w 4448198"/>
              <a:gd name="T43" fmla="*/ 438651 h 1165641"/>
              <a:gd name="T44" fmla="*/ 1390582 w 4448198"/>
              <a:gd name="T45" fmla="*/ 464971 h 1165641"/>
              <a:gd name="T46" fmla="*/ 1454852 w 4448198"/>
              <a:gd name="T47" fmla="*/ 479592 h 1165641"/>
              <a:gd name="T48" fmla="*/ 1539573 w 4448198"/>
              <a:gd name="T49" fmla="*/ 500063 h 1165641"/>
              <a:gd name="T50" fmla="*/ 1615530 w 4448198"/>
              <a:gd name="T51" fmla="*/ 520533 h 1165641"/>
              <a:gd name="T52" fmla="*/ 1671035 w 4448198"/>
              <a:gd name="T53" fmla="*/ 561473 h 1165641"/>
              <a:gd name="T54" fmla="*/ 1729463 w 4448198"/>
              <a:gd name="T55" fmla="*/ 584868 h 1165641"/>
              <a:gd name="T56" fmla="*/ 1773284 w 4448198"/>
              <a:gd name="T57" fmla="*/ 602415 h 1165641"/>
              <a:gd name="T58" fmla="*/ 1802498 w 4448198"/>
              <a:gd name="T59" fmla="*/ 631658 h 1165641"/>
              <a:gd name="T60" fmla="*/ 1840476 w 4448198"/>
              <a:gd name="T61" fmla="*/ 657977 h 1165641"/>
              <a:gd name="T62" fmla="*/ 1904747 w 4448198"/>
              <a:gd name="T63" fmla="*/ 669674 h 1165641"/>
              <a:gd name="T64" fmla="*/ 1995310 w 4448198"/>
              <a:gd name="T65" fmla="*/ 695993 h 1165641"/>
              <a:gd name="T66" fmla="*/ 2082951 w 4448198"/>
              <a:gd name="T67" fmla="*/ 722313 h 1165641"/>
              <a:gd name="T68" fmla="*/ 2129694 w 4448198"/>
              <a:gd name="T69" fmla="*/ 751556 h 1165641"/>
              <a:gd name="T70" fmla="*/ 2164751 w 4448198"/>
              <a:gd name="T71" fmla="*/ 777875 h 1165641"/>
              <a:gd name="T72" fmla="*/ 2290370 w 4448198"/>
              <a:gd name="T73" fmla="*/ 777875 h 1165641"/>
              <a:gd name="T74" fmla="*/ 2351720 w 4448198"/>
              <a:gd name="T75" fmla="*/ 798345 h 1165641"/>
              <a:gd name="T76" fmla="*/ 2389698 w 4448198"/>
              <a:gd name="T77" fmla="*/ 818816 h 1165641"/>
              <a:gd name="T78" fmla="*/ 2442282 w 4448198"/>
              <a:gd name="T79" fmla="*/ 845135 h 1165641"/>
              <a:gd name="T80" fmla="*/ 2538689 w 4448198"/>
              <a:gd name="T81" fmla="*/ 874379 h 1165641"/>
              <a:gd name="T82" fmla="*/ 2594195 w 4448198"/>
              <a:gd name="T83" fmla="*/ 927016 h 1165641"/>
              <a:gd name="T84" fmla="*/ 2646780 w 4448198"/>
              <a:gd name="T85" fmla="*/ 959184 h 1165641"/>
              <a:gd name="T86" fmla="*/ 2678915 w 4448198"/>
              <a:gd name="T87" fmla="*/ 979654 h 1165641"/>
              <a:gd name="T88" fmla="*/ 2763636 w 4448198"/>
              <a:gd name="T89" fmla="*/ 994276 h 1165641"/>
              <a:gd name="T90" fmla="*/ 2810377 w 4448198"/>
              <a:gd name="T91" fmla="*/ 1020595 h 1165641"/>
              <a:gd name="T92" fmla="*/ 2906784 w 4448198"/>
              <a:gd name="T93" fmla="*/ 1035217 h 1165641"/>
              <a:gd name="T94" fmla="*/ 3003189 w 4448198"/>
              <a:gd name="T95" fmla="*/ 1043990 h 1165641"/>
              <a:gd name="T96" fmla="*/ 3038246 w 4448198"/>
              <a:gd name="T97" fmla="*/ 1076158 h 1165641"/>
              <a:gd name="T98" fmla="*/ 3128810 w 4448198"/>
              <a:gd name="T99" fmla="*/ 1102476 h 1165641"/>
              <a:gd name="T100" fmla="*/ 3254429 w 4448198"/>
              <a:gd name="T101" fmla="*/ 1137569 h 1165641"/>
              <a:gd name="T102" fmla="*/ 3309936 w 4448198"/>
              <a:gd name="T103" fmla="*/ 1166812 h 116564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448198" h="1165641">
                <a:moveTo>
                  <a:pt x="0" y="0"/>
                </a:moveTo>
                <a:lnTo>
                  <a:pt x="75957" y="0"/>
                </a:lnTo>
                <a:lnTo>
                  <a:pt x="75957" y="29214"/>
                </a:lnTo>
                <a:lnTo>
                  <a:pt x="140228" y="29214"/>
                </a:lnTo>
                <a:lnTo>
                  <a:pt x="140228" y="49664"/>
                </a:lnTo>
                <a:lnTo>
                  <a:pt x="172363" y="49664"/>
                </a:lnTo>
                <a:lnTo>
                  <a:pt x="172363" y="78878"/>
                </a:lnTo>
                <a:lnTo>
                  <a:pt x="265848" y="78878"/>
                </a:lnTo>
                <a:lnTo>
                  <a:pt x="265848" y="87642"/>
                </a:lnTo>
                <a:lnTo>
                  <a:pt x="306748" y="87642"/>
                </a:lnTo>
                <a:lnTo>
                  <a:pt x="306748" y="111014"/>
                </a:lnTo>
                <a:lnTo>
                  <a:pt x="423604" y="111014"/>
                </a:lnTo>
                <a:lnTo>
                  <a:pt x="423604" y="137306"/>
                </a:lnTo>
                <a:lnTo>
                  <a:pt x="470346" y="137306"/>
                </a:lnTo>
                <a:lnTo>
                  <a:pt x="470346" y="148992"/>
                </a:lnTo>
                <a:lnTo>
                  <a:pt x="522932" y="148992"/>
                </a:lnTo>
                <a:lnTo>
                  <a:pt x="522932" y="184049"/>
                </a:lnTo>
                <a:lnTo>
                  <a:pt x="604731" y="184049"/>
                </a:lnTo>
                <a:lnTo>
                  <a:pt x="604731" y="201577"/>
                </a:lnTo>
                <a:lnTo>
                  <a:pt x="645631" y="201577"/>
                </a:lnTo>
                <a:lnTo>
                  <a:pt x="645631" y="227870"/>
                </a:lnTo>
                <a:lnTo>
                  <a:pt x="677766" y="227870"/>
                </a:lnTo>
                <a:lnTo>
                  <a:pt x="677766" y="239556"/>
                </a:lnTo>
                <a:lnTo>
                  <a:pt x="709902" y="239556"/>
                </a:lnTo>
                <a:lnTo>
                  <a:pt x="709902" y="260005"/>
                </a:lnTo>
                <a:lnTo>
                  <a:pt x="812151" y="260005"/>
                </a:lnTo>
                <a:lnTo>
                  <a:pt x="812151" y="280455"/>
                </a:lnTo>
                <a:lnTo>
                  <a:pt x="850129" y="280455"/>
                </a:lnTo>
                <a:lnTo>
                  <a:pt x="850129" y="303827"/>
                </a:lnTo>
                <a:lnTo>
                  <a:pt x="891029" y="303827"/>
                </a:lnTo>
                <a:lnTo>
                  <a:pt x="891029" y="318434"/>
                </a:lnTo>
                <a:lnTo>
                  <a:pt x="917322" y="318434"/>
                </a:lnTo>
                <a:lnTo>
                  <a:pt x="917322" y="341805"/>
                </a:lnTo>
                <a:lnTo>
                  <a:pt x="961143" y="341805"/>
                </a:lnTo>
                <a:lnTo>
                  <a:pt x="961143" y="353490"/>
                </a:lnTo>
                <a:lnTo>
                  <a:pt x="1010807" y="353490"/>
                </a:lnTo>
                <a:lnTo>
                  <a:pt x="1010807" y="371019"/>
                </a:lnTo>
                <a:lnTo>
                  <a:pt x="1092606" y="371019"/>
                </a:lnTo>
                <a:lnTo>
                  <a:pt x="1092606" y="397311"/>
                </a:lnTo>
                <a:lnTo>
                  <a:pt x="1189012" y="397311"/>
                </a:lnTo>
                <a:lnTo>
                  <a:pt x="1189012" y="417761"/>
                </a:lnTo>
                <a:lnTo>
                  <a:pt x="1267890" y="417761"/>
                </a:lnTo>
                <a:lnTo>
                  <a:pt x="1267890" y="438211"/>
                </a:lnTo>
                <a:lnTo>
                  <a:pt x="1308790" y="438211"/>
                </a:lnTo>
                <a:lnTo>
                  <a:pt x="1308790" y="464504"/>
                </a:lnTo>
                <a:lnTo>
                  <a:pt x="1390589" y="464504"/>
                </a:lnTo>
                <a:lnTo>
                  <a:pt x="1390589" y="479111"/>
                </a:lnTo>
                <a:lnTo>
                  <a:pt x="1454860" y="479111"/>
                </a:lnTo>
                <a:lnTo>
                  <a:pt x="1454860" y="499561"/>
                </a:lnTo>
                <a:lnTo>
                  <a:pt x="1539581" y="499561"/>
                </a:lnTo>
                <a:lnTo>
                  <a:pt x="1539581" y="520011"/>
                </a:lnTo>
                <a:lnTo>
                  <a:pt x="1615538" y="520011"/>
                </a:lnTo>
                <a:lnTo>
                  <a:pt x="1671044" y="520011"/>
                </a:lnTo>
                <a:lnTo>
                  <a:pt x="1671044" y="560910"/>
                </a:lnTo>
                <a:lnTo>
                  <a:pt x="1729472" y="560910"/>
                </a:lnTo>
                <a:lnTo>
                  <a:pt x="1729472" y="584281"/>
                </a:lnTo>
                <a:lnTo>
                  <a:pt x="1773293" y="584281"/>
                </a:lnTo>
                <a:lnTo>
                  <a:pt x="1773293" y="601810"/>
                </a:lnTo>
                <a:lnTo>
                  <a:pt x="1802507" y="601810"/>
                </a:lnTo>
                <a:lnTo>
                  <a:pt x="1802507" y="631024"/>
                </a:lnTo>
                <a:lnTo>
                  <a:pt x="1840486" y="631024"/>
                </a:lnTo>
                <a:lnTo>
                  <a:pt x="1840486" y="657317"/>
                </a:lnTo>
                <a:lnTo>
                  <a:pt x="1904757" y="657317"/>
                </a:lnTo>
                <a:lnTo>
                  <a:pt x="1904757" y="669002"/>
                </a:lnTo>
                <a:lnTo>
                  <a:pt x="1995320" y="669002"/>
                </a:lnTo>
                <a:lnTo>
                  <a:pt x="1995320" y="695295"/>
                </a:lnTo>
                <a:lnTo>
                  <a:pt x="2082962" y="695295"/>
                </a:lnTo>
                <a:lnTo>
                  <a:pt x="2082962" y="721588"/>
                </a:lnTo>
                <a:lnTo>
                  <a:pt x="2129705" y="721588"/>
                </a:lnTo>
                <a:lnTo>
                  <a:pt x="2129705" y="750802"/>
                </a:lnTo>
                <a:lnTo>
                  <a:pt x="2164762" y="750802"/>
                </a:lnTo>
                <a:lnTo>
                  <a:pt x="2164762" y="777094"/>
                </a:lnTo>
                <a:lnTo>
                  <a:pt x="2231954" y="777094"/>
                </a:lnTo>
                <a:lnTo>
                  <a:pt x="2290382" y="777094"/>
                </a:lnTo>
                <a:lnTo>
                  <a:pt x="2290382" y="797544"/>
                </a:lnTo>
                <a:lnTo>
                  <a:pt x="2351732" y="797544"/>
                </a:lnTo>
                <a:lnTo>
                  <a:pt x="2351732" y="817994"/>
                </a:lnTo>
                <a:lnTo>
                  <a:pt x="2389710" y="817994"/>
                </a:lnTo>
                <a:lnTo>
                  <a:pt x="2389710" y="844287"/>
                </a:lnTo>
                <a:lnTo>
                  <a:pt x="2442295" y="844287"/>
                </a:lnTo>
                <a:lnTo>
                  <a:pt x="2442295" y="873501"/>
                </a:lnTo>
                <a:lnTo>
                  <a:pt x="2538702" y="873501"/>
                </a:lnTo>
                <a:lnTo>
                  <a:pt x="2594208" y="873501"/>
                </a:lnTo>
                <a:lnTo>
                  <a:pt x="2594208" y="926086"/>
                </a:lnTo>
                <a:lnTo>
                  <a:pt x="2646794" y="926086"/>
                </a:lnTo>
                <a:lnTo>
                  <a:pt x="2646794" y="958221"/>
                </a:lnTo>
                <a:lnTo>
                  <a:pt x="2678929" y="958221"/>
                </a:lnTo>
                <a:lnTo>
                  <a:pt x="2678929" y="978671"/>
                </a:lnTo>
                <a:lnTo>
                  <a:pt x="2763650" y="978671"/>
                </a:lnTo>
                <a:lnTo>
                  <a:pt x="2763650" y="993278"/>
                </a:lnTo>
                <a:lnTo>
                  <a:pt x="2810392" y="993278"/>
                </a:lnTo>
                <a:lnTo>
                  <a:pt x="2810392" y="1019571"/>
                </a:lnTo>
                <a:lnTo>
                  <a:pt x="2906799" y="1019571"/>
                </a:lnTo>
                <a:lnTo>
                  <a:pt x="2906799" y="1034178"/>
                </a:lnTo>
                <a:lnTo>
                  <a:pt x="3003205" y="1034178"/>
                </a:lnTo>
                <a:lnTo>
                  <a:pt x="3003205" y="1042942"/>
                </a:lnTo>
                <a:lnTo>
                  <a:pt x="3038262" y="1042942"/>
                </a:lnTo>
                <a:lnTo>
                  <a:pt x="3038262" y="1075078"/>
                </a:lnTo>
                <a:lnTo>
                  <a:pt x="3128826" y="1075078"/>
                </a:lnTo>
                <a:lnTo>
                  <a:pt x="3128826" y="1101370"/>
                </a:lnTo>
                <a:lnTo>
                  <a:pt x="3254446" y="1101370"/>
                </a:lnTo>
                <a:lnTo>
                  <a:pt x="3254446" y="1136427"/>
                </a:lnTo>
                <a:lnTo>
                  <a:pt x="3309953" y="1136427"/>
                </a:lnTo>
                <a:lnTo>
                  <a:pt x="3309953" y="1165641"/>
                </a:lnTo>
                <a:lnTo>
                  <a:pt x="4448198" y="1165641"/>
                </a:lnTo>
              </a:path>
            </a:pathLst>
          </a:cu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cxnSp>
        <p:nvCxnSpPr>
          <p:cNvPr id="363" name="Straight Connector 338">
            <a:extLst>
              <a:ext uri="{FF2B5EF4-FFF2-40B4-BE49-F238E27FC236}">
                <a16:creationId xmlns:a16="http://schemas.microsoft.com/office/drawing/2014/main" id="{94E833AC-4714-E245-A517-9F0062926E0E}"/>
              </a:ext>
            </a:extLst>
          </p:cNvPr>
          <p:cNvCxnSpPr>
            <a:cxnSpLocks noChangeShapeType="1"/>
          </p:cNvCxnSpPr>
          <p:nvPr/>
        </p:nvCxnSpPr>
        <p:spPr bwMode="auto">
          <a:xfrm>
            <a:off x="3383263" y="4815248"/>
            <a:ext cx="0" cy="34072"/>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364" name="Straight Connector 339">
            <a:extLst>
              <a:ext uri="{FF2B5EF4-FFF2-40B4-BE49-F238E27FC236}">
                <a16:creationId xmlns:a16="http://schemas.microsoft.com/office/drawing/2014/main" id="{CE298D03-2B65-AD4E-A9E7-1558ACA3CCA7}"/>
              </a:ext>
            </a:extLst>
          </p:cNvPr>
          <p:cNvCxnSpPr>
            <a:cxnSpLocks/>
          </p:cNvCxnSpPr>
          <p:nvPr/>
        </p:nvCxnSpPr>
        <p:spPr bwMode="auto">
          <a:xfrm>
            <a:off x="3927265" y="4930018"/>
            <a:ext cx="0" cy="34969"/>
          </a:xfrm>
          <a:prstGeom prst="line">
            <a:avLst/>
          </a:prstGeom>
          <a:noFill/>
          <a:ln w="38100" algn="ctr">
            <a:solidFill>
              <a:schemeClr val="accent1"/>
            </a:solidFill>
            <a:round/>
            <a:headEnd/>
            <a:tailEnd/>
          </a:ln>
          <a:extLst>
            <a:ext uri="{909E8E84-426E-40DD-AFC4-6F175D3DCCD1}">
              <a14:hiddenFill xmlns:a14="http://schemas.microsoft.com/office/drawing/2010/main">
                <a:noFill/>
              </a14:hiddenFill>
            </a:ext>
          </a:extLst>
        </p:spPr>
      </p:cxnSp>
      <p:cxnSp>
        <p:nvCxnSpPr>
          <p:cNvPr id="365" name="Straight Connector 341">
            <a:extLst>
              <a:ext uri="{FF2B5EF4-FFF2-40B4-BE49-F238E27FC236}">
                <a16:creationId xmlns:a16="http://schemas.microsoft.com/office/drawing/2014/main" id="{B59DDBBD-728D-A54E-B868-4F46B7E2C81E}"/>
              </a:ext>
            </a:extLst>
          </p:cNvPr>
          <p:cNvCxnSpPr>
            <a:cxnSpLocks noChangeShapeType="1"/>
          </p:cNvCxnSpPr>
          <p:nvPr/>
        </p:nvCxnSpPr>
        <p:spPr bwMode="auto">
          <a:xfrm>
            <a:off x="4109506" y="4959607"/>
            <a:ext cx="0" cy="34969"/>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366" name="Straight Connector 342">
            <a:extLst>
              <a:ext uri="{FF2B5EF4-FFF2-40B4-BE49-F238E27FC236}">
                <a16:creationId xmlns:a16="http://schemas.microsoft.com/office/drawing/2014/main" id="{5FCFEC09-5DA0-9A4B-BBFA-769183392510}"/>
              </a:ext>
            </a:extLst>
          </p:cNvPr>
          <p:cNvCxnSpPr>
            <a:cxnSpLocks noChangeShapeType="1"/>
          </p:cNvCxnSpPr>
          <p:nvPr/>
        </p:nvCxnSpPr>
        <p:spPr bwMode="auto">
          <a:xfrm>
            <a:off x="4332547" y="4959607"/>
            <a:ext cx="0" cy="34969"/>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367" name="Straight Connector 343">
            <a:extLst>
              <a:ext uri="{FF2B5EF4-FFF2-40B4-BE49-F238E27FC236}">
                <a16:creationId xmlns:a16="http://schemas.microsoft.com/office/drawing/2014/main" id="{F6CFAA83-0158-1745-A561-6404D37CE80E}"/>
              </a:ext>
            </a:extLst>
          </p:cNvPr>
          <p:cNvCxnSpPr>
            <a:cxnSpLocks noChangeShapeType="1"/>
          </p:cNvCxnSpPr>
          <p:nvPr/>
        </p:nvCxnSpPr>
        <p:spPr bwMode="auto">
          <a:xfrm>
            <a:off x="4630387" y="4959607"/>
            <a:ext cx="0" cy="34969"/>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368" name="Straight Connector 367">
            <a:extLst>
              <a:ext uri="{FF2B5EF4-FFF2-40B4-BE49-F238E27FC236}">
                <a16:creationId xmlns:a16="http://schemas.microsoft.com/office/drawing/2014/main" id="{ACA04295-D0B6-874E-8B2A-D11129EF5572}"/>
              </a:ext>
            </a:extLst>
          </p:cNvPr>
          <p:cNvCxnSpPr/>
          <p:nvPr/>
        </p:nvCxnSpPr>
        <p:spPr bwMode="auto">
          <a:xfrm>
            <a:off x="3190142" y="5149695"/>
            <a:ext cx="0" cy="34969"/>
          </a:xfrm>
          <a:prstGeom prst="line">
            <a:avLst/>
          </a:prstGeom>
          <a:noFill/>
          <a:ln w="28575" cap="flat" cmpd="sng" algn="ctr">
            <a:solidFill>
              <a:schemeClr val="accent3"/>
            </a:solidFill>
            <a:prstDash val="solid"/>
            <a:round/>
            <a:headEnd type="none" w="med" len="med"/>
            <a:tailEnd type="none" w="med" len="med"/>
          </a:ln>
          <a:effectLst/>
        </p:spPr>
      </p:cxnSp>
      <p:cxnSp>
        <p:nvCxnSpPr>
          <p:cNvPr id="369" name="Straight Connector 368">
            <a:extLst>
              <a:ext uri="{FF2B5EF4-FFF2-40B4-BE49-F238E27FC236}">
                <a16:creationId xmlns:a16="http://schemas.microsoft.com/office/drawing/2014/main" id="{53CD6072-CB7A-9243-BF7E-A90D6ABCBF64}"/>
              </a:ext>
            </a:extLst>
          </p:cNvPr>
          <p:cNvCxnSpPr/>
          <p:nvPr/>
        </p:nvCxnSpPr>
        <p:spPr bwMode="auto">
          <a:xfrm>
            <a:off x="3316622" y="5174801"/>
            <a:ext cx="0" cy="34969"/>
          </a:xfrm>
          <a:prstGeom prst="line">
            <a:avLst/>
          </a:prstGeom>
          <a:noFill/>
          <a:ln w="28575" cap="flat" cmpd="sng" algn="ctr">
            <a:solidFill>
              <a:schemeClr val="accent3"/>
            </a:solidFill>
            <a:prstDash val="solid"/>
            <a:round/>
            <a:headEnd type="none" w="med" len="med"/>
            <a:tailEnd type="none" w="med" len="med"/>
          </a:ln>
          <a:effectLst/>
        </p:spPr>
      </p:cxnSp>
      <p:cxnSp>
        <p:nvCxnSpPr>
          <p:cNvPr id="370" name="Straight Connector 369">
            <a:extLst>
              <a:ext uri="{FF2B5EF4-FFF2-40B4-BE49-F238E27FC236}">
                <a16:creationId xmlns:a16="http://schemas.microsoft.com/office/drawing/2014/main" id="{A60BD6C2-BA66-C749-AE8F-CA092B3B552F}"/>
              </a:ext>
            </a:extLst>
          </p:cNvPr>
          <p:cNvCxnSpPr/>
          <p:nvPr/>
        </p:nvCxnSpPr>
        <p:spPr bwMode="auto">
          <a:xfrm>
            <a:off x="3731424" y="5275225"/>
            <a:ext cx="0" cy="34072"/>
          </a:xfrm>
          <a:prstGeom prst="line">
            <a:avLst/>
          </a:prstGeom>
          <a:noFill/>
          <a:ln w="19050" cap="flat" cmpd="sng" algn="ctr">
            <a:solidFill>
              <a:schemeClr val="accent3"/>
            </a:solidFill>
            <a:prstDash val="solid"/>
            <a:round/>
            <a:headEnd type="none" w="med" len="med"/>
            <a:tailEnd type="none" w="med" len="med"/>
          </a:ln>
          <a:effectLst/>
        </p:spPr>
      </p:cxnSp>
      <p:cxnSp>
        <p:nvCxnSpPr>
          <p:cNvPr id="371" name="Straight Connector 370">
            <a:extLst>
              <a:ext uri="{FF2B5EF4-FFF2-40B4-BE49-F238E27FC236}">
                <a16:creationId xmlns:a16="http://schemas.microsoft.com/office/drawing/2014/main" id="{CE5CE16D-291C-9C48-A82A-E153304CF92D}"/>
              </a:ext>
            </a:extLst>
          </p:cNvPr>
          <p:cNvCxnSpPr/>
          <p:nvPr/>
        </p:nvCxnSpPr>
        <p:spPr bwMode="auto">
          <a:xfrm>
            <a:off x="3755904" y="5274329"/>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72" name="Straight Connector 371">
            <a:extLst>
              <a:ext uri="{FF2B5EF4-FFF2-40B4-BE49-F238E27FC236}">
                <a16:creationId xmlns:a16="http://schemas.microsoft.com/office/drawing/2014/main" id="{56598714-043C-B144-BC5D-74EA29C20AE1}"/>
              </a:ext>
            </a:extLst>
          </p:cNvPr>
          <p:cNvCxnSpPr/>
          <p:nvPr/>
        </p:nvCxnSpPr>
        <p:spPr bwMode="auto">
          <a:xfrm>
            <a:off x="3779024" y="5274329"/>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73" name="Straight Connector 372">
            <a:extLst>
              <a:ext uri="{FF2B5EF4-FFF2-40B4-BE49-F238E27FC236}">
                <a16:creationId xmlns:a16="http://schemas.microsoft.com/office/drawing/2014/main" id="{27FEA1AA-B562-504B-902E-0728E67470F9}"/>
              </a:ext>
            </a:extLst>
          </p:cNvPr>
          <p:cNvCxnSpPr/>
          <p:nvPr/>
        </p:nvCxnSpPr>
        <p:spPr bwMode="auto">
          <a:xfrm>
            <a:off x="3859265" y="5274329"/>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74" name="Straight Connector 373">
            <a:extLst>
              <a:ext uri="{FF2B5EF4-FFF2-40B4-BE49-F238E27FC236}">
                <a16:creationId xmlns:a16="http://schemas.microsoft.com/office/drawing/2014/main" id="{85E742CD-54E2-1C41-8A1C-9F31B5570101}"/>
              </a:ext>
            </a:extLst>
          </p:cNvPr>
          <p:cNvCxnSpPr/>
          <p:nvPr/>
        </p:nvCxnSpPr>
        <p:spPr bwMode="auto">
          <a:xfrm>
            <a:off x="3876944" y="5274329"/>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75" name="Straight Connector 374">
            <a:extLst>
              <a:ext uri="{FF2B5EF4-FFF2-40B4-BE49-F238E27FC236}">
                <a16:creationId xmlns:a16="http://schemas.microsoft.com/office/drawing/2014/main" id="{20AA9913-0544-CE4E-8DB8-42FDC0E722AD}"/>
              </a:ext>
            </a:extLst>
          </p:cNvPr>
          <p:cNvCxnSpPr/>
          <p:nvPr/>
        </p:nvCxnSpPr>
        <p:spPr bwMode="auto">
          <a:xfrm>
            <a:off x="3897345" y="5274329"/>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76" name="Straight Connector 375">
            <a:extLst>
              <a:ext uri="{FF2B5EF4-FFF2-40B4-BE49-F238E27FC236}">
                <a16:creationId xmlns:a16="http://schemas.microsoft.com/office/drawing/2014/main" id="{EECD1C8A-7224-7E46-83F5-556CDF223DFD}"/>
              </a:ext>
            </a:extLst>
          </p:cNvPr>
          <p:cNvCxnSpPr/>
          <p:nvPr/>
        </p:nvCxnSpPr>
        <p:spPr bwMode="auto">
          <a:xfrm>
            <a:off x="3915025" y="5274329"/>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77" name="Straight Connector 376">
            <a:extLst>
              <a:ext uri="{FF2B5EF4-FFF2-40B4-BE49-F238E27FC236}">
                <a16:creationId xmlns:a16="http://schemas.microsoft.com/office/drawing/2014/main" id="{006D49CE-5D29-2D46-B460-7A8BD94A20E6}"/>
              </a:ext>
            </a:extLst>
          </p:cNvPr>
          <p:cNvCxnSpPr/>
          <p:nvPr/>
        </p:nvCxnSpPr>
        <p:spPr bwMode="auto">
          <a:xfrm>
            <a:off x="3949025" y="5274329"/>
            <a:ext cx="0" cy="34969"/>
          </a:xfrm>
          <a:prstGeom prst="line">
            <a:avLst/>
          </a:prstGeom>
          <a:noFill/>
          <a:ln w="28575" cap="flat" cmpd="sng" algn="ctr">
            <a:solidFill>
              <a:schemeClr val="accent3"/>
            </a:solidFill>
            <a:prstDash val="solid"/>
            <a:round/>
            <a:headEnd type="none" w="med" len="med"/>
            <a:tailEnd type="none" w="med" len="med"/>
          </a:ln>
          <a:effectLst/>
        </p:spPr>
      </p:cxnSp>
      <p:cxnSp>
        <p:nvCxnSpPr>
          <p:cNvPr id="378" name="Straight Connector 377">
            <a:extLst>
              <a:ext uri="{FF2B5EF4-FFF2-40B4-BE49-F238E27FC236}">
                <a16:creationId xmlns:a16="http://schemas.microsoft.com/office/drawing/2014/main" id="{CE028460-DB33-0F4F-9ED0-C4B2D9E0A7E6}"/>
              </a:ext>
            </a:extLst>
          </p:cNvPr>
          <p:cNvCxnSpPr/>
          <p:nvPr/>
        </p:nvCxnSpPr>
        <p:spPr bwMode="auto">
          <a:xfrm>
            <a:off x="3973505" y="5276122"/>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79" name="Straight Connector 378">
            <a:extLst>
              <a:ext uri="{FF2B5EF4-FFF2-40B4-BE49-F238E27FC236}">
                <a16:creationId xmlns:a16="http://schemas.microsoft.com/office/drawing/2014/main" id="{D153EEDE-C85F-064D-8256-5354BD482530}"/>
              </a:ext>
            </a:extLst>
          </p:cNvPr>
          <p:cNvCxnSpPr/>
          <p:nvPr/>
        </p:nvCxnSpPr>
        <p:spPr bwMode="auto">
          <a:xfrm>
            <a:off x="4006145" y="5274329"/>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80" name="Straight Connector 379">
            <a:extLst>
              <a:ext uri="{FF2B5EF4-FFF2-40B4-BE49-F238E27FC236}">
                <a16:creationId xmlns:a16="http://schemas.microsoft.com/office/drawing/2014/main" id="{89D7DBA6-90FA-9142-8A15-B60A701981A6}"/>
              </a:ext>
            </a:extLst>
          </p:cNvPr>
          <p:cNvCxnSpPr/>
          <p:nvPr/>
        </p:nvCxnSpPr>
        <p:spPr bwMode="auto">
          <a:xfrm>
            <a:off x="4045585"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81" name="Straight Connector 380">
            <a:extLst>
              <a:ext uri="{FF2B5EF4-FFF2-40B4-BE49-F238E27FC236}">
                <a16:creationId xmlns:a16="http://schemas.microsoft.com/office/drawing/2014/main" id="{34AD5830-9F56-664E-A17E-FBBB48CED1C9}"/>
              </a:ext>
            </a:extLst>
          </p:cNvPr>
          <p:cNvCxnSpPr/>
          <p:nvPr/>
        </p:nvCxnSpPr>
        <p:spPr bwMode="auto">
          <a:xfrm>
            <a:off x="4067345"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82" name="Straight Connector 381">
            <a:extLst>
              <a:ext uri="{FF2B5EF4-FFF2-40B4-BE49-F238E27FC236}">
                <a16:creationId xmlns:a16="http://schemas.microsoft.com/office/drawing/2014/main" id="{C1A1B7A6-DF13-2D4E-B58A-B154F37E017F}"/>
              </a:ext>
            </a:extLst>
          </p:cNvPr>
          <p:cNvCxnSpPr/>
          <p:nvPr/>
        </p:nvCxnSpPr>
        <p:spPr bwMode="auto">
          <a:xfrm>
            <a:off x="4087746"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83" name="Straight Connector 382">
            <a:extLst>
              <a:ext uri="{FF2B5EF4-FFF2-40B4-BE49-F238E27FC236}">
                <a16:creationId xmlns:a16="http://schemas.microsoft.com/office/drawing/2014/main" id="{E3C73491-32CA-2743-9A81-4D0F4559F482}"/>
              </a:ext>
            </a:extLst>
          </p:cNvPr>
          <p:cNvCxnSpPr/>
          <p:nvPr/>
        </p:nvCxnSpPr>
        <p:spPr bwMode="auto">
          <a:xfrm>
            <a:off x="4116305"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84" name="Straight Connector 383">
            <a:extLst>
              <a:ext uri="{FF2B5EF4-FFF2-40B4-BE49-F238E27FC236}">
                <a16:creationId xmlns:a16="http://schemas.microsoft.com/office/drawing/2014/main" id="{04431BF6-BA00-D740-B837-169E5E302F7D}"/>
              </a:ext>
            </a:extLst>
          </p:cNvPr>
          <p:cNvCxnSpPr/>
          <p:nvPr/>
        </p:nvCxnSpPr>
        <p:spPr bwMode="auto">
          <a:xfrm>
            <a:off x="4162546"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85" name="Straight Connector 384">
            <a:extLst>
              <a:ext uri="{FF2B5EF4-FFF2-40B4-BE49-F238E27FC236}">
                <a16:creationId xmlns:a16="http://schemas.microsoft.com/office/drawing/2014/main" id="{85191492-7995-CB42-84EE-C4DC881ED18E}"/>
              </a:ext>
            </a:extLst>
          </p:cNvPr>
          <p:cNvCxnSpPr/>
          <p:nvPr/>
        </p:nvCxnSpPr>
        <p:spPr bwMode="auto">
          <a:xfrm>
            <a:off x="4210146"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86" name="Straight Connector 385">
            <a:extLst>
              <a:ext uri="{FF2B5EF4-FFF2-40B4-BE49-F238E27FC236}">
                <a16:creationId xmlns:a16="http://schemas.microsoft.com/office/drawing/2014/main" id="{45F06B68-0775-4446-BCDE-1DFEADCBB858}"/>
              </a:ext>
            </a:extLst>
          </p:cNvPr>
          <p:cNvCxnSpPr/>
          <p:nvPr/>
        </p:nvCxnSpPr>
        <p:spPr bwMode="auto">
          <a:xfrm>
            <a:off x="4241426"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87" name="Straight Connector 386">
            <a:extLst>
              <a:ext uri="{FF2B5EF4-FFF2-40B4-BE49-F238E27FC236}">
                <a16:creationId xmlns:a16="http://schemas.microsoft.com/office/drawing/2014/main" id="{896907FF-798D-C544-819A-30563750D485}"/>
              </a:ext>
            </a:extLst>
          </p:cNvPr>
          <p:cNvCxnSpPr/>
          <p:nvPr/>
        </p:nvCxnSpPr>
        <p:spPr bwMode="auto">
          <a:xfrm>
            <a:off x="4267266" y="5305711"/>
            <a:ext cx="0" cy="34969"/>
          </a:xfrm>
          <a:prstGeom prst="line">
            <a:avLst/>
          </a:prstGeom>
          <a:noFill/>
          <a:ln w="28575" cap="flat" cmpd="sng" algn="ctr">
            <a:solidFill>
              <a:schemeClr val="accent3"/>
            </a:solidFill>
            <a:prstDash val="solid"/>
            <a:round/>
            <a:headEnd type="none" w="med" len="med"/>
            <a:tailEnd type="none" w="med" len="med"/>
          </a:ln>
          <a:effectLst/>
        </p:spPr>
      </p:cxnSp>
      <p:cxnSp>
        <p:nvCxnSpPr>
          <p:cNvPr id="388" name="Straight Connector 387">
            <a:extLst>
              <a:ext uri="{FF2B5EF4-FFF2-40B4-BE49-F238E27FC236}">
                <a16:creationId xmlns:a16="http://schemas.microsoft.com/office/drawing/2014/main" id="{4C10A09C-EB8A-B04B-8353-D32842AE26B1}"/>
              </a:ext>
            </a:extLst>
          </p:cNvPr>
          <p:cNvCxnSpPr/>
          <p:nvPr/>
        </p:nvCxnSpPr>
        <p:spPr bwMode="auto">
          <a:xfrm>
            <a:off x="4426387"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89" name="Straight Connector 388">
            <a:extLst>
              <a:ext uri="{FF2B5EF4-FFF2-40B4-BE49-F238E27FC236}">
                <a16:creationId xmlns:a16="http://schemas.microsoft.com/office/drawing/2014/main" id="{6D8AEF2D-7E5D-744A-9B61-99512CDBC440}"/>
              </a:ext>
            </a:extLst>
          </p:cNvPr>
          <p:cNvCxnSpPr/>
          <p:nvPr/>
        </p:nvCxnSpPr>
        <p:spPr bwMode="auto">
          <a:xfrm>
            <a:off x="4448147"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90" name="Straight Connector 389">
            <a:extLst>
              <a:ext uri="{FF2B5EF4-FFF2-40B4-BE49-F238E27FC236}">
                <a16:creationId xmlns:a16="http://schemas.microsoft.com/office/drawing/2014/main" id="{46AE77F7-81BC-4744-B920-8CA385636BB1}"/>
              </a:ext>
            </a:extLst>
          </p:cNvPr>
          <p:cNvCxnSpPr/>
          <p:nvPr/>
        </p:nvCxnSpPr>
        <p:spPr bwMode="auto">
          <a:xfrm>
            <a:off x="4490307"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91" name="Straight Connector 390">
            <a:extLst>
              <a:ext uri="{FF2B5EF4-FFF2-40B4-BE49-F238E27FC236}">
                <a16:creationId xmlns:a16="http://schemas.microsoft.com/office/drawing/2014/main" id="{7CA4C0E0-682A-7B42-881E-0B075232B2B5}"/>
              </a:ext>
            </a:extLst>
          </p:cNvPr>
          <p:cNvCxnSpPr/>
          <p:nvPr/>
        </p:nvCxnSpPr>
        <p:spPr bwMode="auto">
          <a:xfrm>
            <a:off x="4569188"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92" name="Straight Connector 391">
            <a:extLst>
              <a:ext uri="{FF2B5EF4-FFF2-40B4-BE49-F238E27FC236}">
                <a16:creationId xmlns:a16="http://schemas.microsoft.com/office/drawing/2014/main" id="{382A77A6-E46B-BD40-A56F-9976B9F47D25}"/>
              </a:ext>
            </a:extLst>
          </p:cNvPr>
          <p:cNvCxnSpPr/>
          <p:nvPr/>
        </p:nvCxnSpPr>
        <p:spPr bwMode="auto">
          <a:xfrm>
            <a:off x="4619507"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93" name="Straight Connector 392">
            <a:extLst>
              <a:ext uri="{FF2B5EF4-FFF2-40B4-BE49-F238E27FC236}">
                <a16:creationId xmlns:a16="http://schemas.microsoft.com/office/drawing/2014/main" id="{F12B5DBB-C2BF-3641-807C-3EFBB9E1F8E9}"/>
              </a:ext>
            </a:extLst>
          </p:cNvPr>
          <p:cNvCxnSpPr/>
          <p:nvPr/>
        </p:nvCxnSpPr>
        <p:spPr bwMode="auto">
          <a:xfrm>
            <a:off x="4748708"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94" name="Straight Connector 393">
            <a:extLst>
              <a:ext uri="{FF2B5EF4-FFF2-40B4-BE49-F238E27FC236}">
                <a16:creationId xmlns:a16="http://schemas.microsoft.com/office/drawing/2014/main" id="{DFA9DFAA-E72D-CE4D-B75B-70A732920A04}"/>
              </a:ext>
            </a:extLst>
          </p:cNvPr>
          <p:cNvCxnSpPr/>
          <p:nvPr/>
        </p:nvCxnSpPr>
        <p:spPr bwMode="auto">
          <a:xfrm>
            <a:off x="4769108"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95" name="Straight Connector 394">
            <a:extLst>
              <a:ext uri="{FF2B5EF4-FFF2-40B4-BE49-F238E27FC236}">
                <a16:creationId xmlns:a16="http://schemas.microsoft.com/office/drawing/2014/main" id="{9FE7F6B9-0F73-6E49-82A3-22C372B949A7}"/>
              </a:ext>
            </a:extLst>
          </p:cNvPr>
          <p:cNvCxnSpPr/>
          <p:nvPr/>
        </p:nvCxnSpPr>
        <p:spPr bwMode="auto">
          <a:xfrm>
            <a:off x="4799028" y="5305711"/>
            <a:ext cx="0" cy="34969"/>
          </a:xfrm>
          <a:prstGeom prst="line">
            <a:avLst/>
          </a:prstGeom>
          <a:noFill/>
          <a:ln w="19050" cap="flat" cmpd="sng" algn="ctr">
            <a:solidFill>
              <a:schemeClr val="accent3"/>
            </a:solidFill>
            <a:prstDash val="solid"/>
            <a:round/>
            <a:headEnd type="none" w="med" len="med"/>
            <a:tailEnd type="none" w="med" len="med"/>
          </a:ln>
          <a:effectLst/>
        </p:spPr>
      </p:cxnSp>
      <p:cxnSp>
        <p:nvCxnSpPr>
          <p:cNvPr id="396" name="Straight Connector 395">
            <a:extLst>
              <a:ext uri="{FF2B5EF4-FFF2-40B4-BE49-F238E27FC236}">
                <a16:creationId xmlns:a16="http://schemas.microsoft.com/office/drawing/2014/main" id="{19D2F8F3-B47F-2445-8902-AF8AC0346DB6}"/>
              </a:ext>
            </a:extLst>
          </p:cNvPr>
          <p:cNvCxnSpPr/>
          <p:nvPr/>
        </p:nvCxnSpPr>
        <p:spPr bwMode="auto">
          <a:xfrm>
            <a:off x="4876549" y="5305711"/>
            <a:ext cx="0" cy="34969"/>
          </a:xfrm>
          <a:prstGeom prst="line">
            <a:avLst/>
          </a:prstGeom>
          <a:noFill/>
          <a:ln w="19050" cap="flat" cmpd="sng" algn="ctr">
            <a:solidFill>
              <a:schemeClr val="accent3"/>
            </a:solidFill>
            <a:prstDash val="solid"/>
            <a:round/>
            <a:headEnd type="none" w="med" len="med"/>
            <a:tailEnd type="none" w="med" len="med"/>
          </a:ln>
          <a:effectLst/>
        </p:spPr>
      </p:cxnSp>
      <p:sp>
        <p:nvSpPr>
          <p:cNvPr id="409" name="TextBox 408">
            <a:extLst>
              <a:ext uri="{FF2B5EF4-FFF2-40B4-BE49-F238E27FC236}">
                <a16:creationId xmlns:a16="http://schemas.microsoft.com/office/drawing/2014/main" id="{5561AC33-57FB-CE4C-AF80-E921612FED81}"/>
              </a:ext>
            </a:extLst>
          </p:cNvPr>
          <p:cNvSpPr txBox="1"/>
          <p:nvPr/>
        </p:nvSpPr>
        <p:spPr bwMode="auto">
          <a:xfrm>
            <a:off x="1210962" y="6247540"/>
            <a:ext cx="3842951" cy="307777"/>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411" name="TextBox 410">
            <a:extLst>
              <a:ext uri="{FF2B5EF4-FFF2-40B4-BE49-F238E27FC236}">
                <a16:creationId xmlns:a16="http://schemas.microsoft.com/office/drawing/2014/main" id="{13DF5DB2-9CC5-A541-8C8F-00F6C782F033}"/>
              </a:ext>
            </a:extLst>
          </p:cNvPr>
          <p:cNvSpPr txBox="1"/>
          <p:nvPr/>
        </p:nvSpPr>
        <p:spPr bwMode="auto">
          <a:xfrm>
            <a:off x="1247507" y="5403666"/>
            <a:ext cx="18020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pt-BR"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OS, Mo (95% CI)</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NR</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11.3</a:t>
            </a:r>
          </a:p>
        </p:txBody>
      </p:sp>
      <p:sp>
        <p:nvSpPr>
          <p:cNvPr id="414" name="Rectangle 27">
            <a:extLst>
              <a:ext uri="{FF2B5EF4-FFF2-40B4-BE49-F238E27FC236}">
                <a16:creationId xmlns:a16="http://schemas.microsoft.com/office/drawing/2014/main" id="{1EC34981-8C74-B543-887A-90EEA7189C40}"/>
              </a:ext>
            </a:extLst>
          </p:cNvPr>
          <p:cNvSpPr>
            <a:spLocks noChangeArrowheads="1"/>
          </p:cNvSpPr>
          <p:nvPr/>
        </p:nvSpPr>
        <p:spPr bwMode="auto">
          <a:xfrm rot="5400000" flipH="1" flipV="1">
            <a:off x="5708842" y="2910617"/>
            <a:ext cx="1789024"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OS (%)</a:t>
            </a:r>
          </a:p>
        </p:txBody>
      </p:sp>
      <p:grpSp>
        <p:nvGrpSpPr>
          <p:cNvPr id="415" name="Group 414">
            <a:extLst>
              <a:ext uri="{FF2B5EF4-FFF2-40B4-BE49-F238E27FC236}">
                <a16:creationId xmlns:a16="http://schemas.microsoft.com/office/drawing/2014/main" id="{B6752A4A-7959-0448-9864-70CA6EA3F4FD}"/>
              </a:ext>
            </a:extLst>
          </p:cNvPr>
          <p:cNvGrpSpPr/>
          <p:nvPr/>
        </p:nvGrpSpPr>
        <p:grpSpPr>
          <a:xfrm>
            <a:off x="6726512" y="2043972"/>
            <a:ext cx="274115" cy="1919604"/>
            <a:chOff x="2326953" y="1780401"/>
            <a:chExt cx="501790" cy="3479243"/>
          </a:xfrm>
        </p:grpSpPr>
        <p:sp>
          <p:nvSpPr>
            <p:cNvPr id="612" name="Rectangle 22">
              <a:extLst>
                <a:ext uri="{FF2B5EF4-FFF2-40B4-BE49-F238E27FC236}">
                  <a16:creationId xmlns:a16="http://schemas.microsoft.com/office/drawing/2014/main" id="{A45257DE-B57A-4B4B-94A2-E2BA9509937A}"/>
                </a:ext>
              </a:extLst>
            </p:cNvPr>
            <p:cNvSpPr>
              <a:spLocks noChangeArrowheads="1"/>
            </p:cNvSpPr>
            <p:nvPr/>
          </p:nvSpPr>
          <p:spPr bwMode="auto">
            <a:xfrm>
              <a:off x="2494215" y="4251287"/>
              <a:ext cx="334528" cy="35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a:t>
              </a:r>
            </a:p>
          </p:txBody>
        </p:sp>
        <p:sp>
          <p:nvSpPr>
            <p:cNvPr id="613" name="Rectangle 23">
              <a:extLst>
                <a:ext uri="{FF2B5EF4-FFF2-40B4-BE49-F238E27FC236}">
                  <a16:creationId xmlns:a16="http://schemas.microsoft.com/office/drawing/2014/main" id="{300C736B-B304-8742-8630-04C727DC0ACD}"/>
                </a:ext>
              </a:extLst>
            </p:cNvPr>
            <p:cNvSpPr>
              <a:spLocks noChangeArrowheads="1"/>
            </p:cNvSpPr>
            <p:nvPr/>
          </p:nvSpPr>
          <p:spPr bwMode="auto">
            <a:xfrm>
              <a:off x="2494215" y="3616767"/>
              <a:ext cx="334528" cy="35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40</a:t>
              </a:r>
            </a:p>
          </p:txBody>
        </p:sp>
        <p:sp>
          <p:nvSpPr>
            <p:cNvPr id="614" name="Rectangle 24">
              <a:extLst>
                <a:ext uri="{FF2B5EF4-FFF2-40B4-BE49-F238E27FC236}">
                  <a16:creationId xmlns:a16="http://schemas.microsoft.com/office/drawing/2014/main" id="{003D0521-09E9-DA46-99C6-B704B5ACC2FC}"/>
                </a:ext>
              </a:extLst>
            </p:cNvPr>
            <p:cNvSpPr>
              <a:spLocks noChangeArrowheads="1"/>
            </p:cNvSpPr>
            <p:nvPr/>
          </p:nvSpPr>
          <p:spPr bwMode="auto">
            <a:xfrm>
              <a:off x="2494215" y="2982249"/>
              <a:ext cx="334528" cy="35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60</a:t>
              </a:r>
            </a:p>
          </p:txBody>
        </p:sp>
        <p:sp>
          <p:nvSpPr>
            <p:cNvPr id="615" name="Rectangle 25">
              <a:extLst>
                <a:ext uri="{FF2B5EF4-FFF2-40B4-BE49-F238E27FC236}">
                  <a16:creationId xmlns:a16="http://schemas.microsoft.com/office/drawing/2014/main" id="{9BBAA8C2-6F10-E548-BEB6-791218A13EF1}"/>
                </a:ext>
              </a:extLst>
            </p:cNvPr>
            <p:cNvSpPr>
              <a:spLocks noChangeArrowheads="1"/>
            </p:cNvSpPr>
            <p:nvPr/>
          </p:nvSpPr>
          <p:spPr bwMode="auto">
            <a:xfrm>
              <a:off x="2494216" y="2414919"/>
              <a:ext cx="334527" cy="35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80</a:t>
              </a:r>
            </a:p>
          </p:txBody>
        </p:sp>
        <p:sp>
          <p:nvSpPr>
            <p:cNvPr id="616" name="Rectangle 26">
              <a:extLst>
                <a:ext uri="{FF2B5EF4-FFF2-40B4-BE49-F238E27FC236}">
                  <a16:creationId xmlns:a16="http://schemas.microsoft.com/office/drawing/2014/main" id="{ED844597-DE14-8349-BA45-A4F3A040F772}"/>
                </a:ext>
              </a:extLst>
            </p:cNvPr>
            <p:cNvSpPr>
              <a:spLocks noChangeArrowheads="1"/>
            </p:cNvSpPr>
            <p:nvPr/>
          </p:nvSpPr>
          <p:spPr bwMode="auto">
            <a:xfrm>
              <a:off x="2326953" y="1780401"/>
              <a:ext cx="501790" cy="35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100</a:t>
              </a:r>
            </a:p>
          </p:txBody>
        </p:sp>
        <p:sp>
          <p:nvSpPr>
            <p:cNvPr id="617" name="Rectangle 22">
              <a:extLst>
                <a:ext uri="{FF2B5EF4-FFF2-40B4-BE49-F238E27FC236}">
                  <a16:creationId xmlns:a16="http://schemas.microsoft.com/office/drawing/2014/main" id="{5CBCA80A-8DB1-3042-9C47-23E126C7DD0A}"/>
                </a:ext>
              </a:extLst>
            </p:cNvPr>
            <p:cNvSpPr>
              <a:spLocks noChangeArrowheads="1"/>
            </p:cNvSpPr>
            <p:nvPr/>
          </p:nvSpPr>
          <p:spPr bwMode="auto">
            <a:xfrm>
              <a:off x="2661479" y="4908206"/>
              <a:ext cx="167264" cy="35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a:t>
              </a:r>
            </a:p>
          </p:txBody>
        </p:sp>
      </p:grpSp>
      <p:sp>
        <p:nvSpPr>
          <p:cNvPr id="416" name="Line 4">
            <a:extLst>
              <a:ext uri="{FF2B5EF4-FFF2-40B4-BE49-F238E27FC236}">
                <a16:creationId xmlns:a16="http://schemas.microsoft.com/office/drawing/2014/main" id="{9B9ADE5C-BA9D-884B-91B0-CA8B57954E60}"/>
              </a:ext>
            </a:extLst>
          </p:cNvPr>
          <p:cNvSpPr>
            <a:spLocks noChangeShapeType="1"/>
          </p:cNvSpPr>
          <p:nvPr/>
        </p:nvSpPr>
        <p:spPr bwMode="auto">
          <a:xfrm>
            <a:off x="7112168" y="2106958"/>
            <a:ext cx="0" cy="1757747"/>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06" name="Line 2">
            <a:extLst>
              <a:ext uri="{FF2B5EF4-FFF2-40B4-BE49-F238E27FC236}">
                <a16:creationId xmlns:a16="http://schemas.microsoft.com/office/drawing/2014/main" id="{43A24432-B2CB-A541-96B0-74B6D0E61489}"/>
              </a:ext>
            </a:extLst>
          </p:cNvPr>
          <p:cNvSpPr>
            <a:spLocks noChangeShapeType="1"/>
          </p:cNvSpPr>
          <p:nvPr/>
        </p:nvSpPr>
        <p:spPr bwMode="auto">
          <a:xfrm flipH="1">
            <a:off x="7038674" y="3492780"/>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07" name="Line 54">
            <a:extLst>
              <a:ext uri="{FF2B5EF4-FFF2-40B4-BE49-F238E27FC236}">
                <a16:creationId xmlns:a16="http://schemas.microsoft.com/office/drawing/2014/main" id="{D6111E76-E64B-1F40-AF8A-97C8E06425DA}"/>
              </a:ext>
            </a:extLst>
          </p:cNvPr>
          <p:cNvSpPr>
            <a:spLocks noChangeShapeType="1"/>
          </p:cNvSpPr>
          <p:nvPr/>
        </p:nvSpPr>
        <p:spPr bwMode="auto">
          <a:xfrm flipH="1">
            <a:off x="7038674" y="3149682"/>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08" name="Line 55">
            <a:extLst>
              <a:ext uri="{FF2B5EF4-FFF2-40B4-BE49-F238E27FC236}">
                <a16:creationId xmlns:a16="http://schemas.microsoft.com/office/drawing/2014/main" id="{DA4F705B-97EE-B540-AA19-29A2F79A692C}"/>
              </a:ext>
            </a:extLst>
          </p:cNvPr>
          <p:cNvSpPr>
            <a:spLocks noChangeShapeType="1"/>
          </p:cNvSpPr>
          <p:nvPr/>
        </p:nvSpPr>
        <p:spPr bwMode="auto">
          <a:xfrm flipH="1">
            <a:off x="7038674" y="2806583"/>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09" name="Line 56">
            <a:extLst>
              <a:ext uri="{FF2B5EF4-FFF2-40B4-BE49-F238E27FC236}">
                <a16:creationId xmlns:a16="http://schemas.microsoft.com/office/drawing/2014/main" id="{FA66C437-8BEE-104D-96FA-C3A0AA0C08EA}"/>
              </a:ext>
            </a:extLst>
          </p:cNvPr>
          <p:cNvSpPr>
            <a:spLocks noChangeShapeType="1"/>
          </p:cNvSpPr>
          <p:nvPr/>
        </p:nvSpPr>
        <p:spPr bwMode="auto">
          <a:xfrm flipH="1">
            <a:off x="7038674" y="2463485"/>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10" name="Line 57">
            <a:extLst>
              <a:ext uri="{FF2B5EF4-FFF2-40B4-BE49-F238E27FC236}">
                <a16:creationId xmlns:a16="http://schemas.microsoft.com/office/drawing/2014/main" id="{9A5338C1-90E2-614D-9306-272E2174BC87}"/>
              </a:ext>
            </a:extLst>
          </p:cNvPr>
          <p:cNvSpPr>
            <a:spLocks noChangeShapeType="1"/>
          </p:cNvSpPr>
          <p:nvPr/>
        </p:nvSpPr>
        <p:spPr bwMode="auto">
          <a:xfrm flipH="1">
            <a:off x="7038674" y="2120386"/>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11" name="Line 2">
            <a:extLst>
              <a:ext uri="{FF2B5EF4-FFF2-40B4-BE49-F238E27FC236}">
                <a16:creationId xmlns:a16="http://schemas.microsoft.com/office/drawing/2014/main" id="{857C5E3A-C497-514E-9C8C-5940F318152A}"/>
              </a:ext>
            </a:extLst>
          </p:cNvPr>
          <p:cNvSpPr>
            <a:spLocks noChangeShapeType="1"/>
          </p:cNvSpPr>
          <p:nvPr/>
        </p:nvSpPr>
        <p:spPr bwMode="auto">
          <a:xfrm flipH="1">
            <a:off x="7038674" y="3850491"/>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418" name="Line 4">
            <a:extLst>
              <a:ext uri="{FF2B5EF4-FFF2-40B4-BE49-F238E27FC236}">
                <a16:creationId xmlns:a16="http://schemas.microsoft.com/office/drawing/2014/main" id="{2209CA2E-694E-684E-8154-9DD91D323ECF}"/>
              </a:ext>
            </a:extLst>
          </p:cNvPr>
          <p:cNvSpPr>
            <a:spLocks noChangeShapeType="1"/>
          </p:cNvSpPr>
          <p:nvPr/>
        </p:nvSpPr>
        <p:spPr bwMode="auto">
          <a:xfrm flipH="1">
            <a:off x="7107941" y="3852797"/>
            <a:ext cx="4127196"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419" name="Rectangle 27">
            <a:extLst>
              <a:ext uri="{FF2B5EF4-FFF2-40B4-BE49-F238E27FC236}">
                <a16:creationId xmlns:a16="http://schemas.microsoft.com/office/drawing/2014/main" id="{F5896400-5BCA-C746-937F-A27F0A742C87}"/>
              </a:ext>
            </a:extLst>
          </p:cNvPr>
          <p:cNvSpPr>
            <a:spLocks noChangeArrowheads="1"/>
          </p:cNvSpPr>
          <p:nvPr/>
        </p:nvSpPr>
        <p:spPr bwMode="auto">
          <a:xfrm>
            <a:off x="7053323" y="3920517"/>
            <a:ext cx="126087"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a:t>
            </a:r>
          </a:p>
        </p:txBody>
      </p:sp>
      <p:sp>
        <p:nvSpPr>
          <p:cNvPr id="420" name="Rectangle 419">
            <a:extLst>
              <a:ext uri="{FF2B5EF4-FFF2-40B4-BE49-F238E27FC236}">
                <a16:creationId xmlns:a16="http://schemas.microsoft.com/office/drawing/2014/main" id="{779CDFE1-F873-9A4C-9535-F7BDD0057D6B}"/>
              </a:ext>
            </a:extLst>
          </p:cNvPr>
          <p:cNvSpPr>
            <a:spLocks noChangeArrowheads="1"/>
          </p:cNvSpPr>
          <p:nvPr/>
        </p:nvSpPr>
        <p:spPr bwMode="auto">
          <a:xfrm>
            <a:off x="7348488" y="3920517"/>
            <a:ext cx="136520"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a:t>
            </a:r>
          </a:p>
        </p:txBody>
      </p:sp>
      <p:sp>
        <p:nvSpPr>
          <p:cNvPr id="421" name="Rectangle 420">
            <a:extLst>
              <a:ext uri="{FF2B5EF4-FFF2-40B4-BE49-F238E27FC236}">
                <a16:creationId xmlns:a16="http://schemas.microsoft.com/office/drawing/2014/main" id="{1923DE6D-058B-C64E-B6DB-E5A4F63D9933}"/>
              </a:ext>
            </a:extLst>
          </p:cNvPr>
          <p:cNvSpPr>
            <a:spLocks noChangeArrowheads="1"/>
          </p:cNvSpPr>
          <p:nvPr/>
        </p:nvSpPr>
        <p:spPr bwMode="auto">
          <a:xfrm>
            <a:off x="7604656" y="3920517"/>
            <a:ext cx="136520"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a:t>
            </a:r>
          </a:p>
        </p:txBody>
      </p:sp>
      <p:sp>
        <p:nvSpPr>
          <p:cNvPr id="422" name="Rectangle 27">
            <a:extLst>
              <a:ext uri="{FF2B5EF4-FFF2-40B4-BE49-F238E27FC236}">
                <a16:creationId xmlns:a16="http://schemas.microsoft.com/office/drawing/2014/main" id="{5B2C1596-2644-F147-B884-EDE905E7D36F}"/>
              </a:ext>
            </a:extLst>
          </p:cNvPr>
          <p:cNvSpPr>
            <a:spLocks noChangeArrowheads="1"/>
          </p:cNvSpPr>
          <p:nvPr/>
        </p:nvSpPr>
        <p:spPr bwMode="auto">
          <a:xfrm>
            <a:off x="7885538" y="3920517"/>
            <a:ext cx="136520"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9</a:t>
            </a:r>
          </a:p>
        </p:txBody>
      </p:sp>
      <p:sp>
        <p:nvSpPr>
          <p:cNvPr id="423" name="Rectangle 27">
            <a:extLst>
              <a:ext uri="{FF2B5EF4-FFF2-40B4-BE49-F238E27FC236}">
                <a16:creationId xmlns:a16="http://schemas.microsoft.com/office/drawing/2014/main" id="{9C9220F1-89C6-B444-890B-27D5ED23CFB3}"/>
              </a:ext>
            </a:extLst>
          </p:cNvPr>
          <p:cNvSpPr>
            <a:spLocks noChangeArrowheads="1"/>
          </p:cNvSpPr>
          <p:nvPr/>
        </p:nvSpPr>
        <p:spPr bwMode="auto">
          <a:xfrm>
            <a:off x="8092277" y="3920517"/>
            <a:ext cx="2730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12</a:t>
            </a:r>
          </a:p>
        </p:txBody>
      </p:sp>
      <p:sp>
        <p:nvSpPr>
          <p:cNvPr id="424" name="Rectangle 423">
            <a:extLst>
              <a:ext uri="{FF2B5EF4-FFF2-40B4-BE49-F238E27FC236}">
                <a16:creationId xmlns:a16="http://schemas.microsoft.com/office/drawing/2014/main" id="{622D8985-03D0-8844-8028-DD2B68435ECA}"/>
              </a:ext>
            </a:extLst>
          </p:cNvPr>
          <p:cNvSpPr>
            <a:spLocks noChangeArrowheads="1"/>
          </p:cNvSpPr>
          <p:nvPr/>
        </p:nvSpPr>
        <p:spPr bwMode="auto">
          <a:xfrm>
            <a:off x="8349038" y="3920517"/>
            <a:ext cx="2730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15</a:t>
            </a:r>
          </a:p>
        </p:txBody>
      </p:sp>
      <p:sp>
        <p:nvSpPr>
          <p:cNvPr id="425" name="Rectangle 27">
            <a:extLst>
              <a:ext uri="{FF2B5EF4-FFF2-40B4-BE49-F238E27FC236}">
                <a16:creationId xmlns:a16="http://schemas.microsoft.com/office/drawing/2014/main" id="{99CFBE60-9598-FE44-8749-3DC6D0797E53}"/>
              </a:ext>
            </a:extLst>
          </p:cNvPr>
          <p:cNvSpPr>
            <a:spLocks noChangeArrowheads="1"/>
          </p:cNvSpPr>
          <p:nvPr/>
        </p:nvSpPr>
        <p:spPr bwMode="auto">
          <a:xfrm>
            <a:off x="8642870" y="3920517"/>
            <a:ext cx="2730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18</a:t>
            </a:r>
          </a:p>
        </p:txBody>
      </p:sp>
      <p:sp>
        <p:nvSpPr>
          <p:cNvPr id="426" name="Rectangle 27">
            <a:extLst>
              <a:ext uri="{FF2B5EF4-FFF2-40B4-BE49-F238E27FC236}">
                <a16:creationId xmlns:a16="http://schemas.microsoft.com/office/drawing/2014/main" id="{E19DB022-C239-3F42-86A4-650914CF001A}"/>
              </a:ext>
            </a:extLst>
          </p:cNvPr>
          <p:cNvSpPr>
            <a:spLocks noChangeArrowheads="1"/>
          </p:cNvSpPr>
          <p:nvPr/>
        </p:nvSpPr>
        <p:spPr bwMode="auto">
          <a:xfrm>
            <a:off x="8936700" y="3920517"/>
            <a:ext cx="2730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21</a:t>
            </a:r>
          </a:p>
        </p:txBody>
      </p:sp>
      <p:sp>
        <p:nvSpPr>
          <p:cNvPr id="427" name="Rectangle 27">
            <a:extLst>
              <a:ext uri="{FF2B5EF4-FFF2-40B4-BE49-F238E27FC236}">
                <a16:creationId xmlns:a16="http://schemas.microsoft.com/office/drawing/2014/main" id="{181B59E8-429E-4145-9C66-A0A7D223B57F}"/>
              </a:ext>
            </a:extLst>
          </p:cNvPr>
          <p:cNvSpPr>
            <a:spLocks noChangeArrowheads="1"/>
          </p:cNvSpPr>
          <p:nvPr/>
        </p:nvSpPr>
        <p:spPr bwMode="auto">
          <a:xfrm>
            <a:off x="9181103" y="3920517"/>
            <a:ext cx="2730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24</a:t>
            </a:r>
          </a:p>
        </p:txBody>
      </p:sp>
      <p:sp>
        <p:nvSpPr>
          <p:cNvPr id="595" name="Line 2">
            <a:extLst>
              <a:ext uri="{FF2B5EF4-FFF2-40B4-BE49-F238E27FC236}">
                <a16:creationId xmlns:a16="http://schemas.microsoft.com/office/drawing/2014/main" id="{13FEBF37-4A0D-E14F-B8C3-E3EA39E4E87A}"/>
              </a:ext>
            </a:extLst>
          </p:cNvPr>
          <p:cNvSpPr>
            <a:spLocks noChangeShapeType="1"/>
          </p:cNvSpPr>
          <p:nvPr/>
        </p:nvSpPr>
        <p:spPr bwMode="auto">
          <a:xfrm rot="16200000" flipH="1">
            <a:off x="7906553" y="3884801"/>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596" name="Line 55">
            <a:extLst>
              <a:ext uri="{FF2B5EF4-FFF2-40B4-BE49-F238E27FC236}">
                <a16:creationId xmlns:a16="http://schemas.microsoft.com/office/drawing/2014/main" id="{E2259E90-D454-6742-BFA6-2972B51B0C79}"/>
              </a:ext>
            </a:extLst>
          </p:cNvPr>
          <p:cNvSpPr>
            <a:spLocks noChangeShapeType="1"/>
          </p:cNvSpPr>
          <p:nvPr/>
        </p:nvSpPr>
        <p:spPr bwMode="auto">
          <a:xfrm rot="16200000" flipH="1">
            <a:off x="7631090" y="3884801"/>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597" name="Line 56">
            <a:extLst>
              <a:ext uri="{FF2B5EF4-FFF2-40B4-BE49-F238E27FC236}">
                <a16:creationId xmlns:a16="http://schemas.microsoft.com/office/drawing/2014/main" id="{3E5887C0-D207-3B44-9B98-228505405E83}"/>
              </a:ext>
            </a:extLst>
          </p:cNvPr>
          <p:cNvSpPr>
            <a:spLocks noChangeShapeType="1"/>
          </p:cNvSpPr>
          <p:nvPr/>
        </p:nvSpPr>
        <p:spPr bwMode="auto">
          <a:xfrm rot="16200000" flipH="1">
            <a:off x="7355627" y="3884801"/>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598" name="Line 57">
            <a:extLst>
              <a:ext uri="{FF2B5EF4-FFF2-40B4-BE49-F238E27FC236}">
                <a16:creationId xmlns:a16="http://schemas.microsoft.com/office/drawing/2014/main" id="{2F50D32E-EA00-4A4F-976C-46A07B6E8A97}"/>
              </a:ext>
            </a:extLst>
          </p:cNvPr>
          <p:cNvSpPr>
            <a:spLocks noChangeShapeType="1"/>
          </p:cNvSpPr>
          <p:nvPr/>
        </p:nvSpPr>
        <p:spPr bwMode="auto">
          <a:xfrm rot="16200000" flipH="1">
            <a:off x="7080164" y="3884801"/>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599" name="Line 2">
            <a:extLst>
              <a:ext uri="{FF2B5EF4-FFF2-40B4-BE49-F238E27FC236}">
                <a16:creationId xmlns:a16="http://schemas.microsoft.com/office/drawing/2014/main" id="{DD30A41B-0AC1-0C48-95BA-2BF459343A4D}"/>
              </a:ext>
            </a:extLst>
          </p:cNvPr>
          <p:cNvSpPr>
            <a:spLocks noChangeShapeType="1"/>
          </p:cNvSpPr>
          <p:nvPr/>
        </p:nvSpPr>
        <p:spPr bwMode="auto">
          <a:xfrm rot="16200000" flipH="1">
            <a:off x="8182016" y="3884800"/>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00" name="Line 2">
            <a:extLst>
              <a:ext uri="{FF2B5EF4-FFF2-40B4-BE49-F238E27FC236}">
                <a16:creationId xmlns:a16="http://schemas.microsoft.com/office/drawing/2014/main" id="{4F0157C9-EC69-054B-B92E-F2B6EEF446B3}"/>
              </a:ext>
            </a:extLst>
          </p:cNvPr>
          <p:cNvSpPr>
            <a:spLocks noChangeShapeType="1"/>
          </p:cNvSpPr>
          <p:nvPr/>
        </p:nvSpPr>
        <p:spPr bwMode="auto">
          <a:xfrm rot="16200000" flipH="1">
            <a:off x="9008405" y="3884800"/>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01" name="Line 54">
            <a:extLst>
              <a:ext uri="{FF2B5EF4-FFF2-40B4-BE49-F238E27FC236}">
                <a16:creationId xmlns:a16="http://schemas.microsoft.com/office/drawing/2014/main" id="{33FE0AB1-0244-8A4B-B857-0365C37038E8}"/>
              </a:ext>
            </a:extLst>
          </p:cNvPr>
          <p:cNvSpPr>
            <a:spLocks noChangeShapeType="1"/>
          </p:cNvSpPr>
          <p:nvPr/>
        </p:nvSpPr>
        <p:spPr bwMode="auto">
          <a:xfrm rot="16200000" flipH="1">
            <a:off x="8732942" y="3884800"/>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02" name="Line 55">
            <a:extLst>
              <a:ext uri="{FF2B5EF4-FFF2-40B4-BE49-F238E27FC236}">
                <a16:creationId xmlns:a16="http://schemas.microsoft.com/office/drawing/2014/main" id="{A74C6583-A438-4145-AFA9-3466A5BE1830}"/>
              </a:ext>
            </a:extLst>
          </p:cNvPr>
          <p:cNvSpPr>
            <a:spLocks noChangeShapeType="1"/>
          </p:cNvSpPr>
          <p:nvPr/>
        </p:nvSpPr>
        <p:spPr bwMode="auto">
          <a:xfrm rot="16200000" flipH="1">
            <a:off x="8457479" y="3884800"/>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03" name="Line 2">
            <a:extLst>
              <a:ext uri="{FF2B5EF4-FFF2-40B4-BE49-F238E27FC236}">
                <a16:creationId xmlns:a16="http://schemas.microsoft.com/office/drawing/2014/main" id="{0EC0C44B-84A3-624F-B63E-7E7F6A31B613}"/>
              </a:ext>
            </a:extLst>
          </p:cNvPr>
          <p:cNvSpPr>
            <a:spLocks noChangeShapeType="1"/>
          </p:cNvSpPr>
          <p:nvPr/>
        </p:nvSpPr>
        <p:spPr bwMode="auto">
          <a:xfrm rot="16200000" flipH="1">
            <a:off x="11212111" y="3884800"/>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04" name="Line 2">
            <a:extLst>
              <a:ext uri="{FF2B5EF4-FFF2-40B4-BE49-F238E27FC236}">
                <a16:creationId xmlns:a16="http://schemas.microsoft.com/office/drawing/2014/main" id="{3CE4E6CC-4832-4846-BCD5-A7E8C0F2ABA8}"/>
              </a:ext>
            </a:extLst>
          </p:cNvPr>
          <p:cNvSpPr>
            <a:spLocks noChangeShapeType="1"/>
          </p:cNvSpPr>
          <p:nvPr/>
        </p:nvSpPr>
        <p:spPr bwMode="auto">
          <a:xfrm rot="16200000" flipH="1">
            <a:off x="9283868" y="3884800"/>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05" name="Line 2">
            <a:extLst>
              <a:ext uri="{FF2B5EF4-FFF2-40B4-BE49-F238E27FC236}">
                <a16:creationId xmlns:a16="http://schemas.microsoft.com/office/drawing/2014/main" id="{2F006D5A-D718-0F4C-88DD-409EA39AA98C}"/>
              </a:ext>
            </a:extLst>
          </p:cNvPr>
          <p:cNvSpPr>
            <a:spLocks noChangeShapeType="1"/>
          </p:cNvSpPr>
          <p:nvPr/>
        </p:nvSpPr>
        <p:spPr bwMode="auto">
          <a:xfrm rot="16200000" flipH="1">
            <a:off x="9559331" y="3884800"/>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429" name="Rectangle 27">
            <a:extLst>
              <a:ext uri="{FF2B5EF4-FFF2-40B4-BE49-F238E27FC236}">
                <a16:creationId xmlns:a16="http://schemas.microsoft.com/office/drawing/2014/main" id="{B1E0E2C6-4BA9-1E4D-AE03-9572E38E4E07}"/>
              </a:ext>
            </a:extLst>
          </p:cNvPr>
          <p:cNvSpPr>
            <a:spLocks noChangeArrowheads="1"/>
          </p:cNvSpPr>
          <p:nvPr/>
        </p:nvSpPr>
        <p:spPr bwMode="auto">
          <a:xfrm>
            <a:off x="9437863" y="3920517"/>
            <a:ext cx="2730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27</a:t>
            </a:r>
          </a:p>
        </p:txBody>
      </p:sp>
      <p:sp>
        <p:nvSpPr>
          <p:cNvPr id="430" name="Rectangle 27">
            <a:extLst>
              <a:ext uri="{FF2B5EF4-FFF2-40B4-BE49-F238E27FC236}">
                <a16:creationId xmlns:a16="http://schemas.microsoft.com/office/drawing/2014/main" id="{050AB30E-39D7-B447-AE9D-67509FECB991}"/>
              </a:ext>
            </a:extLst>
          </p:cNvPr>
          <p:cNvSpPr>
            <a:spLocks noChangeArrowheads="1"/>
          </p:cNvSpPr>
          <p:nvPr/>
        </p:nvSpPr>
        <p:spPr bwMode="auto">
          <a:xfrm>
            <a:off x="11089632" y="3920517"/>
            <a:ext cx="2730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45</a:t>
            </a:r>
          </a:p>
        </p:txBody>
      </p:sp>
      <p:cxnSp>
        <p:nvCxnSpPr>
          <p:cNvPr id="431" name="Straight Connector 430">
            <a:extLst>
              <a:ext uri="{FF2B5EF4-FFF2-40B4-BE49-F238E27FC236}">
                <a16:creationId xmlns:a16="http://schemas.microsoft.com/office/drawing/2014/main" id="{A20305D9-6237-A74E-A294-2EDC8CAD5EC9}"/>
              </a:ext>
            </a:extLst>
          </p:cNvPr>
          <p:cNvCxnSpPr>
            <a:cxnSpLocks/>
          </p:cNvCxnSpPr>
          <p:nvPr/>
        </p:nvCxnSpPr>
        <p:spPr bwMode="auto">
          <a:xfrm>
            <a:off x="8220915" y="2775656"/>
            <a:ext cx="0" cy="1087163"/>
          </a:xfrm>
          <a:prstGeom prst="line">
            <a:avLst/>
          </a:prstGeom>
          <a:noFill/>
          <a:ln w="19050" cap="flat" cmpd="sng" algn="ctr">
            <a:solidFill>
              <a:schemeClr val="bg1"/>
            </a:solidFill>
            <a:prstDash val="dash"/>
            <a:round/>
            <a:headEnd type="none" w="med" len="med"/>
            <a:tailEnd type="none" w="med" len="med"/>
          </a:ln>
          <a:effectLst/>
        </p:spPr>
      </p:cxnSp>
      <p:cxnSp>
        <p:nvCxnSpPr>
          <p:cNvPr id="432" name="Straight Connector 431">
            <a:extLst>
              <a:ext uri="{FF2B5EF4-FFF2-40B4-BE49-F238E27FC236}">
                <a16:creationId xmlns:a16="http://schemas.microsoft.com/office/drawing/2014/main" id="{C0F6C960-C45A-2B42-AB2C-E2A27AB40585}"/>
              </a:ext>
            </a:extLst>
          </p:cNvPr>
          <p:cNvCxnSpPr>
            <a:cxnSpLocks/>
          </p:cNvCxnSpPr>
          <p:nvPr/>
        </p:nvCxnSpPr>
        <p:spPr bwMode="auto">
          <a:xfrm>
            <a:off x="9318002" y="3152209"/>
            <a:ext cx="0" cy="693150"/>
          </a:xfrm>
          <a:prstGeom prst="line">
            <a:avLst/>
          </a:prstGeom>
          <a:noFill/>
          <a:ln w="19050" cap="flat" cmpd="sng" algn="ctr">
            <a:solidFill>
              <a:schemeClr val="bg1"/>
            </a:solidFill>
            <a:prstDash val="dash"/>
            <a:round/>
            <a:headEnd type="none" w="med" len="med"/>
            <a:tailEnd type="none" w="med" len="med"/>
          </a:ln>
          <a:effectLst/>
        </p:spPr>
      </p:cxnSp>
      <p:sp>
        <p:nvSpPr>
          <p:cNvPr id="435" name="TextBox 434">
            <a:extLst>
              <a:ext uri="{FF2B5EF4-FFF2-40B4-BE49-F238E27FC236}">
                <a16:creationId xmlns:a16="http://schemas.microsoft.com/office/drawing/2014/main" id="{9C420D8A-7557-D54C-9D1D-848919AF45D7}"/>
              </a:ext>
            </a:extLst>
          </p:cNvPr>
          <p:cNvSpPr txBox="1"/>
          <p:nvPr/>
        </p:nvSpPr>
        <p:spPr bwMode="auto">
          <a:xfrm>
            <a:off x="8284468" y="2599211"/>
            <a:ext cx="36341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62</a:t>
            </a:r>
          </a:p>
        </p:txBody>
      </p:sp>
      <p:sp>
        <p:nvSpPr>
          <p:cNvPr id="436" name="TextBox 435">
            <a:extLst>
              <a:ext uri="{FF2B5EF4-FFF2-40B4-BE49-F238E27FC236}">
                <a16:creationId xmlns:a16="http://schemas.microsoft.com/office/drawing/2014/main" id="{85876BC3-AA0A-1C49-ACD0-D6EFE5B53651}"/>
              </a:ext>
            </a:extLst>
          </p:cNvPr>
          <p:cNvSpPr txBox="1"/>
          <p:nvPr/>
        </p:nvSpPr>
        <p:spPr bwMode="auto">
          <a:xfrm>
            <a:off x="8252092" y="2994747"/>
            <a:ext cx="43872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54</a:t>
            </a:r>
          </a:p>
        </p:txBody>
      </p:sp>
      <p:sp>
        <p:nvSpPr>
          <p:cNvPr id="437" name="TextBox 436">
            <a:extLst>
              <a:ext uri="{FF2B5EF4-FFF2-40B4-BE49-F238E27FC236}">
                <a16:creationId xmlns:a16="http://schemas.microsoft.com/office/drawing/2014/main" id="{A33E7B9F-5392-B049-A8AD-79C1453A0304}"/>
              </a:ext>
            </a:extLst>
          </p:cNvPr>
          <p:cNvSpPr txBox="1"/>
          <p:nvPr/>
        </p:nvSpPr>
        <p:spPr bwMode="auto">
          <a:xfrm>
            <a:off x="9366183" y="2931519"/>
            <a:ext cx="37033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40</a:t>
            </a:r>
          </a:p>
        </p:txBody>
      </p:sp>
      <p:sp>
        <p:nvSpPr>
          <p:cNvPr id="438" name="TextBox 437">
            <a:extLst>
              <a:ext uri="{FF2B5EF4-FFF2-40B4-BE49-F238E27FC236}">
                <a16:creationId xmlns:a16="http://schemas.microsoft.com/office/drawing/2014/main" id="{30956512-E0C8-DF45-BB79-FDD71F34A865}"/>
              </a:ext>
            </a:extLst>
          </p:cNvPr>
          <p:cNvSpPr txBox="1"/>
          <p:nvPr/>
        </p:nvSpPr>
        <p:spPr bwMode="auto">
          <a:xfrm>
            <a:off x="9337821" y="3353933"/>
            <a:ext cx="42705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30</a:t>
            </a:r>
          </a:p>
        </p:txBody>
      </p:sp>
      <p:sp>
        <p:nvSpPr>
          <p:cNvPr id="618" name="Rectangle 27">
            <a:extLst>
              <a:ext uri="{FF2B5EF4-FFF2-40B4-BE49-F238E27FC236}">
                <a16:creationId xmlns:a16="http://schemas.microsoft.com/office/drawing/2014/main" id="{3BEC2CED-7B10-8A49-98C4-F4AEF1B093A8}"/>
              </a:ext>
            </a:extLst>
          </p:cNvPr>
          <p:cNvSpPr>
            <a:spLocks noChangeArrowheads="1"/>
          </p:cNvSpPr>
          <p:nvPr/>
        </p:nvSpPr>
        <p:spPr bwMode="auto">
          <a:xfrm>
            <a:off x="9744050" y="3920517"/>
            <a:ext cx="2730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30</a:t>
            </a:r>
          </a:p>
        </p:txBody>
      </p:sp>
      <p:sp>
        <p:nvSpPr>
          <p:cNvPr id="619" name="Rectangle 27">
            <a:extLst>
              <a:ext uri="{FF2B5EF4-FFF2-40B4-BE49-F238E27FC236}">
                <a16:creationId xmlns:a16="http://schemas.microsoft.com/office/drawing/2014/main" id="{77E1EE8D-A745-A741-A89C-807988503EB3}"/>
              </a:ext>
            </a:extLst>
          </p:cNvPr>
          <p:cNvSpPr>
            <a:spLocks noChangeArrowheads="1"/>
          </p:cNvSpPr>
          <p:nvPr/>
        </p:nvSpPr>
        <p:spPr bwMode="auto">
          <a:xfrm>
            <a:off x="10025524" y="3920517"/>
            <a:ext cx="2730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33</a:t>
            </a:r>
          </a:p>
        </p:txBody>
      </p:sp>
      <p:sp>
        <p:nvSpPr>
          <p:cNvPr id="620" name="Rectangle 27">
            <a:extLst>
              <a:ext uri="{FF2B5EF4-FFF2-40B4-BE49-F238E27FC236}">
                <a16:creationId xmlns:a16="http://schemas.microsoft.com/office/drawing/2014/main" id="{3A1281B1-3FBD-E144-80C2-E51297B4CFF1}"/>
              </a:ext>
            </a:extLst>
          </p:cNvPr>
          <p:cNvSpPr>
            <a:spLocks noChangeArrowheads="1"/>
          </p:cNvSpPr>
          <p:nvPr/>
        </p:nvSpPr>
        <p:spPr bwMode="auto">
          <a:xfrm>
            <a:off x="10282283" y="3920517"/>
            <a:ext cx="2730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36</a:t>
            </a:r>
          </a:p>
        </p:txBody>
      </p:sp>
      <p:sp>
        <p:nvSpPr>
          <p:cNvPr id="621" name="Rectangle 27">
            <a:extLst>
              <a:ext uri="{FF2B5EF4-FFF2-40B4-BE49-F238E27FC236}">
                <a16:creationId xmlns:a16="http://schemas.microsoft.com/office/drawing/2014/main" id="{0FC42F1D-434E-5A4E-9EB3-0F03F7E52C4A}"/>
              </a:ext>
            </a:extLst>
          </p:cNvPr>
          <p:cNvSpPr>
            <a:spLocks noChangeArrowheads="1"/>
          </p:cNvSpPr>
          <p:nvPr/>
        </p:nvSpPr>
        <p:spPr bwMode="auto">
          <a:xfrm>
            <a:off x="10563756" y="3920517"/>
            <a:ext cx="2730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39</a:t>
            </a:r>
          </a:p>
        </p:txBody>
      </p:sp>
      <p:sp>
        <p:nvSpPr>
          <p:cNvPr id="622" name="Rectangle 27">
            <a:extLst>
              <a:ext uri="{FF2B5EF4-FFF2-40B4-BE49-F238E27FC236}">
                <a16:creationId xmlns:a16="http://schemas.microsoft.com/office/drawing/2014/main" id="{B5A65984-3688-D34B-8294-E611F4528CBD}"/>
              </a:ext>
            </a:extLst>
          </p:cNvPr>
          <p:cNvSpPr>
            <a:spLocks noChangeArrowheads="1"/>
          </p:cNvSpPr>
          <p:nvPr/>
        </p:nvSpPr>
        <p:spPr bwMode="auto">
          <a:xfrm>
            <a:off x="10832872" y="3920517"/>
            <a:ext cx="2730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42</a:t>
            </a:r>
          </a:p>
        </p:txBody>
      </p:sp>
      <p:sp>
        <p:nvSpPr>
          <p:cNvPr id="623" name="Line 2">
            <a:extLst>
              <a:ext uri="{FF2B5EF4-FFF2-40B4-BE49-F238E27FC236}">
                <a16:creationId xmlns:a16="http://schemas.microsoft.com/office/drawing/2014/main" id="{02718571-F881-D748-B9AA-FCFD2768BB18}"/>
              </a:ext>
            </a:extLst>
          </p:cNvPr>
          <p:cNvSpPr>
            <a:spLocks noChangeShapeType="1"/>
          </p:cNvSpPr>
          <p:nvPr/>
        </p:nvSpPr>
        <p:spPr bwMode="auto">
          <a:xfrm rot="16200000" flipH="1">
            <a:off x="9834794" y="3884800"/>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24" name="Line 2">
            <a:extLst>
              <a:ext uri="{FF2B5EF4-FFF2-40B4-BE49-F238E27FC236}">
                <a16:creationId xmlns:a16="http://schemas.microsoft.com/office/drawing/2014/main" id="{B11A9746-7842-A641-BE7A-1A5DA4AC3994}"/>
              </a:ext>
            </a:extLst>
          </p:cNvPr>
          <p:cNvSpPr>
            <a:spLocks noChangeShapeType="1"/>
          </p:cNvSpPr>
          <p:nvPr/>
        </p:nvSpPr>
        <p:spPr bwMode="auto">
          <a:xfrm rot="16200000" flipH="1">
            <a:off x="10110257" y="3884800"/>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25" name="Line 2">
            <a:extLst>
              <a:ext uri="{FF2B5EF4-FFF2-40B4-BE49-F238E27FC236}">
                <a16:creationId xmlns:a16="http://schemas.microsoft.com/office/drawing/2014/main" id="{5D1A1267-30EB-9F45-AC79-DA00876A09B1}"/>
              </a:ext>
            </a:extLst>
          </p:cNvPr>
          <p:cNvSpPr>
            <a:spLocks noChangeShapeType="1"/>
          </p:cNvSpPr>
          <p:nvPr/>
        </p:nvSpPr>
        <p:spPr bwMode="auto">
          <a:xfrm rot="16200000" flipH="1">
            <a:off x="10385720" y="3884800"/>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27" name="Line 2">
            <a:extLst>
              <a:ext uri="{FF2B5EF4-FFF2-40B4-BE49-F238E27FC236}">
                <a16:creationId xmlns:a16="http://schemas.microsoft.com/office/drawing/2014/main" id="{B80328C1-82A5-1340-846C-3AF6FD14E367}"/>
              </a:ext>
            </a:extLst>
          </p:cNvPr>
          <p:cNvSpPr>
            <a:spLocks noChangeShapeType="1"/>
          </p:cNvSpPr>
          <p:nvPr/>
        </p:nvSpPr>
        <p:spPr bwMode="auto">
          <a:xfrm rot="16200000" flipH="1">
            <a:off x="10661183" y="3884800"/>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28" name="Line 2">
            <a:extLst>
              <a:ext uri="{FF2B5EF4-FFF2-40B4-BE49-F238E27FC236}">
                <a16:creationId xmlns:a16="http://schemas.microsoft.com/office/drawing/2014/main" id="{3CD6A534-6B80-1444-A16E-CD90D9E637CD}"/>
              </a:ext>
            </a:extLst>
          </p:cNvPr>
          <p:cNvSpPr>
            <a:spLocks noChangeShapeType="1"/>
          </p:cNvSpPr>
          <p:nvPr/>
        </p:nvSpPr>
        <p:spPr bwMode="auto">
          <a:xfrm rot="16200000" flipH="1">
            <a:off x="10936646" y="3884800"/>
            <a:ext cx="640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29" name="TextBox 628">
            <a:extLst>
              <a:ext uri="{FF2B5EF4-FFF2-40B4-BE49-F238E27FC236}">
                <a16:creationId xmlns:a16="http://schemas.microsoft.com/office/drawing/2014/main" id="{18E0E542-E497-B542-8B1D-67A5640BE5D7}"/>
              </a:ext>
            </a:extLst>
          </p:cNvPr>
          <p:cNvSpPr txBox="1"/>
          <p:nvPr/>
        </p:nvSpPr>
        <p:spPr bwMode="auto">
          <a:xfrm>
            <a:off x="10344227" y="2252848"/>
            <a:ext cx="122264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Calibri" panose="020F0502020204030204" pitchFamily="34" charset="0"/>
                <a:cs typeface="Arial" panose="020B0604020202020204" pitchFamily="34" charset="0"/>
              </a:rPr>
              <a:t>Nivo + Ipi + CT</a:t>
            </a:r>
            <a:br>
              <a:rPr kumimoji="0" lang="en-US" sz="1400" b="0" i="0" u="none" strike="noStrike" kern="1200" cap="none" spc="0" normalizeH="0" baseline="0" noProof="0" dirty="0">
                <a:ln>
                  <a:noFill/>
                </a:ln>
                <a:solidFill>
                  <a:schemeClr val="bg1"/>
                </a:solidFill>
                <a:effectLst/>
                <a:uLnTx/>
                <a:uFillTx/>
                <a:latin typeface="Calibri" panose="020F0502020204030204" pitchFamily="34" charset="0"/>
                <a:cs typeface="Arial" panose="020B0604020202020204" pitchFamily="34" charset="0"/>
              </a:rPr>
            </a:br>
            <a:r>
              <a:rPr kumimoji="0" lang="en-US" sz="1400" b="0" i="0" u="none" strike="noStrike" kern="1200" cap="none" spc="0" normalizeH="0" baseline="0" noProof="0" dirty="0">
                <a:ln>
                  <a:noFill/>
                </a:ln>
                <a:solidFill>
                  <a:schemeClr val="bg1"/>
                </a:solidFill>
                <a:effectLst/>
                <a:uLnTx/>
                <a:uFillTx/>
                <a:latin typeface="Calibri" panose="020F0502020204030204" pitchFamily="34" charset="0"/>
                <a:cs typeface="Arial" panose="020B0604020202020204" pitchFamily="34" charset="0"/>
              </a:rPr>
              <a:t>CT</a:t>
            </a:r>
          </a:p>
        </p:txBody>
      </p:sp>
      <p:cxnSp>
        <p:nvCxnSpPr>
          <p:cNvPr id="630" name="Straight Connector 629">
            <a:extLst>
              <a:ext uri="{FF2B5EF4-FFF2-40B4-BE49-F238E27FC236}">
                <a16:creationId xmlns:a16="http://schemas.microsoft.com/office/drawing/2014/main" id="{781D21BB-572A-AC44-A424-B5ED60002C90}"/>
              </a:ext>
            </a:extLst>
          </p:cNvPr>
          <p:cNvCxnSpPr>
            <a:cxnSpLocks/>
          </p:cNvCxnSpPr>
          <p:nvPr/>
        </p:nvCxnSpPr>
        <p:spPr bwMode="auto">
          <a:xfrm flipH="1">
            <a:off x="10110646" y="2401114"/>
            <a:ext cx="274320" cy="0"/>
          </a:xfrm>
          <a:prstGeom prst="line">
            <a:avLst/>
          </a:prstGeom>
          <a:noFill/>
          <a:ln w="28575" cap="flat" cmpd="sng" algn="ctr">
            <a:solidFill>
              <a:schemeClr val="accent1"/>
            </a:solidFill>
            <a:prstDash val="solid"/>
            <a:round/>
            <a:headEnd type="none" w="med" len="med"/>
            <a:tailEnd type="none" w="med" len="med"/>
          </a:ln>
          <a:effectLst/>
        </p:spPr>
      </p:cxnSp>
      <p:cxnSp>
        <p:nvCxnSpPr>
          <p:cNvPr id="631" name="Straight Connector 630">
            <a:extLst>
              <a:ext uri="{FF2B5EF4-FFF2-40B4-BE49-F238E27FC236}">
                <a16:creationId xmlns:a16="http://schemas.microsoft.com/office/drawing/2014/main" id="{8ACF5CC9-0AB5-0640-9D71-9B45E568A06B}"/>
              </a:ext>
            </a:extLst>
          </p:cNvPr>
          <p:cNvCxnSpPr>
            <a:cxnSpLocks/>
          </p:cNvCxnSpPr>
          <p:nvPr/>
        </p:nvCxnSpPr>
        <p:spPr bwMode="auto">
          <a:xfrm flipH="1">
            <a:off x="10110646" y="2626818"/>
            <a:ext cx="274320" cy="0"/>
          </a:xfrm>
          <a:prstGeom prst="line">
            <a:avLst/>
          </a:prstGeom>
          <a:noFill/>
          <a:ln w="28575" cap="flat" cmpd="sng" algn="ctr">
            <a:solidFill>
              <a:schemeClr val="accent3"/>
            </a:solidFill>
            <a:prstDash val="solid"/>
            <a:round/>
            <a:headEnd type="none" w="med" len="med"/>
            <a:tailEnd type="none" w="med" len="med"/>
          </a:ln>
          <a:effectLst/>
        </p:spPr>
      </p:cxnSp>
      <p:sp>
        <p:nvSpPr>
          <p:cNvPr id="840" name="Freeform: Shape 1">
            <a:extLst>
              <a:ext uri="{FF2B5EF4-FFF2-40B4-BE49-F238E27FC236}">
                <a16:creationId xmlns:a16="http://schemas.microsoft.com/office/drawing/2014/main" id="{FEB69365-D9AB-7544-9A42-CF3B569D618B}"/>
              </a:ext>
            </a:extLst>
          </p:cNvPr>
          <p:cNvSpPr>
            <a:spLocks/>
          </p:cNvSpPr>
          <p:nvPr/>
        </p:nvSpPr>
        <p:spPr bwMode="auto">
          <a:xfrm>
            <a:off x="7094600" y="4214890"/>
            <a:ext cx="4359563" cy="1737191"/>
          </a:xfrm>
          <a:custGeom>
            <a:avLst/>
            <a:gdLst>
              <a:gd name="T0" fmla="*/ 0 w 4542879"/>
              <a:gd name="T1" fmla="*/ 0 h 3028586"/>
              <a:gd name="T2" fmla="*/ 0 w 4542879"/>
              <a:gd name="T3" fmla="*/ 3029678 h 3028586"/>
              <a:gd name="T4" fmla="*/ 4539755 w 4542879"/>
              <a:gd name="T5" fmla="*/ 3029678 h 3028586"/>
              <a:gd name="T6" fmla="*/ 0 60000 65536"/>
              <a:gd name="T7" fmla="*/ 0 60000 65536"/>
              <a:gd name="T8" fmla="*/ 0 60000 65536"/>
            </a:gdLst>
            <a:ahLst/>
            <a:cxnLst>
              <a:cxn ang="T6">
                <a:pos x="T0" y="T1"/>
              </a:cxn>
              <a:cxn ang="T7">
                <a:pos x="T2" y="T3"/>
              </a:cxn>
              <a:cxn ang="T8">
                <a:pos x="T4" y="T5"/>
              </a:cxn>
            </a:cxnLst>
            <a:rect l="0" t="0" r="r" b="b"/>
            <a:pathLst>
              <a:path w="4542879" h="3028586">
                <a:moveTo>
                  <a:pt x="0" y="0"/>
                </a:moveTo>
                <a:lnTo>
                  <a:pt x="0" y="3028586"/>
                </a:lnTo>
                <a:lnTo>
                  <a:pt x="4542879" y="3028586"/>
                </a:lnTo>
              </a:path>
            </a:pathLst>
          </a:cu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grpSp>
        <p:nvGrpSpPr>
          <p:cNvPr id="841" name="Group 5">
            <a:extLst>
              <a:ext uri="{FF2B5EF4-FFF2-40B4-BE49-F238E27FC236}">
                <a16:creationId xmlns:a16="http://schemas.microsoft.com/office/drawing/2014/main" id="{55992D47-AB29-6540-B27F-2F571278242A}"/>
              </a:ext>
            </a:extLst>
          </p:cNvPr>
          <p:cNvGrpSpPr>
            <a:grpSpLocks/>
          </p:cNvGrpSpPr>
          <p:nvPr/>
        </p:nvGrpSpPr>
        <p:grpSpPr bwMode="auto">
          <a:xfrm>
            <a:off x="7019800" y="4240004"/>
            <a:ext cx="84320" cy="1706309"/>
            <a:chOff x="1199785" y="1782206"/>
            <a:chExt cx="99012" cy="3021792"/>
          </a:xfrm>
        </p:grpSpPr>
        <p:cxnSp>
          <p:nvCxnSpPr>
            <p:cNvPr id="842" name="Straight Connector 3">
              <a:extLst>
                <a:ext uri="{FF2B5EF4-FFF2-40B4-BE49-F238E27FC236}">
                  <a16:creationId xmlns:a16="http://schemas.microsoft.com/office/drawing/2014/main" id="{51022D9A-9ED2-C044-8304-4C8EBB41EB02}"/>
                </a:ext>
              </a:extLst>
            </p:cNvPr>
            <p:cNvCxnSpPr>
              <a:cxnSpLocks noChangeShapeType="1"/>
            </p:cNvCxnSpPr>
            <p:nvPr/>
          </p:nvCxnSpPr>
          <p:spPr bwMode="auto">
            <a:xfrm>
              <a:off x="1211434" y="1782206"/>
              <a:ext cx="87363"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43" name="Straight Connector 10">
              <a:extLst>
                <a:ext uri="{FF2B5EF4-FFF2-40B4-BE49-F238E27FC236}">
                  <a16:creationId xmlns:a16="http://schemas.microsoft.com/office/drawing/2014/main" id="{6951839B-7FA4-3849-B66C-DC637725427C}"/>
                </a:ext>
              </a:extLst>
            </p:cNvPr>
            <p:cNvCxnSpPr>
              <a:cxnSpLocks noChangeShapeType="1"/>
            </p:cNvCxnSpPr>
            <p:nvPr/>
          </p:nvCxnSpPr>
          <p:spPr bwMode="auto">
            <a:xfrm>
              <a:off x="1211434" y="2377246"/>
              <a:ext cx="87363"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44" name="Straight Connector 11">
              <a:extLst>
                <a:ext uri="{FF2B5EF4-FFF2-40B4-BE49-F238E27FC236}">
                  <a16:creationId xmlns:a16="http://schemas.microsoft.com/office/drawing/2014/main" id="{F35265B0-EDDB-194F-B562-B88522A84A53}"/>
                </a:ext>
              </a:extLst>
            </p:cNvPr>
            <p:cNvCxnSpPr>
              <a:cxnSpLocks noChangeShapeType="1"/>
            </p:cNvCxnSpPr>
            <p:nvPr/>
          </p:nvCxnSpPr>
          <p:spPr bwMode="auto">
            <a:xfrm>
              <a:off x="1199786" y="2989758"/>
              <a:ext cx="87363"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grpSp>
          <p:nvGrpSpPr>
            <p:cNvPr id="845" name="Group 4">
              <a:extLst>
                <a:ext uri="{FF2B5EF4-FFF2-40B4-BE49-F238E27FC236}">
                  <a16:creationId xmlns:a16="http://schemas.microsoft.com/office/drawing/2014/main" id="{63C70B86-E36D-F74A-B1FA-CC2BB7FC5C01}"/>
                </a:ext>
              </a:extLst>
            </p:cNvPr>
            <p:cNvGrpSpPr>
              <a:grpSpLocks/>
            </p:cNvGrpSpPr>
            <p:nvPr/>
          </p:nvGrpSpPr>
          <p:grpSpPr bwMode="auto">
            <a:xfrm>
              <a:off x="1199785" y="3596446"/>
              <a:ext cx="99011" cy="1207552"/>
              <a:chOff x="1352186" y="1934606"/>
              <a:chExt cx="99011" cy="1207552"/>
            </a:xfrm>
          </p:grpSpPr>
          <p:cxnSp>
            <p:nvCxnSpPr>
              <p:cNvPr id="846" name="Straight Connector 12">
                <a:extLst>
                  <a:ext uri="{FF2B5EF4-FFF2-40B4-BE49-F238E27FC236}">
                    <a16:creationId xmlns:a16="http://schemas.microsoft.com/office/drawing/2014/main" id="{AD21ACA2-C0B5-F142-AD8C-B66BA700567E}"/>
                  </a:ext>
                </a:extLst>
              </p:cNvPr>
              <p:cNvCxnSpPr>
                <a:cxnSpLocks noChangeShapeType="1"/>
              </p:cNvCxnSpPr>
              <p:nvPr/>
            </p:nvCxnSpPr>
            <p:spPr bwMode="auto">
              <a:xfrm>
                <a:off x="1363834" y="1934606"/>
                <a:ext cx="87363"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47" name="Straight Connector 13">
                <a:extLst>
                  <a:ext uri="{FF2B5EF4-FFF2-40B4-BE49-F238E27FC236}">
                    <a16:creationId xmlns:a16="http://schemas.microsoft.com/office/drawing/2014/main" id="{2990FFC1-E72C-6149-8676-88BB3DAC14B1}"/>
                  </a:ext>
                </a:extLst>
              </p:cNvPr>
              <p:cNvCxnSpPr>
                <a:cxnSpLocks noChangeShapeType="1"/>
              </p:cNvCxnSpPr>
              <p:nvPr/>
            </p:nvCxnSpPr>
            <p:spPr bwMode="auto">
              <a:xfrm>
                <a:off x="1363834" y="2529646"/>
                <a:ext cx="87363"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48" name="Straight Connector 14">
                <a:extLst>
                  <a:ext uri="{FF2B5EF4-FFF2-40B4-BE49-F238E27FC236}">
                    <a16:creationId xmlns:a16="http://schemas.microsoft.com/office/drawing/2014/main" id="{8AB35F0F-4B4E-274C-A03B-E2A4B0208660}"/>
                  </a:ext>
                </a:extLst>
              </p:cNvPr>
              <p:cNvCxnSpPr>
                <a:cxnSpLocks noChangeShapeType="1"/>
              </p:cNvCxnSpPr>
              <p:nvPr/>
            </p:nvCxnSpPr>
            <p:spPr bwMode="auto">
              <a:xfrm>
                <a:off x="1352186" y="3142158"/>
                <a:ext cx="87363"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grpSp>
      </p:grpSp>
      <p:cxnSp>
        <p:nvCxnSpPr>
          <p:cNvPr id="849" name="Straight Connector 18">
            <a:extLst>
              <a:ext uri="{FF2B5EF4-FFF2-40B4-BE49-F238E27FC236}">
                <a16:creationId xmlns:a16="http://schemas.microsoft.com/office/drawing/2014/main" id="{363AC70E-5449-BC4E-9179-2C7EFA48C429}"/>
              </a:ext>
            </a:extLst>
          </p:cNvPr>
          <p:cNvCxnSpPr>
            <a:cxnSpLocks noChangeShapeType="1"/>
          </p:cNvCxnSpPr>
          <p:nvPr/>
        </p:nvCxnSpPr>
        <p:spPr bwMode="auto">
          <a:xfrm rot="5400000">
            <a:off x="8740361" y="5975708"/>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50" name="Straight Connector 19">
            <a:extLst>
              <a:ext uri="{FF2B5EF4-FFF2-40B4-BE49-F238E27FC236}">
                <a16:creationId xmlns:a16="http://schemas.microsoft.com/office/drawing/2014/main" id="{C13174AE-03FC-F144-BC0A-60753B1EB627}"/>
              </a:ext>
            </a:extLst>
          </p:cNvPr>
          <p:cNvCxnSpPr>
            <a:cxnSpLocks noChangeShapeType="1"/>
          </p:cNvCxnSpPr>
          <p:nvPr/>
        </p:nvCxnSpPr>
        <p:spPr bwMode="auto">
          <a:xfrm rot="5400000">
            <a:off x="8406008" y="5975708"/>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51" name="Straight Connector 20">
            <a:extLst>
              <a:ext uri="{FF2B5EF4-FFF2-40B4-BE49-F238E27FC236}">
                <a16:creationId xmlns:a16="http://schemas.microsoft.com/office/drawing/2014/main" id="{D65223B5-DE27-2C40-924A-33C0141644A5}"/>
              </a:ext>
            </a:extLst>
          </p:cNvPr>
          <p:cNvCxnSpPr>
            <a:cxnSpLocks noChangeShapeType="1"/>
          </p:cNvCxnSpPr>
          <p:nvPr/>
        </p:nvCxnSpPr>
        <p:spPr bwMode="auto">
          <a:xfrm rot="5400000">
            <a:off x="8071655" y="5975708"/>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52" name="Straight Connector 22">
            <a:extLst>
              <a:ext uri="{FF2B5EF4-FFF2-40B4-BE49-F238E27FC236}">
                <a16:creationId xmlns:a16="http://schemas.microsoft.com/office/drawing/2014/main" id="{DF302582-4524-3A41-BC89-A01E2B8B3236}"/>
              </a:ext>
            </a:extLst>
          </p:cNvPr>
          <p:cNvCxnSpPr>
            <a:cxnSpLocks noChangeShapeType="1"/>
          </p:cNvCxnSpPr>
          <p:nvPr/>
        </p:nvCxnSpPr>
        <p:spPr bwMode="auto">
          <a:xfrm rot="5400000">
            <a:off x="7737197" y="5975813"/>
            <a:ext cx="52216"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53" name="Straight Connector 23">
            <a:extLst>
              <a:ext uri="{FF2B5EF4-FFF2-40B4-BE49-F238E27FC236}">
                <a16:creationId xmlns:a16="http://schemas.microsoft.com/office/drawing/2014/main" id="{439AC33E-6CA5-0040-92C1-0AC2F833BEE2}"/>
              </a:ext>
            </a:extLst>
          </p:cNvPr>
          <p:cNvCxnSpPr>
            <a:cxnSpLocks noChangeShapeType="1"/>
          </p:cNvCxnSpPr>
          <p:nvPr/>
        </p:nvCxnSpPr>
        <p:spPr bwMode="auto">
          <a:xfrm rot="5400000">
            <a:off x="7402844" y="5975813"/>
            <a:ext cx="52216"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54" name="Straight Connector 24">
            <a:extLst>
              <a:ext uri="{FF2B5EF4-FFF2-40B4-BE49-F238E27FC236}">
                <a16:creationId xmlns:a16="http://schemas.microsoft.com/office/drawing/2014/main" id="{A9CEABC8-FB79-6145-A5F6-D023BA745112}"/>
              </a:ext>
            </a:extLst>
          </p:cNvPr>
          <p:cNvCxnSpPr>
            <a:cxnSpLocks noChangeShapeType="1"/>
          </p:cNvCxnSpPr>
          <p:nvPr/>
        </p:nvCxnSpPr>
        <p:spPr bwMode="auto">
          <a:xfrm rot="5400000">
            <a:off x="7068491" y="5975813"/>
            <a:ext cx="52216"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55" name="Straight Connector 25">
            <a:extLst>
              <a:ext uri="{FF2B5EF4-FFF2-40B4-BE49-F238E27FC236}">
                <a16:creationId xmlns:a16="http://schemas.microsoft.com/office/drawing/2014/main" id="{01E45C58-FBC2-4646-B103-B18ACA913572}"/>
              </a:ext>
            </a:extLst>
          </p:cNvPr>
          <p:cNvCxnSpPr>
            <a:cxnSpLocks noChangeShapeType="1"/>
          </p:cNvCxnSpPr>
          <p:nvPr/>
        </p:nvCxnSpPr>
        <p:spPr bwMode="auto">
          <a:xfrm rot="5400000">
            <a:off x="11415184" y="5975708"/>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56" name="Straight Connector 26">
            <a:extLst>
              <a:ext uri="{FF2B5EF4-FFF2-40B4-BE49-F238E27FC236}">
                <a16:creationId xmlns:a16="http://schemas.microsoft.com/office/drawing/2014/main" id="{7AFFF8C5-1ACD-534D-B991-D3FB4FDF6193}"/>
              </a:ext>
            </a:extLst>
          </p:cNvPr>
          <p:cNvCxnSpPr>
            <a:cxnSpLocks noChangeShapeType="1"/>
          </p:cNvCxnSpPr>
          <p:nvPr/>
        </p:nvCxnSpPr>
        <p:spPr bwMode="auto">
          <a:xfrm rot="5400000">
            <a:off x="9074714" y="5975708"/>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sp>
        <p:nvSpPr>
          <p:cNvPr id="857" name="TextBox 7">
            <a:extLst>
              <a:ext uri="{FF2B5EF4-FFF2-40B4-BE49-F238E27FC236}">
                <a16:creationId xmlns:a16="http://schemas.microsoft.com/office/drawing/2014/main" id="{93F1CDCA-460B-F840-A6A5-97B423F5BD15}"/>
              </a:ext>
            </a:extLst>
          </p:cNvPr>
          <p:cNvSpPr txBox="1">
            <a:spLocks noChangeArrowheads="1"/>
          </p:cNvSpPr>
          <p:nvPr/>
        </p:nvSpPr>
        <p:spPr bwMode="auto">
          <a:xfrm>
            <a:off x="6817441" y="5817588"/>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0</a:t>
            </a:r>
          </a:p>
        </p:txBody>
      </p:sp>
      <p:sp>
        <p:nvSpPr>
          <p:cNvPr id="858" name="TextBox 29">
            <a:extLst>
              <a:ext uri="{FF2B5EF4-FFF2-40B4-BE49-F238E27FC236}">
                <a16:creationId xmlns:a16="http://schemas.microsoft.com/office/drawing/2014/main" id="{F361DD33-E37A-A24A-8C5A-3B374F562E44}"/>
              </a:ext>
            </a:extLst>
          </p:cNvPr>
          <p:cNvSpPr txBox="1">
            <a:spLocks noChangeArrowheads="1"/>
          </p:cNvSpPr>
          <p:nvPr/>
        </p:nvSpPr>
        <p:spPr bwMode="auto">
          <a:xfrm>
            <a:off x="6726071" y="550157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20</a:t>
            </a:r>
          </a:p>
        </p:txBody>
      </p:sp>
      <p:sp>
        <p:nvSpPr>
          <p:cNvPr id="859" name="TextBox 30">
            <a:extLst>
              <a:ext uri="{FF2B5EF4-FFF2-40B4-BE49-F238E27FC236}">
                <a16:creationId xmlns:a16="http://schemas.microsoft.com/office/drawing/2014/main" id="{200F2FF5-B6EE-9649-8186-BA7B42F393FB}"/>
              </a:ext>
            </a:extLst>
          </p:cNvPr>
          <p:cNvSpPr txBox="1">
            <a:spLocks noChangeArrowheads="1"/>
          </p:cNvSpPr>
          <p:nvPr/>
        </p:nvSpPr>
        <p:spPr bwMode="auto">
          <a:xfrm>
            <a:off x="6726071" y="5156372"/>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40</a:t>
            </a:r>
          </a:p>
        </p:txBody>
      </p:sp>
      <p:sp>
        <p:nvSpPr>
          <p:cNvPr id="860" name="TextBox 31">
            <a:extLst>
              <a:ext uri="{FF2B5EF4-FFF2-40B4-BE49-F238E27FC236}">
                <a16:creationId xmlns:a16="http://schemas.microsoft.com/office/drawing/2014/main" id="{76CF8E31-B23B-E54C-AE16-1CD7B8B6CAB6}"/>
              </a:ext>
            </a:extLst>
          </p:cNvPr>
          <p:cNvSpPr txBox="1">
            <a:spLocks noChangeArrowheads="1"/>
          </p:cNvSpPr>
          <p:nvPr/>
        </p:nvSpPr>
        <p:spPr bwMode="auto">
          <a:xfrm>
            <a:off x="6726071" y="481475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60</a:t>
            </a:r>
          </a:p>
        </p:txBody>
      </p:sp>
      <p:sp>
        <p:nvSpPr>
          <p:cNvPr id="861" name="TextBox 32">
            <a:extLst>
              <a:ext uri="{FF2B5EF4-FFF2-40B4-BE49-F238E27FC236}">
                <a16:creationId xmlns:a16="http://schemas.microsoft.com/office/drawing/2014/main" id="{13C4D7FC-8CF4-E94B-92F5-C191A5FA7EA5}"/>
              </a:ext>
            </a:extLst>
          </p:cNvPr>
          <p:cNvSpPr txBox="1">
            <a:spLocks noChangeArrowheads="1"/>
          </p:cNvSpPr>
          <p:nvPr/>
        </p:nvSpPr>
        <p:spPr bwMode="auto">
          <a:xfrm>
            <a:off x="6726071" y="447313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80</a:t>
            </a:r>
          </a:p>
        </p:txBody>
      </p:sp>
      <p:sp>
        <p:nvSpPr>
          <p:cNvPr id="862" name="TextBox 33">
            <a:extLst>
              <a:ext uri="{FF2B5EF4-FFF2-40B4-BE49-F238E27FC236}">
                <a16:creationId xmlns:a16="http://schemas.microsoft.com/office/drawing/2014/main" id="{2F954619-9023-BF46-9505-3A3DE1A0D6D1}"/>
              </a:ext>
            </a:extLst>
          </p:cNvPr>
          <p:cNvSpPr txBox="1">
            <a:spLocks noChangeArrowheads="1"/>
          </p:cNvSpPr>
          <p:nvPr/>
        </p:nvSpPr>
        <p:spPr bwMode="auto">
          <a:xfrm>
            <a:off x="6634699" y="4086549"/>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100</a:t>
            </a:r>
          </a:p>
        </p:txBody>
      </p:sp>
      <p:sp>
        <p:nvSpPr>
          <p:cNvPr id="863" name="TextBox 34">
            <a:extLst>
              <a:ext uri="{FF2B5EF4-FFF2-40B4-BE49-F238E27FC236}">
                <a16:creationId xmlns:a16="http://schemas.microsoft.com/office/drawing/2014/main" id="{63379515-2FAA-784F-BD99-7FDE3656C29F}"/>
              </a:ext>
            </a:extLst>
          </p:cNvPr>
          <p:cNvSpPr txBox="1">
            <a:spLocks noChangeArrowheads="1"/>
          </p:cNvSpPr>
          <p:nvPr/>
        </p:nvSpPr>
        <p:spPr bwMode="auto">
          <a:xfrm>
            <a:off x="6957262" y="5958604"/>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0</a:t>
            </a:r>
          </a:p>
        </p:txBody>
      </p:sp>
      <p:sp>
        <p:nvSpPr>
          <p:cNvPr id="864" name="TextBox 35">
            <a:extLst>
              <a:ext uri="{FF2B5EF4-FFF2-40B4-BE49-F238E27FC236}">
                <a16:creationId xmlns:a16="http://schemas.microsoft.com/office/drawing/2014/main" id="{CB43D6AA-2CB8-164B-A05E-5002D7490625}"/>
              </a:ext>
            </a:extLst>
          </p:cNvPr>
          <p:cNvSpPr txBox="1">
            <a:spLocks noChangeArrowheads="1"/>
          </p:cNvSpPr>
          <p:nvPr/>
        </p:nvSpPr>
        <p:spPr bwMode="auto">
          <a:xfrm>
            <a:off x="7291350" y="5958604"/>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a:t>
            </a:r>
          </a:p>
        </p:txBody>
      </p:sp>
      <p:sp>
        <p:nvSpPr>
          <p:cNvPr id="865" name="TextBox 36">
            <a:extLst>
              <a:ext uri="{FF2B5EF4-FFF2-40B4-BE49-F238E27FC236}">
                <a16:creationId xmlns:a16="http://schemas.microsoft.com/office/drawing/2014/main" id="{45AB8A9F-F93A-F44B-A1E3-DF7A89EDFA0E}"/>
              </a:ext>
            </a:extLst>
          </p:cNvPr>
          <p:cNvSpPr txBox="1">
            <a:spLocks noChangeArrowheads="1"/>
          </p:cNvSpPr>
          <p:nvPr/>
        </p:nvSpPr>
        <p:spPr bwMode="auto">
          <a:xfrm>
            <a:off x="7626645" y="5958604"/>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6</a:t>
            </a:r>
          </a:p>
        </p:txBody>
      </p:sp>
      <p:sp>
        <p:nvSpPr>
          <p:cNvPr id="866" name="TextBox 37">
            <a:extLst>
              <a:ext uri="{FF2B5EF4-FFF2-40B4-BE49-F238E27FC236}">
                <a16:creationId xmlns:a16="http://schemas.microsoft.com/office/drawing/2014/main" id="{5EF2963E-7D65-3B4C-8C43-28C3B126E2B3}"/>
              </a:ext>
            </a:extLst>
          </p:cNvPr>
          <p:cNvSpPr txBox="1">
            <a:spLocks noChangeArrowheads="1"/>
          </p:cNvSpPr>
          <p:nvPr/>
        </p:nvSpPr>
        <p:spPr bwMode="auto">
          <a:xfrm>
            <a:off x="7969873" y="5958604"/>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9</a:t>
            </a:r>
          </a:p>
        </p:txBody>
      </p:sp>
      <p:sp>
        <p:nvSpPr>
          <p:cNvPr id="867" name="TextBox 38">
            <a:extLst>
              <a:ext uri="{FF2B5EF4-FFF2-40B4-BE49-F238E27FC236}">
                <a16:creationId xmlns:a16="http://schemas.microsoft.com/office/drawing/2014/main" id="{02A585CE-CBBE-954C-A50A-312430D8F4BA}"/>
              </a:ext>
            </a:extLst>
          </p:cNvPr>
          <p:cNvSpPr txBox="1">
            <a:spLocks noChangeArrowheads="1"/>
          </p:cNvSpPr>
          <p:nvPr/>
        </p:nvSpPr>
        <p:spPr bwMode="auto">
          <a:xfrm>
            <a:off x="8241521" y="595860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12</a:t>
            </a:r>
          </a:p>
        </p:txBody>
      </p:sp>
      <p:sp>
        <p:nvSpPr>
          <p:cNvPr id="868" name="TextBox 39">
            <a:extLst>
              <a:ext uri="{FF2B5EF4-FFF2-40B4-BE49-F238E27FC236}">
                <a16:creationId xmlns:a16="http://schemas.microsoft.com/office/drawing/2014/main" id="{FA9AAFB2-FE5B-2646-A57F-D7A5BD009DB8}"/>
              </a:ext>
            </a:extLst>
          </p:cNvPr>
          <p:cNvSpPr txBox="1">
            <a:spLocks noChangeArrowheads="1"/>
          </p:cNvSpPr>
          <p:nvPr/>
        </p:nvSpPr>
        <p:spPr bwMode="auto">
          <a:xfrm>
            <a:off x="8594757" y="595860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15</a:t>
            </a:r>
          </a:p>
        </p:txBody>
      </p:sp>
      <p:sp>
        <p:nvSpPr>
          <p:cNvPr id="869" name="TextBox 40">
            <a:extLst>
              <a:ext uri="{FF2B5EF4-FFF2-40B4-BE49-F238E27FC236}">
                <a16:creationId xmlns:a16="http://schemas.microsoft.com/office/drawing/2014/main" id="{36C9F6AA-7562-234F-8ABE-B6AAC2289BDE}"/>
              </a:ext>
            </a:extLst>
          </p:cNvPr>
          <p:cNvSpPr txBox="1">
            <a:spLocks noChangeArrowheads="1"/>
          </p:cNvSpPr>
          <p:nvPr/>
        </p:nvSpPr>
        <p:spPr bwMode="auto">
          <a:xfrm>
            <a:off x="8918321" y="595860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18</a:t>
            </a:r>
          </a:p>
        </p:txBody>
      </p:sp>
      <p:sp>
        <p:nvSpPr>
          <p:cNvPr id="870" name="TextBox 41">
            <a:extLst>
              <a:ext uri="{FF2B5EF4-FFF2-40B4-BE49-F238E27FC236}">
                <a16:creationId xmlns:a16="http://schemas.microsoft.com/office/drawing/2014/main" id="{A2B39ED9-B6CE-7D4A-A0C7-82BBFFBA20D8}"/>
              </a:ext>
            </a:extLst>
          </p:cNvPr>
          <p:cNvSpPr txBox="1">
            <a:spLocks noChangeArrowheads="1"/>
          </p:cNvSpPr>
          <p:nvPr/>
        </p:nvSpPr>
        <p:spPr bwMode="auto">
          <a:xfrm>
            <a:off x="11262889" y="595860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39</a:t>
            </a:r>
          </a:p>
        </p:txBody>
      </p:sp>
      <p:sp>
        <p:nvSpPr>
          <p:cNvPr id="871" name="TextBox 43">
            <a:extLst>
              <a:ext uri="{FF2B5EF4-FFF2-40B4-BE49-F238E27FC236}">
                <a16:creationId xmlns:a16="http://schemas.microsoft.com/office/drawing/2014/main" id="{4CE330AE-E2B9-E24B-983B-8F1A16AB86D7}"/>
              </a:ext>
            </a:extLst>
          </p:cNvPr>
          <p:cNvSpPr txBox="1">
            <a:spLocks noChangeArrowheads="1"/>
          </p:cNvSpPr>
          <p:nvPr/>
        </p:nvSpPr>
        <p:spPr bwMode="auto">
          <a:xfrm rot="16200000">
            <a:off x="5727976" y="4937921"/>
            <a:ext cx="17107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OS (%)</a:t>
            </a:r>
          </a:p>
        </p:txBody>
      </p:sp>
      <p:sp>
        <p:nvSpPr>
          <p:cNvPr id="1017" name="TextBox 1016">
            <a:extLst>
              <a:ext uri="{FF2B5EF4-FFF2-40B4-BE49-F238E27FC236}">
                <a16:creationId xmlns:a16="http://schemas.microsoft.com/office/drawing/2014/main" id="{7AD955C1-FB91-C347-B206-C58FA8F78C51}"/>
              </a:ext>
            </a:extLst>
          </p:cNvPr>
          <p:cNvSpPr txBox="1"/>
          <p:nvPr/>
        </p:nvSpPr>
        <p:spPr bwMode="auto">
          <a:xfrm>
            <a:off x="7107828" y="6140343"/>
            <a:ext cx="3842951" cy="307777"/>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1018" name="TextBox 1017">
            <a:extLst>
              <a:ext uri="{FF2B5EF4-FFF2-40B4-BE49-F238E27FC236}">
                <a16:creationId xmlns:a16="http://schemas.microsoft.com/office/drawing/2014/main" id="{98B0F23C-8AF8-FF44-893E-55A8CDAC3830}"/>
              </a:ext>
            </a:extLst>
          </p:cNvPr>
          <p:cNvSpPr txBox="1"/>
          <p:nvPr/>
        </p:nvSpPr>
        <p:spPr bwMode="auto">
          <a:xfrm>
            <a:off x="10115136" y="4489017"/>
            <a:ext cx="18020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pt-BR"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OS, Mo (95% CI)</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15.8 (13.9-19.7)</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11.0 (9.5-12.7)</a:t>
            </a:r>
          </a:p>
        </p:txBody>
      </p:sp>
      <p:cxnSp>
        <p:nvCxnSpPr>
          <p:cNvPr id="1019" name="Straight Connector 26">
            <a:extLst>
              <a:ext uri="{FF2B5EF4-FFF2-40B4-BE49-F238E27FC236}">
                <a16:creationId xmlns:a16="http://schemas.microsoft.com/office/drawing/2014/main" id="{F1897017-7D5C-4F4C-9753-459B8BE96C1C}"/>
              </a:ext>
            </a:extLst>
          </p:cNvPr>
          <p:cNvCxnSpPr>
            <a:cxnSpLocks noChangeShapeType="1"/>
          </p:cNvCxnSpPr>
          <p:nvPr/>
        </p:nvCxnSpPr>
        <p:spPr bwMode="auto">
          <a:xfrm rot="5400000">
            <a:off x="9743420" y="5975708"/>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sp>
        <p:nvSpPr>
          <p:cNvPr id="1020" name="TextBox 40">
            <a:extLst>
              <a:ext uri="{FF2B5EF4-FFF2-40B4-BE49-F238E27FC236}">
                <a16:creationId xmlns:a16="http://schemas.microsoft.com/office/drawing/2014/main" id="{A772FCF6-1A51-8340-AE0E-224F59253B20}"/>
              </a:ext>
            </a:extLst>
          </p:cNvPr>
          <p:cNvSpPr txBox="1">
            <a:spLocks noChangeArrowheads="1"/>
          </p:cNvSpPr>
          <p:nvPr/>
        </p:nvSpPr>
        <p:spPr bwMode="auto">
          <a:xfrm>
            <a:off x="9249056" y="595860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21</a:t>
            </a:r>
          </a:p>
        </p:txBody>
      </p:sp>
      <p:sp>
        <p:nvSpPr>
          <p:cNvPr id="1021" name="TextBox 1020">
            <a:extLst>
              <a:ext uri="{FF2B5EF4-FFF2-40B4-BE49-F238E27FC236}">
                <a16:creationId xmlns:a16="http://schemas.microsoft.com/office/drawing/2014/main" id="{5FC69BA1-816E-5949-B6FF-C8DDEB992FCD}"/>
              </a:ext>
            </a:extLst>
          </p:cNvPr>
          <p:cNvSpPr txBox="1"/>
          <p:nvPr/>
        </p:nvSpPr>
        <p:spPr bwMode="auto">
          <a:xfrm>
            <a:off x="10115136" y="2657557"/>
            <a:ext cx="18020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pt-BR"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OS, Mo (95% CI)</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17.1 (15.2-19.9)</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13.9 (12.2-15.1)</a:t>
            </a:r>
          </a:p>
        </p:txBody>
      </p:sp>
      <p:sp>
        <p:nvSpPr>
          <p:cNvPr id="1024" name="TextBox 1023">
            <a:extLst>
              <a:ext uri="{FF2B5EF4-FFF2-40B4-BE49-F238E27FC236}">
                <a16:creationId xmlns:a16="http://schemas.microsoft.com/office/drawing/2014/main" id="{90590A8D-F8A7-F84F-A178-E1D4D7CC5562}"/>
              </a:ext>
            </a:extLst>
          </p:cNvPr>
          <p:cNvSpPr txBox="1"/>
          <p:nvPr/>
        </p:nvSpPr>
        <p:spPr bwMode="auto">
          <a:xfrm>
            <a:off x="7819975" y="2438400"/>
            <a:ext cx="915129" cy="166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1" fontAlgn="auto" latinLnBrk="0" hangingPunct="1">
              <a:lnSpc>
                <a:spcPct val="9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1-yr OS</a:t>
            </a:r>
          </a:p>
        </p:txBody>
      </p:sp>
      <p:sp>
        <p:nvSpPr>
          <p:cNvPr id="1025" name="TextBox 1024">
            <a:extLst>
              <a:ext uri="{FF2B5EF4-FFF2-40B4-BE49-F238E27FC236}">
                <a16:creationId xmlns:a16="http://schemas.microsoft.com/office/drawing/2014/main" id="{E196C170-66D2-3E43-B726-D06AD87F27CD}"/>
              </a:ext>
            </a:extLst>
          </p:cNvPr>
          <p:cNvSpPr txBox="1"/>
          <p:nvPr/>
        </p:nvSpPr>
        <p:spPr bwMode="auto">
          <a:xfrm>
            <a:off x="8969119" y="2743200"/>
            <a:ext cx="915129" cy="166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1" fontAlgn="auto" latinLnBrk="0" hangingPunct="1">
              <a:lnSpc>
                <a:spcPct val="90000"/>
              </a:lnSpc>
              <a:spcBef>
                <a:spcPct val="50000"/>
              </a:spcBef>
              <a:spcAft>
                <a:spcPct val="0"/>
              </a:spcAft>
              <a:buClrTx/>
              <a:buSzTx/>
              <a:buFontTx/>
              <a:buNone/>
              <a:tabLst/>
              <a:defRPr/>
            </a:pPr>
            <a:r>
              <a:rPr lang="en-US" sz="1200" b="1" dirty="0">
                <a:solidFill>
                  <a:schemeClr val="bg1"/>
                </a:solidFill>
                <a:latin typeface="Calibri" panose="020F0502020204030204" pitchFamily="34" charset="0"/>
              </a:rPr>
              <a:t>2</a:t>
            </a:r>
            <a:r>
              <a:rPr kumimoji="0" lang="en-US" sz="1200" b="1"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-yr OS</a:t>
            </a:r>
          </a:p>
        </p:txBody>
      </p:sp>
      <p:sp>
        <p:nvSpPr>
          <p:cNvPr id="1131" name="Freeform 1130">
            <a:extLst>
              <a:ext uri="{FF2B5EF4-FFF2-40B4-BE49-F238E27FC236}">
                <a16:creationId xmlns:a16="http://schemas.microsoft.com/office/drawing/2014/main" id="{55A698B7-EF3D-8549-A427-6262690E0CF2}"/>
              </a:ext>
            </a:extLst>
          </p:cNvPr>
          <p:cNvSpPr/>
          <p:nvPr/>
        </p:nvSpPr>
        <p:spPr bwMode="auto">
          <a:xfrm>
            <a:off x="9283700" y="3295650"/>
            <a:ext cx="1689100" cy="241300"/>
          </a:xfrm>
          <a:custGeom>
            <a:avLst/>
            <a:gdLst>
              <a:gd name="connsiteX0" fmla="*/ 1689100 w 1689100"/>
              <a:gd name="connsiteY0" fmla="*/ 241300 h 241300"/>
              <a:gd name="connsiteX1" fmla="*/ 1298575 w 1689100"/>
              <a:gd name="connsiteY1" fmla="*/ 241300 h 241300"/>
              <a:gd name="connsiteX2" fmla="*/ 1298575 w 1689100"/>
              <a:gd name="connsiteY2" fmla="*/ 225425 h 241300"/>
              <a:gd name="connsiteX3" fmla="*/ 1143000 w 1689100"/>
              <a:gd name="connsiteY3" fmla="*/ 225425 h 241300"/>
              <a:gd name="connsiteX4" fmla="*/ 1143000 w 1689100"/>
              <a:gd name="connsiteY4" fmla="*/ 225425 h 241300"/>
              <a:gd name="connsiteX5" fmla="*/ 1143000 w 1689100"/>
              <a:gd name="connsiteY5" fmla="*/ 225425 h 241300"/>
              <a:gd name="connsiteX6" fmla="*/ 1143000 w 1689100"/>
              <a:gd name="connsiteY6" fmla="*/ 206375 h 241300"/>
              <a:gd name="connsiteX7" fmla="*/ 955675 w 1689100"/>
              <a:gd name="connsiteY7" fmla="*/ 206375 h 241300"/>
              <a:gd name="connsiteX8" fmla="*/ 955675 w 1689100"/>
              <a:gd name="connsiteY8" fmla="*/ 206375 h 241300"/>
              <a:gd name="connsiteX9" fmla="*/ 955675 w 1689100"/>
              <a:gd name="connsiteY9" fmla="*/ 184150 h 241300"/>
              <a:gd name="connsiteX10" fmla="*/ 774700 w 1689100"/>
              <a:gd name="connsiteY10" fmla="*/ 184150 h 241300"/>
              <a:gd name="connsiteX11" fmla="*/ 774700 w 1689100"/>
              <a:gd name="connsiteY11" fmla="*/ 155575 h 241300"/>
              <a:gd name="connsiteX12" fmla="*/ 612775 w 1689100"/>
              <a:gd name="connsiteY12" fmla="*/ 155575 h 241300"/>
              <a:gd name="connsiteX13" fmla="*/ 612775 w 1689100"/>
              <a:gd name="connsiteY13" fmla="*/ 155575 h 241300"/>
              <a:gd name="connsiteX14" fmla="*/ 488950 w 1689100"/>
              <a:gd name="connsiteY14" fmla="*/ 155575 h 241300"/>
              <a:gd name="connsiteX15" fmla="*/ 488950 w 1689100"/>
              <a:gd name="connsiteY15" fmla="*/ 111125 h 241300"/>
              <a:gd name="connsiteX16" fmla="*/ 365125 w 1689100"/>
              <a:gd name="connsiteY16" fmla="*/ 111125 h 241300"/>
              <a:gd name="connsiteX17" fmla="*/ 365125 w 1689100"/>
              <a:gd name="connsiteY17" fmla="*/ 111125 h 241300"/>
              <a:gd name="connsiteX18" fmla="*/ 282575 w 1689100"/>
              <a:gd name="connsiteY18" fmla="*/ 111125 h 241300"/>
              <a:gd name="connsiteX19" fmla="*/ 282575 w 1689100"/>
              <a:gd name="connsiteY19" fmla="*/ 73025 h 241300"/>
              <a:gd name="connsiteX20" fmla="*/ 206375 w 1689100"/>
              <a:gd name="connsiteY20" fmla="*/ 73025 h 241300"/>
              <a:gd name="connsiteX21" fmla="*/ 206375 w 1689100"/>
              <a:gd name="connsiteY21" fmla="*/ 53975 h 241300"/>
              <a:gd name="connsiteX22" fmla="*/ 104775 w 1689100"/>
              <a:gd name="connsiteY22" fmla="*/ 53975 h 241300"/>
              <a:gd name="connsiteX23" fmla="*/ 104775 w 1689100"/>
              <a:gd name="connsiteY23" fmla="*/ 28575 h 241300"/>
              <a:gd name="connsiteX24" fmla="*/ 0 w 1689100"/>
              <a:gd name="connsiteY24" fmla="*/ 28575 h 241300"/>
              <a:gd name="connsiteX25" fmla="*/ 0 w 1689100"/>
              <a:gd name="connsiteY25" fmla="*/ 0 h 24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689100" h="241300">
                <a:moveTo>
                  <a:pt x="1689100" y="241300"/>
                </a:moveTo>
                <a:lnTo>
                  <a:pt x="1298575" y="241300"/>
                </a:lnTo>
                <a:lnTo>
                  <a:pt x="1298575" y="225425"/>
                </a:lnTo>
                <a:lnTo>
                  <a:pt x="1143000" y="225425"/>
                </a:lnTo>
                <a:lnTo>
                  <a:pt x="1143000" y="225425"/>
                </a:lnTo>
                <a:lnTo>
                  <a:pt x="1143000" y="225425"/>
                </a:lnTo>
                <a:lnTo>
                  <a:pt x="1143000" y="206375"/>
                </a:lnTo>
                <a:lnTo>
                  <a:pt x="955675" y="206375"/>
                </a:lnTo>
                <a:lnTo>
                  <a:pt x="955675" y="206375"/>
                </a:lnTo>
                <a:lnTo>
                  <a:pt x="955675" y="184150"/>
                </a:lnTo>
                <a:lnTo>
                  <a:pt x="774700" y="184150"/>
                </a:lnTo>
                <a:lnTo>
                  <a:pt x="774700" y="155575"/>
                </a:lnTo>
                <a:lnTo>
                  <a:pt x="612775" y="155575"/>
                </a:lnTo>
                <a:lnTo>
                  <a:pt x="612775" y="155575"/>
                </a:lnTo>
                <a:lnTo>
                  <a:pt x="488950" y="155575"/>
                </a:lnTo>
                <a:lnTo>
                  <a:pt x="488950" y="111125"/>
                </a:lnTo>
                <a:lnTo>
                  <a:pt x="365125" y="111125"/>
                </a:lnTo>
                <a:lnTo>
                  <a:pt x="365125" y="111125"/>
                </a:lnTo>
                <a:lnTo>
                  <a:pt x="282575" y="111125"/>
                </a:lnTo>
                <a:lnTo>
                  <a:pt x="282575" y="73025"/>
                </a:lnTo>
                <a:lnTo>
                  <a:pt x="206375" y="73025"/>
                </a:lnTo>
                <a:lnTo>
                  <a:pt x="206375" y="53975"/>
                </a:lnTo>
                <a:lnTo>
                  <a:pt x="104775" y="53975"/>
                </a:lnTo>
                <a:lnTo>
                  <a:pt x="104775" y="28575"/>
                </a:lnTo>
                <a:lnTo>
                  <a:pt x="0" y="28575"/>
                </a:lnTo>
                <a:lnTo>
                  <a:pt x="0" y="0"/>
                </a:lnTo>
              </a:path>
            </a:pathLst>
          </a:custGeom>
          <a:noFill/>
          <a:ln w="28575">
            <a:solidFill>
              <a:schemeClr val="accent3"/>
            </a:solidFill>
            <a:miter lim="800000"/>
            <a:headEnd/>
            <a:tailEnd/>
          </a:ln>
        </p:spPr>
        <p:txBody>
          <a:bodyPr rtlCol="0" anchor="ctr"/>
          <a:lstStyle/>
          <a:p>
            <a:pPr algn="ctr"/>
            <a:endParaRPr lang="en-US" dirty="0"/>
          </a:p>
        </p:txBody>
      </p:sp>
      <p:sp>
        <p:nvSpPr>
          <p:cNvPr id="1132" name="Freeform 1131">
            <a:extLst>
              <a:ext uri="{FF2B5EF4-FFF2-40B4-BE49-F238E27FC236}">
                <a16:creationId xmlns:a16="http://schemas.microsoft.com/office/drawing/2014/main" id="{C2F37D17-4254-2045-9B75-E0EE7496548D}"/>
              </a:ext>
            </a:extLst>
          </p:cNvPr>
          <p:cNvSpPr/>
          <p:nvPr/>
        </p:nvSpPr>
        <p:spPr bwMode="auto">
          <a:xfrm>
            <a:off x="7121525" y="2114550"/>
            <a:ext cx="2171700" cy="1174750"/>
          </a:xfrm>
          <a:custGeom>
            <a:avLst/>
            <a:gdLst>
              <a:gd name="connsiteX0" fmla="*/ 2171700 w 2171700"/>
              <a:gd name="connsiteY0" fmla="*/ 1174750 h 1174750"/>
              <a:gd name="connsiteX1" fmla="*/ 2051050 w 2171700"/>
              <a:gd name="connsiteY1" fmla="*/ 1174750 h 1174750"/>
              <a:gd name="connsiteX2" fmla="*/ 2051050 w 2171700"/>
              <a:gd name="connsiteY2" fmla="*/ 1162050 h 1174750"/>
              <a:gd name="connsiteX3" fmla="*/ 1968500 w 2171700"/>
              <a:gd name="connsiteY3" fmla="*/ 1162050 h 1174750"/>
              <a:gd name="connsiteX4" fmla="*/ 1968500 w 2171700"/>
              <a:gd name="connsiteY4" fmla="*/ 1162050 h 1174750"/>
              <a:gd name="connsiteX5" fmla="*/ 1968500 w 2171700"/>
              <a:gd name="connsiteY5" fmla="*/ 1162050 h 1174750"/>
              <a:gd name="connsiteX6" fmla="*/ 1968500 w 2171700"/>
              <a:gd name="connsiteY6" fmla="*/ 1136650 h 1174750"/>
              <a:gd name="connsiteX7" fmla="*/ 1816100 w 2171700"/>
              <a:gd name="connsiteY7" fmla="*/ 1136650 h 1174750"/>
              <a:gd name="connsiteX8" fmla="*/ 1816100 w 2171700"/>
              <a:gd name="connsiteY8" fmla="*/ 1098550 h 1174750"/>
              <a:gd name="connsiteX9" fmla="*/ 1762125 w 2171700"/>
              <a:gd name="connsiteY9" fmla="*/ 1098550 h 1174750"/>
              <a:gd name="connsiteX10" fmla="*/ 1762125 w 2171700"/>
              <a:gd name="connsiteY10" fmla="*/ 1098550 h 1174750"/>
              <a:gd name="connsiteX11" fmla="*/ 1704975 w 2171700"/>
              <a:gd name="connsiteY11" fmla="*/ 1098550 h 1174750"/>
              <a:gd name="connsiteX12" fmla="*/ 1704975 w 2171700"/>
              <a:gd name="connsiteY12" fmla="*/ 1044575 h 1174750"/>
              <a:gd name="connsiteX13" fmla="*/ 1647825 w 2171700"/>
              <a:gd name="connsiteY13" fmla="*/ 1044575 h 1174750"/>
              <a:gd name="connsiteX14" fmla="*/ 1647825 w 2171700"/>
              <a:gd name="connsiteY14" fmla="*/ 1016000 h 1174750"/>
              <a:gd name="connsiteX15" fmla="*/ 1593850 w 2171700"/>
              <a:gd name="connsiteY15" fmla="*/ 1016000 h 1174750"/>
              <a:gd name="connsiteX16" fmla="*/ 1593850 w 2171700"/>
              <a:gd name="connsiteY16" fmla="*/ 1016000 h 1174750"/>
              <a:gd name="connsiteX17" fmla="*/ 1593850 w 2171700"/>
              <a:gd name="connsiteY17" fmla="*/ 1016000 h 1174750"/>
              <a:gd name="connsiteX18" fmla="*/ 1593850 w 2171700"/>
              <a:gd name="connsiteY18" fmla="*/ 1016000 h 1174750"/>
              <a:gd name="connsiteX19" fmla="*/ 1593850 w 2171700"/>
              <a:gd name="connsiteY19" fmla="*/ 993775 h 1174750"/>
              <a:gd name="connsiteX20" fmla="*/ 1495425 w 2171700"/>
              <a:gd name="connsiteY20" fmla="*/ 993775 h 1174750"/>
              <a:gd name="connsiteX21" fmla="*/ 1495425 w 2171700"/>
              <a:gd name="connsiteY21" fmla="*/ 952500 h 1174750"/>
              <a:gd name="connsiteX22" fmla="*/ 1406525 w 2171700"/>
              <a:gd name="connsiteY22" fmla="*/ 952500 h 1174750"/>
              <a:gd name="connsiteX23" fmla="*/ 1406525 w 2171700"/>
              <a:gd name="connsiteY23" fmla="*/ 917575 h 1174750"/>
              <a:gd name="connsiteX24" fmla="*/ 1362075 w 2171700"/>
              <a:gd name="connsiteY24" fmla="*/ 917575 h 1174750"/>
              <a:gd name="connsiteX25" fmla="*/ 1362075 w 2171700"/>
              <a:gd name="connsiteY25" fmla="*/ 917575 h 1174750"/>
              <a:gd name="connsiteX26" fmla="*/ 1362075 w 2171700"/>
              <a:gd name="connsiteY26" fmla="*/ 892175 h 1174750"/>
              <a:gd name="connsiteX27" fmla="*/ 1285875 w 2171700"/>
              <a:gd name="connsiteY27" fmla="*/ 892175 h 1174750"/>
              <a:gd name="connsiteX28" fmla="*/ 1285875 w 2171700"/>
              <a:gd name="connsiteY28" fmla="*/ 854075 h 1174750"/>
              <a:gd name="connsiteX29" fmla="*/ 1196975 w 2171700"/>
              <a:gd name="connsiteY29" fmla="*/ 854075 h 1174750"/>
              <a:gd name="connsiteX30" fmla="*/ 1196975 w 2171700"/>
              <a:gd name="connsiteY30" fmla="*/ 815975 h 1174750"/>
              <a:gd name="connsiteX31" fmla="*/ 1136650 w 2171700"/>
              <a:gd name="connsiteY31" fmla="*/ 815975 h 1174750"/>
              <a:gd name="connsiteX32" fmla="*/ 1136650 w 2171700"/>
              <a:gd name="connsiteY32" fmla="*/ 787400 h 1174750"/>
              <a:gd name="connsiteX33" fmla="*/ 1063625 w 2171700"/>
              <a:gd name="connsiteY33" fmla="*/ 787400 h 1174750"/>
              <a:gd name="connsiteX34" fmla="*/ 1063625 w 2171700"/>
              <a:gd name="connsiteY34" fmla="*/ 762000 h 1174750"/>
              <a:gd name="connsiteX35" fmla="*/ 1009650 w 2171700"/>
              <a:gd name="connsiteY35" fmla="*/ 762000 h 1174750"/>
              <a:gd name="connsiteX36" fmla="*/ 1009650 w 2171700"/>
              <a:gd name="connsiteY36" fmla="*/ 730250 h 1174750"/>
              <a:gd name="connsiteX37" fmla="*/ 946150 w 2171700"/>
              <a:gd name="connsiteY37" fmla="*/ 730250 h 1174750"/>
              <a:gd name="connsiteX38" fmla="*/ 946150 w 2171700"/>
              <a:gd name="connsiteY38" fmla="*/ 704850 h 1174750"/>
              <a:gd name="connsiteX39" fmla="*/ 873125 w 2171700"/>
              <a:gd name="connsiteY39" fmla="*/ 704850 h 1174750"/>
              <a:gd name="connsiteX40" fmla="*/ 873125 w 2171700"/>
              <a:gd name="connsiteY40" fmla="*/ 676275 h 1174750"/>
              <a:gd name="connsiteX41" fmla="*/ 838200 w 2171700"/>
              <a:gd name="connsiteY41" fmla="*/ 676275 h 1174750"/>
              <a:gd name="connsiteX42" fmla="*/ 838200 w 2171700"/>
              <a:gd name="connsiteY42" fmla="*/ 644525 h 1174750"/>
              <a:gd name="connsiteX43" fmla="*/ 806450 w 2171700"/>
              <a:gd name="connsiteY43" fmla="*/ 644525 h 1174750"/>
              <a:gd name="connsiteX44" fmla="*/ 806450 w 2171700"/>
              <a:gd name="connsiteY44" fmla="*/ 622300 h 1174750"/>
              <a:gd name="connsiteX45" fmla="*/ 758825 w 2171700"/>
              <a:gd name="connsiteY45" fmla="*/ 622300 h 1174750"/>
              <a:gd name="connsiteX46" fmla="*/ 758825 w 2171700"/>
              <a:gd name="connsiteY46" fmla="*/ 622300 h 1174750"/>
              <a:gd name="connsiteX47" fmla="*/ 758825 w 2171700"/>
              <a:gd name="connsiteY47" fmla="*/ 600075 h 1174750"/>
              <a:gd name="connsiteX48" fmla="*/ 698500 w 2171700"/>
              <a:gd name="connsiteY48" fmla="*/ 600075 h 1174750"/>
              <a:gd name="connsiteX49" fmla="*/ 698500 w 2171700"/>
              <a:gd name="connsiteY49" fmla="*/ 558800 h 1174750"/>
              <a:gd name="connsiteX50" fmla="*/ 666750 w 2171700"/>
              <a:gd name="connsiteY50" fmla="*/ 558800 h 1174750"/>
              <a:gd name="connsiteX51" fmla="*/ 666750 w 2171700"/>
              <a:gd name="connsiteY51" fmla="*/ 523875 h 1174750"/>
              <a:gd name="connsiteX52" fmla="*/ 666750 w 2171700"/>
              <a:gd name="connsiteY52" fmla="*/ 523875 h 1174750"/>
              <a:gd name="connsiteX53" fmla="*/ 638175 w 2171700"/>
              <a:gd name="connsiteY53" fmla="*/ 495300 h 1174750"/>
              <a:gd name="connsiteX54" fmla="*/ 568325 w 2171700"/>
              <a:gd name="connsiteY54" fmla="*/ 425450 h 1174750"/>
              <a:gd name="connsiteX55" fmla="*/ 568325 w 2171700"/>
              <a:gd name="connsiteY55" fmla="*/ 381000 h 1174750"/>
              <a:gd name="connsiteX56" fmla="*/ 501650 w 2171700"/>
              <a:gd name="connsiteY56" fmla="*/ 381000 h 1174750"/>
              <a:gd name="connsiteX57" fmla="*/ 501650 w 2171700"/>
              <a:gd name="connsiteY57" fmla="*/ 336550 h 1174750"/>
              <a:gd name="connsiteX58" fmla="*/ 434975 w 2171700"/>
              <a:gd name="connsiteY58" fmla="*/ 336550 h 1174750"/>
              <a:gd name="connsiteX59" fmla="*/ 434975 w 2171700"/>
              <a:gd name="connsiteY59" fmla="*/ 269875 h 1174750"/>
              <a:gd name="connsiteX60" fmla="*/ 387350 w 2171700"/>
              <a:gd name="connsiteY60" fmla="*/ 269875 h 1174750"/>
              <a:gd name="connsiteX61" fmla="*/ 387350 w 2171700"/>
              <a:gd name="connsiteY61" fmla="*/ 228600 h 1174750"/>
              <a:gd name="connsiteX62" fmla="*/ 333375 w 2171700"/>
              <a:gd name="connsiteY62" fmla="*/ 228600 h 1174750"/>
              <a:gd name="connsiteX63" fmla="*/ 333375 w 2171700"/>
              <a:gd name="connsiteY63" fmla="*/ 190500 h 1174750"/>
              <a:gd name="connsiteX64" fmla="*/ 292100 w 2171700"/>
              <a:gd name="connsiteY64" fmla="*/ 190500 h 1174750"/>
              <a:gd name="connsiteX65" fmla="*/ 292100 w 2171700"/>
              <a:gd name="connsiteY65" fmla="*/ 155575 h 1174750"/>
              <a:gd name="connsiteX66" fmla="*/ 231775 w 2171700"/>
              <a:gd name="connsiteY66" fmla="*/ 155575 h 1174750"/>
              <a:gd name="connsiteX67" fmla="*/ 231775 w 2171700"/>
              <a:gd name="connsiteY67" fmla="*/ 127000 h 1174750"/>
              <a:gd name="connsiteX68" fmla="*/ 190500 w 2171700"/>
              <a:gd name="connsiteY68" fmla="*/ 127000 h 1174750"/>
              <a:gd name="connsiteX69" fmla="*/ 190500 w 2171700"/>
              <a:gd name="connsiteY69" fmla="*/ 92075 h 1174750"/>
              <a:gd name="connsiteX70" fmla="*/ 139700 w 2171700"/>
              <a:gd name="connsiteY70" fmla="*/ 92075 h 1174750"/>
              <a:gd name="connsiteX71" fmla="*/ 139700 w 2171700"/>
              <a:gd name="connsiteY71" fmla="*/ 50800 h 1174750"/>
              <a:gd name="connsiteX72" fmla="*/ 107950 w 2171700"/>
              <a:gd name="connsiteY72" fmla="*/ 50800 h 1174750"/>
              <a:gd name="connsiteX73" fmla="*/ 107950 w 2171700"/>
              <a:gd name="connsiteY73" fmla="*/ 19050 h 1174750"/>
              <a:gd name="connsiteX74" fmla="*/ 53975 w 2171700"/>
              <a:gd name="connsiteY74" fmla="*/ 19050 h 1174750"/>
              <a:gd name="connsiteX75" fmla="*/ 53975 w 2171700"/>
              <a:gd name="connsiteY75" fmla="*/ 19050 h 1174750"/>
              <a:gd name="connsiteX76" fmla="*/ 53975 w 2171700"/>
              <a:gd name="connsiteY76" fmla="*/ 0 h 1174750"/>
              <a:gd name="connsiteX77" fmla="*/ 0 w 2171700"/>
              <a:gd name="connsiteY77" fmla="*/ 0 h 117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2171700" h="1174750">
                <a:moveTo>
                  <a:pt x="2171700" y="1174750"/>
                </a:moveTo>
                <a:lnTo>
                  <a:pt x="2051050" y="1174750"/>
                </a:lnTo>
                <a:lnTo>
                  <a:pt x="2051050" y="1162050"/>
                </a:lnTo>
                <a:lnTo>
                  <a:pt x="1968500" y="1162050"/>
                </a:lnTo>
                <a:lnTo>
                  <a:pt x="1968500" y="1162050"/>
                </a:lnTo>
                <a:lnTo>
                  <a:pt x="1968500" y="1162050"/>
                </a:lnTo>
                <a:lnTo>
                  <a:pt x="1968500" y="1136650"/>
                </a:lnTo>
                <a:lnTo>
                  <a:pt x="1816100" y="1136650"/>
                </a:lnTo>
                <a:lnTo>
                  <a:pt x="1816100" y="1098550"/>
                </a:lnTo>
                <a:lnTo>
                  <a:pt x="1762125" y="1098550"/>
                </a:lnTo>
                <a:lnTo>
                  <a:pt x="1762125" y="1098550"/>
                </a:lnTo>
                <a:lnTo>
                  <a:pt x="1704975" y="1098550"/>
                </a:lnTo>
                <a:lnTo>
                  <a:pt x="1704975" y="1044575"/>
                </a:lnTo>
                <a:lnTo>
                  <a:pt x="1647825" y="1044575"/>
                </a:lnTo>
                <a:lnTo>
                  <a:pt x="1647825" y="1016000"/>
                </a:lnTo>
                <a:lnTo>
                  <a:pt x="1593850" y="1016000"/>
                </a:lnTo>
                <a:lnTo>
                  <a:pt x="1593850" y="1016000"/>
                </a:lnTo>
                <a:lnTo>
                  <a:pt x="1593850" y="1016000"/>
                </a:lnTo>
                <a:lnTo>
                  <a:pt x="1593850" y="1016000"/>
                </a:lnTo>
                <a:lnTo>
                  <a:pt x="1593850" y="993775"/>
                </a:lnTo>
                <a:lnTo>
                  <a:pt x="1495425" y="993775"/>
                </a:lnTo>
                <a:lnTo>
                  <a:pt x="1495425" y="952500"/>
                </a:lnTo>
                <a:lnTo>
                  <a:pt x="1406525" y="952500"/>
                </a:lnTo>
                <a:lnTo>
                  <a:pt x="1406525" y="917575"/>
                </a:lnTo>
                <a:lnTo>
                  <a:pt x="1362075" y="917575"/>
                </a:lnTo>
                <a:lnTo>
                  <a:pt x="1362075" y="917575"/>
                </a:lnTo>
                <a:lnTo>
                  <a:pt x="1362075" y="892175"/>
                </a:lnTo>
                <a:lnTo>
                  <a:pt x="1285875" y="892175"/>
                </a:lnTo>
                <a:lnTo>
                  <a:pt x="1285875" y="854075"/>
                </a:lnTo>
                <a:lnTo>
                  <a:pt x="1196975" y="854075"/>
                </a:lnTo>
                <a:lnTo>
                  <a:pt x="1196975" y="815975"/>
                </a:lnTo>
                <a:lnTo>
                  <a:pt x="1136650" y="815975"/>
                </a:lnTo>
                <a:lnTo>
                  <a:pt x="1136650" y="787400"/>
                </a:lnTo>
                <a:lnTo>
                  <a:pt x="1063625" y="787400"/>
                </a:lnTo>
                <a:lnTo>
                  <a:pt x="1063625" y="762000"/>
                </a:lnTo>
                <a:lnTo>
                  <a:pt x="1009650" y="762000"/>
                </a:lnTo>
                <a:lnTo>
                  <a:pt x="1009650" y="730250"/>
                </a:lnTo>
                <a:lnTo>
                  <a:pt x="946150" y="730250"/>
                </a:lnTo>
                <a:lnTo>
                  <a:pt x="946150" y="704850"/>
                </a:lnTo>
                <a:lnTo>
                  <a:pt x="873125" y="704850"/>
                </a:lnTo>
                <a:lnTo>
                  <a:pt x="873125" y="676275"/>
                </a:lnTo>
                <a:lnTo>
                  <a:pt x="838200" y="676275"/>
                </a:lnTo>
                <a:lnTo>
                  <a:pt x="838200" y="644525"/>
                </a:lnTo>
                <a:lnTo>
                  <a:pt x="806450" y="644525"/>
                </a:lnTo>
                <a:lnTo>
                  <a:pt x="806450" y="622300"/>
                </a:lnTo>
                <a:lnTo>
                  <a:pt x="758825" y="622300"/>
                </a:lnTo>
                <a:lnTo>
                  <a:pt x="758825" y="622300"/>
                </a:lnTo>
                <a:lnTo>
                  <a:pt x="758825" y="600075"/>
                </a:lnTo>
                <a:lnTo>
                  <a:pt x="698500" y="600075"/>
                </a:lnTo>
                <a:lnTo>
                  <a:pt x="698500" y="558800"/>
                </a:lnTo>
                <a:lnTo>
                  <a:pt x="666750" y="558800"/>
                </a:lnTo>
                <a:lnTo>
                  <a:pt x="666750" y="523875"/>
                </a:lnTo>
                <a:lnTo>
                  <a:pt x="666750" y="523875"/>
                </a:lnTo>
                <a:lnTo>
                  <a:pt x="638175" y="495300"/>
                </a:lnTo>
                <a:lnTo>
                  <a:pt x="568325" y="425450"/>
                </a:lnTo>
                <a:lnTo>
                  <a:pt x="568325" y="381000"/>
                </a:lnTo>
                <a:lnTo>
                  <a:pt x="501650" y="381000"/>
                </a:lnTo>
                <a:lnTo>
                  <a:pt x="501650" y="336550"/>
                </a:lnTo>
                <a:lnTo>
                  <a:pt x="434975" y="336550"/>
                </a:lnTo>
                <a:lnTo>
                  <a:pt x="434975" y="269875"/>
                </a:lnTo>
                <a:lnTo>
                  <a:pt x="387350" y="269875"/>
                </a:lnTo>
                <a:lnTo>
                  <a:pt x="387350" y="228600"/>
                </a:lnTo>
                <a:lnTo>
                  <a:pt x="333375" y="228600"/>
                </a:lnTo>
                <a:lnTo>
                  <a:pt x="333375" y="190500"/>
                </a:lnTo>
                <a:lnTo>
                  <a:pt x="292100" y="190500"/>
                </a:lnTo>
                <a:lnTo>
                  <a:pt x="292100" y="155575"/>
                </a:lnTo>
                <a:lnTo>
                  <a:pt x="231775" y="155575"/>
                </a:lnTo>
                <a:lnTo>
                  <a:pt x="231775" y="127000"/>
                </a:lnTo>
                <a:lnTo>
                  <a:pt x="190500" y="127000"/>
                </a:lnTo>
                <a:lnTo>
                  <a:pt x="190500" y="92075"/>
                </a:lnTo>
                <a:lnTo>
                  <a:pt x="139700" y="92075"/>
                </a:lnTo>
                <a:lnTo>
                  <a:pt x="139700" y="50800"/>
                </a:lnTo>
                <a:lnTo>
                  <a:pt x="107950" y="50800"/>
                </a:lnTo>
                <a:lnTo>
                  <a:pt x="107950" y="19050"/>
                </a:lnTo>
                <a:lnTo>
                  <a:pt x="53975" y="19050"/>
                </a:lnTo>
                <a:lnTo>
                  <a:pt x="53975" y="19050"/>
                </a:lnTo>
                <a:lnTo>
                  <a:pt x="53975" y="0"/>
                </a:lnTo>
                <a:lnTo>
                  <a:pt x="0" y="0"/>
                </a:lnTo>
              </a:path>
            </a:pathLst>
          </a:custGeom>
          <a:noFill/>
          <a:ln w="28575">
            <a:solidFill>
              <a:schemeClr val="accent3"/>
            </a:solidFill>
            <a:miter lim="800000"/>
            <a:headEnd/>
            <a:tailEnd/>
          </a:ln>
        </p:spPr>
        <p:txBody>
          <a:bodyPr rtlCol="0" anchor="ctr"/>
          <a:lstStyle/>
          <a:p>
            <a:pPr algn="ctr"/>
            <a:endParaRPr lang="en-US" dirty="0"/>
          </a:p>
        </p:txBody>
      </p:sp>
      <p:sp>
        <p:nvSpPr>
          <p:cNvPr id="1128" name="Freeform 1127">
            <a:extLst>
              <a:ext uri="{FF2B5EF4-FFF2-40B4-BE49-F238E27FC236}">
                <a16:creationId xmlns:a16="http://schemas.microsoft.com/office/drawing/2014/main" id="{4DCD9932-908D-0E45-B457-DFC88FDA2D95}"/>
              </a:ext>
            </a:extLst>
          </p:cNvPr>
          <p:cNvSpPr/>
          <p:nvPr/>
        </p:nvSpPr>
        <p:spPr bwMode="auto">
          <a:xfrm>
            <a:off x="7127875" y="2124075"/>
            <a:ext cx="3857625" cy="1149350"/>
          </a:xfrm>
          <a:custGeom>
            <a:avLst/>
            <a:gdLst>
              <a:gd name="connsiteX0" fmla="*/ 0 w 3857625"/>
              <a:gd name="connsiteY0" fmla="*/ 0 h 1149350"/>
              <a:gd name="connsiteX1" fmla="*/ 92075 w 3857625"/>
              <a:gd name="connsiteY1" fmla="*/ 66675 h 1149350"/>
              <a:gd name="connsiteX2" fmla="*/ 117475 w 3857625"/>
              <a:gd name="connsiteY2" fmla="*/ 107950 h 1149350"/>
              <a:gd name="connsiteX3" fmla="*/ 152400 w 3857625"/>
              <a:gd name="connsiteY3" fmla="*/ 117475 h 1149350"/>
              <a:gd name="connsiteX4" fmla="*/ 206375 w 3857625"/>
              <a:gd name="connsiteY4" fmla="*/ 177800 h 1149350"/>
              <a:gd name="connsiteX5" fmla="*/ 238125 w 3857625"/>
              <a:gd name="connsiteY5" fmla="*/ 209550 h 1149350"/>
              <a:gd name="connsiteX6" fmla="*/ 266700 w 3857625"/>
              <a:gd name="connsiteY6" fmla="*/ 212725 h 1149350"/>
              <a:gd name="connsiteX7" fmla="*/ 266700 w 3857625"/>
              <a:gd name="connsiteY7" fmla="*/ 212725 h 1149350"/>
              <a:gd name="connsiteX8" fmla="*/ 323850 w 3857625"/>
              <a:gd name="connsiteY8" fmla="*/ 241300 h 1149350"/>
              <a:gd name="connsiteX9" fmla="*/ 393700 w 3857625"/>
              <a:gd name="connsiteY9" fmla="*/ 276225 h 1149350"/>
              <a:gd name="connsiteX10" fmla="*/ 454025 w 3857625"/>
              <a:gd name="connsiteY10" fmla="*/ 323850 h 1149350"/>
              <a:gd name="connsiteX11" fmla="*/ 523875 w 3857625"/>
              <a:gd name="connsiteY11" fmla="*/ 403225 h 1149350"/>
              <a:gd name="connsiteX12" fmla="*/ 612775 w 3857625"/>
              <a:gd name="connsiteY12" fmla="*/ 457200 h 1149350"/>
              <a:gd name="connsiteX13" fmla="*/ 688975 w 3857625"/>
              <a:gd name="connsiteY13" fmla="*/ 501650 h 1149350"/>
              <a:gd name="connsiteX14" fmla="*/ 720725 w 3857625"/>
              <a:gd name="connsiteY14" fmla="*/ 517525 h 1149350"/>
              <a:gd name="connsiteX15" fmla="*/ 803275 w 3857625"/>
              <a:gd name="connsiteY15" fmla="*/ 568325 h 1149350"/>
              <a:gd name="connsiteX16" fmla="*/ 882650 w 3857625"/>
              <a:gd name="connsiteY16" fmla="*/ 596900 h 1149350"/>
              <a:gd name="connsiteX17" fmla="*/ 965200 w 3857625"/>
              <a:gd name="connsiteY17" fmla="*/ 625475 h 1149350"/>
              <a:gd name="connsiteX18" fmla="*/ 1054100 w 3857625"/>
              <a:gd name="connsiteY18" fmla="*/ 647700 h 1149350"/>
              <a:gd name="connsiteX19" fmla="*/ 1117600 w 3857625"/>
              <a:gd name="connsiteY19" fmla="*/ 669925 h 1149350"/>
              <a:gd name="connsiteX20" fmla="*/ 1171575 w 3857625"/>
              <a:gd name="connsiteY20" fmla="*/ 695325 h 1149350"/>
              <a:gd name="connsiteX21" fmla="*/ 1225550 w 3857625"/>
              <a:gd name="connsiteY21" fmla="*/ 711200 h 1149350"/>
              <a:gd name="connsiteX22" fmla="*/ 1225550 w 3857625"/>
              <a:gd name="connsiteY22" fmla="*/ 711200 h 1149350"/>
              <a:gd name="connsiteX23" fmla="*/ 1228725 w 3857625"/>
              <a:gd name="connsiteY23" fmla="*/ 736600 h 1149350"/>
              <a:gd name="connsiteX24" fmla="*/ 1317625 w 3857625"/>
              <a:gd name="connsiteY24" fmla="*/ 755650 h 1149350"/>
              <a:gd name="connsiteX25" fmla="*/ 1374775 w 3857625"/>
              <a:gd name="connsiteY25" fmla="*/ 777875 h 1149350"/>
              <a:gd name="connsiteX26" fmla="*/ 1435100 w 3857625"/>
              <a:gd name="connsiteY26" fmla="*/ 819150 h 1149350"/>
              <a:gd name="connsiteX27" fmla="*/ 1508125 w 3857625"/>
              <a:gd name="connsiteY27" fmla="*/ 825500 h 1149350"/>
              <a:gd name="connsiteX28" fmla="*/ 1508125 w 3857625"/>
              <a:gd name="connsiteY28" fmla="*/ 825500 h 1149350"/>
              <a:gd name="connsiteX29" fmla="*/ 1552575 w 3857625"/>
              <a:gd name="connsiteY29" fmla="*/ 850900 h 1149350"/>
              <a:gd name="connsiteX30" fmla="*/ 1571625 w 3857625"/>
              <a:gd name="connsiteY30" fmla="*/ 866775 h 1149350"/>
              <a:gd name="connsiteX31" fmla="*/ 1625600 w 3857625"/>
              <a:gd name="connsiteY31" fmla="*/ 869950 h 1149350"/>
              <a:gd name="connsiteX32" fmla="*/ 1657350 w 3857625"/>
              <a:gd name="connsiteY32" fmla="*/ 889000 h 1149350"/>
              <a:gd name="connsiteX33" fmla="*/ 1692275 w 3857625"/>
              <a:gd name="connsiteY33" fmla="*/ 889000 h 1149350"/>
              <a:gd name="connsiteX34" fmla="*/ 1714500 w 3857625"/>
              <a:gd name="connsiteY34" fmla="*/ 901700 h 1149350"/>
              <a:gd name="connsiteX35" fmla="*/ 1743075 w 3857625"/>
              <a:gd name="connsiteY35" fmla="*/ 901700 h 1149350"/>
              <a:gd name="connsiteX36" fmla="*/ 1784350 w 3857625"/>
              <a:gd name="connsiteY36" fmla="*/ 923925 h 1149350"/>
              <a:gd name="connsiteX37" fmla="*/ 1816100 w 3857625"/>
              <a:gd name="connsiteY37" fmla="*/ 923925 h 1149350"/>
              <a:gd name="connsiteX38" fmla="*/ 1860550 w 3857625"/>
              <a:gd name="connsiteY38" fmla="*/ 962025 h 1149350"/>
              <a:gd name="connsiteX39" fmla="*/ 1901825 w 3857625"/>
              <a:gd name="connsiteY39" fmla="*/ 962025 h 1149350"/>
              <a:gd name="connsiteX40" fmla="*/ 1930400 w 3857625"/>
              <a:gd name="connsiteY40" fmla="*/ 977900 h 1149350"/>
              <a:gd name="connsiteX41" fmla="*/ 1974850 w 3857625"/>
              <a:gd name="connsiteY41" fmla="*/ 987425 h 1149350"/>
              <a:gd name="connsiteX42" fmla="*/ 2016125 w 3857625"/>
              <a:gd name="connsiteY42" fmla="*/ 996950 h 1149350"/>
              <a:gd name="connsiteX43" fmla="*/ 2079625 w 3857625"/>
              <a:gd name="connsiteY43" fmla="*/ 1006475 h 1149350"/>
              <a:gd name="connsiteX44" fmla="*/ 2133600 w 3857625"/>
              <a:gd name="connsiteY44" fmla="*/ 1006475 h 1149350"/>
              <a:gd name="connsiteX45" fmla="*/ 2162175 w 3857625"/>
              <a:gd name="connsiteY45" fmla="*/ 1016000 h 1149350"/>
              <a:gd name="connsiteX46" fmla="*/ 2206625 w 3857625"/>
              <a:gd name="connsiteY46" fmla="*/ 1025525 h 1149350"/>
              <a:gd name="connsiteX47" fmla="*/ 2232025 w 3857625"/>
              <a:gd name="connsiteY47" fmla="*/ 1035050 h 1149350"/>
              <a:gd name="connsiteX48" fmla="*/ 2336800 w 3857625"/>
              <a:gd name="connsiteY48" fmla="*/ 1035050 h 1149350"/>
              <a:gd name="connsiteX49" fmla="*/ 2355850 w 3857625"/>
              <a:gd name="connsiteY49" fmla="*/ 1050925 h 1149350"/>
              <a:gd name="connsiteX50" fmla="*/ 2441575 w 3857625"/>
              <a:gd name="connsiteY50" fmla="*/ 1050925 h 1149350"/>
              <a:gd name="connsiteX51" fmla="*/ 2524125 w 3857625"/>
              <a:gd name="connsiteY51" fmla="*/ 1054100 h 1149350"/>
              <a:gd name="connsiteX52" fmla="*/ 2540000 w 3857625"/>
              <a:gd name="connsiteY52" fmla="*/ 1060450 h 1149350"/>
              <a:gd name="connsiteX53" fmla="*/ 2571750 w 3857625"/>
              <a:gd name="connsiteY53" fmla="*/ 1063625 h 1149350"/>
              <a:gd name="connsiteX54" fmla="*/ 2578100 w 3857625"/>
              <a:gd name="connsiteY54" fmla="*/ 1076325 h 1149350"/>
              <a:gd name="connsiteX55" fmla="*/ 2609850 w 3857625"/>
              <a:gd name="connsiteY55" fmla="*/ 1076325 h 1149350"/>
              <a:gd name="connsiteX56" fmla="*/ 2619375 w 3857625"/>
              <a:gd name="connsiteY56" fmla="*/ 1082675 h 1149350"/>
              <a:gd name="connsiteX57" fmla="*/ 2647950 w 3857625"/>
              <a:gd name="connsiteY57" fmla="*/ 1082675 h 1149350"/>
              <a:gd name="connsiteX58" fmla="*/ 2663825 w 3857625"/>
              <a:gd name="connsiteY58" fmla="*/ 1098550 h 1149350"/>
              <a:gd name="connsiteX59" fmla="*/ 2790825 w 3857625"/>
              <a:gd name="connsiteY59" fmla="*/ 1098550 h 1149350"/>
              <a:gd name="connsiteX60" fmla="*/ 2790825 w 3857625"/>
              <a:gd name="connsiteY60" fmla="*/ 1098550 h 1149350"/>
              <a:gd name="connsiteX61" fmla="*/ 2790825 w 3857625"/>
              <a:gd name="connsiteY61" fmla="*/ 1098550 h 1149350"/>
              <a:gd name="connsiteX62" fmla="*/ 2790825 w 3857625"/>
              <a:gd name="connsiteY62" fmla="*/ 1123950 h 1149350"/>
              <a:gd name="connsiteX63" fmla="*/ 3184525 w 3857625"/>
              <a:gd name="connsiteY63" fmla="*/ 1123950 h 1149350"/>
              <a:gd name="connsiteX64" fmla="*/ 3197225 w 3857625"/>
              <a:gd name="connsiteY64" fmla="*/ 1136650 h 1149350"/>
              <a:gd name="connsiteX65" fmla="*/ 3463925 w 3857625"/>
              <a:gd name="connsiteY65" fmla="*/ 1136650 h 1149350"/>
              <a:gd name="connsiteX66" fmla="*/ 3476625 w 3857625"/>
              <a:gd name="connsiteY66" fmla="*/ 1149350 h 1149350"/>
              <a:gd name="connsiteX67" fmla="*/ 3857625 w 3857625"/>
              <a:gd name="connsiteY67" fmla="*/ 1149350 h 114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857625" h="1149350">
                <a:moveTo>
                  <a:pt x="0" y="0"/>
                </a:moveTo>
                <a:lnTo>
                  <a:pt x="92075" y="66675"/>
                </a:lnTo>
                <a:lnTo>
                  <a:pt x="117475" y="107950"/>
                </a:lnTo>
                <a:lnTo>
                  <a:pt x="152400" y="117475"/>
                </a:lnTo>
                <a:lnTo>
                  <a:pt x="206375" y="177800"/>
                </a:lnTo>
                <a:lnTo>
                  <a:pt x="238125" y="209550"/>
                </a:lnTo>
                <a:lnTo>
                  <a:pt x="266700" y="212725"/>
                </a:lnTo>
                <a:lnTo>
                  <a:pt x="266700" y="212725"/>
                </a:lnTo>
                <a:lnTo>
                  <a:pt x="323850" y="241300"/>
                </a:lnTo>
                <a:lnTo>
                  <a:pt x="393700" y="276225"/>
                </a:lnTo>
                <a:lnTo>
                  <a:pt x="454025" y="323850"/>
                </a:lnTo>
                <a:lnTo>
                  <a:pt x="523875" y="403225"/>
                </a:lnTo>
                <a:lnTo>
                  <a:pt x="612775" y="457200"/>
                </a:lnTo>
                <a:lnTo>
                  <a:pt x="688975" y="501650"/>
                </a:lnTo>
                <a:lnTo>
                  <a:pt x="720725" y="517525"/>
                </a:lnTo>
                <a:lnTo>
                  <a:pt x="803275" y="568325"/>
                </a:lnTo>
                <a:lnTo>
                  <a:pt x="882650" y="596900"/>
                </a:lnTo>
                <a:lnTo>
                  <a:pt x="965200" y="625475"/>
                </a:lnTo>
                <a:lnTo>
                  <a:pt x="1054100" y="647700"/>
                </a:lnTo>
                <a:lnTo>
                  <a:pt x="1117600" y="669925"/>
                </a:lnTo>
                <a:lnTo>
                  <a:pt x="1171575" y="695325"/>
                </a:lnTo>
                <a:lnTo>
                  <a:pt x="1225550" y="711200"/>
                </a:lnTo>
                <a:lnTo>
                  <a:pt x="1225550" y="711200"/>
                </a:lnTo>
                <a:lnTo>
                  <a:pt x="1228725" y="736600"/>
                </a:lnTo>
                <a:lnTo>
                  <a:pt x="1317625" y="755650"/>
                </a:lnTo>
                <a:lnTo>
                  <a:pt x="1374775" y="777875"/>
                </a:lnTo>
                <a:lnTo>
                  <a:pt x="1435100" y="819150"/>
                </a:lnTo>
                <a:lnTo>
                  <a:pt x="1508125" y="825500"/>
                </a:lnTo>
                <a:lnTo>
                  <a:pt x="1508125" y="825500"/>
                </a:lnTo>
                <a:lnTo>
                  <a:pt x="1552575" y="850900"/>
                </a:lnTo>
                <a:lnTo>
                  <a:pt x="1571625" y="866775"/>
                </a:lnTo>
                <a:lnTo>
                  <a:pt x="1625600" y="869950"/>
                </a:lnTo>
                <a:lnTo>
                  <a:pt x="1657350" y="889000"/>
                </a:lnTo>
                <a:lnTo>
                  <a:pt x="1692275" y="889000"/>
                </a:lnTo>
                <a:lnTo>
                  <a:pt x="1714500" y="901700"/>
                </a:lnTo>
                <a:lnTo>
                  <a:pt x="1743075" y="901700"/>
                </a:lnTo>
                <a:lnTo>
                  <a:pt x="1784350" y="923925"/>
                </a:lnTo>
                <a:lnTo>
                  <a:pt x="1816100" y="923925"/>
                </a:lnTo>
                <a:lnTo>
                  <a:pt x="1860550" y="962025"/>
                </a:lnTo>
                <a:lnTo>
                  <a:pt x="1901825" y="962025"/>
                </a:lnTo>
                <a:lnTo>
                  <a:pt x="1930400" y="977900"/>
                </a:lnTo>
                <a:lnTo>
                  <a:pt x="1974850" y="987425"/>
                </a:lnTo>
                <a:lnTo>
                  <a:pt x="2016125" y="996950"/>
                </a:lnTo>
                <a:lnTo>
                  <a:pt x="2079625" y="1006475"/>
                </a:lnTo>
                <a:lnTo>
                  <a:pt x="2133600" y="1006475"/>
                </a:lnTo>
                <a:lnTo>
                  <a:pt x="2162175" y="1016000"/>
                </a:lnTo>
                <a:lnTo>
                  <a:pt x="2206625" y="1025525"/>
                </a:lnTo>
                <a:lnTo>
                  <a:pt x="2232025" y="1035050"/>
                </a:lnTo>
                <a:lnTo>
                  <a:pt x="2336800" y="1035050"/>
                </a:lnTo>
                <a:lnTo>
                  <a:pt x="2355850" y="1050925"/>
                </a:lnTo>
                <a:lnTo>
                  <a:pt x="2441575" y="1050925"/>
                </a:lnTo>
                <a:lnTo>
                  <a:pt x="2524125" y="1054100"/>
                </a:lnTo>
                <a:lnTo>
                  <a:pt x="2540000" y="1060450"/>
                </a:lnTo>
                <a:lnTo>
                  <a:pt x="2571750" y="1063625"/>
                </a:lnTo>
                <a:lnTo>
                  <a:pt x="2578100" y="1076325"/>
                </a:lnTo>
                <a:lnTo>
                  <a:pt x="2609850" y="1076325"/>
                </a:lnTo>
                <a:lnTo>
                  <a:pt x="2619375" y="1082675"/>
                </a:lnTo>
                <a:lnTo>
                  <a:pt x="2647950" y="1082675"/>
                </a:lnTo>
                <a:lnTo>
                  <a:pt x="2663825" y="1098550"/>
                </a:lnTo>
                <a:lnTo>
                  <a:pt x="2790825" y="1098550"/>
                </a:lnTo>
                <a:lnTo>
                  <a:pt x="2790825" y="1098550"/>
                </a:lnTo>
                <a:lnTo>
                  <a:pt x="2790825" y="1098550"/>
                </a:lnTo>
                <a:lnTo>
                  <a:pt x="2790825" y="1123950"/>
                </a:lnTo>
                <a:lnTo>
                  <a:pt x="3184525" y="1123950"/>
                </a:lnTo>
                <a:lnTo>
                  <a:pt x="3197225" y="1136650"/>
                </a:lnTo>
                <a:lnTo>
                  <a:pt x="3463925" y="1136650"/>
                </a:lnTo>
                <a:lnTo>
                  <a:pt x="3476625" y="1149350"/>
                </a:lnTo>
                <a:lnTo>
                  <a:pt x="3857625" y="1149350"/>
                </a:lnTo>
              </a:path>
            </a:pathLst>
          </a:custGeom>
          <a:noFill/>
          <a:ln w="28575">
            <a:solidFill>
              <a:schemeClr val="accent1"/>
            </a:solidFill>
            <a:miter lim="800000"/>
            <a:headEnd/>
            <a:tailEnd/>
          </a:ln>
        </p:spPr>
        <p:txBody>
          <a:bodyPr rtlCol="0" anchor="ctr"/>
          <a:lstStyle/>
          <a:p>
            <a:pPr algn="ctr"/>
            <a:endParaRPr lang="en-US" dirty="0"/>
          </a:p>
        </p:txBody>
      </p:sp>
      <p:sp>
        <p:nvSpPr>
          <p:cNvPr id="1133" name="Oval 1132">
            <a:extLst>
              <a:ext uri="{FF2B5EF4-FFF2-40B4-BE49-F238E27FC236}">
                <a16:creationId xmlns:a16="http://schemas.microsoft.com/office/drawing/2014/main" id="{7EFFA544-3976-0942-9D60-AF418580E4F7}"/>
              </a:ext>
            </a:extLst>
          </p:cNvPr>
          <p:cNvSpPr/>
          <p:nvPr/>
        </p:nvSpPr>
        <p:spPr bwMode="auto">
          <a:xfrm>
            <a:off x="7135667" y="2130672"/>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4" name="Oval 1133">
            <a:extLst>
              <a:ext uri="{FF2B5EF4-FFF2-40B4-BE49-F238E27FC236}">
                <a16:creationId xmlns:a16="http://schemas.microsoft.com/office/drawing/2014/main" id="{44291EC0-A90A-2341-BA3D-026634665876}"/>
              </a:ext>
            </a:extLst>
          </p:cNvPr>
          <p:cNvSpPr/>
          <p:nvPr/>
        </p:nvSpPr>
        <p:spPr bwMode="auto">
          <a:xfrm>
            <a:off x="7238319" y="2215739"/>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5" name="Oval 1134">
            <a:extLst>
              <a:ext uri="{FF2B5EF4-FFF2-40B4-BE49-F238E27FC236}">
                <a16:creationId xmlns:a16="http://schemas.microsoft.com/office/drawing/2014/main" id="{16B1A088-0830-7D4A-9B16-FDC3B0E2958F}"/>
              </a:ext>
            </a:extLst>
          </p:cNvPr>
          <p:cNvSpPr/>
          <p:nvPr/>
        </p:nvSpPr>
        <p:spPr bwMode="auto">
          <a:xfrm>
            <a:off x="7441772" y="2353211"/>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6" name="Oval 1135">
            <a:extLst>
              <a:ext uri="{FF2B5EF4-FFF2-40B4-BE49-F238E27FC236}">
                <a16:creationId xmlns:a16="http://schemas.microsoft.com/office/drawing/2014/main" id="{CED9E2DF-980E-6C4C-9F77-1F5EC5808BA3}"/>
              </a:ext>
            </a:extLst>
          </p:cNvPr>
          <p:cNvSpPr/>
          <p:nvPr/>
        </p:nvSpPr>
        <p:spPr bwMode="auto">
          <a:xfrm>
            <a:off x="7487354" y="2370021"/>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7" name="Oval 1136">
            <a:extLst>
              <a:ext uri="{FF2B5EF4-FFF2-40B4-BE49-F238E27FC236}">
                <a16:creationId xmlns:a16="http://schemas.microsoft.com/office/drawing/2014/main" id="{187F2608-BB76-814F-B1AE-527AFC75435C}"/>
              </a:ext>
            </a:extLst>
          </p:cNvPr>
          <p:cNvSpPr/>
          <p:nvPr/>
        </p:nvSpPr>
        <p:spPr bwMode="auto">
          <a:xfrm>
            <a:off x="7570126" y="2450706"/>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8" name="Oval 1137">
            <a:extLst>
              <a:ext uri="{FF2B5EF4-FFF2-40B4-BE49-F238E27FC236}">
                <a16:creationId xmlns:a16="http://schemas.microsoft.com/office/drawing/2014/main" id="{745C6863-496D-FB42-888D-B450FE12A167}"/>
              </a:ext>
            </a:extLst>
          </p:cNvPr>
          <p:cNvSpPr/>
          <p:nvPr/>
        </p:nvSpPr>
        <p:spPr bwMode="auto">
          <a:xfrm>
            <a:off x="7639436" y="2503385"/>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9" name="Oval 1138">
            <a:extLst>
              <a:ext uri="{FF2B5EF4-FFF2-40B4-BE49-F238E27FC236}">
                <a16:creationId xmlns:a16="http://schemas.microsoft.com/office/drawing/2014/main" id="{A68B7AE3-F4B2-3449-B970-532B1F44DBB0}"/>
              </a:ext>
            </a:extLst>
          </p:cNvPr>
          <p:cNvSpPr/>
          <p:nvPr/>
        </p:nvSpPr>
        <p:spPr bwMode="auto">
          <a:xfrm>
            <a:off x="8022970" y="2697729"/>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0" name="Oval 1139">
            <a:extLst>
              <a:ext uri="{FF2B5EF4-FFF2-40B4-BE49-F238E27FC236}">
                <a16:creationId xmlns:a16="http://schemas.microsoft.com/office/drawing/2014/main" id="{348E74A0-29DE-6647-920D-D1EA7BE7CC39}"/>
              </a:ext>
            </a:extLst>
          </p:cNvPr>
          <p:cNvSpPr/>
          <p:nvPr/>
        </p:nvSpPr>
        <p:spPr bwMode="auto">
          <a:xfrm>
            <a:off x="8221881" y="2774035"/>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1" name="Oval 1140">
            <a:extLst>
              <a:ext uri="{FF2B5EF4-FFF2-40B4-BE49-F238E27FC236}">
                <a16:creationId xmlns:a16="http://schemas.microsoft.com/office/drawing/2014/main" id="{2DFF8D24-0AAE-D54A-B882-D765A18774F3}"/>
              </a:ext>
            </a:extLst>
          </p:cNvPr>
          <p:cNvSpPr/>
          <p:nvPr/>
        </p:nvSpPr>
        <p:spPr bwMode="auto">
          <a:xfrm>
            <a:off x="8432564" y="2851961"/>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2" name="Oval 1141">
            <a:extLst>
              <a:ext uri="{FF2B5EF4-FFF2-40B4-BE49-F238E27FC236}">
                <a16:creationId xmlns:a16="http://schemas.microsoft.com/office/drawing/2014/main" id="{39C1FA49-C267-3943-A366-574C35730E5F}"/>
              </a:ext>
            </a:extLst>
          </p:cNvPr>
          <p:cNvSpPr/>
          <p:nvPr/>
        </p:nvSpPr>
        <p:spPr bwMode="auto">
          <a:xfrm>
            <a:off x="8535009" y="2913592"/>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3" name="Oval 1142">
            <a:extLst>
              <a:ext uri="{FF2B5EF4-FFF2-40B4-BE49-F238E27FC236}">
                <a16:creationId xmlns:a16="http://schemas.microsoft.com/office/drawing/2014/main" id="{23CA4E97-ED6D-774C-89EF-AF2DAF3E37E6}"/>
              </a:ext>
            </a:extLst>
          </p:cNvPr>
          <p:cNvSpPr/>
          <p:nvPr/>
        </p:nvSpPr>
        <p:spPr bwMode="auto">
          <a:xfrm>
            <a:off x="8565939" y="2914744"/>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4" name="Oval 1143">
            <a:extLst>
              <a:ext uri="{FF2B5EF4-FFF2-40B4-BE49-F238E27FC236}">
                <a16:creationId xmlns:a16="http://schemas.microsoft.com/office/drawing/2014/main" id="{EAD95295-9F7E-F542-A335-0136589D47E7}"/>
              </a:ext>
            </a:extLst>
          </p:cNvPr>
          <p:cNvSpPr/>
          <p:nvPr/>
        </p:nvSpPr>
        <p:spPr bwMode="auto">
          <a:xfrm>
            <a:off x="8730995" y="2967390"/>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5" name="Oval 1144">
            <a:extLst>
              <a:ext uri="{FF2B5EF4-FFF2-40B4-BE49-F238E27FC236}">
                <a16:creationId xmlns:a16="http://schemas.microsoft.com/office/drawing/2014/main" id="{FBB7E180-DC6E-F141-B0F7-127FD8786C0D}"/>
              </a:ext>
            </a:extLst>
          </p:cNvPr>
          <p:cNvSpPr/>
          <p:nvPr/>
        </p:nvSpPr>
        <p:spPr bwMode="auto">
          <a:xfrm>
            <a:off x="8773036" y="2981340"/>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6" name="Oval 1145">
            <a:extLst>
              <a:ext uri="{FF2B5EF4-FFF2-40B4-BE49-F238E27FC236}">
                <a16:creationId xmlns:a16="http://schemas.microsoft.com/office/drawing/2014/main" id="{10B71366-EC41-F042-9725-D235B39DB5A6}"/>
              </a:ext>
            </a:extLst>
          </p:cNvPr>
          <p:cNvSpPr/>
          <p:nvPr/>
        </p:nvSpPr>
        <p:spPr bwMode="auto">
          <a:xfrm>
            <a:off x="9358848" y="3125761"/>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7" name="Oval 1146">
            <a:extLst>
              <a:ext uri="{FF2B5EF4-FFF2-40B4-BE49-F238E27FC236}">
                <a16:creationId xmlns:a16="http://schemas.microsoft.com/office/drawing/2014/main" id="{95920F25-A956-ED44-A7B7-6EB9BED1D6B7}"/>
              </a:ext>
            </a:extLst>
          </p:cNvPr>
          <p:cNvSpPr/>
          <p:nvPr/>
        </p:nvSpPr>
        <p:spPr bwMode="auto">
          <a:xfrm>
            <a:off x="9478030" y="3138490"/>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8" name="Oval 1147">
            <a:extLst>
              <a:ext uri="{FF2B5EF4-FFF2-40B4-BE49-F238E27FC236}">
                <a16:creationId xmlns:a16="http://schemas.microsoft.com/office/drawing/2014/main" id="{C7776231-7311-0441-BDF3-AC60262EABBB}"/>
              </a:ext>
            </a:extLst>
          </p:cNvPr>
          <p:cNvSpPr/>
          <p:nvPr/>
        </p:nvSpPr>
        <p:spPr bwMode="auto">
          <a:xfrm>
            <a:off x="9582647" y="3152209"/>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9" name="Oval 1148">
            <a:extLst>
              <a:ext uri="{FF2B5EF4-FFF2-40B4-BE49-F238E27FC236}">
                <a16:creationId xmlns:a16="http://schemas.microsoft.com/office/drawing/2014/main" id="{15F1D8B6-3AF9-3943-8866-378003583615}"/>
              </a:ext>
            </a:extLst>
          </p:cNvPr>
          <p:cNvSpPr/>
          <p:nvPr/>
        </p:nvSpPr>
        <p:spPr bwMode="auto">
          <a:xfrm>
            <a:off x="9807320" y="3189166"/>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0" name="Oval 1149">
            <a:extLst>
              <a:ext uri="{FF2B5EF4-FFF2-40B4-BE49-F238E27FC236}">
                <a16:creationId xmlns:a16="http://schemas.microsoft.com/office/drawing/2014/main" id="{1B33C3A6-1A0C-924E-8BC3-805AFB13CE34}"/>
              </a:ext>
            </a:extLst>
          </p:cNvPr>
          <p:cNvSpPr/>
          <p:nvPr/>
        </p:nvSpPr>
        <p:spPr bwMode="auto">
          <a:xfrm>
            <a:off x="9852978" y="3189166"/>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1" name="Oval 1150">
            <a:extLst>
              <a:ext uri="{FF2B5EF4-FFF2-40B4-BE49-F238E27FC236}">
                <a16:creationId xmlns:a16="http://schemas.microsoft.com/office/drawing/2014/main" id="{02DB9081-11AE-DF42-AC46-3AA5F6320BC0}"/>
              </a:ext>
            </a:extLst>
          </p:cNvPr>
          <p:cNvSpPr/>
          <p:nvPr/>
        </p:nvSpPr>
        <p:spPr bwMode="auto">
          <a:xfrm>
            <a:off x="9914838" y="3208499"/>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2" name="Oval 1151">
            <a:extLst>
              <a:ext uri="{FF2B5EF4-FFF2-40B4-BE49-F238E27FC236}">
                <a16:creationId xmlns:a16="http://schemas.microsoft.com/office/drawing/2014/main" id="{164F6773-5FDE-924E-8DFE-7D81CE8CD1BA}"/>
              </a:ext>
            </a:extLst>
          </p:cNvPr>
          <p:cNvSpPr/>
          <p:nvPr/>
        </p:nvSpPr>
        <p:spPr bwMode="auto">
          <a:xfrm>
            <a:off x="9966070" y="3216083"/>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3" name="Oval 1152">
            <a:extLst>
              <a:ext uri="{FF2B5EF4-FFF2-40B4-BE49-F238E27FC236}">
                <a16:creationId xmlns:a16="http://schemas.microsoft.com/office/drawing/2014/main" id="{08102262-5347-2A46-BD29-B83F445A1D36}"/>
              </a:ext>
            </a:extLst>
          </p:cNvPr>
          <p:cNvSpPr/>
          <p:nvPr/>
        </p:nvSpPr>
        <p:spPr bwMode="auto">
          <a:xfrm>
            <a:off x="10016870" y="3216083"/>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4" name="Oval 1153">
            <a:extLst>
              <a:ext uri="{FF2B5EF4-FFF2-40B4-BE49-F238E27FC236}">
                <a16:creationId xmlns:a16="http://schemas.microsoft.com/office/drawing/2014/main" id="{B1FB2CBB-6DD8-184B-BBF6-5B5CFBAD4D45}"/>
              </a:ext>
            </a:extLst>
          </p:cNvPr>
          <p:cNvSpPr/>
          <p:nvPr/>
        </p:nvSpPr>
        <p:spPr bwMode="auto">
          <a:xfrm>
            <a:off x="10879355" y="3239405"/>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5" name="Oval 1154">
            <a:extLst>
              <a:ext uri="{FF2B5EF4-FFF2-40B4-BE49-F238E27FC236}">
                <a16:creationId xmlns:a16="http://schemas.microsoft.com/office/drawing/2014/main" id="{625867E8-0A52-E84F-AA69-2A3ABB8F8537}"/>
              </a:ext>
            </a:extLst>
          </p:cNvPr>
          <p:cNvSpPr/>
          <p:nvPr/>
        </p:nvSpPr>
        <p:spPr bwMode="auto">
          <a:xfrm>
            <a:off x="10848016" y="3240396"/>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6" name="Oval 1155">
            <a:extLst>
              <a:ext uri="{FF2B5EF4-FFF2-40B4-BE49-F238E27FC236}">
                <a16:creationId xmlns:a16="http://schemas.microsoft.com/office/drawing/2014/main" id="{CD5BFAF2-5E5F-4F44-8D34-039636896C28}"/>
              </a:ext>
            </a:extLst>
          </p:cNvPr>
          <p:cNvSpPr/>
          <p:nvPr/>
        </p:nvSpPr>
        <p:spPr bwMode="auto">
          <a:xfrm>
            <a:off x="10959669" y="3240265"/>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7" name="Oval 1156">
            <a:extLst>
              <a:ext uri="{FF2B5EF4-FFF2-40B4-BE49-F238E27FC236}">
                <a16:creationId xmlns:a16="http://schemas.microsoft.com/office/drawing/2014/main" id="{5FE3D954-DDF1-B04D-8D4F-E7B5CBDCDE1D}"/>
              </a:ext>
            </a:extLst>
          </p:cNvPr>
          <p:cNvSpPr/>
          <p:nvPr/>
        </p:nvSpPr>
        <p:spPr bwMode="auto">
          <a:xfrm>
            <a:off x="10059481" y="3216083"/>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8" name="Oval 1157">
            <a:extLst>
              <a:ext uri="{FF2B5EF4-FFF2-40B4-BE49-F238E27FC236}">
                <a16:creationId xmlns:a16="http://schemas.microsoft.com/office/drawing/2014/main" id="{F059FB3E-19AD-1948-A682-1F378F813AF0}"/>
              </a:ext>
            </a:extLst>
          </p:cNvPr>
          <p:cNvSpPr/>
          <p:nvPr/>
        </p:nvSpPr>
        <p:spPr bwMode="auto">
          <a:xfrm>
            <a:off x="10121341" y="3220096"/>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9" name="Oval 1158">
            <a:extLst>
              <a:ext uri="{FF2B5EF4-FFF2-40B4-BE49-F238E27FC236}">
                <a16:creationId xmlns:a16="http://schemas.microsoft.com/office/drawing/2014/main" id="{3A37D33A-7157-1C4D-B05C-6D2C91F21884}"/>
              </a:ext>
            </a:extLst>
          </p:cNvPr>
          <p:cNvSpPr/>
          <p:nvPr/>
        </p:nvSpPr>
        <p:spPr bwMode="auto">
          <a:xfrm>
            <a:off x="10183938" y="3220096"/>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0" name="Oval 1159">
            <a:extLst>
              <a:ext uri="{FF2B5EF4-FFF2-40B4-BE49-F238E27FC236}">
                <a16:creationId xmlns:a16="http://schemas.microsoft.com/office/drawing/2014/main" id="{147A843F-A4B3-4F4B-AC56-80D6754E1E4C}"/>
              </a:ext>
            </a:extLst>
          </p:cNvPr>
          <p:cNvSpPr/>
          <p:nvPr/>
        </p:nvSpPr>
        <p:spPr bwMode="auto">
          <a:xfrm>
            <a:off x="10229111" y="3220096"/>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1" name="Oval 1160">
            <a:extLst>
              <a:ext uri="{FF2B5EF4-FFF2-40B4-BE49-F238E27FC236}">
                <a16:creationId xmlns:a16="http://schemas.microsoft.com/office/drawing/2014/main" id="{C189E000-2B06-0649-80A4-A367C7A93658}"/>
              </a:ext>
            </a:extLst>
          </p:cNvPr>
          <p:cNvSpPr/>
          <p:nvPr/>
        </p:nvSpPr>
        <p:spPr bwMode="auto">
          <a:xfrm>
            <a:off x="10300342" y="3222887"/>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2" name="Oval 1161">
            <a:extLst>
              <a:ext uri="{FF2B5EF4-FFF2-40B4-BE49-F238E27FC236}">
                <a16:creationId xmlns:a16="http://schemas.microsoft.com/office/drawing/2014/main" id="{FBAB3B07-A826-3B4A-9702-2258AE985C2E}"/>
              </a:ext>
            </a:extLst>
          </p:cNvPr>
          <p:cNvSpPr/>
          <p:nvPr/>
        </p:nvSpPr>
        <p:spPr bwMode="auto">
          <a:xfrm>
            <a:off x="10331272" y="3220096"/>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3" name="Oval 1162">
            <a:extLst>
              <a:ext uri="{FF2B5EF4-FFF2-40B4-BE49-F238E27FC236}">
                <a16:creationId xmlns:a16="http://schemas.microsoft.com/office/drawing/2014/main" id="{FE3F2DB4-1709-934D-BC38-1BFDA4B5EE23}"/>
              </a:ext>
            </a:extLst>
          </p:cNvPr>
          <p:cNvSpPr/>
          <p:nvPr/>
        </p:nvSpPr>
        <p:spPr bwMode="auto">
          <a:xfrm>
            <a:off x="10387861" y="3224521"/>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4" name="Oval 1163">
            <a:extLst>
              <a:ext uri="{FF2B5EF4-FFF2-40B4-BE49-F238E27FC236}">
                <a16:creationId xmlns:a16="http://schemas.microsoft.com/office/drawing/2014/main" id="{D308DF6F-698B-9B49-99B4-71F4C742E2F5}"/>
              </a:ext>
            </a:extLst>
          </p:cNvPr>
          <p:cNvSpPr/>
          <p:nvPr/>
        </p:nvSpPr>
        <p:spPr bwMode="auto">
          <a:xfrm>
            <a:off x="10584711" y="3247013"/>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5" name="Oval 1164">
            <a:extLst>
              <a:ext uri="{FF2B5EF4-FFF2-40B4-BE49-F238E27FC236}">
                <a16:creationId xmlns:a16="http://schemas.microsoft.com/office/drawing/2014/main" id="{EB72875F-2CC1-AA49-9B3B-683F1D94B6E3}"/>
              </a:ext>
            </a:extLst>
          </p:cNvPr>
          <p:cNvSpPr/>
          <p:nvPr/>
        </p:nvSpPr>
        <p:spPr bwMode="auto">
          <a:xfrm>
            <a:off x="10619636" y="3247013"/>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6" name="Oval 1165">
            <a:extLst>
              <a:ext uri="{FF2B5EF4-FFF2-40B4-BE49-F238E27FC236}">
                <a16:creationId xmlns:a16="http://schemas.microsoft.com/office/drawing/2014/main" id="{24A71E6D-E078-354C-91A5-8CF284228EE7}"/>
              </a:ext>
            </a:extLst>
          </p:cNvPr>
          <p:cNvSpPr/>
          <p:nvPr/>
        </p:nvSpPr>
        <p:spPr bwMode="auto">
          <a:xfrm>
            <a:off x="10670436" y="3247013"/>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7" name="Oval 1166">
            <a:extLst>
              <a:ext uri="{FF2B5EF4-FFF2-40B4-BE49-F238E27FC236}">
                <a16:creationId xmlns:a16="http://schemas.microsoft.com/office/drawing/2014/main" id="{E9930C8B-F466-274B-A23F-1AC5C602D2D4}"/>
              </a:ext>
            </a:extLst>
          </p:cNvPr>
          <p:cNvSpPr/>
          <p:nvPr/>
        </p:nvSpPr>
        <p:spPr bwMode="auto">
          <a:xfrm>
            <a:off x="10730761" y="3247013"/>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8" name="Oval 1167">
            <a:extLst>
              <a:ext uri="{FF2B5EF4-FFF2-40B4-BE49-F238E27FC236}">
                <a16:creationId xmlns:a16="http://schemas.microsoft.com/office/drawing/2014/main" id="{EFC75887-C8C4-B842-B3E6-B6D77354922A}"/>
              </a:ext>
            </a:extLst>
          </p:cNvPr>
          <p:cNvSpPr/>
          <p:nvPr/>
        </p:nvSpPr>
        <p:spPr bwMode="auto">
          <a:xfrm>
            <a:off x="10786156" y="3246153"/>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9" name="Oval 1168">
            <a:extLst>
              <a:ext uri="{FF2B5EF4-FFF2-40B4-BE49-F238E27FC236}">
                <a16:creationId xmlns:a16="http://schemas.microsoft.com/office/drawing/2014/main" id="{44212298-59DB-3A41-A369-9410C86251AA}"/>
              </a:ext>
            </a:extLst>
          </p:cNvPr>
          <p:cNvSpPr/>
          <p:nvPr/>
        </p:nvSpPr>
        <p:spPr bwMode="auto">
          <a:xfrm>
            <a:off x="10436322" y="3224006"/>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0" name="Oval 1169">
            <a:extLst>
              <a:ext uri="{FF2B5EF4-FFF2-40B4-BE49-F238E27FC236}">
                <a16:creationId xmlns:a16="http://schemas.microsoft.com/office/drawing/2014/main" id="{0601F9E8-F476-374E-83A0-A96D5F96F5A0}"/>
              </a:ext>
            </a:extLst>
          </p:cNvPr>
          <p:cNvSpPr/>
          <p:nvPr/>
        </p:nvSpPr>
        <p:spPr bwMode="auto">
          <a:xfrm>
            <a:off x="10541097" y="3233915"/>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1" name="Oval 1170">
            <a:extLst>
              <a:ext uri="{FF2B5EF4-FFF2-40B4-BE49-F238E27FC236}">
                <a16:creationId xmlns:a16="http://schemas.microsoft.com/office/drawing/2014/main" id="{E18663B1-C830-AA45-A975-6222D8B6E904}"/>
              </a:ext>
            </a:extLst>
          </p:cNvPr>
          <p:cNvSpPr/>
          <p:nvPr/>
        </p:nvSpPr>
        <p:spPr bwMode="auto">
          <a:xfrm>
            <a:off x="10498182" y="3233915"/>
            <a:ext cx="61860" cy="6186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2" name="Rectangle 1171">
            <a:extLst>
              <a:ext uri="{FF2B5EF4-FFF2-40B4-BE49-F238E27FC236}">
                <a16:creationId xmlns:a16="http://schemas.microsoft.com/office/drawing/2014/main" id="{BFA6ACF8-11D6-2142-90C8-F50616A0F772}"/>
              </a:ext>
            </a:extLst>
          </p:cNvPr>
          <p:cNvSpPr/>
          <p:nvPr/>
        </p:nvSpPr>
        <p:spPr bwMode="auto">
          <a:xfrm>
            <a:off x="7113766" y="2085963"/>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3" name="Rectangle 1172">
            <a:extLst>
              <a:ext uri="{FF2B5EF4-FFF2-40B4-BE49-F238E27FC236}">
                <a16:creationId xmlns:a16="http://schemas.microsoft.com/office/drawing/2014/main" id="{A6E63C70-6CBF-CE45-834B-C4D6998A4BC1}"/>
              </a:ext>
            </a:extLst>
          </p:cNvPr>
          <p:cNvSpPr/>
          <p:nvPr/>
        </p:nvSpPr>
        <p:spPr bwMode="auto">
          <a:xfrm>
            <a:off x="7155632" y="2097511"/>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4" name="Rectangle 1173">
            <a:extLst>
              <a:ext uri="{FF2B5EF4-FFF2-40B4-BE49-F238E27FC236}">
                <a16:creationId xmlns:a16="http://schemas.microsoft.com/office/drawing/2014/main" id="{F9188144-5A8F-8F4C-A468-05358281112A}"/>
              </a:ext>
            </a:extLst>
          </p:cNvPr>
          <p:cNvSpPr/>
          <p:nvPr/>
        </p:nvSpPr>
        <p:spPr bwMode="auto">
          <a:xfrm>
            <a:off x="7997402" y="2787345"/>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5" name="Rectangle 1174">
            <a:extLst>
              <a:ext uri="{FF2B5EF4-FFF2-40B4-BE49-F238E27FC236}">
                <a16:creationId xmlns:a16="http://schemas.microsoft.com/office/drawing/2014/main" id="{DD0F8226-3807-B94D-BA2A-DF3AAEED236D}"/>
              </a:ext>
            </a:extLst>
          </p:cNvPr>
          <p:cNvSpPr/>
          <p:nvPr/>
        </p:nvSpPr>
        <p:spPr bwMode="auto">
          <a:xfrm>
            <a:off x="8304391" y="2925965"/>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6" name="Rectangle 1175">
            <a:extLst>
              <a:ext uri="{FF2B5EF4-FFF2-40B4-BE49-F238E27FC236}">
                <a16:creationId xmlns:a16="http://schemas.microsoft.com/office/drawing/2014/main" id="{BA96FB1D-A581-E240-B39A-C6E27D81607C}"/>
              </a:ext>
            </a:extLst>
          </p:cNvPr>
          <p:cNvSpPr/>
          <p:nvPr/>
        </p:nvSpPr>
        <p:spPr bwMode="auto">
          <a:xfrm>
            <a:off x="8969826" y="3224127"/>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7" name="Rectangle 1176">
            <a:extLst>
              <a:ext uri="{FF2B5EF4-FFF2-40B4-BE49-F238E27FC236}">
                <a16:creationId xmlns:a16="http://schemas.microsoft.com/office/drawing/2014/main" id="{15DD8B98-FC0B-7341-963C-D276C495203B}"/>
              </a:ext>
            </a:extLst>
          </p:cNvPr>
          <p:cNvSpPr/>
          <p:nvPr/>
        </p:nvSpPr>
        <p:spPr bwMode="auto">
          <a:xfrm>
            <a:off x="8786346" y="3157852"/>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8" name="Rectangle 1177">
            <a:extLst>
              <a:ext uri="{FF2B5EF4-FFF2-40B4-BE49-F238E27FC236}">
                <a16:creationId xmlns:a16="http://schemas.microsoft.com/office/drawing/2014/main" id="{D7637CE8-DA92-7A40-BF16-A9ED23C7749E}"/>
              </a:ext>
            </a:extLst>
          </p:cNvPr>
          <p:cNvSpPr/>
          <p:nvPr/>
        </p:nvSpPr>
        <p:spPr bwMode="auto">
          <a:xfrm>
            <a:off x="9302588" y="3305124"/>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9" name="Rectangle 1178">
            <a:extLst>
              <a:ext uri="{FF2B5EF4-FFF2-40B4-BE49-F238E27FC236}">
                <a16:creationId xmlns:a16="http://schemas.microsoft.com/office/drawing/2014/main" id="{32240F8F-42F6-8F4F-89D4-E89741F41AC5}"/>
              </a:ext>
            </a:extLst>
          </p:cNvPr>
          <p:cNvSpPr/>
          <p:nvPr/>
        </p:nvSpPr>
        <p:spPr bwMode="auto">
          <a:xfrm>
            <a:off x="9566459" y="3363371"/>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0" name="Rectangle 1179">
            <a:extLst>
              <a:ext uri="{FF2B5EF4-FFF2-40B4-BE49-F238E27FC236}">
                <a16:creationId xmlns:a16="http://schemas.microsoft.com/office/drawing/2014/main" id="{EB49337D-C7ED-E74B-B8DC-EF43DCA9C2F9}"/>
              </a:ext>
            </a:extLst>
          </p:cNvPr>
          <p:cNvSpPr/>
          <p:nvPr/>
        </p:nvSpPr>
        <p:spPr bwMode="auto">
          <a:xfrm>
            <a:off x="9650649" y="3382450"/>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1" name="Rectangle 1180">
            <a:extLst>
              <a:ext uri="{FF2B5EF4-FFF2-40B4-BE49-F238E27FC236}">
                <a16:creationId xmlns:a16="http://schemas.microsoft.com/office/drawing/2014/main" id="{3BC74280-0A7E-8846-97EF-A3B2C9D98B3D}"/>
              </a:ext>
            </a:extLst>
          </p:cNvPr>
          <p:cNvSpPr/>
          <p:nvPr/>
        </p:nvSpPr>
        <p:spPr bwMode="auto">
          <a:xfrm>
            <a:off x="9731559" y="3394400"/>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2" name="Rectangle 1181">
            <a:extLst>
              <a:ext uri="{FF2B5EF4-FFF2-40B4-BE49-F238E27FC236}">
                <a16:creationId xmlns:a16="http://schemas.microsoft.com/office/drawing/2014/main" id="{9DFEE8C5-D914-A141-B417-4460C369C484}"/>
              </a:ext>
            </a:extLst>
          </p:cNvPr>
          <p:cNvSpPr/>
          <p:nvPr/>
        </p:nvSpPr>
        <p:spPr bwMode="auto">
          <a:xfrm>
            <a:off x="9765432" y="3404725"/>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3" name="Rectangle 1182">
            <a:extLst>
              <a:ext uri="{FF2B5EF4-FFF2-40B4-BE49-F238E27FC236}">
                <a16:creationId xmlns:a16="http://schemas.microsoft.com/office/drawing/2014/main" id="{653CFAE2-EEA3-504B-9804-9B2F4806773D}"/>
              </a:ext>
            </a:extLst>
          </p:cNvPr>
          <p:cNvSpPr/>
          <p:nvPr/>
        </p:nvSpPr>
        <p:spPr bwMode="auto">
          <a:xfrm>
            <a:off x="9807320" y="3404725"/>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4" name="Rectangle 1183">
            <a:extLst>
              <a:ext uri="{FF2B5EF4-FFF2-40B4-BE49-F238E27FC236}">
                <a16:creationId xmlns:a16="http://schemas.microsoft.com/office/drawing/2014/main" id="{64658699-FFC6-6A45-98D4-CFBF0562F902}"/>
              </a:ext>
            </a:extLst>
          </p:cNvPr>
          <p:cNvSpPr/>
          <p:nvPr/>
        </p:nvSpPr>
        <p:spPr bwMode="auto">
          <a:xfrm>
            <a:off x="9866288" y="3411988"/>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5" name="Rectangle 1184">
            <a:extLst>
              <a:ext uri="{FF2B5EF4-FFF2-40B4-BE49-F238E27FC236}">
                <a16:creationId xmlns:a16="http://schemas.microsoft.com/office/drawing/2014/main" id="{EC66DFA7-AAC1-3244-A241-1B453A968D51}"/>
              </a:ext>
            </a:extLst>
          </p:cNvPr>
          <p:cNvSpPr/>
          <p:nvPr/>
        </p:nvSpPr>
        <p:spPr bwMode="auto">
          <a:xfrm>
            <a:off x="10945599" y="3517088"/>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6" name="Rectangle 1185">
            <a:extLst>
              <a:ext uri="{FF2B5EF4-FFF2-40B4-BE49-F238E27FC236}">
                <a16:creationId xmlns:a16="http://schemas.microsoft.com/office/drawing/2014/main" id="{F1A161FA-7630-DA45-A55D-569F398E9508}"/>
              </a:ext>
            </a:extLst>
          </p:cNvPr>
          <p:cNvSpPr/>
          <p:nvPr/>
        </p:nvSpPr>
        <p:spPr bwMode="auto">
          <a:xfrm>
            <a:off x="10848016" y="3520263"/>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7" name="Rectangle 1186">
            <a:extLst>
              <a:ext uri="{FF2B5EF4-FFF2-40B4-BE49-F238E27FC236}">
                <a16:creationId xmlns:a16="http://schemas.microsoft.com/office/drawing/2014/main" id="{E2B801A7-EA3B-7449-8587-514C5E7FCA21}"/>
              </a:ext>
            </a:extLst>
          </p:cNvPr>
          <p:cNvSpPr/>
          <p:nvPr/>
        </p:nvSpPr>
        <p:spPr bwMode="auto">
          <a:xfrm>
            <a:off x="10903935" y="3514990"/>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8" name="Rectangle 1187">
            <a:extLst>
              <a:ext uri="{FF2B5EF4-FFF2-40B4-BE49-F238E27FC236}">
                <a16:creationId xmlns:a16="http://schemas.microsoft.com/office/drawing/2014/main" id="{2F87CE06-F684-5C40-AB50-F19042C0D87E}"/>
              </a:ext>
            </a:extLst>
          </p:cNvPr>
          <p:cNvSpPr/>
          <p:nvPr/>
        </p:nvSpPr>
        <p:spPr bwMode="auto">
          <a:xfrm>
            <a:off x="10764235" y="3517088"/>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9" name="Rectangle 1188">
            <a:extLst>
              <a:ext uri="{FF2B5EF4-FFF2-40B4-BE49-F238E27FC236}">
                <a16:creationId xmlns:a16="http://schemas.microsoft.com/office/drawing/2014/main" id="{0721375F-3625-5D49-811C-28D6718FF8AA}"/>
              </a:ext>
            </a:extLst>
          </p:cNvPr>
          <p:cNvSpPr/>
          <p:nvPr/>
        </p:nvSpPr>
        <p:spPr bwMode="auto">
          <a:xfrm>
            <a:off x="9913787" y="3422484"/>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0" name="Rectangle 1189">
            <a:extLst>
              <a:ext uri="{FF2B5EF4-FFF2-40B4-BE49-F238E27FC236}">
                <a16:creationId xmlns:a16="http://schemas.microsoft.com/office/drawing/2014/main" id="{2A4713BB-5C9D-0B45-8067-99F747D6D8D7}"/>
              </a:ext>
            </a:extLst>
          </p:cNvPr>
          <p:cNvSpPr/>
          <p:nvPr/>
        </p:nvSpPr>
        <p:spPr bwMode="auto">
          <a:xfrm>
            <a:off x="9983185" y="3431914"/>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1" name="Rectangle 1190">
            <a:extLst>
              <a:ext uri="{FF2B5EF4-FFF2-40B4-BE49-F238E27FC236}">
                <a16:creationId xmlns:a16="http://schemas.microsoft.com/office/drawing/2014/main" id="{5E78996D-0B4E-CF40-8F27-2F72D71A952E}"/>
              </a:ext>
            </a:extLst>
          </p:cNvPr>
          <p:cNvSpPr/>
          <p:nvPr/>
        </p:nvSpPr>
        <p:spPr bwMode="auto">
          <a:xfrm>
            <a:off x="10072791" y="3446759"/>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2" name="Rectangle 1191">
            <a:extLst>
              <a:ext uri="{FF2B5EF4-FFF2-40B4-BE49-F238E27FC236}">
                <a16:creationId xmlns:a16="http://schemas.microsoft.com/office/drawing/2014/main" id="{E3B9733D-75A1-8A42-8125-4989716BE927}"/>
              </a:ext>
            </a:extLst>
          </p:cNvPr>
          <p:cNvSpPr/>
          <p:nvPr/>
        </p:nvSpPr>
        <p:spPr bwMode="auto">
          <a:xfrm>
            <a:off x="10121341" y="3459013"/>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3" name="Rectangle 1192">
            <a:extLst>
              <a:ext uri="{FF2B5EF4-FFF2-40B4-BE49-F238E27FC236}">
                <a16:creationId xmlns:a16="http://schemas.microsoft.com/office/drawing/2014/main" id="{91997C54-78E7-D24C-857A-E5C3F9BA8394}"/>
              </a:ext>
            </a:extLst>
          </p:cNvPr>
          <p:cNvSpPr/>
          <p:nvPr/>
        </p:nvSpPr>
        <p:spPr bwMode="auto">
          <a:xfrm>
            <a:off x="10176860" y="3459013"/>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4" name="Rectangle 1193">
            <a:extLst>
              <a:ext uri="{FF2B5EF4-FFF2-40B4-BE49-F238E27FC236}">
                <a16:creationId xmlns:a16="http://schemas.microsoft.com/office/drawing/2014/main" id="{88BF2670-41AA-F74F-8730-746901B292E0}"/>
              </a:ext>
            </a:extLst>
          </p:cNvPr>
          <p:cNvSpPr/>
          <p:nvPr/>
        </p:nvSpPr>
        <p:spPr bwMode="auto">
          <a:xfrm>
            <a:off x="10235766" y="3471034"/>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5" name="Rectangle 1194">
            <a:extLst>
              <a:ext uri="{FF2B5EF4-FFF2-40B4-BE49-F238E27FC236}">
                <a16:creationId xmlns:a16="http://schemas.microsoft.com/office/drawing/2014/main" id="{0D3A70CE-5A6B-654A-BFA2-59F7B6F1DD6F}"/>
              </a:ext>
            </a:extLst>
          </p:cNvPr>
          <p:cNvSpPr/>
          <p:nvPr/>
        </p:nvSpPr>
        <p:spPr bwMode="auto">
          <a:xfrm>
            <a:off x="10279091" y="3483288"/>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6" name="Rectangle 1195">
            <a:extLst>
              <a:ext uri="{FF2B5EF4-FFF2-40B4-BE49-F238E27FC236}">
                <a16:creationId xmlns:a16="http://schemas.microsoft.com/office/drawing/2014/main" id="{9F908F03-EDE4-8041-8830-C78B4EBC7037}"/>
              </a:ext>
            </a:extLst>
          </p:cNvPr>
          <p:cNvSpPr/>
          <p:nvPr/>
        </p:nvSpPr>
        <p:spPr bwMode="auto">
          <a:xfrm>
            <a:off x="10337927" y="3483288"/>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7" name="Rectangle 1196">
            <a:extLst>
              <a:ext uri="{FF2B5EF4-FFF2-40B4-BE49-F238E27FC236}">
                <a16:creationId xmlns:a16="http://schemas.microsoft.com/office/drawing/2014/main" id="{79557376-6F1C-E541-98D2-9B87D24A9C4E}"/>
              </a:ext>
            </a:extLst>
          </p:cNvPr>
          <p:cNvSpPr/>
          <p:nvPr/>
        </p:nvSpPr>
        <p:spPr bwMode="auto">
          <a:xfrm>
            <a:off x="10395077" y="3483288"/>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8" name="Rectangle 1197">
            <a:extLst>
              <a:ext uri="{FF2B5EF4-FFF2-40B4-BE49-F238E27FC236}">
                <a16:creationId xmlns:a16="http://schemas.microsoft.com/office/drawing/2014/main" id="{7019115A-8134-0B4B-904B-7B92E065A7B7}"/>
              </a:ext>
            </a:extLst>
          </p:cNvPr>
          <p:cNvSpPr/>
          <p:nvPr/>
        </p:nvSpPr>
        <p:spPr bwMode="auto">
          <a:xfrm>
            <a:off x="10446457" y="3493890"/>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9" name="Rectangle 1198">
            <a:extLst>
              <a:ext uri="{FF2B5EF4-FFF2-40B4-BE49-F238E27FC236}">
                <a16:creationId xmlns:a16="http://schemas.microsoft.com/office/drawing/2014/main" id="{F257CF3F-9517-4943-9AE7-E8A7FF91DC3D}"/>
              </a:ext>
            </a:extLst>
          </p:cNvPr>
          <p:cNvSpPr/>
          <p:nvPr/>
        </p:nvSpPr>
        <p:spPr bwMode="auto">
          <a:xfrm>
            <a:off x="10498182" y="3494863"/>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0" name="Rectangle 1199">
            <a:extLst>
              <a:ext uri="{FF2B5EF4-FFF2-40B4-BE49-F238E27FC236}">
                <a16:creationId xmlns:a16="http://schemas.microsoft.com/office/drawing/2014/main" id="{E981E482-93C1-B842-B295-25C6FF6CF5FC}"/>
              </a:ext>
            </a:extLst>
          </p:cNvPr>
          <p:cNvSpPr/>
          <p:nvPr/>
        </p:nvSpPr>
        <p:spPr bwMode="auto">
          <a:xfrm>
            <a:off x="10561682" y="3494863"/>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1" name="Rectangle 1200">
            <a:extLst>
              <a:ext uri="{FF2B5EF4-FFF2-40B4-BE49-F238E27FC236}">
                <a16:creationId xmlns:a16="http://schemas.microsoft.com/office/drawing/2014/main" id="{0FB483D4-F75C-3443-B67C-1C4EC8741745}"/>
              </a:ext>
            </a:extLst>
          </p:cNvPr>
          <p:cNvSpPr/>
          <p:nvPr/>
        </p:nvSpPr>
        <p:spPr bwMode="auto">
          <a:xfrm>
            <a:off x="10628357" y="3514990"/>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2" name="Rectangle 1201">
            <a:extLst>
              <a:ext uri="{FF2B5EF4-FFF2-40B4-BE49-F238E27FC236}">
                <a16:creationId xmlns:a16="http://schemas.microsoft.com/office/drawing/2014/main" id="{AB0DEE72-5AE8-F345-8A0C-6B1CFBE56310}"/>
              </a:ext>
            </a:extLst>
          </p:cNvPr>
          <p:cNvSpPr/>
          <p:nvPr/>
        </p:nvSpPr>
        <p:spPr bwMode="auto">
          <a:xfrm>
            <a:off x="10717257" y="3520263"/>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3" name="Rectangle 1202">
            <a:extLst>
              <a:ext uri="{FF2B5EF4-FFF2-40B4-BE49-F238E27FC236}">
                <a16:creationId xmlns:a16="http://schemas.microsoft.com/office/drawing/2014/main" id="{D85E771F-E3B9-9D41-9AA3-521534712BB2}"/>
              </a:ext>
            </a:extLst>
          </p:cNvPr>
          <p:cNvSpPr/>
          <p:nvPr/>
        </p:nvSpPr>
        <p:spPr bwMode="auto">
          <a:xfrm>
            <a:off x="10679157" y="3518165"/>
            <a:ext cx="48550" cy="48550"/>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6" name="Group 5">
            <a:extLst>
              <a:ext uri="{FF2B5EF4-FFF2-40B4-BE49-F238E27FC236}">
                <a16:creationId xmlns:a16="http://schemas.microsoft.com/office/drawing/2014/main" id="{BD065DDB-F81A-124A-A2F8-6F1432BF6E72}"/>
              </a:ext>
            </a:extLst>
          </p:cNvPr>
          <p:cNvGrpSpPr/>
          <p:nvPr/>
        </p:nvGrpSpPr>
        <p:grpSpPr>
          <a:xfrm>
            <a:off x="7092223" y="4223162"/>
            <a:ext cx="4372739" cy="1329885"/>
            <a:chOff x="5903662" y="7199631"/>
            <a:chExt cx="5557914" cy="1863435"/>
          </a:xfrm>
        </p:grpSpPr>
        <p:sp>
          <p:nvSpPr>
            <p:cNvPr id="667" name="Freeform: Shape 10">
              <a:extLst>
                <a:ext uri="{FF2B5EF4-FFF2-40B4-BE49-F238E27FC236}">
                  <a16:creationId xmlns:a16="http://schemas.microsoft.com/office/drawing/2014/main" id="{F552645C-4C5F-A543-850C-7F36429D9827}"/>
                </a:ext>
              </a:extLst>
            </p:cNvPr>
            <p:cNvSpPr/>
            <p:nvPr/>
          </p:nvSpPr>
          <p:spPr bwMode="auto">
            <a:xfrm>
              <a:off x="5903662" y="7199631"/>
              <a:ext cx="5534953" cy="1834727"/>
            </a:xfrm>
            <a:custGeom>
              <a:avLst/>
              <a:gdLst>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663995 w 4341802"/>
                <a:gd name="connsiteY136" fmla="*/ 2206070 h 2356339"/>
                <a:gd name="connsiteX137" fmla="*/ 3663995 w 4341802"/>
                <a:gd name="connsiteY137" fmla="*/ 2247634 h 2356339"/>
                <a:gd name="connsiteX138" fmla="*/ 3705558 w 4341802"/>
                <a:gd name="connsiteY138" fmla="*/ 2247634 h 2356339"/>
                <a:gd name="connsiteX139" fmla="*/ 3718347 w 4341802"/>
                <a:gd name="connsiteY139" fmla="*/ 2260423 h 2356339"/>
                <a:gd name="connsiteX140" fmla="*/ 3823855 w 4341802"/>
                <a:gd name="connsiteY140" fmla="*/ 2260423 h 2356339"/>
                <a:gd name="connsiteX141" fmla="*/ 3823855 w 4341802"/>
                <a:gd name="connsiteY141" fmla="*/ 2324367 h 2356339"/>
                <a:gd name="connsiteX142" fmla="*/ 3862221 w 4341802"/>
                <a:gd name="connsiteY142" fmla="*/ 2324367 h 2356339"/>
                <a:gd name="connsiteX143" fmla="*/ 3862221 w 4341802"/>
                <a:gd name="connsiteY143" fmla="*/ 2356339 h 2356339"/>
                <a:gd name="connsiteX144" fmla="*/ 4341802 w 4341802"/>
                <a:gd name="connsiteY144"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627786 w 4341802"/>
                <a:gd name="connsiteY136" fmla="*/ 2206780 h 2356339"/>
                <a:gd name="connsiteX137" fmla="*/ 3663995 w 4341802"/>
                <a:gd name="connsiteY137" fmla="*/ 2206070 h 2356339"/>
                <a:gd name="connsiteX138" fmla="*/ 3663995 w 4341802"/>
                <a:gd name="connsiteY138" fmla="*/ 2247634 h 2356339"/>
                <a:gd name="connsiteX139" fmla="*/ 3705558 w 4341802"/>
                <a:gd name="connsiteY139" fmla="*/ 2247634 h 2356339"/>
                <a:gd name="connsiteX140" fmla="*/ 3718347 w 4341802"/>
                <a:gd name="connsiteY140" fmla="*/ 2260423 h 2356339"/>
                <a:gd name="connsiteX141" fmla="*/ 3823855 w 4341802"/>
                <a:gd name="connsiteY141" fmla="*/ 2260423 h 2356339"/>
                <a:gd name="connsiteX142" fmla="*/ 3823855 w 4341802"/>
                <a:gd name="connsiteY142" fmla="*/ 2324367 h 2356339"/>
                <a:gd name="connsiteX143" fmla="*/ 3862221 w 4341802"/>
                <a:gd name="connsiteY143" fmla="*/ 2324367 h 2356339"/>
                <a:gd name="connsiteX144" fmla="*/ 3862221 w 4341802"/>
                <a:gd name="connsiteY144" fmla="*/ 2356339 h 2356339"/>
                <a:gd name="connsiteX145" fmla="*/ 4341802 w 4341802"/>
                <a:gd name="connsiteY145"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663995 w 4341802"/>
                <a:gd name="connsiteY137" fmla="*/ 2206070 h 2356339"/>
                <a:gd name="connsiteX138" fmla="*/ 3663995 w 4341802"/>
                <a:gd name="connsiteY138" fmla="*/ 2247634 h 2356339"/>
                <a:gd name="connsiteX139" fmla="*/ 3705558 w 4341802"/>
                <a:gd name="connsiteY139" fmla="*/ 2247634 h 2356339"/>
                <a:gd name="connsiteX140" fmla="*/ 3718347 w 4341802"/>
                <a:gd name="connsiteY140" fmla="*/ 2260423 h 2356339"/>
                <a:gd name="connsiteX141" fmla="*/ 3823855 w 4341802"/>
                <a:gd name="connsiteY141" fmla="*/ 2260423 h 2356339"/>
                <a:gd name="connsiteX142" fmla="*/ 3823855 w 4341802"/>
                <a:gd name="connsiteY142" fmla="*/ 2324367 h 2356339"/>
                <a:gd name="connsiteX143" fmla="*/ 3862221 w 4341802"/>
                <a:gd name="connsiteY143" fmla="*/ 2324367 h 2356339"/>
                <a:gd name="connsiteX144" fmla="*/ 3862221 w 4341802"/>
                <a:gd name="connsiteY144" fmla="*/ 2356339 h 2356339"/>
                <a:gd name="connsiteX145" fmla="*/ 4341802 w 4341802"/>
                <a:gd name="connsiteY145"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663995 w 4341802"/>
                <a:gd name="connsiteY137" fmla="*/ 2206070 h 2356339"/>
                <a:gd name="connsiteX138" fmla="*/ 3663995 w 4341802"/>
                <a:gd name="connsiteY138" fmla="*/ 2247634 h 2356339"/>
                <a:gd name="connsiteX139" fmla="*/ 3705558 w 4341802"/>
                <a:gd name="connsiteY139" fmla="*/ 2247634 h 2356339"/>
                <a:gd name="connsiteX140" fmla="*/ 3718347 w 4341802"/>
                <a:gd name="connsiteY140" fmla="*/ 2260423 h 2356339"/>
                <a:gd name="connsiteX141" fmla="*/ 3823855 w 4341802"/>
                <a:gd name="connsiteY141" fmla="*/ 2260423 h 2356339"/>
                <a:gd name="connsiteX142" fmla="*/ 3823855 w 4341802"/>
                <a:gd name="connsiteY142" fmla="*/ 2324367 h 2356339"/>
                <a:gd name="connsiteX143" fmla="*/ 3862221 w 4341802"/>
                <a:gd name="connsiteY143" fmla="*/ 2324367 h 2356339"/>
                <a:gd name="connsiteX144" fmla="*/ 3862221 w 4341802"/>
                <a:gd name="connsiteY144" fmla="*/ 2356339 h 2356339"/>
                <a:gd name="connsiteX145" fmla="*/ 4341802 w 4341802"/>
                <a:gd name="connsiteY145"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663995 w 4341802"/>
                <a:gd name="connsiteY137" fmla="*/ 2206070 h 2356339"/>
                <a:gd name="connsiteX138" fmla="*/ 3663995 w 4341802"/>
                <a:gd name="connsiteY138" fmla="*/ 2247634 h 2356339"/>
                <a:gd name="connsiteX139" fmla="*/ 3705558 w 4341802"/>
                <a:gd name="connsiteY139" fmla="*/ 2247634 h 2356339"/>
                <a:gd name="connsiteX140" fmla="*/ 3718347 w 4341802"/>
                <a:gd name="connsiteY140" fmla="*/ 2260423 h 2356339"/>
                <a:gd name="connsiteX141" fmla="*/ 3823855 w 4341802"/>
                <a:gd name="connsiteY141" fmla="*/ 2260423 h 2356339"/>
                <a:gd name="connsiteX142" fmla="*/ 3823855 w 4341802"/>
                <a:gd name="connsiteY142" fmla="*/ 2324367 h 2356339"/>
                <a:gd name="connsiteX143" fmla="*/ 3862221 w 4341802"/>
                <a:gd name="connsiteY143" fmla="*/ 2324367 h 2356339"/>
                <a:gd name="connsiteX144" fmla="*/ 3862221 w 4341802"/>
                <a:gd name="connsiteY144" fmla="*/ 2356339 h 2356339"/>
                <a:gd name="connsiteX145" fmla="*/ 4341802 w 4341802"/>
                <a:gd name="connsiteY145"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663995 w 4341802"/>
                <a:gd name="connsiteY137" fmla="*/ 2206070 h 2356339"/>
                <a:gd name="connsiteX138" fmla="*/ 3663995 w 4341802"/>
                <a:gd name="connsiteY138" fmla="*/ 2247634 h 2356339"/>
                <a:gd name="connsiteX139" fmla="*/ 3705558 w 4341802"/>
                <a:gd name="connsiteY139" fmla="*/ 2247634 h 2356339"/>
                <a:gd name="connsiteX140" fmla="*/ 3718347 w 4341802"/>
                <a:gd name="connsiteY140" fmla="*/ 2260423 h 2356339"/>
                <a:gd name="connsiteX141" fmla="*/ 3823855 w 4341802"/>
                <a:gd name="connsiteY141" fmla="*/ 2260423 h 2356339"/>
                <a:gd name="connsiteX142" fmla="*/ 3823855 w 4341802"/>
                <a:gd name="connsiteY142" fmla="*/ 2324367 h 2356339"/>
                <a:gd name="connsiteX143" fmla="*/ 3862221 w 4341802"/>
                <a:gd name="connsiteY143" fmla="*/ 2324367 h 2356339"/>
                <a:gd name="connsiteX144" fmla="*/ 3862221 w 4341802"/>
                <a:gd name="connsiteY144" fmla="*/ 2356339 h 2356339"/>
                <a:gd name="connsiteX145" fmla="*/ 4341802 w 4341802"/>
                <a:gd name="connsiteY145"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663995 w 4341802"/>
                <a:gd name="connsiteY137" fmla="*/ 2206070 h 2356339"/>
                <a:gd name="connsiteX138" fmla="*/ 3663995 w 4341802"/>
                <a:gd name="connsiteY138" fmla="*/ 2247634 h 2356339"/>
                <a:gd name="connsiteX139" fmla="*/ 3705558 w 4341802"/>
                <a:gd name="connsiteY139" fmla="*/ 2247634 h 2356339"/>
                <a:gd name="connsiteX140" fmla="*/ 3718347 w 4341802"/>
                <a:gd name="connsiteY140" fmla="*/ 2260423 h 2356339"/>
                <a:gd name="connsiteX141" fmla="*/ 3823855 w 4341802"/>
                <a:gd name="connsiteY141" fmla="*/ 2260423 h 2356339"/>
                <a:gd name="connsiteX142" fmla="*/ 3823855 w 4341802"/>
                <a:gd name="connsiteY142" fmla="*/ 2324367 h 2356339"/>
                <a:gd name="connsiteX143" fmla="*/ 3862221 w 4341802"/>
                <a:gd name="connsiteY143" fmla="*/ 2324367 h 2356339"/>
                <a:gd name="connsiteX144" fmla="*/ 3862221 w 4341802"/>
                <a:gd name="connsiteY144" fmla="*/ 2356339 h 2356339"/>
                <a:gd name="connsiteX145" fmla="*/ 4341802 w 4341802"/>
                <a:gd name="connsiteY145"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663995 w 4341802"/>
                <a:gd name="connsiteY137" fmla="*/ 2206070 h 2356339"/>
                <a:gd name="connsiteX138" fmla="*/ 3669599 w 4341802"/>
                <a:gd name="connsiteY138" fmla="*/ 2247635 h 2356339"/>
                <a:gd name="connsiteX139" fmla="*/ 3705558 w 4341802"/>
                <a:gd name="connsiteY139" fmla="*/ 2247634 h 2356339"/>
                <a:gd name="connsiteX140" fmla="*/ 3718347 w 4341802"/>
                <a:gd name="connsiteY140" fmla="*/ 2260423 h 2356339"/>
                <a:gd name="connsiteX141" fmla="*/ 3823855 w 4341802"/>
                <a:gd name="connsiteY141" fmla="*/ 2260423 h 2356339"/>
                <a:gd name="connsiteX142" fmla="*/ 3823855 w 4341802"/>
                <a:gd name="connsiteY142" fmla="*/ 2324367 h 2356339"/>
                <a:gd name="connsiteX143" fmla="*/ 3862221 w 4341802"/>
                <a:gd name="connsiteY143" fmla="*/ 2324367 h 2356339"/>
                <a:gd name="connsiteX144" fmla="*/ 3862221 w 4341802"/>
                <a:gd name="connsiteY144" fmla="*/ 2356339 h 2356339"/>
                <a:gd name="connsiteX145" fmla="*/ 4341802 w 4341802"/>
                <a:gd name="connsiteY145"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673335 w 4341802"/>
                <a:gd name="connsiteY137" fmla="*/ 2206070 h 2356339"/>
                <a:gd name="connsiteX138" fmla="*/ 3669599 w 4341802"/>
                <a:gd name="connsiteY138" fmla="*/ 2247635 h 2356339"/>
                <a:gd name="connsiteX139" fmla="*/ 3705558 w 4341802"/>
                <a:gd name="connsiteY139" fmla="*/ 2247634 h 2356339"/>
                <a:gd name="connsiteX140" fmla="*/ 3718347 w 4341802"/>
                <a:gd name="connsiteY140" fmla="*/ 2260423 h 2356339"/>
                <a:gd name="connsiteX141" fmla="*/ 3823855 w 4341802"/>
                <a:gd name="connsiteY141" fmla="*/ 2260423 h 2356339"/>
                <a:gd name="connsiteX142" fmla="*/ 3823855 w 4341802"/>
                <a:gd name="connsiteY142" fmla="*/ 2324367 h 2356339"/>
                <a:gd name="connsiteX143" fmla="*/ 3862221 w 4341802"/>
                <a:gd name="connsiteY143" fmla="*/ 2324367 h 2356339"/>
                <a:gd name="connsiteX144" fmla="*/ 3862221 w 4341802"/>
                <a:gd name="connsiteY144" fmla="*/ 2356339 h 2356339"/>
                <a:gd name="connsiteX145" fmla="*/ 4341802 w 4341802"/>
                <a:gd name="connsiteY145"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673335 w 4341802"/>
                <a:gd name="connsiteY137" fmla="*/ 2206070 h 2356339"/>
                <a:gd name="connsiteX138" fmla="*/ 3675203 w 4341802"/>
                <a:gd name="connsiteY138" fmla="*/ 2247635 h 2356339"/>
                <a:gd name="connsiteX139" fmla="*/ 3705558 w 4341802"/>
                <a:gd name="connsiteY139" fmla="*/ 2247634 h 2356339"/>
                <a:gd name="connsiteX140" fmla="*/ 3718347 w 4341802"/>
                <a:gd name="connsiteY140" fmla="*/ 2260423 h 2356339"/>
                <a:gd name="connsiteX141" fmla="*/ 3823855 w 4341802"/>
                <a:gd name="connsiteY141" fmla="*/ 2260423 h 2356339"/>
                <a:gd name="connsiteX142" fmla="*/ 3823855 w 4341802"/>
                <a:gd name="connsiteY142" fmla="*/ 2324367 h 2356339"/>
                <a:gd name="connsiteX143" fmla="*/ 3862221 w 4341802"/>
                <a:gd name="connsiteY143" fmla="*/ 2324367 h 2356339"/>
                <a:gd name="connsiteX144" fmla="*/ 3862221 w 4341802"/>
                <a:gd name="connsiteY144" fmla="*/ 2356339 h 2356339"/>
                <a:gd name="connsiteX145" fmla="*/ 4341802 w 4341802"/>
                <a:gd name="connsiteY145"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678939 w 4341802"/>
                <a:gd name="connsiteY137" fmla="*/ 2203010 h 2356339"/>
                <a:gd name="connsiteX138" fmla="*/ 3675203 w 4341802"/>
                <a:gd name="connsiteY138" fmla="*/ 2247635 h 2356339"/>
                <a:gd name="connsiteX139" fmla="*/ 3705558 w 4341802"/>
                <a:gd name="connsiteY139" fmla="*/ 2247634 h 2356339"/>
                <a:gd name="connsiteX140" fmla="*/ 3718347 w 4341802"/>
                <a:gd name="connsiteY140" fmla="*/ 2260423 h 2356339"/>
                <a:gd name="connsiteX141" fmla="*/ 3823855 w 4341802"/>
                <a:gd name="connsiteY141" fmla="*/ 2260423 h 2356339"/>
                <a:gd name="connsiteX142" fmla="*/ 3823855 w 4341802"/>
                <a:gd name="connsiteY142" fmla="*/ 2324367 h 2356339"/>
                <a:gd name="connsiteX143" fmla="*/ 3862221 w 4341802"/>
                <a:gd name="connsiteY143" fmla="*/ 2324367 h 2356339"/>
                <a:gd name="connsiteX144" fmla="*/ 3862221 w 4341802"/>
                <a:gd name="connsiteY144" fmla="*/ 2356339 h 2356339"/>
                <a:gd name="connsiteX145" fmla="*/ 4341802 w 4341802"/>
                <a:gd name="connsiteY145"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675204 w 4341802"/>
                <a:gd name="connsiteY137" fmla="*/ 2206068 h 2356339"/>
                <a:gd name="connsiteX138" fmla="*/ 3675203 w 4341802"/>
                <a:gd name="connsiteY138" fmla="*/ 2247635 h 2356339"/>
                <a:gd name="connsiteX139" fmla="*/ 3705558 w 4341802"/>
                <a:gd name="connsiteY139" fmla="*/ 2247634 h 2356339"/>
                <a:gd name="connsiteX140" fmla="*/ 3718347 w 4341802"/>
                <a:gd name="connsiteY140" fmla="*/ 2260423 h 2356339"/>
                <a:gd name="connsiteX141" fmla="*/ 3823855 w 4341802"/>
                <a:gd name="connsiteY141" fmla="*/ 2260423 h 2356339"/>
                <a:gd name="connsiteX142" fmla="*/ 3823855 w 4341802"/>
                <a:gd name="connsiteY142" fmla="*/ 2324367 h 2356339"/>
                <a:gd name="connsiteX143" fmla="*/ 3862221 w 4341802"/>
                <a:gd name="connsiteY143" fmla="*/ 2324367 h 2356339"/>
                <a:gd name="connsiteX144" fmla="*/ 3862221 w 4341802"/>
                <a:gd name="connsiteY144" fmla="*/ 2356339 h 2356339"/>
                <a:gd name="connsiteX145" fmla="*/ 4341802 w 4341802"/>
                <a:gd name="connsiteY145"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622182 w 4341802"/>
                <a:gd name="connsiteY137" fmla="*/ 2203721 h 2356339"/>
                <a:gd name="connsiteX138" fmla="*/ 3675204 w 4341802"/>
                <a:gd name="connsiteY138" fmla="*/ 2206068 h 2356339"/>
                <a:gd name="connsiteX139" fmla="*/ 3675203 w 4341802"/>
                <a:gd name="connsiteY139" fmla="*/ 2247635 h 2356339"/>
                <a:gd name="connsiteX140" fmla="*/ 3705558 w 4341802"/>
                <a:gd name="connsiteY140" fmla="*/ 2247634 h 2356339"/>
                <a:gd name="connsiteX141" fmla="*/ 3718347 w 4341802"/>
                <a:gd name="connsiteY141" fmla="*/ 2260423 h 2356339"/>
                <a:gd name="connsiteX142" fmla="*/ 3823855 w 4341802"/>
                <a:gd name="connsiteY142" fmla="*/ 2260423 h 2356339"/>
                <a:gd name="connsiteX143" fmla="*/ 3823855 w 4341802"/>
                <a:gd name="connsiteY143" fmla="*/ 2324367 h 2356339"/>
                <a:gd name="connsiteX144" fmla="*/ 3862221 w 4341802"/>
                <a:gd name="connsiteY144" fmla="*/ 2324367 h 2356339"/>
                <a:gd name="connsiteX145" fmla="*/ 3862221 w 4341802"/>
                <a:gd name="connsiteY145" fmla="*/ 2356339 h 2356339"/>
                <a:gd name="connsiteX146" fmla="*/ 4341802 w 4341802"/>
                <a:gd name="connsiteY146"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597899 w 4341802"/>
                <a:gd name="connsiteY137" fmla="*/ 2228186 h 2356339"/>
                <a:gd name="connsiteX138" fmla="*/ 3675204 w 4341802"/>
                <a:gd name="connsiteY138" fmla="*/ 2206068 h 2356339"/>
                <a:gd name="connsiteX139" fmla="*/ 3675203 w 4341802"/>
                <a:gd name="connsiteY139" fmla="*/ 2247635 h 2356339"/>
                <a:gd name="connsiteX140" fmla="*/ 3705558 w 4341802"/>
                <a:gd name="connsiteY140" fmla="*/ 2247634 h 2356339"/>
                <a:gd name="connsiteX141" fmla="*/ 3718347 w 4341802"/>
                <a:gd name="connsiteY141" fmla="*/ 2260423 h 2356339"/>
                <a:gd name="connsiteX142" fmla="*/ 3823855 w 4341802"/>
                <a:gd name="connsiteY142" fmla="*/ 2260423 h 2356339"/>
                <a:gd name="connsiteX143" fmla="*/ 3823855 w 4341802"/>
                <a:gd name="connsiteY143" fmla="*/ 2324367 h 2356339"/>
                <a:gd name="connsiteX144" fmla="*/ 3862221 w 4341802"/>
                <a:gd name="connsiteY144" fmla="*/ 2324367 h 2356339"/>
                <a:gd name="connsiteX145" fmla="*/ 3862221 w 4341802"/>
                <a:gd name="connsiteY145" fmla="*/ 2356339 h 2356339"/>
                <a:gd name="connsiteX146" fmla="*/ 4341802 w 4341802"/>
                <a:gd name="connsiteY146"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597899 w 4341802"/>
                <a:gd name="connsiteY137" fmla="*/ 2228186 h 2356339"/>
                <a:gd name="connsiteX138" fmla="*/ 3669600 w 4341802"/>
                <a:gd name="connsiteY138" fmla="*/ 2221360 h 2356339"/>
                <a:gd name="connsiteX139" fmla="*/ 3675203 w 4341802"/>
                <a:gd name="connsiteY139" fmla="*/ 2247635 h 2356339"/>
                <a:gd name="connsiteX140" fmla="*/ 3705558 w 4341802"/>
                <a:gd name="connsiteY140" fmla="*/ 2247634 h 2356339"/>
                <a:gd name="connsiteX141" fmla="*/ 3718347 w 4341802"/>
                <a:gd name="connsiteY141" fmla="*/ 2260423 h 2356339"/>
                <a:gd name="connsiteX142" fmla="*/ 3823855 w 4341802"/>
                <a:gd name="connsiteY142" fmla="*/ 2260423 h 2356339"/>
                <a:gd name="connsiteX143" fmla="*/ 3823855 w 4341802"/>
                <a:gd name="connsiteY143" fmla="*/ 2324367 h 2356339"/>
                <a:gd name="connsiteX144" fmla="*/ 3862221 w 4341802"/>
                <a:gd name="connsiteY144" fmla="*/ 2324367 h 2356339"/>
                <a:gd name="connsiteX145" fmla="*/ 3862221 w 4341802"/>
                <a:gd name="connsiteY145" fmla="*/ 2356339 h 2356339"/>
                <a:gd name="connsiteX146" fmla="*/ 4341802 w 4341802"/>
                <a:gd name="connsiteY146"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597899 w 4341802"/>
                <a:gd name="connsiteY137" fmla="*/ 2228186 h 2356339"/>
                <a:gd name="connsiteX138" fmla="*/ 3669600 w 4341802"/>
                <a:gd name="connsiteY138" fmla="*/ 2221360 h 2356339"/>
                <a:gd name="connsiteX139" fmla="*/ 3667731 w 4341802"/>
                <a:gd name="connsiteY139" fmla="*/ 2247635 h 2356339"/>
                <a:gd name="connsiteX140" fmla="*/ 3705558 w 4341802"/>
                <a:gd name="connsiteY140" fmla="*/ 2247634 h 2356339"/>
                <a:gd name="connsiteX141" fmla="*/ 3718347 w 4341802"/>
                <a:gd name="connsiteY141" fmla="*/ 2260423 h 2356339"/>
                <a:gd name="connsiteX142" fmla="*/ 3823855 w 4341802"/>
                <a:gd name="connsiteY142" fmla="*/ 2260423 h 2356339"/>
                <a:gd name="connsiteX143" fmla="*/ 3823855 w 4341802"/>
                <a:gd name="connsiteY143" fmla="*/ 2324367 h 2356339"/>
                <a:gd name="connsiteX144" fmla="*/ 3862221 w 4341802"/>
                <a:gd name="connsiteY144" fmla="*/ 2324367 h 2356339"/>
                <a:gd name="connsiteX145" fmla="*/ 3862221 w 4341802"/>
                <a:gd name="connsiteY145" fmla="*/ 2356339 h 2356339"/>
                <a:gd name="connsiteX146" fmla="*/ 4341802 w 4341802"/>
                <a:gd name="connsiteY146"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597899 w 4341802"/>
                <a:gd name="connsiteY137" fmla="*/ 2228186 h 2356339"/>
                <a:gd name="connsiteX138" fmla="*/ 3669600 w 4341802"/>
                <a:gd name="connsiteY138" fmla="*/ 2221360 h 2356339"/>
                <a:gd name="connsiteX139" fmla="*/ 3667731 w 4341802"/>
                <a:gd name="connsiteY139" fmla="*/ 2250694 h 2356339"/>
                <a:gd name="connsiteX140" fmla="*/ 3705558 w 4341802"/>
                <a:gd name="connsiteY140" fmla="*/ 2247634 h 2356339"/>
                <a:gd name="connsiteX141" fmla="*/ 3718347 w 4341802"/>
                <a:gd name="connsiteY141" fmla="*/ 2260423 h 2356339"/>
                <a:gd name="connsiteX142" fmla="*/ 3823855 w 4341802"/>
                <a:gd name="connsiteY142" fmla="*/ 2260423 h 2356339"/>
                <a:gd name="connsiteX143" fmla="*/ 3823855 w 4341802"/>
                <a:gd name="connsiteY143" fmla="*/ 2324367 h 2356339"/>
                <a:gd name="connsiteX144" fmla="*/ 3862221 w 4341802"/>
                <a:gd name="connsiteY144" fmla="*/ 2324367 h 2356339"/>
                <a:gd name="connsiteX145" fmla="*/ 3862221 w 4341802"/>
                <a:gd name="connsiteY145" fmla="*/ 2356339 h 2356339"/>
                <a:gd name="connsiteX146" fmla="*/ 4341802 w 4341802"/>
                <a:gd name="connsiteY146"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597899 w 4341802"/>
                <a:gd name="connsiteY137" fmla="*/ 2228186 h 2356339"/>
                <a:gd name="connsiteX138" fmla="*/ 3669600 w 4341802"/>
                <a:gd name="connsiteY138" fmla="*/ 2221360 h 2356339"/>
                <a:gd name="connsiteX139" fmla="*/ 3667731 w 4341802"/>
                <a:gd name="connsiteY139" fmla="*/ 2250694 h 2356339"/>
                <a:gd name="connsiteX140" fmla="*/ 3705558 w 4341802"/>
                <a:gd name="connsiteY140" fmla="*/ 2247634 h 2356339"/>
                <a:gd name="connsiteX141" fmla="*/ 3718347 w 4341802"/>
                <a:gd name="connsiteY141" fmla="*/ 2266541 h 2356339"/>
                <a:gd name="connsiteX142" fmla="*/ 3823855 w 4341802"/>
                <a:gd name="connsiteY142" fmla="*/ 2260423 h 2356339"/>
                <a:gd name="connsiteX143" fmla="*/ 3823855 w 4341802"/>
                <a:gd name="connsiteY143" fmla="*/ 2324367 h 2356339"/>
                <a:gd name="connsiteX144" fmla="*/ 3862221 w 4341802"/>
                <a:gd name="connsiteY144" fmla="*/ 2324367 h 2356339"/>
                <a:gd name="connsiteX145" fmla="*/ 3862221 w 4341802"/>
                <a:gd name="connsiteY145" fmla="*/ 2356339 h 2356339"/>
                <a:gd name="connsiteX146" fmla="*/ 4341802 w 4341802"/>
                <a:gd name="connsiteY146"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597899 w 4341802"/>
                <a:gd name="connsiteY137" fmla="*/ 2228186 h 2356339"/>
                <a:gd name="connsiteX138" fmla="*/ 3669600 w 4341802"/>
                <a:gd name="connsiteY138" fmla="*/ 2221360 h 2356339"/>
                <a:gd name="connsiteX139" fmla="*/ 3667731 w 4341802"/>
                <a:gd name="connsiteY139" fmla="*/ 2250694 h 2356339"/>
                <a:gd name="connsiteX140" fmla="*/ 3698087 w 4341802"/>
                <a:gd name="connsiteY140" fmla="*/ 2262925 h 2356339"/>
                <a:gd name="connsiteX141" fmla="*/ 3718347 w 4341802"/>
                <a:gd name="connsiteY141" fmla="*/ 2266541 h 2356339"/>
                <a:gd name="connsiteX142" fmla="*/ 3823855 w 4341802"/>
                <a:gd name="connsiteY142" fmla="*/ 2260423 h 2356339"/>
                <a:gd name="connsiteX143" fmla="*/ 3823855 w 4341802"/>
                <a:gd name="connsiteY143" fmla="*/ 2324367 h 2356339"/>
                <a:gd name="connsiteX144" fmla="*/ 3862221 w 4341802"/>
                <a:gd name="connsiteY144" fmla="*/ 2324367 h 2356339"/>
                <a:gd name="connsiteX145" fmla="*/ 3862221 w 4341802"/>
                <a:gd name="connsiteY145" fmla="*/ 2356339 h 2356339"/>
                <a:gd name="connsiteX146" fmla="*/ 4341802 w 4341802"/>
                <a:gd name="connsiteY146"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597899 w 4341802"/>
                <a:gd name="connsiteY137" fmla="*/ 2228186 h 2356339"/>
                <a:gd name="connsiteX138" fmla="*/ 3677072 w 4341802"/>
                <a:gd name="connsiteY138" fmla="*/ 2221360 h 2356339"/>
                <a:gd name="connsiteX139" fmla="*/ 3667731 w 4341802"/>
                <a:gd name="connsiteY139" fmla="*/ 2250694 h 2356339"/>
                <a:gd name="connsiteX140" fmla="*/ 3698087 w 4341802"/>
                <a:gd name="connsiteY140" fmla="*/ 2262925 h 2356339"/>
                <a:gd name="connsiteX141" fmla="*/ 3718347 w 4341802"/>
                <a:gd name="connsiteY141" fmla="*/ 2266541 h 2356339"/>
                <a:gd name="connsiteX142" fmla="*/ 3823855 w 4341802"/>
                <a:gd name="connsiteY142" fmla="*/ 2260423 h 2356339"/>
                <a:gd name="connsiteX143" fmla="*/ 3823855 w 4341802"/>
                <a:gd name="connsiteY143" fmla="*/ 2324367 h 2356339"/>
                <a:gd name="connsiteX144" fmla="*/ 3862221 w 4341802"/>
                <a:gd name="connsiteY144" fmla="*/ 2324367 h 2356339"/>
                <a:gd name="connsiteX145" fmla="*/ 3862221 w 4341802"/>
                <a:gd name="connsiteY145" fmla="*/ 2356339 h 2356339"/>
                <a:gd name="connsiteX146" fmla="*/ 4341802 w 4341802"/>
                <a:gd name="connsiteY146"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597899 w 4341802"/>
                <a:gd name="connsiteY137" fmla="*/ 2228186 h 2356339"/>
                <a:gd name="connsiteX138" fmla="*/ 3677072 w 4341802"/>
                <a:gd name="connsiteY138" fmla="*/ 2221360 h 2356339"/>
                <a:gd name="connsiteX139" fmla="*/ 3680807 w 4341802"/>
                <a:gd name="connsiteY139" fmla="*/ 2269044 h 2356339"/>
                <a:gd name="connsiteX140" fmla="*/ 3698087 w 4341802"/>
                <a:gd name="connsiteY140" fmla="*/ 2262925 h 2356339"/>
                <a:gd name="connsiteX141" fmla="*/ 3718347 w 4341802"/>
                <a:gd name="connsiteY141" fmla="*/ 2266541 h 2356339"/>
                <a:gd name="connsiteX142" fmla="*/ 3823855 w 4341802"/>
                <a:gd name="connsiteY142" fmla="*/ 2260423 h 2356339"/>
                <a:gd name="connsiteX143" fmla="*/ 3823855 w 4341802"/>
                <a:gd name="connsiteY143" fmla="*/ 2324367 h 2356339"/>
                <a:gd name="connsiteX144" fmla="*/ 3862221 w 4341802"/>
                <a:gd name="connsiteY144" fmla="*/ 2324367 h 2356339"/>
                <a:gd name="connsiteX145" fmla="*/ 3862221 w 4341802"/>
                <a:gd name="connsiteY145" fmla="*/ 2356339 h 2356339"/>
                <a:gd name="connsiteX146" fmla="*/ 4341802 w 4341802"/>
                <a:gd name="connsiteY146"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597899 w 4341802"/>
                <a:gd name="connsiteY137" fmla="*/ 2228186 h 2356339"/>
                <a:gd name="connsiteX138" fmla="*/ 3677072 w 4341802"/>
                <a:gd name="connsiteY138" fmla="*/ 2221360 h 2356339"/>
                <a:gd name="connsiteX139" fmla="*/ 3680807 w 4341802"/>
                <a:gd name="connsiteY139" fmla="*/ 2262927 h 2356339"/>
                <a:gd name="connsiteX140" fmla="*/ 3698087 w 4341802"/>
                <a:gd name="connsiteY140" fmla="*/ 2262925 h 2356339"/>
                <a:gd name="connsiteX141" fmla="*/ 3718347 w 4341802"/>
                <a:gd name="connsiteY141" fmla="*/ 2266541 h 2356339"/>
                <a:gd name="connsiteX142" fmla="*/ 3823855 w 4341802"/>
                <a:gd name="connsiteY142" fmla="*/ 2260423 h 2356339"/>
                <a:gd name="connsiteX143" fmla="*/ 3823855 w 4341802"/>
                <a:gd name="connsiteY143" fmla="*/ 2324367 h 2356339"/>
                <a:gd name="connsiteX144" fmla="*/ 3862221 w 4341802"/>
                <a:gd name="connsiteY144" fmla="*/ 2324367 h 2356339"/>
                <a:gd name="connsiteX145" fmla="*/ 3862221 w 4341802"/>
                <a:gd name="connsiteY145" fmla="*/ 2356339 h 2356339"/>
                <a:gd name="connsiteX146" fmla="*/ 4341802 w 4341802"/>
                <a:gd name="connsiteY146" fmla="*/ 2356339 h 2356339"/>
                <a:gd name="connsiteX0" fmla="*/ 0 w 4341802"/>
                <a:gd name="connsiteY0" fmla="*/ 0 h 2356339"/>
                <a:gd name="connsiteX1" fmla="*/ 0 w 4341802"/>
                <a:gd name="connsiteY1" fmla="*/ 47959 h 2356339"/>
                <a:gd name="connsiteX2" fmla="*/ 60747 w 4341802"/>
                <a:gd name="connsiteY2" fmla="*/ 47959 h 2356339"/>
                <a:gd name="connsiteX3" fmla="*/ 60747 w 4341802"/>
                <a:gd name="connsiteY3" fmla="*/ 73536 h 2356339"/>
                <a:gd name="connsiteX4" fmla="*/ 99114 w 4341802"/>
                <a:gd name="connsiteY4" fmla="*/ 73536 h 2356339"/>
                <a:gd name="connsiteX5" fmla="*/ 99114 w 4341802"/>
                <a:gd name="connsiteY5" fmla="*/ 105508 h 2356339"/>
                <a:gd name="connsiteX6" fmla="*/ 143874 w 4341802"/>
                <a:gd name="connsiteY6" fmla="*/ 105508 h 2356339"/>
                <a:gd name="connsiteX7" fmla="*/ 143874 w 4341802"/>
                <a:gd name="connsiteY7" fmla="*/ 150269 h 2356339"/>
                <a:gd name="connsiteX8" fmla="*/ 201424 w 4341802"/>
                <a:gd name="connsiteY8" fmla="*/ 150269 h 2356339"/>
                <a:gd name="connsiteX9" fmla="*/ 201424 w 4341802"/>
                <a:gd name="connsiteY9" fmla="*/ 182241 h 2356339"/>
                <a:gd name="connsiteX10" fmla="*/ 227002 w 4341802"/>
                <a:gd name="connsiteY10" fmla="*/ 182241 h 2356339"/>
                <a:gd name="connsiteX11" fmla="*/ 227002 w 4341802"/>
                <a:gd name="connsiteY11" fmla="*/ 211016 h 2356339"/>
                <a:gd name="connsiteX12" fmla="*/ 249382 w 4341802"/>
                <a:gd name="connsiteY12" fmla="*/ 211016 h 2356339"/>
                <a:gd name="connsiteX13" fmla="*/ 249382 w 4341802"/>
                <a:gd name="connsiteY13" fmla="*/ 242988 h 2356339"/>
                <a:gd name="connsiteX14" fmla="*/ 297340 w 4341802"/>
                <a:gd name="connsiteY14" fmla="*/ 242988 h 2356339"/>
                <a:gd name="connsiteX15" fmla="*/ 297340 w 4341802"/>
                <a:gd name="connsiteY15" fmla="*/ 297340 h 2356339"/>
                <a:gd name="connsiteX16" fmla="*/ 329312 w 4341802"/>
                <a:gd name="connsiteY16" fmla="*/ 297340 h 2356339"/>
                <a:gd name="connsiteX17" fmla="*/ 329312 w 4341802"/>
                <a:gd name="connsiteY17" fmla="*/ 322918 h 2356339"/>
                <a:gd name="connsiteX18" fmla="*/ 364481 w 4341802"/>
                <a:gd name="connsiteY18" fmla="*/ 322918 h 2356339"/>
                <a:gd name="connsiteX19" fmla="*/ 364481 w 4341802"/>
                <a:gd name="connsiteY19" fmla="*/ 354890 h 2356339"/>
                <a:gd name="connsiteX20" fmla="*/ 393256 w 4341802"/>
                <a:gd name="connsiteY20" fmla="*/ 354890 h 2356339"/>
                <a:gd name="connsiteX21" fmla="*/ 393256 w 4341802"/>
                <a:gd name="connsiteY21" fmla="*/ 386862 h 2356339"/>
                <a:gd name="connsiteX22" fmla="*/ 454003 w 4341802"/>
                <a:gd name="connsiteY22" fmla="*/ 386862 h 2356339"/>
                <a:gd name="connsiteX23" fmla="*/ 454003 w 4341802"/>
                <a:gd name="connsiteY23" fmla="*/ 447609 h 2356339"/>
                <a:gd name="connsiteX24" fmla="*/ 476384 w 4341802"/>
                <a:gd name="connsiteY24" fmla="*/ 447609 h 2356339"/>
                <a:gd name="connsiteX25" fmla="*/ 476384 w 4341802"/>
                <a:gd name="connsiteY25" fmla="*/ 485975 h 2356339"/>
                <a:gd name="connsiteX26" fmla="*/ 517947 w 4341802"/>
                <a:gd name="connsiteY26" fmla="*/ 485975 h 2356339"/>
                <a:gd name="connsiteX27" fmla="*/ 517947 w 4341802"/>
                <a:gd name="connsiteY27" fmla="*/ 524342 h 2356339"/>
                <a:gd name="connsiteX28" fmla="*/ 578694 w 4341802"/>
                <a:gd name="connsiteY28" fmla="*/ 524342 h 2356339"/>
                <a:gd name="connsiteX29" fmla="*/ 578694 w 4341802"/>
                <a:gd name="connsiteY29" fmla="*/ 543525 h 2356339"/>
                <a:gd name="connsiteX30" fmla="*/ 617060 w 4341802"/>
                <a:gd name="connsiteY30" fmla="*/ 543525 h 2356339"/>
                <a:gd name="connsiteX31" fmla="*/ 617060 w 4341802"/>
                <a:gd name="connsiteY31" fmla="*/ 594680 h 2356339"/>
                <a:gd name="connsiteX32" fmla="*/ 658624 w 4341802"/>
                <a:gd name="connsiteY32" fmla="*/ 594680 h 2356339"/>
                <a:gd name="connsiteX33" fmla="*/ 658624 w 4341802"/>
                <a:gd name="connsiteY33" fmla="*/ 617061 h 2356339"/>
                <a:gd name="connsiteX34" fmla="*/ 703385 w 4341802"/>
                <a:gd name="connsiteY34" fmla="*/ 617061 h 2356339"/>
                <a:gd name="connsiteX35" fmla="*/ 703385 w 4341802"/>
                <a:gd name="connsiteY35" fmla="*/ 655427 h 2356339"/>
                <a:gd name="connsiteX36" fmla="*/ 703385 w 4341802"/>
                <a:gd name="connsiteY36" fmla="*/ 655427 h 2356339"/>
                <a:gd name="connsiteX37" fmla="*/ 725765 w 4341802"/>
                <a:gd name="connsiteY37" fmla="*/ 677807 h 2356339"/>
                <a:gd name="connsiteX38" fmla="*/ 764132 w 4341802"/>
                <a:gd name="connsiteY38" fmla="*/ 677807 h 2356339"/>
                <a:gd name="connsiteX39" fmla="*/ 764132 w 4341802"/>
                <a:gd name="connsiteY39" fmla="*/ 712977 h 2356339"/>
                <a:gd name="connsiteX40" fmla="*/ 802498 w 4341802"/>
                <a:gd name="connsiteY40" fmla="*/ 712977 h 2356339"/>
                <a:gd name="connsiteX41" fmla="*/ 802498 w 4341802"/>
                <a:gd name="connsiteY41" fmla="*/ 751343 h 2356339"/>
                <a:gd name="connsiteX42" fmla="*/ 831273 w 4341802"/>
                <a:gd name="connsiteY42" fmla="*/ 751343 h 2356339"/>
                <a:gd name="connsiteX43" fmla="*/ 831273 w 4341802"/>
                <a:gd name="connsiteY43" fmla="*/ 802498 h 2356339"/>
                <a:gd name="connsiteX44" fmla="*/ 869640 w 4341802"/>
                <a:gd name="connsiteY44" fmla="*/ 802498 h 2356339"/>
                <a:gd name="connsiteX45" fmla="*/ 869640 w 4341802"/>
                <a:gd name="connsiteY45" fmla="*/ 847259 h 2356339"/>
                <a:gd name="connsiteX46" fmla="*/ 895217 w 4341802"/>
                <a:gd name="connsiteY46" fmla="*/ 847259 h 2356339"/>
                <a:gd name="connsiteX47" fmla="*/ 895217 w 4341802"/>
                <a:gd name="connsiteY47" fmla="*/ 892020 h 2356339"/>
                <a:gd name="connsiteX48" fmla="*/ 917598 w 4341802"/>
                <a:gd name="connsiteY48" fmla="*/ 892020 h 2356339"/>
                <a:gd name="connsiteX49" fmla="*/ 917598 w 4341802"/>
                <a:gd name="connsiteY49" fmla="*/ 911203 h 2356339"/>
                <a:gd name="connsiteX50" fmla="*/ 952767 w 4341802"/>
                <a:gd name="connsiteY50" fmla="*/ 911203 h 2356339"/>
                <a:gd name="connsiteX51" fmla="*/ 952767 w 4341802"/>
                <a:gd name="connsiteY51" fmla="*/ 943175 h 2356339"/>
                <a:gd name="connsiteX52" fmla="*/ 1003922 w 4341802"/>
                <a:gd name="connsiteY52" fmla="*/ 943175 h 2356339"/>
                <a:gd name="connsiteX53" fmla="*/ 1003922 w 4341802"/>
                <a:gd name="connsiteY53" fmla="*/ 984739 h 2356339"/>
                <a:gd name="connsiteX54" fmla="*/ 1061472 w 4341802"/>
                <a:gd name="connsiteY54" fmla="*/ 984739 h 2356339"/>
                <a:gd name="connsiteX55" fmla="*/ 1061472 w 4341802"/>
                <a:gd name="connsiteY55" fmla="*/ 1010317 h 2356339"/>
                <a:gd name="connsiteX56" fmla="*/ 1096641 w 4341802"/>
                <a:gd name="connsiteY56" fmla="*/ 1010317 h 2356339"/>
                <a:gd name="connsiteX57" fmla="*/ 1096641 w 4341802"/>
                <a:gd name="connsiteY57" fmla="*/ 1048683 h 2356339"/>
                <a:gd name="connsiteX58" fmla="*/ 1150993 w 4341802"/>
                <a:gd name="connsiteY58" fmla="*/ 1048683 h 2356339"/>
                <a:gd name="connsiteX59" fmla="*/ 1150993 w 4341802"/>
                <a:gd name="connsiteY59" fmla="*/ 1077458 h 2356339"/>
                <a:gd name="connsiteX60" fmla="*/ 1221332 w 4341802"/>
                <a:gd name="connsiteY60" fmla="*/ 1077458 h 2356339"/>
                <a:gd name="connsiteX61" fmla="*/ 1221332 w 4341802"/>
                <a:gd name="connsiteY61" fmla="*/ 1099838 h 2356339"/>
                <a:gd name="connsiteX62" fmla="*/ 1288473 w 4341802"/>
                <a:gd name="connsiteY62" fmla="*/ 1099838 h 2356339"/>
                <a:gd name="connsiteX63" fmla="*/ 1288473 w 4341802"/>
                <a:gd name="connsiteY63" fmla="*/ 1125416 h 2356339"/>
                <a:gd name="connsiteX64" fmla="*/ 1320445 w 4341802"/>
                <a:gd name="connsiteY64" fmla="*/ 1125416 h 2356339"/>
                <a:gd name="connsiteX65" fmla="*/ 1320445 w 4341802"/>
                <a:gd name="connsiteY65" fmla="*/ 1154191 h 2356339"/>
                <a:gd name="connsiteX66" fmla="*/ 1374798 w 4341802"/>
                <a:gd name="connsiteY66" fmla="*/ 1154191 h 2356339"/>
                <a:gd name="connsiteX67" fmla="*/ 1374798 w 4341802"/>
                <a:gd name="connsiteY67" fmla="*/ 1218135 h 2356339"/>
                <a:gd name="connsiteX68" fmla="*/ 1400375 w 4341802"/>
                <a:gd name="connsiteY68" fmla="*/ 1218135 h 2356339"/>
                <a:gd name="connsiteX69" fmla="*/ 1400375 w 4341802"/>
                <a:gd name="connsiteY69" fmla="*/ 1246910 h 2356339"/>
                <a:gd name="connsiteX70" fmla="*/ 1448333 w 4341802"/>
                <a:gd name="connsiteY70" fmla="*/ 1246910 h 2356339"/>
                <a:gd name="connsiteX71" fmla="*/ 1448333 w 4341802"/>
                <a:gd name="connsiteY71" fmla="*/ 1282079 h 2356339"/>
                <a:gd name="connsiteX72" fmla="*/ 1473911 w 4341802"/>
                <a:gd name="connsiteY72" fmla="*/ 1282079 h 2356339"/>
                <a:gd name="connsiteX73" fmla="*/ 1473911 w 4341802"/>
                <a:gd name="connsiteY73" fmla="*/ 1320445 h 2356339"/>
                <a:gd name="connsiteX74" fmla="*/ 1512277 w 4341802"/>
                <a:gd name="connsiteY74" fmla="*/ 1320445 h 2356339"/>
                <a:gd name="connsiteX75" fmla="*/ 1512277 w 4341802"/>
                <a:gd name="connsiteY75" fmla="*/ 1349220 h 2356339"/>
                <a:gd name="connsiteX76" fmla="*/ 1550644 w 4341802"/>
                <a:gd name="connsiteY76" fmla="*/ 1349220 h 2356339"/>
                <a:gd name="connsiteX77" fmla="*/ 1550644 w 4341802"/>
                <a:gd name="connsiteY77" fmla="*/ 1393981 h 2356339"/>
                <a:gd name="connsiteX78" fmla="*/ 1563433 w 4341802"/>
                <a:gd name="connsiteY78" fmla="*/ 1406770 h 2356339"/>
                <a:gd name="connsiteX79" fmla="*/ 1563433 w 4341802"/>
                <a:gd name="connsiteY79" fmla="*/ 1432347 h 2356339"/>
                <a:gd name="connsiteX80" fmla="*/ 1608193 w 4341802"/>
                <a:gd name="connsiteY80" fmla="*/ 1432347 h 2356339"/>
                <a:gd name="connsiteX81" fmla="*/ 1608193 w 4341802"/>
                <a:gd name="connsiteY81" fmla="*/ 1467517 h 2356339"/>
                <a:gd name="connsiteX82" fmla="*/ 1665743 w 4341802"/>
                <a:gd name="connsiteY82" fmla="*/ 1467517 h 2356339"/>
                <a:gd name="connsiteX83" fmla="*/ 1665743 w 4341802"/>
                <a:gd name="connsiteY83" fmla="*/ 1486700 h 2356339"/>
                <a:gd name="connsiteX84" fmla="*/ 1697715 w 4341802"/>
                <a:gd name="connsiteY84" fmla="*/ 1486700 h 2356339"/>
                <a:gd name="connsiteX85" fmla="*/ 1697715 w 4341802"/>
                <a:gd name="connsiteY85" fmla="*/ 1515475 h 2356339"/>
                <a:gd name="connsiteX86" fmla="*/ 1739279 w 4341802"/>
                <a:gd name="connsiteY86" fmla="*/ 1515475 h 2356339"/>
                <a:gd name="connsiteX87" fmla="*/ 1739279 w 4341802"/>
                <a:gd name="connsiteY87" fmla="*/ 1541052 h 2356339"/>
                <a:gd name="connsiteX88" fmla="*/ 1768053 w 4341802"/>
                <a:gd name="connsiteY88" fmla="*/ 1541052 h 2356339"/>
                <a:gd name="connsiteX89" fmla="*/ 1768053 w 4341802"/>
                <a:gd name="connsiteY89" fmla="*/ 1573024 h 2356339"/>
                <a:gd name="connsiteX90" fmla="*/ 1806420 w 4341802"/>
                <a:gd name="connsiteY90" fmla="*/ 1573024 h 2356339"/>
                <a:gd name="connsiteX91" fmla="*/ 1806420 w 4341802"/>
                <a:gd name="connsiteY91" fmla="*/ 1592207 h 2356339"/>
                <a:gd name="connsiteX92" fmla="*/ 1863970 w 4341802"/>
                <a:gd name="connsiteY92" fmla="*/ 1592207 h 2356339"/>
                <a:gd name="connsiteX93" fmla="*/ 1863970 w 4341802"/>
                <a:gd name="connsiteY93" fmla="*/ 1624179 h 2356339"/>
                <a:gd name="connsiteX94" fmla="*/ 1908730 w 4341802"/>
                <a:gd name="connsiteY94" fmla="*/ 1624179 h 2356339"/>
                <a:gd name="connsiteX95" fmla="*/ 1908730 w 4341802"/>
                <a:gd name="connsiteY95" fmla="*/ 1643363 h 2356339"/>
                <a:gd name="connsiteX96" fmla="*/ 1966280 w 4341802"/>
                <a:gd name="connsiteY96" fmla="*/ 1643363 h 2356339"/>
                <a:gd name="connsiteX97" fmla="*/ 1966280 w 4341802"/>
                <a:gd name="connsiteY97" fmla="*/ 1656152 h 2356339"/>
                <a:gd name="connsiteX98" fmla="*/ 2052605 w 4341802"/>
                <a:gd name="connsiteY98" fmla="*/ 1656152 h 2356339"/>
                <a:gd name="connsiteX99" fmla="*/ 2052605 w 4341802"/>
                <a:gd name="connsiteY99" fmla="*/ 1684926 h 2356339"/>
                <a:gd name="connsiteX100" fmla="*/ 2161309 w 4341802"/>
                <a:gd name="connsiteY100" fmla="*/ 1684926 h 2356339"/>
                <a:gd name="connsiteX101" fmla="*/ 2161309 w 4341802"/>
                <a:gd name="connsiteY101" fmla="*/ 1716898 h 2356339"/>
                <a:gd name="connsiteX102" fmla="*/ 2222056 w 4341802"/>
                <a:gd name="connsiteY102" fmla="*/ 1716898 h 2356339"/>
                <a:gd name="connsiteX103" fmla="*/ 2222056 w 4341802"/>
                <a:gd name="connsiteY103" fmla="*/ 1761659 h 2356339"/>
                <a:gd name="connsiteX104" fmla="*/ 2295592 w 4341802"/>
                <a:gd name="connsiteY104" fmla="*/ 1761659 h 2356339"/>
                <a:gd name="connsiteX105" fmla="*/ 2295592 w 4341802"/>
                <a:gd name="connsiteY105" fmla="*/ 1800026 h 2356339"/>
                <a:gd name="connsiteX106" fmla="*/ 2324367 w 4341802"/>
                <a:gd name="connsiteY106" fmla="*/ 1800026 h 2356339"/>
                <a:gd name="connsiteX107" fmla="*/ 2346747 w 4341802"/>
                <a:gd name="connsiteY107" fmla="*/ 1800026 h 2356339"/>
                <a:gd name="connsiteX108" fmla="*/ 2369128 w 4341802"/>
                <a:gd name="connsiteY108" fmla="*/ 1822407 h 2356339"/>
                <a:gd name="connsiteX109" fmla="*/ 2429874 w 4341802"/>
                <a:gd name="connsiteY109" fmla="*/ 1822407 h 2356339"/>
                <a:gd name="connsiteX110" fmla="*/ 2429874 w 4341802"/>
                <a:gd name="connsiteY110" fmla="*/ 1844786 h 2356339"/>
                <a:gd name="connsiteX111" fmla="*/ 2487424 w 4341802"/>
                <a:gd name="connsiteY111" fmla="*/ 1844786 h 2356339"/>
                <a:gd name="connsiteX112" fmla="*/ 2493819 w 4341802"/>
                <a:gd name="connsiteY112" fmla="*/ 1851181 h 2356339"/>
                <a:gd name="connsiteX113" fmla="*/ 2538579 w 4341802"/>
                <a:gd name="connsiteY113" fmla="*/ 1851181 h 2356339"/>
                <a:gd name="connsiteX114" fmla="*/ 2538579 w 4341802"/>
                <a:gd name="connsiteY114" fmla="*/ 1895942 h 2356339"/>
                <a:gd name="connsiteX115" fmla="*/ 2602523 w 4341802"/>
                <a:gd name="connsiteY115" fmla="*/ 1895942 h 2356339"/>
                <a:gd name="connsiteX116" fmla="*/ 2602523 w 4341802"/>
                <a:gd name="connsiteY116" fmla="*/ 1918322 h 2356339"/>
                <a:gd name="connsiteX117" fmla="*/ 2653679 w 4341802"/>
                <a:gd name="connsiteY117" fmla="*/ 1918322 h 2356339"/>
                <a:gd name="connsiteX118" fmla="*/ 2653679 w 4341802"/>
                <a:gd name="connsiteY118" fmla="*/ 1937505 h 2356339"/>
                <a:gd name="connsiteX119" fmla="*/ 2701637 w 4341802"/>
                <a:gd name="connsiteY119" fmla="*/ 1937505 h 2356339"/>
                <a:gd name="connsiteX120" fmla="*/ 2701637 w 4341802"/>
                <a:gd name="connsiteY120" fmla="*/ 1969477 h 2356339"/>
                <a:gd name="connsiteX121" fmla="*/ 2746398 w 4341802"/>
                <a:gd name="connsiteY121" fmla="*/ 1975872 h 2356339"/>
                <a:gd name="connsiteX122" fmla="*/ 2861497 w 4341802"/>
                <a:gd name="connsiteY122" fmla="*/ 1975872 h 2356339"/>
                <a:gd name="connsiteX123" fmla="*/ 2861497 w 4341802"/>
                <a:gd name="connsiteY123" fmla="*/ 2036619 h 2356339"/>
                <a:gd name="connsiteX124" fmla="*/ 2963807 w 4341802"/>
                <a:gd name="connsiteY124" fmla="*/ 2036619 h 2356339"/>
                <a:gd name="connsiteX125" fmla="*/ 2963807 w 4341802"/>
                <a:gd name="connsiteY125" fmla="*/ 2062196 h 2356339"/>
                <a:gd name="connsiteX126" fmla="*/ 3024554 w 4341802"/>
                <a:gd name="connsiteY126" fmla="*/ 2062196 h 2356339"/>
                <a:gd name="connsiteX127" fmla="*/ 3024554 w 4341802"/>
                <a:gd name="connsiteY127" fmla="*/ 2094168 h 2356339"/>
                <a:gd name="connsiteX128" fmla="*/ 3107681 w 4341802"/>
                <a:gd name="connsiteY128" fmla="*/ 2094168 h 2356339"/>
                <a:gd name="connsiteX129" fmla="*/ 3107681 w 4341802"/>
                <a:gd name="connsiteY129" fmla="*/ 2119746 h 2356339"/>
                <a:gd name="connsiteX130" fmla="*/ 3309105 w 4341802"/>
                <a:gd name="connsiteY130" fmla="*/ 2119746 h 2356339"/>
                <a:gd name="connsiteX131" fmla="*/ 3309105 w 4341802"/>
                <a:gd name="connsiteY131" fmla="*/ 2154915 h 2356339"/>
                <a:gd name="connsiteX132" fmla="*/ 3449782 w 4341802"/>
                <a:gd name="connsiteY132" fmla="*/ 2154915 h 2356339"/>
                <a:gd name="connsiteX133" fmla="*/ 3449782 w 4341802"/>
                <a:gd name="connsiteY133" fmla="*/ 2180493 h 2356339"/>
                <a:gd name="connsiteX134" fmla="*/ 3558487 w 4341802"/>
                <a:gd name="connsiteY134" fmla="*/ 2180493 h 2356339"/>
                <a:gd name="connsiteX135" fmla="*/ 3558487 w 4341802"/>
                <a:gd name="connsiteY135" fmla="*/ 2206070 h 2356339"/>
                <a:gd name="connsiteX136" fmla="*/ 3596032 w 4341802"/>
                <a:gd name="connsiteY136" fmla="*/ 2203721 h 2356339"/>
                <a:gd name="connsiteX137" fmla="*/ 3597899 w 4341802"/>
                <a:gd name="connsiteY137" fmla="*/ 2228186 h 2356339"/>
                <a:gd name="connsiteX138" fmla="*/ 3677072 w 4341802"/>
                <a:gd name="connsiteY138" fmla="*/ 2221360 h 2356339"/>
                <a:gd name="connsiteX139" fmla="*/ 3680807 w 4341802"/>
                <a:gd name="connsiteY139" fmla="*/ 2262927 h 2356339"/>
                <a:gd name="connsiteX140" fmla="*/ 3698087 w 4341802"/>
                <a:gd name="connsiteY140" fmla="*/ 2262925 h 2356339"/>
                <a:gd name="connsiteX141" fmla="*/ 3718347 w 4341802"/>
                <a:gd name="connsiteY141" fmla="*/ 2260425 h 2356339"/>
                <a:gd name="connsiteX142" fmla="*/ 3823855 w 4341802"/>
                <a:gd name="connsiteY142" fmla="*/ 2260423 h 2356339"/>
                <a:gd name="connsiteX143" fmla="*/ 3823855 w 4341802"/>
                <a:gd name="connsiteY143" fmla="*/ 2324367 h 2356339"/>
                <a:gd name="connsiteX144" fmla="*/ 3862221 w 4341802"/>
                <a:gd name="connsiteY144" fmla="*/ 2324367 h 2356339"/>
                <a:gd name="connsiteX145" fmla="*/ 3862221 w 4341802"/>
                <a:gd name="connsiteY145" fmla="*/ 2356339 h 2356339"/>
                <a:gd name="connsiteX146" fmla="*/ 4341802 w 4341802"/>
                <a:gd name="connsiteY146" fmla="*/ 2356339 h 2356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Lst>
              <a:rect l="l" t="t" r="r" b="b"/>
              <a:pathLst>
                <a:path w="4341802" h="2356339">
                  <a:moveTo>
                    <a:pt x="0" y="0"/>
                  </a:moveTo>
                  <a:lnTo>
                    <a:pt x="0" y="47959"/>
                  </a:lnTo>
                  <a:lnTo>
                    <a:pt x="60747" y="47959"/>
                  </a:lnTo>
                  <a:lnTo>
                    <a:pt x="60747" y="73536"/>
                  </a:lnTo>
                  <a:lnTo>
                    <a:pt x="99114" y="73536"/>
                  </a:lnTo>
                  <a:lnTo>
                    <a:pt x="99114" y="105508"/>
                  </a:lnTo>
                  <a:lnTo>
                    <a:pt x="143874" y="105508"/>
                  </a:lnTo>
                  <a:lnTo>
                    <a:pt x="143874" y="150269"/>
                  </a:lnTo>
                  <a:lnTo>
                    <a:pt x="201424" y="150269"/>
                  </a:lnTo>
                  <a:lnTo>
                    <a:pt x="201424" y="182241"/>
                  </a:lnTo>
                  <a:lnTo>
                    <a:pt x="227002" y="182241"/>
                  </a:lnTo>
                  <a:lnTo>
                    <a:pt x="227002" y="211016"/>
                  </a:lnTo>
                  <a:lnTo>
                    <a:pt x="249382" y="211016"/>
                  </a:lnTo>
                  <a:lnTo>
                    <a:pt x="249382" y="242988"/>
                  </a:lnTo>
                  <a:lnTo>
                    <a:pt x="297340" y="242988"/>
                  </a:lnTo>
                  <a:lnTo>
                    <a:pt x="297340" y="297340"/>
                  </a:lnTo>
                  <a:lnTo>
                    <a:pt x="329312" y="297340"/>
                  </a:lnTo>
                  <a:lnTo>
                    <a:pt x="329312" y="322918"/>
                  </a:lnTo>
                  <a:lnTo>
                    <a:pt x="364481" y="322918"/>
                  </a:lnTo>
                  <a:lnTo>
                    <a:pt x="364481" y="354890"/>
                  </a:lnTo>
                  <a:lnTo>
                    <a:pt x="393256" y="354890"/>
                  </a:lnTo>
                  <a:lnTo>
                    <a:pt x="393256" y="386862"/>
                  </a:lnTo>
                  <a:lnTo>
                    <a:pt x="454003" y="386862"/>
                  </a:lnTo>
                  <a:lnTo>
                    <a:pt x="454003" y="447609"/>
                  </a:lnTo>
                  <a:lnTo>
                    <a:pt x="476384" y="447609"/>
                  </a:lnTo>
                  <a:lnTo>
                    <a:pt x="476384" y="485975"/>
                  </a:lnTo>
                  <a:lnTo>
                    <a:pt x="517947" y="485975"/>
                  </a:lnTo>
                  <a:lnTo>
                    <a:pt x="517947" y="524342"/>
                  </a:lnTo>
                  <a:lnTo>
                    <a:pt x="578694" y="524342"/>
                  </a:lnTo>
                  <a:lnTo>
                    <a:pt x="578694" y="543525"/>
                  </a:lnTo>
                  <a:lnTo>
                    <a:pt x="617060" y="543525"/>
                  </a:lnTo>
                  <a:lnTo>
                    <a:pt x="617060" y="594680"/>
                  </a:lnTo>
                  <a:lnTo>
                    <a:pt x="658624" y="594680"/>
                  </a:lnTo>
                  <a:lnTo>
                    <a:pt x="658624" y="617061"/>
                  </a:lnTo>
                  <a:lnTo>
                    <a:pt x="703385" y="617061"/>
                  </a:lnTo>
                  <a:lnTo>
                    <a:pt x="703385" y="655427"/>
                  </a:lnTo>
                  <a:lnTo>
                    <a:pt x="703385" y="655427"/>
                  </a:lnTo>
                  <a:lnTo>
                    <a:pt x="725765" y="677807"/>
                  </a:lnTo>
                  <a:lnTo>
                    <a:pt x="764132" y="677807"/>
                  </a:lnTo>
                  <a:lnTo>
                    <a:pt x="764132" y="712977"/>
                  </a:lnTo>
                  <a:lnTo>
                    <a:pt x="802498" y="712977"/>
                  </a:lnTo>
                  <a:lnTo>
                    <a:pt x="802498" y="751343"/>
                  </a:lnTo>
                  <a:lnTo>
                    <a:pt x="831273" y="751343"/>
                  </a:lnTo>
                  <a:lnTo>
                    <a:pt x="831273" y="802498"/>
                  </a:lnTo>
                  <a:lnTo>
                    <a:pt x="869640" y="802498"/>
                  </a:lnTo>
                  <a:lnTo>
                    <a:pt x="869640" y="847259"/>
                  </a:lnTo>
                  <a:lnTo>
                    <a:pt x="895217" y="847259"/>
                  </a:lnTo>
                  <a:lnTo>
                    <a:pt x="895217" y="892020"/>
                  </a:lnTo>
                  <a:lnTo>
                    <a:pt x="917598" y="892020"/>
                  </a:lnTo>
                  <a:lnTo>
                    <a:pt x="917598" y="911203"/>
                  </a:lnTo>
                  <a:lnTo>
                    <a:pt x="952767" y="911203"/>
                  </a:lnTo>
                  <a:lnTo>
                    <a:pt x="952767" y="943175"/>
                  </a:lnTo>
                  <a:lnTo>
                    <a:pt x="1003922" y="943175"/>
                  </a:lnTo>
                  <a:lnTo>
                    <a:pt x="1003922" y="984739"/>
                  </a:lnTo>
                  <a:lnTo>
                    <a:pt x="1061472" y="984739"/>
                  </a:lnTo>
                  <a:lnTo>
                    <a:pt x="1061472" y="1010317"/>
                  </a:lnTo>
                  <a:lnTo>
                    <a:pt x="1096641" y="1010317"/>
                  </a:lnTo>
                  <a:lnTo>
                    <a:pt x="1096641" y="1048683"/>
                  </a:lnTo>
                  <a:lnTo>
                    <a:pt x="1150993" y="1048683"/>
                  </a:lnTo>
                  <a:lnTo>
                    <a:pt x="1150993" y="1077458"/>
                  </a:lnTo>
                  <a:lnTo>
                    <a:pt x="1221332" y="1077458"/>
                  </a:lnTo>
                  <a:lnTo>
                    <a:pt x="1221332" y="1099838"/>
                  </a:lnTo>
                  <a:lnTo>
                    <a:pt x="1288473" y="1099838"/>
                  </a:lnTo>
                  <a:lnTo>
                    <a:pt x="1288473" y="1125416"/>
                  </a:lnTo>
                  <a:lnTo>
                    <a:pt x="1320445" y="1125416"/>
                  </a:lnTo>
                  <a:lnTo>
                    <a:pt x="1320445" y="1154191"/>
                  </a:lnTo>
                  <a:lnTo>
                    <a:pt x="1374798" y="1154191"/>
                  </a:lnTo>
                  <a:lnTo>
                    <a:pt x="1374798" y="1218135"/>
                  </a:lnTo>
                  <a:lnTo>
                    <a:pt x="1400375" y="1218135"/>
                  </a:lnTo>
                  <a:lnTo>
                    <a:pt x="1400375" y="1246910"/>
                  </a:lnTo>
                  <a:lnTo>
                    <a:pt x="1448333" y="1246910"/>
                  </a:lnTo>
                  <a:lnTo>
                    <a:pt x="1448333" y="1282079"/>
                  </a:lnTo>
                  <a:lnTo>
                    <a:pt x="1473911" y="1282079"/>
                  </a:lnTo>
                  <a:lnTo>
                    <a:pt x="1473911" y="1320445"/>
                  </a:lnTo>
                  <a:lnTo>
                    <a:pt x="1512277" y="1320445"/>
                  </a:lnTo>
                  <a:lnTo>
                    <a:pt x="1512277" y="1349220"/>
                  </a:lnTo>
                  <a:lnTo>
                    <a:pt x="1550644" y="1349220"/>
                  </a:lnTo>
                  <a:lnTo>
                    <a:pt x="1550644" y="1393981"/>
                  </a:lnTo>
                  <a:lnTo>
                    <a:pt x="1563433" y="1406770"/>
                  </a:lnTo>
                  <a:lnTo>
                    <a:pt x="1563433" y="1432347"/>
                  </a:lnTo>
                  <a:lnTo>
                    <a:pt x="1608193" y="1432347"/>
                  </a:lnTo>
                  <a:lnTo>
                    <a:pt x="1608193" y="1467517"/>
                  </a:lnTo>
                  <a:lnTo>
                    <a:pt x="1665743" y="1467517"/>
                  </a:lnTo>
                  <a:lnTo>
                    <a:pt x="1665743" y="1486700"/>
                  </a:lnTo>
                  <a:lnTo>
                    <a:pt x="1697715" y="1486700"/>
                  </a:lnTo>
                  <a:lnTo>
                    <a:pt x="1697715" y="1515475"/>
                  </a:lnTo>
                  <a:lnTo>
                    <a:pt x="1739279" y="1515475"/>
                  </a:lnTo>
                  <a:lnTo>
                    <a:pt x="1739279" y="1541052"/>
                  </a:lnTo>
                  <a:lnTo>
                    <a:pt x="1768053" y="1541052"/>
                  </a:lnTo>
                  <a:lnTo>
                    <a:pt x="1768053" y="1573024"/>
                  </a:lnTo>
                  <a:lnTo>
                    <a:pt x="1806420" y="1573024"/>
                  </a:lnTo>
                  <a:lnTo>
                    <a:pt x="1806420" y="1592207"/>
                  </a:lnTo>
                  <a:lnTo>
                    <a:pt x="1863970" y="1592207"/>
                  </a:lnTo>
                  <a:lnTo>
                    <a:pt x="1863970" y="1624179"/>
                  </a:lnTo>
                  <a:lnTo>
                    <a:pt x="1908730" y="1624179"/>
                  </a:lnTo>
                  <a:lnTo>
                    <a:pt x="1908730" y="1643363"/>
                  </a:lnTo>
                  <a:lnTo>
                    <a:pt x="1966280" y="1643363"/>
                  </a:lnTo>
                  <a:lnTo>
                    <a:pt x="1966280" y="1656152"/>
                  </a:lnTo>
                  <a:lnTo>
                    <a:pt x="2052605" y="1656152"/>
                  </a:lnTo>
                  <a:lnTo>
                    <a:pt x="2052605" y="1684926"/>
                  </a:lnTo>
                  <a:lnTo>
                    <a:pt x="2161309" y="1684926"/>
                  </a:lnTo>
                  <a:lnTo>
                    <a:pt x="2161309" y="1716898"/>
                  </a:lnTo>
                  <a:lnTo>
                    <a:pt x="2222056" y="1716898"/>
                  </a:lnTo>
                  <a:lnTo>
                    <a:pt x="2222056" y="1761659"/>
                  </a:lnTo>
                  <a:lnTo>
                    <a:pt x="2295592" y="1761659"/>
                  </a:lnTo>
                  <a:lnTo>
                    <a:pt x="2295592" y="1800026"/>
                  </a:lnTo>
                  <a:lnTo>
                    <a:pt x="2324367" y="1800026"/>
                  </a:lnTo>
                  <a:lnTo>
                    <a:pt x="2346747" y="1800026"/>
                  </a:lnTo>
                  <a:lnTo>
                    <a:pt x="2369128" y="1822407"/>
                  </a:lnTo>
                  <a:lnTo>
                    <a:pt x="2429874" y="1822407"/>
                  </a:lnTo>
                  <a:lnTo>
                    <a:pt x="2429874" y="1844786"/>
                  </a:lnTo>
                  <a:lnTo>
                    <a:pt x="2487424" y="1844786"/>
                  </a:lnTo>
                  <a:lnTo>
                    <a:pt x="2493819" y="1851181"/>
                  </a:lnTo>
                  <a:lnTo>
                    <a:pt x="2538579" y="1851181"/>
                  </a:lnTo>
                  <a:lnTo>
                    <a:pt x="2538579" y="1895942"/>
                  </a:lnTo>
                  <a:lnTo>
                    <a:pt x="2602523" y="1895942"/>
                  </a:lnTo>
                  <a:lnTo>
                    <a:pt x="2602523" y="1918322"/>
                  </a:lnTo>
                  <a:lnTo>
                    <a:pt x="2653679" y="1918322"/>
                  </a:lnTo>
                  <a:lnTo>
                    <a:pt x="2653679" y="1937505"/>
                  </a:lnTo>
                  <a:lnTo>
                    <a:pt x="2701637" y="1937505"/>
                  </a:lnTo>
                  <a:lnTo>
                    <a:pt x="2701637" y="1969477"/>
                  </a:lnTo>
                  <a:lnTo>
                    <a:pt x="2746398" y="1975872"/>
                  </a:lnTo>
                  <a:lnTo>
                    <a:pt x="2861497" y="1975872"/>
                  </a:lnTo>
                  <a:lnTo>
                    <a:pt x="2861497" y="2036619"/>
                  </a:lnTo>
                  <a:lnTo>
                    <a:pt x="2963807" y="2036619"/>
                  </a:lnTo>
                  <a:lnTo>
                    <a:pt x="2963807" y="2062196"/>
                  </a:lnTo>
                  <a:lnTo>
                    <a:pt x="3024554" y="2062196"/>
                  </a:lnTo>
                  <a:lnTo>
                    <a:pt x="3024554" y="2094168"/>
                  </a:lnTo>
                  <a:lnTo>
                    <a:pt x="3107681" y="2094168"/>
                  </a:lnTo>
                  <a:lnTo>
                    <a:pt x="3107681" y="2119746"/>
                  </a:lnTo>
                  <a:lnTo>
                    <a:pt x="3309105" y="2119746"/>
                  </a:lnTo>
                  <a:lnTo>
                    <a:pt x="3309105" y="2154915"/>
                  </a:lnTo>
                  <a:lnTo>
                    <a:pt x="3449782" y="2154915"/>
                  </a:lnTo>
                  <a:lnTo>
                    <a:pt x="3449782" y="2180493"/>
                  </a:lnTo>
                  <a:lnTo>
                    <a:pt x="3558487" y="2180493"/>
                  </a:lnTo>
                  <a:lnTo>
                    <a:pt x="3558487" y="2206070"/>
                  </a:lnTo>
                  <a:lnTo>
                    <a:pt x="3596032" y="2203721"/>
                  </a:lnTo>
                  <a:lnTo>
                    <a:pt x="3597899" y="2228186"/>
                  </a:lnTo>
                  <a:lnTo>
                    <a:pt x="3677072" y="2221360"/>
                  </a:lnTo>
                  <a:cubicBezTo>
                    <a:pt x="3677695" y="2235215"/>
                    <a:pt x="3680184" y="2249072"/>
                    <a:pt x="3680807" y="2262927"/>
                  </a:cubicBezTo>
                  <a:lnTo>
                    <a:pt x="3698087" y="2262925"/>
                  </a:lnTo>
                  <a:lnTo>
                    <a:pt x="3718347" y="2260425"/>
                  </a:lnTo>
                  <a:lnTo>
                    <a:pt x="3823855" y="2260423"/>
                  </a:lnTo>
                  <a:lnTo>
                    <a:pt x="3823855" y="2324367"/>
                  </a:lnTo>
                  <a:lnTo>
                    <a:pt x="3862221" y="2324367"/>
                  </a:lnTo>
                  <a:lnTo>
                    <a:pt x="3862221" y="2356339"/>
                  </a:lnTo>
                  <a:lnTo>
                    <a:pt x="4341802" y="2356339"/>
                  </a:lnTo>
                </a:path>
              </a:pathLst>
            </a:custGeom>
            <a:noFill/>
            <a:ln w="28575">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ctr"/>
              <a:endParaRPr lang="en-US" dirty="0"/>
            </a:p>
          </p:txBody>
        </p:sp>
        <p:grpSp>
          <p:nvGrpSpPr>
            <p:cNvPr id="735" name="Group 734">
              <a:extLst>
                <a:ext uri="{FF2B5EF4-FFF2-40B4-BE49-F238E27FC236}">
                  <a16:creationId xmlns:a16="http://schemas.microsoft.com/office/drawing/2014/main" id="{53CAE84A-673A-D84B-AD5D-8C951860F8C9}"/>
                </a:ext>
              </a:extLst>
            </p:cNvPr>
            <p:cNvGrpSpPr/>
            <p:nvPr/>
          </p:nvGrpSpPr>
          <p:grpSpPr>
            <a:xfrm>
              <a:off x="8767942" y="8550197"/>
              <a:ext cx="2693634" cy="512869"/>
              <a:chOff x="4171252" y="4199529"/>
              <a:chExt cx="2693634" cy="512869"/>
            </a:xfrm>
          </p:grpSpPr>
          <p:sp>
            <p:nvSpPr>
              <p:cNvPr id="736" name="Isosceles Triangle 134">
                <a:extLst>
                  <a:ext uri="{FF2B5EF4-FFF2-40B4-BE49-F238E27FC236}">
                    <a16:creationId xmlns:a16="http://schemas.microsoft.com/office/drawing/2014/main" id="{DA68B514-C5BE-344F-A6FE-F3FD07B3F251}"/>
                  </a:ext>
                </a:extLst>
              </p:cNvPr>
              <p:cNvSpPr/>
              <p:nvPr/>
            </p:nvSpPr>
            <p:spPr bwMode="auto">
              <a:xfrm>
                <a:off x="5149101" y="4444385"/>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37" name="Isosceles Triangle 136">
                <a:extLst>
                  <a:ext uri="{FF2B5EF4-FFF2-40B4-BE49-F238E27FC236}">
                    <a16:creationId xmlns:a16="http://schemas.microsoft.com/office/drawing/2014/main" id="{D4F1A8B7-1E6B-AA47-9F93-8553C6BF418D}"/>
                  </a:ext>
                </a:extLst>
              </p:cNvPr>
              <p:cNvSpPr/>
              <p:nvPr/>
            </p:nvSpPr>
            <p:spPr bwMode="auto">
              <a:xfrm>
                <a:off x="4171252" y="4199529"/>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38" name="Isosceles Triangle 137">
                <a:extLst>
                  <a:ext uri="{FF2B5EF4-FFF2-40B4-BE49-F238E27FC236}">
                    <a16:creationId xmlns:a16="http://schemas.microsoft.com/office/drawing/2014/main" id="{EC779062-E82F-7B48-AD84-E4A410232A02}"/>
                  </a:ext>
                </a:extLst>
              </p:cNvPr>
              <p:cNvSpPr/>
              <p:nvPr/>
            </p:nvSpPr>
            <p:spPr bwMode="auto">
              <a:xfrm>
                <a:off x="4837473" y="4370997"/>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39" name="Isosceles Triangle 138">
                <a:extLst>
                  <a:ext uri="{FF2B5EF4-FFF2-40B4-BE49-F238E27FC236}">
                    <a16:creationId xmlns:a16="http://schemas.microsoft.com/office/drawing/2014/main" id="{DB2E1055-6958-0241-B66E-44F37F155376}"/>
                  </a:ext>
                </a:extLst>
              </p:cNvPr>
              <p:cNvSpPr/>
              <p:nvPr/>
            </p:nvSpPr>
            <p:spPr bwMode="auto">
              <a:xfrm>
                <a:off x="4809538" y="4343808"/>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40" name="Isosceles Triangle 139">
                <a:extLst>
                  <a:ext uri="{FF2B5EF4-FFF2-40B4-BE49-F238E27FC236}">
                    <a16:creationId xmlns:a16="http://schemas.microsoft.com/office/drawing/2014/main" id="{73BE073A-B1E1-874F-82C3-4EFBC37CF802}"/>
                  </a:ext>
                </a:extLst>
              </p:cNvPr>
              <p:cNvSpPr/>
              <p:nvPr/>
            </p:nvSpPr>
            <p:spPr bwMode="auto">
              <a:xfrm>
                <a:off x="5076781" y="4422988"/>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41" name="Isosceles Triangle 140">
                <a:extLst>
                  <a:ext uri="{FF2B5EF4-FFF2-40B4-BE49-F238E27FC236}">
                    <a16:creationId xmlns:a16="http://schemas.microsoft.com/office/drawing/2014/main" id="{9D29EA6A-C0F7-EE44-890C-6A1776F78994}"/>
                  </a:ext>
                </a:extLst>
              </p:cNvPr>
              <p:cNvSpPr/>
              <p:nvPr/>
            </p:nvSpPr>
            <p:spPr bwMode="auto">
              <a:xfrm>
                <a:off x="5108072" y="4430016"/>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42" name="Isosceles Triangle 141">
                <a:extLst>
                  <a:ext uri="{FF2B5EF4-FFF2-40B4-BE49-F238E27FC236}">
                    <a16:creationId xmlns:a16="http://schemas.microsoft.com/office/drawing/2014/main" id="{D8B26B84-995E-4846-A521-AE9594FF7A07}"/>
                  </a:ext>
                </a:extLst>
              </p:cNvPr>
              <p:cNvSpPr/>
              <p:nvPr/>
            </p:nvSpPr>
            <p:spPr bwMode="auto">
              <a:xfrm>
                <a:off x="5516784" y="4487910"/>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43" name="Isosceles Triangle 142">
                <a:extLst>
                  <a:ext uri="{FF2B5EF4-FFF2-40B4-BE49-F238E27FC236}">
                    <a16:creationId xmlns:a16="http://schemas.microsoft.com/office/drawing/2014/main" id="{89AC9E21-D748-7E42-A4A9-D9AC94EFD40D}"/>
                  </a:ext>
                </a:extLst>
              </p:cNvPr>
              <p:cNvSpPr/>
              <p:nvPr/>
            </p:nvSpPr>
            <p:spPr bwMode="auto">
              <a:xfrm>
                <a:off x="5470382" y="4474611"/>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44" name="Isosceles Triangle 143">
                <a:extLst>
                  <a:ext uri="{FF2B5EF4-FFF2-40B4-BE49-F238E27FC236}">
                    <a16:creationId xmlns:a16="http://schemas.microsoft.com/office/drawing/2014/main" id="{D017708D-3426-BF46-BB0E-5F010364F1A9}"/>
                  </a:ext>
                </a:extLst>
              </p:cNvPr>
              <p:cNvSpPr/>
              <p:nvPr/>
            </p:nvSpPr>
            <p:spPr bwMode="auto">
              <a:xfrm>
                <a:off x="5593758" y="4493386"/>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45" name="Isosceles Triangle 144">
                <a:extLst>
                  <a:ext uri="{FF2B5EF4-FFF2-40B4-BE49-F238E27FC236}">
                    <a16:creationId xmlns:a16="http://schemas.microsoft.com/office/drawing/2014/main" id="{C0BE170B-B1E9-C24A-9F06-10E14B4FDAE7}"/>
                  </a:ext>
                </a:extLst>
              </p:cNvPr>
              <p:cNvSpPr/>
              <p:nvPr/>
            </p:nvSpPr>
            <p:spPr bwMode="auto">
              <a:xfrm>
                <a:off x="5552787" y="4492135"/>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46" name="Isosceles Triangle 145">
                <a:extLst>
                  <a:ext uri="{FF2B5EF4-FFF2-40B4-BE49-F238E27FC236}">
                    <a16:creationId xmlns:a16="http://schemas.microsoft.com/office/drawing/2014/main" id="{C8070D0A-003D-104B-861D-98C17C81ADFB}"/>
                  </a:ext>
                </a:extLst>
              </p:cNvPr>
              <p:cNvSpPr/>
              <p:nvPr/>
            </p:nvSpPr>
            <p:spPr bwMode="auto">
              <a:xfrm>
                <a:off x="5659814" y="4508192"/>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47" name="Isosceles Triangle 146">
                <a:extLst>
                  <a:ext uri="{FF2B5EF4-FFF2-40B4-BE49-F238E27FC236}">
                    <a16:creationId xmlns:a16="http://schemas.microsoft.com/office/drawing/2014/main" id="{C6EB70E1-B622-444B-9DB4-A40B40E9B939}"/>
                  </a:ext>
                </a:extLst>
              </p:cNvPr>
              <p:cNvSpPr/>
              <p:nvPr/>
            </p:nvSpPr>
            <p:spPr bwMode="auto">
              <a:xfrm>
                <a:off x="5797246" y="4509654"/>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48" name="Isosceles Triangle 147">
                <a:extLst>
                  <a:ext uri="{FF2B5EF4-FFF2-40B4-BE49-F238E27FC236}">
                    <a16:creationId xmlns:a16="http://schemas.microsoft.com/office/drawing/2014/main" id="{CFC92C20-D134-E945-849A-A7BE0446D107}"/>
                  </a:ext>
                </a:extLst>
              </p:cNvPr>
              <p:cNvSpPr/>
              <p:nvPr/>
            </p:nvSpPr>
            <p:spPr bwMode="auto">
              <a:xfrm>
                <a:off x="5728253" y="4508798"/>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49" name="Isosceles Triangle 148">
                <a:extLst>
                  <a:ext uri="{FF2B5EF4-FFF2-40B4-BE49-F238E27FC236}">
                    <a16:creationId xmlns:a16="http://schemas.microsoft.com/office/drawing/2014/main" id="{24A46A57-D5F3-0841-A6F8-BA217AAD1B42}"/>
                  </a:ext>
                </a:extLst>
              </p:cNvPr>
              <p:cNvSpPr/>
              <p:nvPr/>
            </p:nvSpPr>
            <p:spPr bwMode="auto">
              <a:xfrm>
                <a:off x="5849743" y="4537352"/>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50" name="Isosceles Triangle 149">
                <a:extLst>
                  <a:ext uri="{FF2B5EF4-FFF2-40B4-BE49-F238E27FC236}">
                    <a16:creationId xmlns:a16="http://schemas.microsoft.com/office/drawing/2014/main" id="{49384CA5-FE2A-B849-A420-4EDC2D093529}"/>
                  </a:ext>
                </a:extLst>
              </p:cNvPr>
              <p:cNvSpPr/>
              <p:nvPr/>
            </p:nvSpPr>
            <p:spPr bwMode="auto">
              <a:xfrm>
                <a:off x="6068132" y="4584033"/>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51" name="Isosceles Triangle 150">
                <a:extLst>
                  <a:ext uri="{FF2B5EF4-FFF2-40B4-BE49-F238E27FC236}">
                    <a16:creationId xmlns:a16="http://schemas.microsoft.com/office/drawing/2014/main" id="{B71A0420-8F39-E644-B583-B406D57573DC}"/>
                  </a:ext>
                </a:extLst>
              </p:cNvPr>
              <p:cNvSpPr/>
              <p:nvPr/>
            </p:nvSpPr>
            <p:spPr bwMode="auto">
              <a:xfrm>
                <a:off x="5951462" y="4560466"/>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52" name="Isosceles Triangle 151">
                <a:extLst>
                  <a:ext uri="{FF2B5EF4-FFF2-40B4-BE49-F238E27FC236}">
                    <a16:creationId xmlns:a16="http://schemas.microsoft.com/office/drawing/2014/main" id="{1C9F0549-DAA5-BF4B-8695-FB35C8E4EA99}"/>
                  </a:ext>
                </a:extLst>
              </p:cNvPr>
              <p:cNvSpPr/>
              <p:nvPr/>
            </p:nvSpPr>
            <p:spPr bwMode="auto">
              <a:xfrm>
                <a:off x="6142555" y="4618342"/>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53" name="Isosceles Triangle 152">
                <a:extLst>
                  <a:ext uri="{FF2B5EF4-FFF2-40B4-BE49-F238E27FC236}">
                    <a16:creationId xmlns:a16="http://schemas.microsoft.com/office/drawing/2014/main" id="{DDEDCA4D-2B06-A244-8C4B-70518C3619BC}"/>
                  </a:ext>
                </a:extLst>
              </p:cNvPr>
              <p:cNvSpPr/>
              <p:nvPr/>
            </p:nvSpPr>
            <p:spPr bwMode="auto">
              <a:xfrm>
                <a:off x="6233026" y="4658715"/>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54" name="Isosceles Triangle 153">
                <a:extLst>
                  <a:ext uri="{FF2B5EF4-FFF2-40B4-BE49-F238E27FC236}">
                    <a16:creationId xmlns:a16="http://schemas.microsoft.com/office/drawing/2014/main" id="{7CA0AC82-ECE3-3C42-961C-8EEFF2FD8E12}"/>
                  </a:ext>
                </a:extLst>
              </p:cNvPr>
              <p:cNvSpPr/>
              <p:nvPr/>
            </p:nvSpPr>
            <p:spPr bwMode="auto">
              <a:xfrm>
                <a:off x="6177944" y="4658288"/>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55" name="Isosceles Triangle 154">
                <a:extLst>
                  <a:ext uri="{FF2B5EF4-FFF2-40B4-BE49-F238E27FC236}">
                    <a16:creationId xmlns:a16="http://schemas.microsoft.com/office/drawing/2014/main" id="{0EF70FAA-66B0-A746-B35C-87DEFA61466A}"/>
                  </a:ext>
                </a:extLst>
              </p:cNvPr>
              <p:cNvSpPr/>
              <p:nvPr/>
            </p:nvSpPr>
            <p:spPr bwMode="auto">
              <a:xfrm>
                <a:off x="6291317" y="4658001"/>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56" name="Isosceles Triangle 155">
                <a:extLst>
                  <a:ext uri="{FF2B5EF4-FFF2-40B4-BE49-F238E27FC236}">
                    <a16:creationId xmlns:a16="http://schemas.microsoft.com/office/drawing/2014/main" id="{97535148-7793-004A-8882-42DC8CFE8B48}"/>
                  </a:ext>
                </a:extLst>
              </p:cNvPr>
              <p:cNvSpPr/>
              <p:nvPr/>
            </p:nvSpPr>
            <p:spPr bwMode="auto">
              <a:xfrm>
                <a:off x="5226845" y="4464782"/>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57" name="Isosceles Triangle 156">
                <a:extLst>
                  <a:ext uri="{FF2B5EF4-FFF2-40B4-BE49-F238E27FC236}">
                    <a16:creationId xmlns:a16="http://schemas.microsoft.com/office/drawing/2014/main" id="{06E4DD93-E982-1641-80F9-5BB417BFC02A}"/>
                  </a:ext>
                </a:extLst>
              </p:cNvPr>
              <p:cNvSpPr/>
              <p:nvPr/>
            </p:nvSpPr>
            <p:spPr bwMode="auto">
              <a:xfrm>
                <a:off x="5299804" y="4466611"/>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58" name="Isosceles Triangle 157">
                <a:extLst>
                  <a:ext uri="{FF2B5EF4-FFF2-40B4-BE49-F238E27FC236}">
                    <a16:creationId xmlns:a16="http://schemas.microsoft.com/office/drawing/2014/main" id="{CFEC615E-3911-4240-9AC8-94DFA2F43C1A}"/>
                  </a:ext>
                </a:extLst>
              </p:cNvPr>
              <p:cNvSpPr/>
              <p:nvPr/>
            </p:nvSpPr>
            <p:spPr bwMode="auto">
              <a:xfrm>
                <a:off x="5276607" y="4464781"/>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59" name="Isosceles Triangle 158">
                <a:extLst>
                  <a:ext uri="{FF2B5EF4-FFF2-40B4-BE49-F238E27FC236}">
                    <a16:creationId xmlns:a16="http://schemas.microsoft.com/office/drawing/2014/main" id="{871C0D22-70E4-FC44-9A86-AE632D544B47}"/>
                  </a:ext>
                </a:extLst>
              </p:cNvPr>
              <p:cNvSpPr/>
              <p:nvPr/>
            </p:nvSpPr>
            <p:spPr bwMode="auto">
              <a:xfrm>
                <a:off x="5337815" y="4464987"/>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60" name="Isosceles Triangle 159">
                <a:extLst>
                  <a:ext uri="{FF2B5EF4-FFF2-40B4-BE49-F238E27FC236}">
                    <a16:creationId xmlns:a16="http://schemas.microsoft.com/office/drawing/2014/main" id="{0594B54B-675A-304F-9212-7F68450667E6}"/>
                  </a:ext>
                </a:extLst>
              </p:cNvPr>
              <p:cNvSpPr/>
              <p:nvPr/>
            </p:nvSpPr>
            <p:spPr bwMode="auto">
              <a:xfrm>
                <a:off x="5387977" y="4466506"/>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61" name="Isosceles Triangle 160">
                <a:extLst>
                  <a:ext uri="{FF2B5EF4-FFF2-40B4-BE49-F238E27FC236}">
                    <a16:creationId xmlns:a16="http://schemas.microsoft.com/office/drawing/2014/main" id="{87DC7D7D-BD8E-E04D-8BA2-DAF486435720}"/>
                  </a:ext>
                </a:extLst>
              </p:cNvPr>
              <p:cNvSpPr/>
              <p:nvPr/>
            </p:nvSpPr>
            <p:spPr bwMode="auto">
              <a:xfrm>
                <a:off x="6361511" y="4656027"/>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62" name="Isosceles Triangle 161">
                <a:extLst>
                  <a:ext uri="{FF2B5EF4-FFF2-40B4-BE49-F238E27FC236}">
                    <a16:creationId xmlns:a16="http://schemas.microsoft.com/office/drawing/2014/main" id="{15DA5447-B169-2E46-8329-C396E6C74B59}"/>
                  </a:ext>
                </a:extLst>
              </p:cNvPr>
              <p:cNvSpPr/>
              <p:nvPr/>
            </p:nvSpPr>
            <p:spPr bwMode="auto">
              <a:xfrm>
                <a:off x="6577868" y="4656027"/>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63" name="Isosceles Triangle 162">
                <a:extLst>
                  <a:ext uri="{FF2B5EF4-FFF2-40B4-BE49-F238E27FC236}">
                    <a16:creationId xmlns:a16="http://schemas.microsoft.com/office/drawing/2014/main" id="{EF38E298-BC5B-F94E-A65C-195E9857B3FE}"/>
                  </a:ext>
                </a:extLst>
              </p:cNvPr>
              <p:cNvSpPr/>
              <p:nvPr/>
            </p:nvSpPr>
            <p:spPr bwMode="auto">
              <a:xfrm>
                <a:off x="6641638" y="4657459"/>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64" name="Isosceles Triangle 188">
                <a:extLst>
                  <a:ext uri="{FF2B5EF4-FFF2-40B4-BE49-F238E27FC236}">
                    <a16:creationId xmlns:a16="http://schemas.microsoft.com/office/drawing/2014/main" id="{2A2F9A5F-A397-E240-945A-D1A5B460BDE5}"/>
                  </a:ext>
                </a:extLst>
              </p:cNvPr>
              <p:cNvSpPr/>
              <p:nvPr/>
            </p:nvSpPr>
            <p:spPr bwMode="auto">
              <a:xfrm>
                <a:off x="4930647" y="4400616"/>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65" name="Isosceles Triangle 189">
                <a:extLst>
                  <a:ext uri="{FF2B5EF4-FFF2-40B4-BE49-F238E27FC236}">
                    <a16:creationId xmlns:a16="http://schemas.microsoft.com/office/drawing/2014/main" id="{C23B3D57-E3B1-EA49-AEFD-1AB895142526}"/>
                  </a:ext>
                </a:extLst>
              </p:cNvPr>
              <p:cNvSpPr/>
              <p:nvPr/>
            </p:nvSpPr>
            <p:spPr bwMode="auto">
              <a:xfrm>
                <a:off x="4919380" y="4378189"/>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66" name="Isosceles Triangle 190">
                <a:extLst>
                  <a:ext uri="{FF2B5EF4-FFF2-40B4-BE49-F238E27FC236}">
                    <a16:creationId xmlns:a16="http://schemas.microsoft.com/office/drawing/2014/main" id="{9C6D3839-2CAD-2E40-BBF5-7FF619C8ACE8}"/>
                  </a:ext>
                </a:extLst>
              </p:cNvPr>
              <p:cNvSpPr/>
              <p:nvPr/>
            </p:nvSpPr>
            <p:spPr bwMode="auto">
              <a:xfrm>
                <a:off x="5039833" y="4428704"/>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67" name="Isosceles Triangle 191">
                <a:extLst>
                  <a:ext uri="{FF2B5EF4-FFF2-40B4-BE49-F238E27FC236}">
                    <a16:creationId xmlns:a16="http://schemas.microsoft.com/office/drawing/2014/main" id="{839BF681-A7C9-0549-A93E-2F257ACE988B}"/>
                  </a:ext>
                </a:extLst>
              </p:cNvPr>
              <p:cNvSpPr/>
              <p:nvPr/>
            </p:nvSpPr>
            <p:spPr bwMode="auto">
              <a:xfrm>
                <a:off x="5023804" y="4406277"/>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68" name="Isosceles Triangle 192">
                <a:extLst>
                  <a:ext uri="{FF2B5EF4-FFF2-40B4-BE49-F238E27FC236}">
                    <a16:creationId xmlns:a16="http://schemas.microsoft.com/office/drawing/2014/main" id="{618B0669-DB70-A042-8F3E-CC2E4F3E0FFB}"/>
                  </a:ext>
                </a:extLst>
              </p:cNvPr>
              <p:cNvSpPr/>
              <p:nvPr/>
            </p:nvSpPr>
            <p:spPr bwMode="auto">
              <a:xfrm>
                <a:off x="6317975" y="4658441"/>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69" name="Isosceles Triangle 193">
                <a:extLst>
                  <a:ext uri="{FF2B5EF4-FFF2-40B4-BE49-F238E27FC236}">
                    <a16:creationId xmlns:a16="http://schemas.microsoft.com/office/drawing/2014/main" id="{AF27E503-10C1-8242-9532-59FB8618BC38}"/>
                  </a:ext>
                </a:extLst>
              </p:cNvPr>
              <p:cNvSpPr/>
              <p:nvPr/>
            </p:nvSpPr>
            <p:spPr bwMode="auto">
              <a:xfrm>
                <a:off x="6398753" y="4655270"/>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70" name="Isosceles Triangle 194">
                <a:extLst>
                  <a:ext uri="{FF2B5EF4-FFF2-40B4-BE49-F238E27FC236}">
                    <a16:creationId xmlns:a16="http://schemas.microsoft.com/office/drawing/2014/main" id="{92EFEC00-7DE9-534F-9B1C-D5C8EA3E5044}"/>
                  </a:ext>
                </a:extLst>
              </p:cNvPr>
              <p:cNvSpPr/>
              <p:nvPr/>
            </p:nvSpPr>
            <p:spPr bwMode="auto">
              <a:xfrm>
                <a:off x="6548922" y="4656466"/>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71" name="Isosceles Triangle 195">
                <a:extLst>
                  <a:ext uri="{FF2B5EF4-FFF2-40B4-BE49-F238E27FC236}">
                    <a16:creationId xmlns:a16="http://schemas.microsoft.com/office/drawing/2014/main" id="{8E6CFB15-9D35-B34C-AFD5-7CB5472C391D}"/>
                  </a:ext>
                </a:extLst>
              </p:cNvPr>
              <p:cNvSpPr/>
              <p:nvPr/>
            </p:nvSpPr>
            <p:spPr bwMode="auto">
              <a:xfrm>
                <a:off x="6502208" y="4657459"/>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72" name="Isosceles Triangle 196">
                <a:extLst>
                  <a:ext uri="{FF2B5EF4-FFF2-40B4-BE49-F238E27FC236}">
                    <a16:creationId xmlns:a16="http://schemas.microsoft.com/office/drawing/2014/main" id="{E3C15534-1541-D54A-A715-45787FEEB039}"/>
                  </a:ext>
                </a:extLst>
              </p:cNvPr>
              <p:cNvSpPr/>
              <p:nvPr/>
            </p:nvSpPr>
            <p:spPr bwMode="auto">
              <a:xfrm>
                <a:off x="6810022" y="4656906"/>
                <a:ext cx="54864" cy="53683"/>
              </a:xfrm>
              <a:prstGeom prst="triangl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grpSp>
      </p:grpSp>
      <p:grpSp>
        <p:nvGrpSpPr>
          <p:cNvPr id="7" name="Group 6">
            <a:extLst>
              <a:ext uri="{FF2B5EF4-FFF2-40B4-BE49-F238E27FC236}">
                <a16:creationId xmlns:a16="http://schemas.microsoft.com/office/drawing/2014/main" id="{1BABC3D1-FD76-EF48-A440-BCCD69A6A673}"/>
              </a:ext>
            </a:extLst>
          </p:cNvPr>
          <p:cNvGrpSpPr/>
          <p:nvPr/>
        </p:nvGrpSpPr>
        <p:grpSpPr>
          <a:xfrm>
            <a:off x="7089016" y="4228491"/>
            <a:ext cx="4306225" cy="1420359"/>
            <a:chOff x="5899586" y="7207099"/>
            <a:chExt cx="5473372" cy="1990207"/>
          </a:xfrm>
        </p:grpSpPr>
        <p:grpSp>
          <p:nvGrpSpPr>
            <p:cNvPr id="664" name="Group 663">
              <a:extLst>
                <a:ext uri="{FF2B5EF4-FFF2-40B4-BE49-F238E27FC236}">
                  <a16:creationId xmlns:a16="http://schemas.microsoft.com/office/drawing/2014/main" id="{E38D1A99-70CC-D34D-B1B9-92BD5B7E0D48}"/>
                </a:ext>
              </a:extLst>
            </p:cNvPr>
            <p:cNvGrpSpPr/>
            <p:nvPr/>
          </p:nvGrpSpPr>
          <p:grpSpPr>
            <a:xfrm>
              <a:off x="5899586" y="7207099"/>
              <a:ext cx="5437133" cy="1954220"/>
              <a:chOff x="1310853" y="2145323"/>
              <a:chExt cx="4265069" cy="2509804"/>
            </a:xfrm>
          </p:grpSpPr>
          <p:sp>
            <p:nvSpPr>
              <p:cNvPr id="665" name="Freeform: Shape 185">
                <a:extLst>
                  <a:ext uri="{FF2B5EF4-FFF2-40B4-BE49-F238E27FC236}">
                    <a16:creationId xmlns:a16="http://schemas.microsoft.com/office/drawing/2014/main" id="{A1A26CE7-E2A1-2D41-92CF-030ADE970793}"/>
                  </a:ext>
                </a:extLst>
              </p:cNvPr>
              <p:cNvSpPr/>
              <p:nvPr/>
            </p:nvSpPr>
            <p:spPr bwMode="auto">
              <a:xfrm>
                <a:off x="1310853" y="2145323"/>
                <a:ext cx="2429874" cy="2247633"/>
              </a:xfrm>
              <a:custGeom>
                <a:avLst/>
                <a:gdLst>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22568 w 2429874"/>
                  <a:gd name="connsiteY37" fmla="*/ 856850 h 2247634"/>
                  <a:gd name="connsiteX38" fmla="*/ 722568 w 2429874"/>
                  <a:gd name="connsiteY38" fmla="*/ 908006 h 2247634"/>
                  <a:gd name="connsiteX39" fmla="*/ 764132 w 2429874"/>
                  <a:gd name="connsiteY39" fmla="*/ 908006 h 2247634"/>
                  <a:gd name="connsiteX40" fmla="*/ 764132 w 2429874"/>
                  <a:gd name="connsiteY40" fmla="*/ 1023105 h 2247634"/>
                  <a:gd name="connsiteX41" fmla="*/ 796104 w 2429874"/>
                  <a:gd name="connsiteY41" fmla="*/ 1023105 h 2247634"/>
                  <a:gd name="connsiteX42" fmla="*/ 796104 w 2429874"/>
                  <a:gd name="connsiteY42" fmla="*/ 1051880 h 2247634"/>
                  <a:gd name="connsiteX43" fmla="*/ 844062 w 2429874"/>
                  <a:gd name="connsiteY43" fmla="*/ 1051880 h 2247634"/>
                  <a:gd name="connsiteX44" fmla="*/ 844062 w 2429874"/>
                  <a:gd name="connsiteY44" fmla="*/ 1135007 h 2247634"/>
                  <a:gd name="connsiteX45" fmla="*/ 885625 w 2429874"/>
                  <a:gd name="connsiteY45" fmla="*/ 1135007 h 2247634"/>
                  <a:gd name="connsiteX46" fmla="*/ 885625 w 2429874"/>
                  <a:gd name="connsiteY46" fmla="*/ 1208543 h 2247634"/>
                  <a:gd name="connsiteX47" fmla="*/ 930386 w 2429874"/>
                  <a:gd name="connsiteY47" fmla="*/ 1208543 h 2247634"/>
                  <a:gd name="connsiteX48" fmla="*/ 930386 w 2429874"/>
                  <a:gd name="connsiteY48" fmla="*/ 1243712 h 2247634"/>
                  <a:gd name="connsiteX49" fmla="*/ 975147 w 2429874"/>
                  <a:gd name="connsiteY49" fmla="*/ 1243712 h 2247634"/>
                  <a:gd name="connsiteX50" fmla="*/ 975147 w 2429874"/>
                  <a:gd name="connsiteY50" fmla="*/ 1288473 h 2247634"/>
                  <a:gd name="connsiteX51" fmla="*/ 1003922 w 2429874"/>
                  <a:gd name="connsiteY51" fmla="*/ 1288473 h 2247634"/>
                  <a:gd name="connsiteX52" fmla="*/ 1003922 w 2429874"/>
                  <a:gd name="connsiteY52" fmla="*/ 1326839 h 2247634"/>
                  <a:gd name="connsiteX53" fmla="*/ 1045485 w 2429874"/>
                  <a:gd name="connsiteY53" fmla="*/ 1326839 h 2247634"/>
                  <a:gd name="connsiteX54" fmla="*/ 1045485 w 2429874"/>
                  <a:gd name="connsiteY54" fmla="*/ 1387586 h 2247634"/>
                  <a:gd name="connsiteX55" fmla="*/ 1074260 w 2429874"/>
                  <a:gd name="connsiteY55" fmla="*/ 1387586 h 2247634"/>
                  <a:gd name="connsiteX56" fmla="*/ 1074260 w 2429874"/>
                  <a:gd name="connsiteY56" fmla="*/ 1432347 h 2247634"/>
                  <a:gd name="connsiteX57" fmla="*/ 1096641 w 2429874"/>
                  <a:gd name="connsiteY57" fmla="*/ 1432347 h 2247634"/>
                  <a:gd name="connsiteX58" fmla="*/ 1128613 w 2429874"/>
                  <a:gd name="connsiteY58" fmla="*/ 1432347 h 2247634"/>
                  <a:gd name="connsiteX59" fmla="*/ 1128613 w 2429874"/>
                  <a:gd name="connsiteY59" fmla="*/ 1480305 h 2247634"/>
                  <a:gd name="connsiteX60" fmla="*/ 1170176 w 2429874"/>
                  <a:gd name="connsiteY60" fmla="*/ 1480305 h 2247634"/>
                  <a:gd name="connsiteX61" fmla="*/ 1170176 w 2429874"/>
                  <a:gd name="connsiteY61" fmla="*/ 1525066 h 2247634"/>
                  <a:gd name="connsiteX62" fmla="*/ 1211740 w 2429874"/>
                  <a:gd name="connsiteY62" fmla="*/ 1525066 h 2247634"/>
                  <a:gd name="connsiteX63" fmla="*/ 1211740 w 2429874"/>
                  <a:gd name="connsiteY63" fmla="*/ 1563432 h 2247634"/>
                  <a:gd name="connsiteX64" fmla="*/ 1272487 w 2429874"/>
                  <a:gd name="connsiteY64" fmla="*/ 1563432 h 2247634"/>
                  <a:gd name="connsiteX65" fmla="*/ 1272487 w 2429874"/>
                  <a:gd name="connsiteY65" fmla="*/ 1608193 h 2247634"/>
                  <a:gd name="connsiteX66" fmla="*/ 1326839 w 2429874"/>
                  <a:gd name="connsiteY66" fmla="*/ 1608193 h 2247634"/>
                  <a:gd name="connsiteX67" fmla="*/ 1326839 w 2429874"/>
                  <a:gd name="connsiteY67" fmla="*/ 1659348 h 2247634"/>
                  <a:gd name="connsiteX68" fmla="*/ 1384389 w 2429874"/>
                  <a:gd name="connsiteY68" fmla="*/ 1659348 h 2247634"/>
                  <a:gd name="connsiteX69" fmla="*/ 1384389 w 2429874"/>
                  <a:gd name="connsiteY69" fmla="*/ 1688123 h 2247634"/>
                  <a:gd name="connsiteX70" fmla="*/ 1416361 w 2429874"/>
                  <a:gd name="connsiteY70" fmla="*/ 1688123 h 2247634"/>
                  <a:gd name="connsiteX71" fmla="*/ 1416361 w 2429874"/>
                  <a:gd name="connsiteY71" fmla="*/ 1732884 h 2247634"/>
                  <a:gd name="connsiteX72" fmla="*/ 1473911 w 2429874"/>
                  <a:gd name="connsiteY72" fmla="*/ 1732884 h 2247634"/>
                  <a:gd name="connsiteX73" fmla="*/ 1473911 w 2429874"/>
                  <a:gd name="connsiteY73" fmla="*/ 1752067 h 2247634"/>
                  <a:gd name="connsiteX74" fmla="*/ 1486699 w 2429874"/>
                  <a:gd name="connsiteY74" fmla="*/ 1752067 h 2247634"/>
                  <a:gd name="connsiteX75" fmla="*/ 1486699 w 2429874"/>
                  <a:gd name="connsiteY75" fmla="*/ 1780842 h 2247634"/>
                  <a:gd name="connsiteX76" fmla="*/ 1534657 w 2429874"/>
                  <a:gd name="connsiteY76" fmla="*/ 1780842 h 2247634"/>
                  <a:gd name="connsiteX77" fmla="*/ 1534657 w 2429874"/>
                  <a:gd name="connsiteY77" fmla="*/ 1838392 h 2247634"/>
                  <a:gd name="connsiteX78" fmla="*/ 1569827 w 2429874"/>
                  <a:gd name="connsiteY78" fmla="*/ 1838392 h 2247634"/>
                  <a:gd name="connsiteX79" fmla="*/ 1569827 w 2429874"/>
                  <a:gd name="connsiteY79" fmla="*/ 1873561 h 2247634"/>
                  <a:gd name="connsiteX80" fmla="*/ 1627376 w 2429874"/>
                  <a:gd name="connsiteY80" fmla="*/ 1873561 h 2247634"/>
                  <a:gd name="connsiteX81" fmla="*/ 1627376 w 2429874"/>
                  <a:gd name="connsiteY81" fmla="*/ 1908730 h 2247634"/>
                  <a:gd name="connsiteX82" fmla="*/ 1716898 w 2429874"/>
                  <a:gd name="connsiteY82" fmla="*/ 1908730 h 2247634"/>
                  <a:gd name="connsiteX83" fmla="*/ 1716898 w 2429874"/>
                  <a:gd name="connsiteY83" fmla="*/ 1908730 h 2247634"/>
                  <a:gd name="connsiteX84" fmla="*/ 1784039 w 2429874"/>
                  <a:gd name="connsiteY84" fmla="*/ 1908730 h 2247634"/>
                  <a:gd name="connsiteX85" fmla="*/ 1784039 w 2429874"/>
                  <a:gd name="connsiteY85" fmla="*/ 1969477 h 2247634"/>
                  <a:gd name="connsiteX86" fmla="*/ 1828800 w 2429874"/>
                  <a:gd name="connsiteY86" fmla="*/ 1969477 h 2247634"/>
                  <a:gd name="connsiteX87" fmla="*/ 1828800 w 2429874"/>
                  <a:gd name="connsiteY87" fmla="*/ 1991857 h 2247634"/>
                  <a:gd name="connsiteX88" fmla="*/ 1879955 w 2429874"/>
                  <a:gd name="connsiteY88" fmla="*/ 1991857 h 2247634"/>
                  <a:gd name="connsiteX89" fmla="*/ 1879955 w 2429874"/>
                  <a:gd name="connsiteY89" fmla="*/ 2030224 h 2247634"/>
                  <a:gd name="connsiteX90" fmla="*/ 1924716 w 2429874"/>
                  <a:gd name="connsiteY90" fmla="*/ 2030224 h 2247634"/>
                  <a:gd name="connsiteX91" fmla="*/ 1924716 w 2429874"/>
                  <a:gd name="connsiteY91" fmla="*/ 2065393 h 2247634"/>
                  <a:gd name="connsiteX92" fmla="*/ 1982266 w 2429874"/>
                  <a:gd name="connsiteY92" fmla="*/ 2065393 h 2247634"/>
                  <a:gd name="connsiteX93" fmla="*/ 1982266 w 2429874"/>
                  <a:gd name="connsiteY93" fmla="*/ 2090971 h 2247634"/>
                  <a:gd name="connsiteX94" fmla="*/ 2014238 w 2429874"/>
                  <a:gd name="connsiteY94" fmla="*/ 2090971 h 2247634"/>
                  <a:gd name="connsiteX95" fmla="*/ 2014238 w 2429874"/>
                  <a:gd name="connsiteY95" fmla="*/ 2126140 h 2247634"/>
                  <a:gd name="connsiteX96" fmla="*/ 2081379 w 2429874"/>
                  <a:gd name="connsiteY96" fmla="*/ 2126140 h 2247634"/>
                  <a:gd name="connsiteX97" fmla="*/ 2081379 w 2429874"/>
                  <a:gd name="connsiteY97" fmla="*/ 2154915 h 2247634"/>
                  <a:gd name="connsiteX98" fmla="*/ 2116548 w 2429874"/>
                  <a:gd name="connsiteY98" fmla="*/ 2154915 h 2247634"/>
                  <a:gd name="connsiteX99" fmla="*/ 2116548 w 2429874"/>
                  <a:gd name="connsiteY99" fmla="*/ 2193281 h 2247634"/>
                  <a:gd name="connsiteX100" fmla="*/ 2209267 w 2429874"/>
                  <a:gd name="connsiteY100" fmla="*/ 2193281 h 2247634"/>
                  <a:gd name="connsiteX101" fmla="*/ 2209267 w 2429874"/>
                  <a:gd name="connsiteY101" fmla="*/ 2193281 h 2247634"/>
                  <a:gd name="connsiteX102" fmla="*/ 2209267 w 2429874"/>
                  <a:gd name="connsiteY102" fmla="*/ 2218859 h 2247634"/>
                  <a:gd name="connsiteX103" fmla="*/ 2317972 w 2429874"/>
                  <a:gd name="connsiteY103" fmla="*/ 2218859 h 2247634"/>
                  <a:gd name="connsiteX104" fmla="*/ 2317972 w 2429874"/>
                  <a:gd name="connsiteY104" fmla="*/ 2247634 h 2247634"/>
                  <a:gd name="connsiteX105" fmla="*/ 2429874 w 2429874"/>
                  <a:gd name="connsiteY105"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22568 w 2429874"/>
                  <a:gd name="connsiteY37" fmla="*/ 856850 h 2247634"/>
                  <a:gd name="connsiteX38" fmla="*/ 702021 w 2429874"/>
                  <a:gd name="connsiteY38" fmla="*/ 908006 h 2247634"/>
                  <a:gd name="connsiteX39" fmla="*/ 764132 w 2429874"/>
                  <a:gd name="connsiteY39" fmla="*/ 908006 h 2247634"/>
                  <a:gd name="connsiteX40" fmla="*/ 764132 w 2429874"/>
                  <a:gd name="connsiteY40" fmla="*/ 1023105 h 2247634"/>
                  <a:gd name="connsiteX41" fmla="*/ 796104 w 2429874"/>
                  <a:gd name="connsiteY41" fmla="*/ 1023105 h 2247634"/>
                  <a:gd name="connsiteX42" fmla="*/ 796104 w 2429874"/>
                  <a:gd name="connsiteY42" fmla="*/ 1051880 h 2247634"/>
                  <a:gd name="connsiteX43" fmla="*/ 844062 w 2429874"/>
                  <a:gd name="connsiteY43" fmla="*/ 1051880 h 2247634"/>
                  <a:gd name="connsiteX44" fmla="*/ 844062 w 2429874"/>
                  <a:gd name="connsiteY44" fmla="*/ 1135007 h 2247634"/>
                  <a:gd name="connsiteX45" fmla="*/ 885625 w 2429874"/>
                  <a:gd name="connsiteY45" fmla="*/ 1135007 h 2247634"/>
                  <a:gd name="connsiteX46" fmla="*/ 885625 w 2429874"/>
                  <a:gd name="connsiteY46" fmla="*/ 1208543 h 2247634"/>
                  <a:gd name="connsiteX47" fmla="*/ 930386 w 2429874"/>
                  <a:gd name="connsiteY47" fmla="*/ 1208543 h 2247634"/>
                  <a:gd name="connsiteX48" fmla="*/ 930386 w 2429874"/>
                  <a:gd name="connsiteY48" fmla="*/ 1243712 h 2247634"/>
                  <a:gd name="connsiteX49" fmla="*/ 975147 w 2429874"/>
                  <a:gd name="connsiteY49" fmla="*/ 1243712 h 2247634"/>
                  <a:gd name="connsiteX50" fmla="*/ 975147 w 2429874"/>
                  <a:gd name="connsiteY50" fmla="*/ 1288473 h 2247634"/>
                  <a:gd name="connsiteX51" fmla="*/ 1003922 w 2429874"/>
                  <a:gd name="connsiteY51" fmla="*/ 1288473 h 2247634"/>
                  <a:gd name="connsiteX52" fmla="*/ 1003922 w 2429874"/>
                  <a:gd name="connsiteY52" fmla="*/ 1326839 h 2247634"/>
                  <a:gd name="connsiteX53" fmla="*/ 1045485 w 2429874"/>
                  <a:gd name="connsiteY53" fmla="*/ 1326839 h 2247634"/>
                  <a:gd name="connsiteX54" fmla="*/ 1045485 w 2429874"/>
                  <a:gd name="connsiteY54" fmla="*/ 1387586 h 2247634"/>
                  <a:gd name="connsiteX55" fmla="*/ 1074260 w 2429874"/>
                  <a:gd name="connsiteY55" fmla="*/ 1387586 h 2247634"/>
                  <a:gd name="connsiteX56" fmla="*/ 1074260 w 2429874"/>
                  <a:gd name="connsiteY56" fmla="*/ 1432347 h 2247634"/>
                  <a:gd name="connsiteX57" fmla="*/ 1096641 w 2429874"/>
                  <a:gd name="connsiteY57" fmla="*/ 1432347 h 2247634"/>
                  <a:gd name="connsiteX58" fmla="*/ 1128613 w 2429874"/>
                  <a:gd name="connsiteY58" fmla="*/ 1432347 h 2247634"/>
                  <a:gd name="connsiteX59" fmla="*/ 1128613 w 2429874"/>
                  <a:gd name="connsiteY59" fmla="*/ 1480305 h 2247634"/>
                  <a:gd name="connsiteX60" fmla="*/ 1170176 w 2429874"/>
                  <a:gd name="connsiteY60" fmla="*/ 1480305 h 2247634"/>
                  <a:gd name="connsiteX61" fmla="*/ 1170176 w 2429874"/>
                  <a:gd name="connsiteY61" fmla="*/ 1525066 h 2247634"/>
                  <a:gd name="connsiteX62" fmla="*/ 1211740 w 2429874"/>
                  <a:gd name="connsiteY62" fmla="*/ 1525066 h 2247634"/>
                  <a:gd name="connsiteX63" fmla="*/ 1211740 w 2429874"/>
                  <a:gd name="connsiteY63" fmla="*/ 1563432 h 2247634"/>
                  <a:gd name="connsiteX64" fmla="*/ 1272487 w 2429874"/>
                  <a:gd name="connsiteY64" fmla="*/ 1563432 h 2247634"/>
                  <a:gd name="connsiteX65" fmla="*/ 1272487 w 2429874"/>
                  <a:gd name="connsiteY65" fmla="*/ 1608193 h 2247634"/>
                  <a:gd name="connsiteX66" fmla="*/ 1326839 w 2429874"/>
                  <a:gd name="connsiteY66" fmla="*/ 1608193 h 2247634"/>
                  <a:gd name="connsiteX67" fmla="*/ 1326839 w 2429874"/>
                  <a:gd name="connsiteY67" fmla="*/ 1659348 h 2247634"/>
                  <a:gd name="connsiteX68" fmla="*/ 1384389 w 2429874"/>
                  <a:gd name="connsiteY68" fmla="*/ 1659348 h 2247634"/>
                  <a:gd name="connsiteX69" fmla="*/ 1384389 w 2429874"/>
                  <a:gd name="connsiteY69" fmla="*/ 1688123 h 2247634"/>
                  <a:gd name="connsiteX70" fmla="*/ 1416361 w 2429874"/>
                  <a:gd name="connsiteY70" fmla="*/ 1688123 h 2247634"/>
                  <a:gd name="connsiteX71" fmla="*/ 1416361 w 2429874"/>
                  <a:gd name="connsiteY71" fmla="*/ 1732884 h 2247634"/>
                  <a:gd name="connsiteX72" fmla="*/ 1473911 w 2429874"/>
                  <a:gd name="connsiteY72" fmla="*/ 1732884 h 2247634"/>
                  <a:gd name="connsiteX73" fmla="*/ 1473911 w 2429874"/>
                  <a:gd name="connsiteY73" fmla="*/ 1752067 h 2247634"/>
                  <a:gd name="connsiteX74" fmla="*/ 1486699 w 2429874"/>
                  <a:gd name="connsiteY74" fmla="*/ 1752067 h 2247634"/>
                  <a:gd name="connsiteX75" fmla="*/ 1486699 w 2429874"/>
                  <a:gd name="connsiteY75" fmla="*/ 1780842 h 2247634"/>
                  <a:gd name="connsiteX76" fmla="*/ 1534657 w 2429874"/>
                  <a:gd name="connsiteY76" fmla="*/ 1780842 h 2247634"/>
                  <a:gd name="connsiteX77" fmla="*/ 1534657 w 2429874"/>
                  <a:gd name="connsiteY77" fmla="*/ 1838392 h 2247634"/>
                  <a:gd name="connsiteX78" fmla="*/ 1569827 w 2429874"/>
                  <a:gd name="connsiteY78" fmla="*/ 1838392 h 2247634"/>
                  <a:gd name="connsiteX79" fmla="*/ 1569827 w 2429874"/>
                  <a:gd name="connsiteY79" fmla="*/ 1873561 h 2247634"/>
                  <a:gd name="connsiteX80" fmla="*/ 1627376 w 2429874"/>
                  <a:gd name="connsiteY80" fmla="*/ 1873561 h 2247634"/>
                  <a:gd name="connsiteX81" fmla="*/ 1627376 w 2429874"/>
                  <a:gd name="connsiteY81" fmla="*/ 1908730 h 2247634"/>
                  <a:gd name="connsiteX82" fmla="*/ 1716898 w 2429874"/>
                  <a:gd name="connsiteY82" fmla="*/ 1908730 h 2247634"/>
                  <a:gd name="connsiteX83" fmla="*/ 1716898 w 2429874"/>
                  <a:gd name="connsiteY83" fmla="*/ 1908730 h 2247634"/>
                  <a:gd name="connsiteX84" fmla="*/ 1784039 w 2429874"/>
                  <a:gd name="connsiteY84" fmla="*/ 1908730 h 2247634"/>
                  <a:gd name="connsiteX85" fmla="*/ 1784039 w 2429874"/>
                  <a:gd name="connsiteY85" fmla="*/ 1969477 h 2247634"/>
                  <a:gd name="connsiteX86" fmla="*/ 1828800 w 2429874"/>
                  <a:gd name="connsiteY86" fmla="*/ 1969477 h 2247634"/>
                  <a:gd name="connsiteX87" fmla="*/ 1828800 w 2429874"/>
                  <a:gd name="connsiteY87" fmla="*/ 1991857 h 2247634"/>
                  <a:gd name="connsiteX88" fmla="*/ 1879955 w 2429874"/>
                  <a:gd name="connsiteY88" fmla="*/ 1991857 h 2247634"/>
                  <a:gd name="connsiteX89" fmla="*/ 1879955 w 2429874"/>
                  <a:gd name="connsiteY89" fmla="*/ 2030224 h 2247634"/>
                  <a:gd name="connsiteX90" fmla="*/ 1924716 w 2429874"/>
                  <a:gd name="connsiteY90" fmla="*/ 2030224 h 2247634"/>
                  <a:gd name="connsiteX91" fmla="*/ 1924716 w 2429874"/>
                  <a:gd name="connsiteY91" fmla="*/ 2065393 h 2247634"/>
                  <a:gd name="connsiteX92" fmla="*/ 1982266 w 2429874"/>
                  <a:gd name="connsiteY92" fmla="*/ 2065393 h 2247634"/>
                  <a:gd name="connsiteX93" fmla="*/ 1982266 w 2429874"/>
                  <a:gd name="connsiteY93" fmla="*/ 2090971 h 2247634"/>
                  <a:gd name="connsiteX94" fmla="*/ 2014238 w 2429874"/>
                  <a:gd name="connsiteY94" fmla="*/ 2090971 h 2247634"/>
                  <a:gd name="connsiteX95" fmla="*/ 2014238 w 2429874"/>
                  <a:gd name="connsiteY95" fmla="*/ 2126140 h 2247634"/>
                  <a:gd name="connsiteX96" fmla="*/ 2081379 w 2429874"/>
                  <a:gd name="connsiteY96" fmla="*/ 2126140 h 2247634"/>
                  <a:gd name="connsiteX97" fmla="*/ 2081379 w 2429874"/>
                  <a:gd name="connsiteY97" fmla="*/ 2154915 h 2247634"/>
                  <a:gd name="connsiteX98" fmla="*/ 2116548 w 2429874"/>
                  <a:gd name="connsiteY98" fmla="*/ 2154915 h 2247634"/>
                  <a:gd name="connsiteX99" fmla="*/ 2116548 w 2429874"/>
                  <a:gd name="connsiteY99" fmla="*/ 2193281 h 2247634"/>
                  <a:gd name="connsiteX100" fmla="*/ 2209267 w 2429874"/>
                  <a:gd name="connsiteY100" fmla="*/ 2193281 h 2247634"/>
                  <a:gd name="connsiteX101" fmla="*/ 2209267 w 2429874"/>
                  <a:gd name="connsiteY101" fmla="*/ 2193281 h 2247634"/>
                  <a:gd name="connsiteX102" fmla="*/ 2209267 w 2429874"/>
                  <a:gd name="connsiteY102" fmla="*/ 2218859 h 2247634"/>
                  <a:gd name="connsiteX103" fmla="*/ 2317972 w 2429874"/>
                  <a:gd name="connsiteY103" fmla="*/ 2218859 h 2247634"/>
                  <a:gd name="connsiteX104" fmla="*/ 2317972 w 2429874"/>
                  <a:gd name="connsiteY104" fmla="*/ 2247634 h 2247634"/>
                  <a:gd name="connsiteX105" fmla="*/ 2429874 w 2429874"/>
                  <a:gd name="connsiteY105"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7625 w 2429874"/>
                  <a:gd name="connsiteY37" fmla="*/ 853792 h 2247634"/>
                  <a:gd name="connsiteX38" fmla="*/ 702021 w 2429874"/>
                  <a:gd name="connsiteY38" fmla="*/ 908006 h 2247634"/>
                  <a:gd name="connsiteX39" fmla="*/ 764132 w 2429874"/>
                  <a:gd name="connsiteY39" fmla="*/ 908006 h 2247634"/>
                  <a:gd name="connsiteX40" fmla="*/ 764132 w 2429874"/>
                  <a:gd name="connsiteY40" fmla="*/ 1023105 h 2247634"/>
                  <a:gd name="connsiteX41" fmla="*/ 796104 w 2429874"/>
                  <a:gd name="connsiteY41" fmla="*/ 1023105 h 2247634"/>
                  <a:gd name="connsiteX42" fmla="*/ 796104 w 2429874"/>
                  <a:gd name="connsiteY42" fmla="*/ 1051880 h 2247634"/>
                  <a:gd name="connsiteX43" fmla="*/ 844062 w 2429874"/>
                  <a:gd name="connsiteY43" fmla="*/ 1051880 h 2247634"/>
                  <a:gd name="connsiteX44" fmla="*/ 844062 w 2429874"/>
                  <a:gd name="connsiteY44" fmla="*/ 1135007 h 2247634"/>
                  <a:gd name="connsiteX45" fmla="*/ 885625 w 2429874"/>
                  <a:gd name="connsiteY45" fmla="*/ 1135007 h 2247634"/>
                  <a:gd name="connsiteX46" fmla="*/ 885625 w 2429874"/>
                  <a:gd name="connsiteY46" fmla="*/ 1208543 h 2247634"/>
                  <a:gd name="connsiteX47" fmla="*/ 930386 w 2429874"/>
                  <a:gd name="connsiteY47" fmla="*/ 1208543 h 2247634"/>
                  <a:gd name="connsiteX48" fmla="*/ 930386 w 2429874"/>
                  <a:gd name="connsiteY48" fmla="*/ 1243712 h 2247634"/>
                  <a:gd name="connsiteX49" fmla="*/ 975147 w 2429874"/>
                  <a:gd name="connsiteY49" fmla="*/ 1243712 h 2247634"/>
                  <a:gd name="connsiteX50" fmla="*/ 975147 w 2429874"/>
                  <a:gd name="connsiteY50" fmla="*/ 1288473 h 2247634"/>
                  <a:gd name="connsiteX51" fmla="*/ 1003922 w 2429874"/>
                  <a:gd name="connsiteY51" fmla="*/ 1288473 h 2247634"/>
                  <a:gd name="connsiteX52" fmla="*/ 1003922 w 2429874"/>
                  <a:gd name="connsiteY52" fmla="*/ 1326839 h 2247634"/>
                  <a:gd name="connsiteX53" fmla="*/ 1045485 w 2429874"/>
                  <a:gd name="connsiteY53" fmla="*/ 1326839 h 2247634"/>
                  <a:gd name="connsiteX54" fmla="*/ 1045485 w 2429874"/>
                  <a:gd name="connsiteY54" fmla="*/ 1387586 h 2247634"/>
                  <a:gd name="connsiteX55" fmla="*/ 1074260 w 2429874"/>
                  <a:gd name="connsiteY55" fmla="*/ 1387586 h 2247634"/>
                  <a:gd name="connsiteX56" fmla="*/ 1074260 w 2429874"/>
                  <a:gd name="connsiteY56" fmla="*/ 1432347 h 2247634"/>
                  <a:gd name="connsiteX57" fmla="*/ 1096641 w 2429874"/>
                  <a:gd name="connsiteY57" fmla="*/ 1432347 h 2247634"/>
                  <a:gd name="connsiteX58" fmla="*/ 1128613 w 2429874"/>
                  <a:gd name="connsiteY58" fmla="*/ 1432347 h 2247634"/>
                  <a:gd name="connsiteX59" fmla="*/ 1128613 w 2429874"/>
                  <a:gd name="connsiteY59" fmla="*/ 1480305 h 2247634"/>
                  <a:gd name="connsiteX60" fmla="*/ 1170176 w 2429874"/>
                  <a:gd name="connsiteY60" fmla="*/ 1480305 h 2247634"/>
                  <a:gd name="connsiteX61" fmla="*/ 1170176 w 2429874"/>
                  <a:gd name="connsiteY61" fmla="*/ 1525066 h 2247634"/>
                  <a:gd name="connsiteX62" fmla="*/ 1211740 w 2429874"/>
                  <a:gd name="connsiteY62" fmla="*/ 1525066 h 2247634"/>
                  <a:gd name="connsiteX63" fmla="*/ 1211740 w 2429874"/>
                  <a:gd name="connsiteY63" fmla="*/ 1563432 h 2247634"/>
                  <a:gd name="connsiteX64" fmla="*/ 1272487 w 2429874"/>
                  <a:gd name="connsiteY64" fmla="*/ 1563432 h 2247634"/>
                  <a:gd name="connsiteX65" fmla="*/ 1272487 w 2429874"/>
                  <a:gd name="connsiteY65" fmla="*/ 1608193 h 2247634"/>
                  <a:gd name="connsiteX66" fmla="*/ 1326839 w 2429874"/>
                  <a:gd name="connsiteY66" fmla="*/ 1608193 h 2247634"/>
                  <a:gd name="connsiteX67" fmla="*/ 1326839 w 2429874"/>
                  <a:gd name="connsiteY67" fmla="*/ 1659348 h 2247634"/>
                  <a:gd name="connsiteX68" fmla="*/ 1384389 w 2429874"/>
                  <a:gd name="connsiteY68" fmla="*/ 1659348 h 2247634"/>
                  <a:gd name="connsiteX69" fmla="*/ 1384389 w 2429874"/>
                  <a:gd name="connsiteY69" fmla="*/ 1688123 h 2247634"/>
                  <a:gd name="connsiteX70" fmla="*/ 1416361 w 2429874"/>
                  <a:gd name="connsiteY70" fmla="*/ 1688123 h 2247634"/>
                  <a:gd name="connsiteX71" fmla="*/ 1416361 w 2429874"/>
                  <a:gd name="connsiteY71" fmla="*/ 1732884 h 2247634"/>
                  <a:gd name="connsiteX72" fmla="*/ 1473911 w 2429874"/>
                  <a:gd name="connsiteY72" fmla="*/ 1732884 h 2247634"/>
                  <a:gd name="connsiteX73" fmla="*/ 1473911 w 2429874"/>
                  <a:gd name="connsiteY73" fmla="*/ 1752067 h 2247634"/>
                  <a:gd name="connsiteX74" fmla="*/ 1486699 w 2429874"/>
                  <a:gd name="connsiteY74" fmla="*/ 1752067 h 2247634"/>
                  <a:gd name="connsiteX75" fmla="*/ 1486699 w 2429874"/>
                  <a:gd name="connsiteY75" fmla="*/ 1780842 h 2247634"/>
                  <a:gd name="connsiteX76" fmla="*/ 1534657 w 2429874"/>
                  <a:gd name="connsiteY76" fmla="*/ 1780842 h 2247634"/>
                  <a:gd name="connsiteX77" fmla="*/ 1534657 w 2429874"/>
                  <a:gd name="connsiteY77" fmla="*/ 1838392 h 2247634"/>
                  <a:gd name="connsiteX78" fmla="*/ 1569827 w 2429874"/>
                  <a:gd name="connsiteY78" fmla="*/ 1838392 h 2247634"/>
                  <a:gd name="connsiteX79" fmla="*/ 1569827 w 2429874"/>
                  <a:gd name="connsiteY79" fmla="*/ 1873561 h 2247634"/>
                  <a:gd name="connsiteX80" fmla="*/ 1627376 w 2429874"/>
                  <a:gd name="connsiteY80" fmla="*/ 1873561 h 2247634"/>
                  <a:gd name="connsiteX81" fmla="*/ 1627376 w 2429874"/>
                  <a:gd name="connsiteY81" fmla="*/ 1908730 h 2247634"/>
                  <a:gd name="connsiteX82" fmla="*/ 1716898 w 2429874"/>
                  <a:gd name="connsiteY82" fmla="*/ 1908730 h 2247634"/>
                  <a:gd name="connsiteX83" fmla="*/ 1716898 w 2429874"/>
                  <a:gd name="connsiteY83" fmla="*/ 1908730 h 2247634"/>
                  <a:gd name="connsiteX84" fmla="*/ 1784039 w 2429874"/>
                  <a:gd name="connsiteY84" fmla="*/ 1908730 h 2247634"/>
                  <a:gd name="connsiteX85" fmla="*/ 1784039 w 2429874"/>
                  <a:gd name="connsiteY85" fmla="*/ 1969477 h 2247634"/>
                  <a:gd name="connsiteX86" fmla="*/ 1828800 w 2429874"/>
                  <a:gd name="connsiteY86" fmla="*/ 1969477 h 2247634"/>
                  <a:gd name="connsiteX87" fmla="*/ 1828800 w 2429874"/>
                  <a:gd name="connsiteY87" fmla="*/ 1991857 h 2247634"/>
                  <a:gd name="connsiteX88" fmla="*/ 1879955 w 2429874"/>
                  <a:gd name="connsiteY88" fmla="*/ 1991857 h 2247634"/>
                  <a:gd name="connsiteX89" fmla="*/ 1879955 w 2429874"/>
                  <a:gd name="connsiteY89" fmla="*/ 2030224 h 2247634"/>
                  <a:gd name="connsiteX90" fmla="*/ 1924716 w 2429874"/>
                  <a:gd name="connsiteY90" fmla="*/ 2030224 h 2247634"/>
                  <a:gd name="connsiteX91" fmla="*/ 1924716 w 2429874"/>
                  <a:gd name="connsiteY91" fmla="*/ 2065393 h 2247634"/>
                  <a:gd name="connsiteX92" fmla="*/ 1982266 w 2429874"/>
                  <a:gd name="connsiteY92" fmla="*/ 2065393 h 2247634"/>
                  <a:gd name="connsiteX93" fmla="*/ 1982266 w 2429874"/>
                  <a:gd name="connsiteY93" fmla="*/ 2090971 h 2247634"/>
                  <a:gd name="connsiteX94" fmla="*/ 2014238 w 2429874"/>
                  <a:gd name="connsiteY94" fmla="*/ 2090971 h 2247634"/>
                  <a:gd name="connsiteX95" fmla="*/ 2014238 w 2429874"/>
                  <a:gd name="connsiteY95" fmla="*/ 2126140 h 2247634"/>
                  <a:gd name="connsiteX96" fmla="*/ 2081379 w 2429874"/>
                  <a:gd name="connsiteY96" fmla="*/ 2126140 h 2247634"/>
                  <a:gd name="connsiteX97" fmla="*/ 2081379 w 2429874"/>
                  <a:gd name="connsiteY97" fmla="*/ 2154915 h 2247634"/>
                  <a:gd name="connsiteX98" fmla="*/ 2116548 w 2429874"/>
                  <a:gd name="connsiteY98" fmla="*/ 2154915 h 2247634"/>
                  <a:gd name="connsiteX99" fmla="*/ 2116548 w 2429874"/>
                  <a:gd name="connsiteY99" fmla="*/ 2193281 h 2247634"/>
                  <a:gd name="connsiteX100" fmla="*/ 2209267 w 2429874"/>
                  <a:gd name="connsiteY100" fmla="*/ 2193281 h 2247634"/>
                  <a:gd name="connsiteX101" fmla="*/ 2209267 w 2429874"/>
                  <a:gd name="connsiteY101" fmla="*/ 2193281 h 2247634"/>
                  <a:gd name="connsiteX102" fmla="*/ 2209267 w 2429874"/>
                  <a:gd name="connsiteY102" fmla="*/ 2218859 h 2247634"/>
                  <a:gd name="connsiteX103" fmla="*/ 2317972 w 2429874"/>
                  <a:gd name="connsiteY103" fmla="*/ 2218859 h 2247634"/>
                  <a:gd name="connsiteX104" fmla="*/ 2317972 w 2429874"/>
                  <a:gd name="connsiteY104" fmla="*/ 2247634 h 2247634"/>
                  <a:gd name="connsiteX105" fmla="*/ 2429874 w 2429874"/>
                  <a:gd name="connsiteY105"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64132 w 2429874"/>
                  <a:gd name="connsiteY39" fmla="*/ 908006 h 2247634"/>
                  <a:gd name="connsiteX40" fmla="*/ 764132 w 2429874"/>
                  <a:gd name="connsiteY40" fmla="*/ 1023105 h 2247634"/>
                  <a:gd name="connsiteX41" fmla="*/ 796104 w 2429874"/>
                  <a:gd name="connsiteY41" fmla="*/ 1023105 h 2247634"/>
                  <a:gd name="connsiteX42" fmla="*/ 796104 w 2429874"/>
                  <a:gd name="connsiteY42" fmla="*/ 1051880 h 2247634"/>
                  <a:gd name="connsiteX43" fmla="*/ 844062 w 2429874"/>
                  <a:gd name="connsiteY43" fmla="*/ 1051880 h 2247634"/>
                  <a:gd name="connsiteX44" fmla="*/ 844062 w 2429874"/>
                  <a:gd name="connsiteY44" fmla="*/ 1135007 h 2247634"/>
                  <a:gd name="connsiteX45" fmla="*/ 885625 w 2429874"/>
                  <a:gd name="connsiteY45" fmla="*/ 1135007 h 2247634"/>
                  <a:gd name="connsiteX46" fmla="*/ 885625 w 2429874"/>
                  <a:gd name="connsiteY46" fmla="*/ 1208543 h 2247634"/>
                  <a:gd name="connsiteX47" fmla="*/ 930386 w 2429874"/>
                  <a:gd name="connsiteY47" fmla="*/ 1208543 h 2247634"/>
                  <a:gd name="connsiteX48" fmla="*/ 930386 w 2429874"/>
                  <a:gd name="connsiteY48" fmla="*/ 1243712 h 2247634"/>
                  <a:gd name="connsiteX49" fmla="*/ 975147 w 2429874"/>
                  <a:gd name="connsiteY49" fmla="*/ 1243712 h 2247634"/>
                  <a:gd name="connsiteX50" fmla="*/ 975147 w 2429874"/>
                  <a:gd name="connsiteY50" fmla="*/ 1288473 h 2247634"/>
                  <a:gd name="connsiteX51" fmla="*/ 1003922 w 2429874"/>
                  <a:gd name="connsiteY51" fmla="*/ 1288473 h 2247634"/>
                  <a:gd name="connsiteX52" fmla="*/ 1003922 w 2429874"/>
                  <a:gd name="connsiteY52" fmla="*/ 1326839 h 2247634"/>
                  <a:gd name="connsiteX53" fmla="*/ 1045485 w 2429874"/>
                  <a:gd name="connsiteY53" fmla="*/ 1326839 h 2247634"/>
                  <a:gd name="connsiteX54" fmla="*/ 1045485 w 2429874"/>
                  <a:gd name="connsiteY54" fmla="*/ 1387586 h 2247634"/>
                  <a:gd name="connsiteX55" fmla="*/ 1074260 w 2429874"/>
                  <a:gd name="connsiteY55" fmla="*/ 1387586 h 2247634"/>
                  <a:gd name="connsiteX56" fmla="*/ 1074260 w 2429874"/>
                  <a:gd name="connsiteY56" fmla="*/ 1432347 h 2247634"/>
                  <a:gd name="connsiteX57" fmla="*/ 1096641 w 2429874"/>
                  <a:gd name="connsiteY57" fmla="*/ 1432347 h 2247634"/>
                  <a:gd name="connsiteX58" fmla="*/ 1128613 w 2429874"/>
                  <a:gd name="connsiteY58" fmla="*/ 1432347 h 2247634"/>
                  <a:gd name="connsiteX59" fmla="*/ 1128613 w 2429874"/>
                  <a:gd name="connsiteY59" fmla="*/ 1480305 h 2247634"/>
                  <a:gd name="connsiteX60" fmla="*/ 1170176 w 2429874"/>
                  <a:gd name="connsiteY60" fmla="*/ 1480305 h 2247634"/>
                  <a:gd name="connsiteX61" fmla="*/ 1170176 w 2429874"/>
                  <a:gd name="connsiteY61" fmla="*/ 1525066 h 2247634"/>
                  <a:gd name="connsiteX62" fmla="*/ 1211740 w 2429874"/>
                  <a:gd name="connsiteY62" fmla="*/ 1525066 h 2247634"/>
                  <a:gd name="connsiteX63" fmla="*/ 1211740 w 2429874"/>
                  <a:gd name="connsiteY63" fmla="*/ 1563432 h 2247634"/>
                  <a:gd name="connsiteX64" fmla="*/ 1272487 w 2429874"/>
                  <a:gd name="connsiteY64" fmla="*/ 1563432 h 2247634"/>
                  <a:gd name="connsiteX65" fmla="*/ 1272487 w 2429874"/>
                  <a:gd name="connsiteY65" fmla="*/ 1608193 h 2247634"/>
                  <a:gd name="connsiteX66" fmla="*/ 1326839 w 2429874"/>
                  <a:gd name="connsiteY66" fmla="*/ 1608193 h 2247634"/>
                  <a:gd name="connsiteX67" fmla="*/ 1326839 w 2429874"/>
                  <a:gd name="connsiteY67" fmla="*/ 1659348 h 2247634"/>
                  <a:gd name="connsiteX68" fmla="*/ 1384389 w 2429874"/>
                  <a:gd name="connsiteY68" fmla="*/ 1659348 h 2247634"/>
                  <a:gd name="connsiteX69" fmla="*/ 1384389 w 2429874"/>
                  <a:gd name="connsiteY69" fmla="*/ 1688123 h 2247634"/>
                  <a:gd name="connsiteX70" fmla="*/ 1416361 w 2429874"/>
                  <a:gd name="connsiteY70" fmla="*/ 1688123 h 2247634"/>
                  <a:gd name="connsiteX71" fmla="*/ 1416361 w 2429874"/>
                  <a:gd name="connsiteY71" fmla="*/ 1732884 h 2247634"/>
                  <a:gd name="connsiteX72" fmla="*/ 1473911 w 2429874"/>
                  <a:gd name="connsiteY72" fmla="*/ 1732884 h 2247634"/>
                  <a:gd name="connsiteX73" fmla="*/ 1473911 w 2429874"/>
                  <a:gd name="connsiteY73" fmla="*/ 1752067 h 2247634"/>
                  <a:gd name="connsiteX74" fmla="*/ 1486699 w 2429874"/>
                  <a:gd name="connsiteY74" fmla="*/ 1752067 h 2247634"/>
                  <a:gd name="connsiteX75" fmla="*/ 1486699 w 2429874"/>
                  <a:gd name="connsiteY75" fmla="*/ 1780842 h 2247634"/>
                  <a:gd name="connsiteX76" fmla="*/ 1534657 w 2429874"/>
                  <a:gd name="connsiteY76" fmla="*/ 1780842 h 2247634"/>
                  <a:gd name="connsiteX77" fmla="*/ 1534657 w 2429874"/>
                  <a:gd name="connsiteY77" fmla="*/ 1838392 h 2247634"/>
                  <a:gd name="connsiteX78" fmla="*/ 1569827 w 2429874"/>
                  <a:gd name="connsiteY78" fmla="*/ 1838392 h 2247634"/>
                  <a:gd name="connsiteX79" fmla="*/ 1569827 w 2429874"/>
                  <a:gd name="connsiteY79" fmla="*/ 1873561 h 2247634"/>
                  <a:gd name="connsiteX80" fmla="*/ 1627376 w 2429874"/>
                  <a:gd name="connsiteY80" fmla="*/ 1873561 h 2247634"/>
                  <a:gd name="connsiteX81" fmla="*/ 1627376 w 2429874"/>
                  <a:gd name="connsiteY81" fmla="*/ 1908730 h 2247634"/>
                  <a:gd name="connsiteX82" fmla="*/ 1716898 w 2429874"/>
                  <a:gd name="connsiteY82" fmla="*/ 1908730 h 2247634"/>
                  <a:gd name="connsiteX83" fmla="*/ 1716898 w 2429874"/>
                  <a:gd name="connsiteY83" fmla="*/ 1908730 h 2247634"/>
                  <a:gd name="connsiteX84" fmla="*/ 1784039 w 2429874"/>
                  <a:gd name="connsiteY84" fmla="*/ 1908730 h 2247634"/>
                  <a:gd name="connsiteX85" fmla="*/ 1784039 w 2429874"/>
                  <a:gd name="connsiteY85" fmla="*/ 1969477 h 2247634"/>
                  <a:gd name="connsiteX86" fmla="*/ 1828800 w 2429874"/>
                  <a:gd name="connsiteY86" fmla="*/ 1969477 h 2247634"/>
                  <a:gd name="connsiteX87" fmla="*/ 1828800 w 2429874"/>
                  <a:gd name="connsiteY87" fmla="*/ 1991857 h 2247634"/>
                  <a:gd name="connsiteX88" fmla="*/ 1879955 w 2429874"/>
                  <a:gd name="connsiteY88" fmla="*/ 1991857 h 2247634"/>
                  <a:gd name="connsiteX89" fmla="*/ 1879955 w 2429874"/>
                  <a:gd name="connsiteY89" fmla="*/ 2030224 h 2247634"/>
                  <a:gd name="connsiteX90" fmla="*/ 1924716 w 2429874"/>
                  <a:gd name="connsiteY90" fmla="*/ 2030224 h 2247634"/>
                  <a:gd name="connsiteX91" fmla="*/ 1924716 w 2429874"/>
                  <a:gd name="connsiteY91" fmla="*/ 2065393 h 2247634"/>
                  <a:gd name="connsiteX92" fmla="*/ 1982266 w 2429874"/>
                  <a:gd name="connsiteY92" fmla="*/ 2065393 h 2247634"/>
                  <a:gd name="connsiteX93" fmla="*/ 1982266 w 2429874"/>
                  <a:gd name="connsiteY93" fmla="*/ 2090971 h 2247634"/>
                  <a:gd name="connsiteX94" fmla="*/ 2014238 w 2429874"/>
                  <a:gd name="connsiteY94" fmla="*/ 2090971 h 2247634"/>
                  <a:gd name="connsiteX95" fmla="*/ 2014238 w 2429874"/>
                  <a:gd name="connsiteY95" fmla="*/ 2126140 h 2247634"/>
                  <a:gd name="connsiteX96" fmla="*/ 2081379 w 2429874"/>
                  <a:gd name="connsiteY96" fmla="*/ 2126140 h 2247634"/>
                  <a:gd name="connsiteX97" fmla="*/ 2081379 w 2429874"/>
                  <a:gd name="connsiteY97" fmla="*/ 2154915 h 2247634"/>
                  <a:gd name="connsiteX98" fmla="*/ 2116548 w 2429874"/>
                  <a:gd name="connsiteY98" fmla="*/ 2154915 h 2247634"/>
                  <a:gd name="connsiteX99" fmla="*/ 2116548 w 2429874"/>
                  <a:gd name="connsiteY99" fmla="*/ 2193281 h 2247634"/>
                  <a:gd name="connsiteX100" fmla="*/ 2209267 w 2429874"/>
                  <a:gd name="connsiteY100" fmla="*/ 2193281 h 2247634"/>
                  <a:gd name="connsiteX101" fmla="*/ 2209267 w 2429874"/>
                  <a:gd name="connsiteY101" fmla="*/ 2193281 h 2247634"/>
                  <a:gd name="connsiteX102" fmla="*/ 2209267 w 2429874"/>
                  <a:gd name="connsiteY102" fmla="*/ 2218859 h 2247634"/>
                  <a:gd name="connsiteX103" fmla="*/ 2317972 w 2429874"/>
                  <a:gd name="connsiteY103" fmla="*/ 2218859 h 2247634"/>
                  <a:gd name="connsiteX104" fmla="*/ 2317972 w 2429874"/>
                  <a:gd name="connsiteY104" fmla="*/ 2247634 h 2247634"/>
                  <a:gd name="connsiteX105" fmla="*/ 2429874 w 2429874"/>
                  <a:gd name="connsiteY105"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64132 w 2429874"/>
                  <a:gd name="connsiteY40" fmla="*/ 1023105 h 2247634"/>
                  <a:gd name="connsiteX41" fmla="*/ 796104 w 2429874"/>
                  <a:gd name="connsiteY41" fmla="*/ 1023105 h 2247634"/>
                  <a:gd name="connsiteX42" fmla="*/ 796104 w 2429874"/>
                  <a:gd name="connsiteY42" fmla="*/ 1051880 h 2247634"/>
                  <a:gd name="connsiteX43" fmla="*/ 844062 w 2429874"/>
                  <a:gd name="connsiteY43" fmla="*/ 1051880 h 2247634"/>
                  <a:gd name="connsiteX44" fmla="*/ 844062 w 2429874"/>
                  <a:gd name="connsiteY44" fmla="*/ 1135007 h 2247634"/>
                  <a:gd name="connsiteX45" fmla="*/ 885625 w 2429874"/>
                  <a:gd name="connsiteY45" fmla="*/ 1135007 h 2247634"/>
                  <a:gd name="connsiteX46" fmla="*/ 885625 w 2429874"/>
                  <a:gd name="connsiteY46" fmla="*/ 1208543 h 2247634"/>
                  <a:gd name="connsiteX47" fmla="*/ 930386 w 2429874"/>
                  <a:gd name="connsiteY47" fmla="*/ 1208543 h 2247634"/>
                  <a:gd name="connsiteX48" fmla="*/ 930386 w 2429874"/>
                  <a:gd name="connsiteY48" fmla="*/ 1243712 h 2247634"/>
                  <a:gd name="connsiteX49" fmla="*/ 975147 w 2429874"/>
                  <a:gd name="connsiteY49" fmla="*/ 1243712 h 2247634"/>
                  <a:gd name="connsiteX50" fmla="*/ 975147 w 2429874"/>
                  <a:gd name="connsiteY50" fmla="*/ 1288473 h 2247634"/>
                  <a:gd name="connsiteX51" fmla="*/ 1003922 w 2429874"/>
                  <a:gd name="connsiteY51" fmla="*/ 1288473 h 2247634"/>
                  <a:gd name="connsiteX52" fmla="*/ 1003922 w 2429874"/>
                  <a:gd name="connsiteY52" fmla="*/ 1326839 h 2247634"/>
                  <a:gd name="connsiteX53" fmla="*/ 1045485 w 2429874"/>
                  <a:gd name="connsiteY53" fmla="*/ 1326839 h 2247634"/>
                  <a:gd name="connsiteX54" fmla="*/ 1045485 w 2429874"/>
                  <a:gd name="connsiteY54" fmla="*/ 1387586 h 2247634"/>
                  <a:gd name="connsiteX55" fmla="*/ 1074260 w 2429874"/>
                  <a:gd name="connsiteY55" fmla="*/ 1387586 h 2247634"/>
                  <a:gd name="connsiteX56" fmla="*/ 1074260 w 2429874"/>
                  <a:gd name="connsiteY56" fmla="*/ 1432347 h 2247634"/>
                  <a:gd name="connsiteX57" fmla="*/ 1096641 w 2429874"/>
                  <a:gd name="connsiteY57" fmla="*/ 1432347 h 2247634"/>
                  <a:gd name="connsiteX58" fmla="*/ 1128613 w 2429874"/>
                  <a:gd name="connsiteY58" fmla="*/ 1432347 h 2247634"/>
                  <a:gd name="connsiteX59" fmla="*/ 1128613 w 2429874"/>
                  <a:gd name="connsiteY59" fmla="*/ 1480305 h 2247634"/>
                  <a:gd name="connsiteX60" fmla="*/ 1170176 w 2429874"/>
                  <a:gd name="connsiteY60" fmla="*/ 1480305 h 2247634"/>
                  <a:gd name="connsiteX61" fmla="*/ 1170176 w 2429874"/>
                  <a:gd name="connsiteY61" fmla="*/ 1525066 h 2247634"/>
                  <a:gd name="connsiteX62" fmla="*/ 1211740 w 2429874"/>
                  <a:gd name="connsiteY62" fmla="*/ 1525066 h 2247634"/>
                  <a:gd name="connsiteX63" fmla="*/ 1211740 w 2429874"/>
                  <a:gd name="connsiteY63" fmla="*/ 1563432 h 2247634"/>
                  <a:gd name="connsiteX64" fmla="*/ 1272487 w 2429874"/>
                  <a:gd name="connsiteY64" fmla="*/ 1563432 h 2247634"/>
                  <a:gd name="connsiteX65" fmla="*/ 1272487 w 2429874"/>
                  <a:gd name="connsiteY65" fmla="*/ 1608193 h 2247634"/>
                  <a:gd name="connsiteX66" fmla="*/ 1326839 w 2429874"/>
                  <a:gd name="connsiteY66" fmla="*/ 1608193 h 2247634"/>
                  <a:gd name="connsiteX67" fmla="*/ 1326839 w 2429874"/>
                  <a:gd name="connsiteY67" fmla="*/ 1659348 h 2247634"/>
                  <a:gd name="connsiteX68" fmla="*/ 1384389 w 2429874"/>
                  <a:gd name="connsiteY68" fmla="*/ 1659348 h 2247634"/>
                  <a:gd name="connsiteX69" fmla="*/ 1384389 w 2429874"/>
                  <a:gd name="connsiteY69" fmla="*/ 1688123 h 2247634"/>
                  <a:gd name="connsiteX70" fmla="*/ 1416361 w 2429874"/>
                  <a:gd name="connsiteY70" fmla="*/ 1688123 h 2247634"/>
                  <a:gd name="connsiteX71" fmla="*/ 1416361 w 2429874"/>
                  <a:gd name="connsiteY71" fmla="*/ 1732884 h 2247634"/>
                  <a:gd name="connsiteX72" fmla="*/ 1473911 w 2429874"/>
                  <a:gd name="connsiteY72" fmla="*/ 1732884 h 2247634"/>
                  <a:gd name="connsiteX73" fmla="*/ 1473911 w 2429874"/>
                  <a:gd name="connsiteY73" fmla="*/ 1752067 h 2247634"/>
                  <a:gd name="connsiteX74" fmla="*/ 1486699 w 2429874"/>
                  <a:gd name="connsiteY74" fmla="*/ 1752067 h 2247634"/>
                  <a:gd name="connsiteX75" fmla="*/ 1486699 w 2429874"/>
                  <a:gd name="connsiteY75" fmla="*/ 1780842 h 2247634"/>
                  <a:gd name="connsiteX76" fmla="*/ 1534657 w 2429874"/>
                  <a:gd name="connsiteY76" fmla="*/ 1780842 h 2247634"/>
                  <a:gd name="connsiteX77" fmla="*/ 1534657 w 2429874"/>
                  <a:gd name="connsiteY77" fmla="*/ 1838392 h 2247634"/>
                  <a:gd name="connsiteX78" fmla="*/ 1569827 w 2429874"/>
                  <a:gd name="connsiteY78" fmla="*/ 1838392 h 2247634"/>
                  <a:gd name="connsiteX79" fmla="*/ 1569827 w 2429874"/>
                  <a:gd name="connsiteY79" fmla="*/ 1873561 h 2247634"/>
                  <a:gd name="connsiteX80" fmla="*/ 1627376 w 2429874"/>
                  <a:gd name="connsiteY80" fmla="*/ 1873561 h 2247634"/>
                  <a:gd name="connsiteX81" fmla="*/ 1627376 w 2429874"/>
                  <a:gd name="connsiteY81" fmla="*/ 1908730 h 2247634"/>
                  <a:gd name="connsiteX82" fmla="*/ 1716898 w 2429874"/>
                  <a:gd name="connsiteY82" fmla="*/ 1908730 h 2247634"/>
                  <a:gd name="connsiteX83" fmla="*/ 1716898 w 2429874"/>
                  <a:gd name="connsiteY83" fmla="*/ 1908730 h 2247634"/>
                  <a:gd name="connsiteX84" fmla="*/ 1784039 w 2429874"/>
                  <a:gd name="connsiteY84" fmla="*/ 1908730 h 2247634"/>
                  <a:gd name="connsiteX85" fmla="*/ 1784039 w 2429874"/>
                  <a:gd name="connsiteY85" fmla="*/ 1969477 h 2247634"/>
                  <a:gd name="connsiteX86" fmla="*/ 1828800 w 2429874"/>
                  <a:gd name="connsiteY86" fmla="*/ 1969477 h 2247634"/>
                  <a:gd name="connsiteX87" fmla="*/ 1828800 w 2429874"/>
                  <a:gd name="connsiteY87" fmla="*/ 1991857 h 2247634"/>
                  <a:gd name="connsiteX88" fmla="*/ 1879955 w 2429874"/>
                  <a:gd name="connsiteY88" fmla="*/ 1991857 h 2247634"/>
                  <a:gd name="connsiteX89" fmla="*/ 1879955 w 2429874"/>
                  <a:gd name="connsiteY89" fmla="*/ 2030224 h 2247634"/>
                  <a:gd name="connsiteX90" fmla="*/ 1924716 w 2429874"/>
                  <a:gd name="connsiteY90" fmla="*/ 2030224 h 2247634"/>
                  <a:gd name="connsiteX91" fmla="*/ 1924716 w 2429874"/>
                  <a:gd name="connsiteY91" fmla="*/ 2065393 h 2247634"/>
                  <a:gd name="connsiteX92" fmla="*/ 1982266 w 2429874"/>
                  <a:gd name="connsiteY92" fmla="*/ 2065393 h 2247634"/>
                  <a:gd name="connsiteX93" fmla="*/ 1982266 w 2429874"/>
                  <a:gd name="connsiteY93" fmla="*/ 2090971 h 2247634"/>
                  <a:gd name="connsiteX94" fmla="*/ 2014238 w 2429874"/>
                  <a:gd name="connsiteY94" fmla="*/ 2090971 h 2247634"/>
                  <a:gd name="connsiteX95" fmla="*/ 2014238 w 2429874"/>
                  <a:gd name="connsiteY95" fmla="*/ 2126140 h 2247634"/>
                  <a:gd name="connsiteX96" fmla="*/ 2081379 w 2429874"/>
                  <a:gd name="connsiteY96" fmla="*/ 2126140 h 2247634"/>
                  <a:gd name="connsiteX97" fmla="*/ 2081379 w 2429874"/>
                  <a:gd name="connsiteY97" fmla="*/ 2154915 h 2247634"/>
                  <a:gd name="connsiteX98" fmla="*/ 2116548 w 2429874"/>
                  <a:gd name="connsiteY98" fmla="*/ 2154915 h 2247634"/>
                  <a:gd name="connsiteX99" fmla="*/ 2116548 w 2429874"/>
                  <a:gd name="connsiteY99" fmla="*/ 2193281 h 2247634"/>
                  <a:gd name="connsiteX100" fmla="*/ 2209267 w 2429874"/>
                  <a:gd name="connsiteY100" fmla="*/ 2193281 h 2247634"/>
                  <a:gd name="connsiteX101" fmla="*/ 2209267 w 2429874"/>
                  <a:gd name="connsiteY101" fmla="*/ 2193281 h 2247634"/>
                  <a:gd name="connsiteX102" fmla="*/ 2209267 w 2429874"/>
                  <a:gd name="connsiteY102" fmla="*/ 2218859 h 2247634"/>
                  <a:gd name="connsiteX103" fmla="*/ 2317972 w 2429874"/>
                  <a:gd name="connsiteY103" fmla="*/ 2218859 h 2247634"/>
                  <a:gd name="connsiteX104" fmla="*/ 2317972 w 2429874"/>
                  <a:gd name="connsiteY104" fmla="*/ 2247634 h 2247634"/>
                  <a:gd name="connsiteX105" fmla="*/ 2429874 w 2429874"/>
                  <a:gd name="connsiteY105"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52501 w 2429874"/>
                  <a:gd name="connsiteY40" fmla="*/ 967776 h 2247634"/>
                  <a:gd name="connsiteX41" fmla="*/ 764132 w 2429874"/>
                  <a:gd name="connsiteY41" fmla="*/ 1023105 h 2247634"/>
                  <a:gd name="connsiteX42" fmla="*/ 796104 w 2429874"/>
                  <a:gd name="connsiteY42" fmla="*/ 1023105 h 2247634"/>
                  <a:gd name="connsiteX43" fmla="*/ 796104 w 2429874"/>
                  <a:gd name="connsiteY43" fmla="*/ 1051880 h 2247634"/>
                  <a:gd name="connsiteX44" fmla="*/ 844062 w 2429874"/>
                  <a:gd name="connsiteY44" fmla="*/ 1051880 h 2247634"/>
                  <a:gd name="connsiteX45" fmla="*/ 844062 w 2429874"/>
                  <a:gd name="connsiteY45" fmla="*/ 1135007 h 2247634"/>
                  <a:gd name="connsiteX46" fmla="*/ 885625 w 2429874"/>
                  <a:gd name="connsiteY46" fmla="*/ 1135007 h 2247634"/>
                  <a:gd name="connsiteX47" fmla="*/ 885625 w 2429874"/>
                  <a:gd name="connsiteY47" fmla="*/ 1208543 h 2247634"/>
                  <a:gd name="connsiteX48" fmla="*/ 930386 w 2429874"/>
                  <a:gd name="connsiteY48" fmla="*/ 1208543 h 2247634"/>
                  <a:gd name="connsiteX49" fmla="*/ 930386 w 2429874"/>
                  <a:gd name="connsiteY49" fmla="*/ 1243712 h 2247634"/>
                  <a:gd name="connsiteX50" fmla="*/ 975147 w 2429874"/>
                  <a:gd name="connsiteY50" fmla="*/ 1243712 h 2247634"/>
                  <a:gd name="connsiteX51" fmla="*/ 975147 w 2429874"/>
                  <a:gd name="connsiteY51" fmla="*/ 1288473 h 2247634"/>
                  <a:gd name="connsiteX52" fmla="*/ 1003922 w 2429874"/>
                  <a:gd name="connsiteY52" fmla="*/ 1288473 h 2247634"/>
                  <a:gd name="connsiteX53" fmla="*/ 1003922 w 2429874"/>
                  <a:gd name="connsiteY53" fmla="*/ 1326839 h 2247634"/>
                  <a:gd name="connsiteX54" fmla="*/ 1045485 w 2429874"/>
                  <a:gd name="connsiteY54" fmla="*/ 1326839 h 2247634"/>
                  <a:gd name="connsiteX55" fmla="*/ 1045485 w 2429874"/>
                  <a:gd name="connsiteY55" fmla="*/ 1387586 h 2247634"/>
                  <a:gd name="connsiteX56" fmla="*/ 1074260 w 2429874"/>
                  <a:gd name="connsiteY56" fmla="*/ 1387586 h 2247634"/>
                  <a:gd name="connsiteX57" fmla="*/ 1074260 w 2429874"/>
                  <a:gd name="connsiteY57" fmla="*/ 1432347 h 2247634"/>
                  <a:gd name="connsiteX58" fmla="*/ 1096641 w 2429874"/>
                  <a:gd name="connsiteY58" fmla="*/ 1432347 h 2247634"/>
                  <a:gd name="connsiteX59" fmla="*/ 1128613 w 2429874"/>
                  <a:gd name="connsiteY59" fmla="*/ 1432347 h 2247634"/>
                  <a:gd name="connsiteX60" fmla="*/ 1128613 w 2429874"/>
                  <a:gd name="connsiteY60" fmla="*/ 1480305 h 2247634"/>
                  <a:gd name="connsiteX61" fmla="*/ 1170176 w 2429874"/>
                  <a:gd name="connsiteY61" fmla="*/ 1480305 h 2247634"/>
                  <a:gd name="connsiteX62" fmla="*/ 1170176 w 2429874"/>
                  <a:gd name="connsiteY62" fmla="*/ 1525066 h 2247634"/>
                  <a:gd name="connsiteX63" fmla="*/ 1211740 w 2429874"/>
                  <a:gd name="connsiteY63" fmla="*/ 1525066 h 2247634"/>
                  <a:gd name="connsiteX64" fmla="*/ 1211740 w 2429874"/>
                  <a:gd name="connsiteY64" fmla="*/ 1563432 h 2247634"/>
                  <a:gd name="connsiteX65" fmla="*/ 1272487 w 2429874"/>
                  <a:gd name="connsiteY65" fmla="*/ 1563432 h 2247634"/>
                  <a:gd name="connsiteX66" fmla="*/ 1272487 w 2429874"/>
                  <a:gd name="connsiteY66" fmla="*/ 1608193 h 2247634"/>
                  <a:gd name="connsiteX67" fmla="*/ 1326839 w 2429874"/>
                  <a:gd name="connsiteY67" fmla="*/ 1608193 h 2247634"/>
                  <a:gd name="connsiteX68" fmla="*/ 1326839 w 2429874"/>
                  <a:gd name="connsiteY68" fmla="*/ 1659348 h 2247634"/>
                  <a:gd name="connsiteX69" fmla="*/ 1384389 w 2429874"/>
                  <a:gd name="connsiteY69" fmla="*/ 1659348 h 2247634"/>
                  <a:gd name="connsiteX70" fmla="*/ 1384389 w 2429874"/>
                  <a:gd name="connsiteY70" fmla="*/ 1688123 h 2247634"/>
                  <a:gd name="connsiteX71" fmla="*/ 1416361 w 2429874"/>
                  <a:gd name="connsiteY71" fmla="*/ 1688123 h 2247634"/>
                  <a:gd name="connsiteX72" fmla="*/ 1416361 w 2429874"/>
                  <a:gd name="connsiteY72" fmla="*/ 1732884 h 2247634"/>
                  <a:gd name="connsiteX73" fmla="*/ 1473911 w 2429874"/>
                  <a:gd name="connsiteY73" fmla="*/ 1732884 h 2247634"/>
                  <a:gd name="connsiteX74" fmla="*/ 1473911 w 2429874"/>
                  <a:gd name="connsiteY74" fmla="*/ 1752067 h 2247634"/>
                  <a:gd name="connsiteX75" fmla="*/ 1486699 w 2429874"/>
                  <a:gd name="connsiteY75" fmla="*/ 1752067 h 2247634"/>
                  <a:gd name="connsiteX76" fmla="*/ 1486699 w 2429874"/>
                  <a:gd name="connsiteY76" fmla="*/ 1780842 h 2247634"/>
                  <a:gd name="connsiteX77" fmla="*/ 1534657 w 2429874"/>
                  <a:gd name="connsiteY77" fmla="*/ 1780842 h 2247634"/>
                  <a:gd name="connsiteX78" fmla="*/ 1534657 w 2429874"/>
                  <a:gd name="connsiteY78" fmla="*/ 1838392 h 2247634"/>
                  <a:gd name="connsiteX79" fmla="*/ 1569827 w 2429874"/>
                  <a:gd name="connsiteY79" fmla="*/ 1838392 h 2247634"/>
                  <a:gd name="connsiteX80" fmla="*/ 1569827 w 2429874"/>
                  <a:gd name="connsiteY80" fmla="*/ 1873561 h 2247634"/>
                  <a:gd name="connsiteX81" fmla="*/ 1627376 w 2429874"/>
                  <a:gd name="connsiteY81" fmla="*/ 1873561 h 2247634"/>
                  <a:gd name="connsiteX82" fmla="*/ 1627376 w 2429874"/>
                  <a:gd name="connsiteY82" fmla="*/ 1908730 h 2247634"/>
                  <a:gd name="connsiteX83" fmla="*/ 1716898 w 2429874"/>
                  <a:gd name="connsiteY83" fmla="*/ 1908730 h 2247634"/>
                  <a:gd name="connsiteX84" fmla="*/ 1716898 w 2429874"/>
                  <a:gd name="connsiteY84" fmla="*/ 1908730 h 2247634"/>
                  <a:gd name="connsiteX85" fmla="*/ 1784039 w 2429874"/>
                  <a:gd name="connsiteY85" fmla="*/ 1908730 h 2247634"/>
                  <a:gd name="connsiteX86" fmla="*/ 1784039 w 2429874"/>
                  <a:gd name="connsiteY86" fmla="*/ 1969477 h 2247634"/>
                  <a:gd name="connsiteX87" fmla="*/ 1828800 w 2429874"/>
                  <a:gd name="connsiteY87" fmla="*/ 1969477 h 2247634"/>
                  <a:gd name="connsiteX88" fmla="*/ 1828800 w 2429874"/>
                  <a:gd name="connsiteY88" fmla="*/ 1991857 h 2247634"/>
                  <a:gd name="connsiteX89" fmla="*/ 1879955 w 2429874"/>
                  <a:gd name="connsiteY89" fmla="*/ 1991857 h 2247634"/>
                  <a:gd name="connsiteX90" fmla="*/ 1879955 w 2429874"/>
                  <a:gd name="connsiteY90" fmla="*/ 2030224 h 2247634"/>
                  <a:gd name="connsiteX91" fmla="*/ 1924716 w 2429874"/>
                  <a:gd name="connsiteY91" fmla="*/ 2030224 h 2247634"/>
                  <a:gd name="connsiteX92" fmla="*/ 1924716 w 2429874"/>
                  <a:gd name="connsiteY92" fmla="*/ 2065393 h 2247634"/>
                  <a:gd name="connsiteX93" fmla="*/ 1982266 w 2429874"/>
                  <a:gd name="connsiteY93" fmla="*/ 2065393 h 2247634"/>
                  <a:gd name="connsiteX94" fmla="*/ 1982266 w 2429874"/>
                  <a:gd name="connsiteY94" fmla="*/ 2090971 h 2247634"/>
                  <a:gd name="connsiteX95" fmla="*/ 2014238 w 2429874"/>
                  <a:gd name="connsiteY95" fmla="*/ 2090971 h 2247634"/>
                  <a:gd name="connsiteX96" fmla="*/ 2014238 w 2429874"/>
                  <a:gd name="connsiteY96" fmla="*/ 2126140 h 2247634"/>
                  <a:gd name="connsiteX97" fmla="*/ 2081379 w 2429874"/>
                  <a:gd name="connsiteY97" fmla="*/ 2126140 h 2247634"/>
                  <a:gd name="connsiteX98" fmla="*/ 2081379 w 2429874"/>
                  <a:gd name="connsiteY98" fmla="*/ 2154915 h 2247634"/>
                  <a:gd name="connsiteX99" fmla="*/ 2116548 w 2429874"/>
                  <a:gd name="connsiteY99" fmla="*/ 2154915 h 2247634"/>
                  <a:gd name="connsiteX100" fmla="*/ 2116548 w 2429874"/>
                  <a:gd name="connsiteY100" fmla="*/ 2193281 h 2247634"/>
                  <a:gd name="connsiteX101" fmla="*/ 2209267 w 2429874"/>
                  <a:gd name="connsiteY101" fmla="*/ 2193281 h 2247634"/>
                  <a:gd name="connsiteX102" fmla="*/ 2209267 w 2429874"/>
                  <a:gd name="connsiteY102" fmla="*/ 2193281 h 2247634"/>
                  <a:gd name="connsiteX103" fmla="*/ 2209267 w 2429874"/>
                  <a:gd name="connsiteY103" fmla="*/ 2218859 h 2247634"/>
                  <a:gd name="connsiteX104" fmla="*/ 2317972 w 2429874"/>
                  <a:gd name="connsiteY104" fmla="*/ 2218859 h 2247634"/>
                  <a:gd name="connsiteX105" fmla="*/ 2317972 w 2429874"/>
                  <a:gd name="connsiteY105" fmla="*/ 2247634 h 2247634"/>
                  <a:gd name="connsiteX106" fmla="*/ 2429874 w 2429874"/>
                  <a:gd name="connsiteY106"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52501 w 2429874"/>
                  <a:gd name="connsiteY40" fmla="*/ 961661 h 2247634"/>
                  <a:gd name="connsiteX41" fmla="*/ 764132 w 2429874"/>
                  <a:gd name="connsiteY41" fmla="*/ 1023105 h 2247634"/>
                  <a:gd name="connsiteX42" fmla="*/ 796104 w 2429874"/>
                  <a:gd name="connsiteY42" fmla="*/ 1023105 h 2247634"/>
                  <a:gd name="connsiteX43" fmla="*/ 796104 w 2429874"/>
                  <a:gd name="connsiteY43" fmla="*/ 1051880 h 2247634"/>
                  <a:gd name="connsiteX44" fmla="*/ 844062 w 2429874"/>
                  <a:gd name="connsiteY44" fmla="*/ 1051880 h 2247634"/>
                  <a:gd name="connsiteX45" fmla="*/ 844062 w 2429874"/>
                  <a:gd name="connsiteY45" fmla="*/ 1135007 h 2247634"/>
                  <a:gd name="connsiteX46" fmla="*/ 885625 w 2429874"/>
                  <a:gd name="connsiteY46" fmla="*/ 1135007 h 2247634"/>
                  <a:gd name="connsiteX47" fmla="*/ 885625 w 2429874"/>
                  <a:gd name="connsiteY47" fmla="*/ 1208543 h 2247634"/>
                  <a:gd name="connsiteX48" fmla="*/ 930386 w 2429874"/>
                  <a:gd name="connsiteY48" fmla="*/ 1208543 h 2247634"/>
                  <a:gd name="connsiteX49" fmla="*/ 930386 w 2429874"/>
                  <a:gd name="connsiteY49" fmla="*/ 1243712 h 2247634"/>
                  <a:gd name="connsiteX50" fmla="*/ 975147 w 2429874"/>
                  <a:gd name="connsiteY50" fmla="*/ 1243712 h 2247634"/>
                  <a:gd name="connsiteX51" fmla="*/ 975147 w 2429874"/>
                  <a:gd name="connsiteY51" fmla="*/ 1288473 h 2247634"/>
                  <a:gd name="connsiteX52" fmla="*/ 1003922 w 2429874"/>
                  <a:gd name="connsiteY52" fmla="*/ 1288473 h 2247634"/>
                  <a:gd name="connsiteX53" fmla="*/ 1003922 w 2429874"/>
                  <a:gd name="connsiteY53" fmla="*/ 1326839 h 2247634"/>
                  <a:gd name="connsiteX54" fmla="*/ 1045485 w 2429874"/>
                  <a:gd name="connsiteY54" fmla="*/ 1326839 h 2247634"/>
                  <a:gd name="connsiteX55" fmla="*/ 1045485 w 2429874"/>
                  <a:gd name="connsiteY55" fmla="*/ 1387586 h 2247634"/>
                  <a:gd name="connsiteX56" fmla="*/ 1074260 w 2429874"/>
                  <a:gd name="connsiteY56" fmla="*/ 1387586 h 2247634"/>
                  <a:gd name="connsiteX57" fmla="*/ 1074260 w 2429874"/>
                  <a:gd name="connsiteY57" fmla="*/ 1432347 h 2247634"/>
                  <a:gd name="connsiteX58" fmla="*/ 1096641 w 2429874"/>
                  <a:gd name="connsiteY58" fmla="*/ 1432347 h 2247634"/>
                  <a:gd name="connsiteX59" fmla="*/ 1128613 w 2429874"/>
                  <a:gd name="connsiteY59" fmla="*/ 1432347 h 2247634"/>
                  <a:gd name="connsiteX60" fmla="*/ 1128613 w 2429874"/>
                  <a:gd name="connsiteY60" fmla="*/ 1480305 h 2247634"/>
                  <a:gd name="connsiteX61" fmla="*/ 1170176 w 2429874"/>
                  <a:gd name="connsiteY61" fmla="*/ 1480305 h 2247634"/>
                  <a:gd name="connsiteX62" fmla="*/ 1170176 w 2429874"/>
                  <a:gd name="connsiteY62" fmla="*/ 1525066 h 2247634"/>
                  <a:gd name="connsiteX63" fmla="*/ 1211740 w 2429874"/>
                  <a:gd name="connsiteY63" fmla="*/ 1525066 h 2247634"/>
                  <a:gd name="connsiteX64" fmla="*/ 1211740 w 2429874"/>
                  <a:gd name="connsiteY64" fmla="*/ 1563432 h 2247634"/>
                  <a:gd name="connsiteX65" fmla="*/ 1272487 w 2429874"/>
                  <a:gd name="connsiteY65" fmla="*/ 1563432 h 2247634"/>
                  <a:gd name="connsiteX66" fmla="*/ 1272487 w 2429874"/>
                  <a:gd name="connsiteY66" fmla="*/ 1608193 h 2247634"/>
                  <a:gd name="connsiteX67" fmla="*/ 1326839 w 2429874"/>
                  <a:gd name="connsiteY67" fmla="*/ 1608193 h 2247634"/>
                  <a:gd name="connsiteX68" fmla="*/ 1326839 w 2429874"/>
                  <a:gd name="connsiteY68" fmla="*/ 1659348 h 2247634"/>
                  <a:gd name="connsiteX69" fmla="*/ 1384389 w 2429874"/>
                  <a:gd name="connsiteY69" fmla="*/ 1659348 h 2247634"/>
                  <a:gd name="connsiteX70" fmla="*/ 1384389 w 2429874"/>
                  <a:gd name="connsiteY70" fmla="*/ 1688123 h 2247634"/>
                  <a:gd name="connsiteX71" fmla="*/ 1416361 w 2429874"/>
                  <a:gd name="connsiteY71" fmla="*/ 1688123 h 2247634"/>
                  <a:gd name="connsiteX72" fmla="*/ 1416361 w 2429874"/>
                  <a:gd name="connsiteY72" fmla="*/ 1732884 h 2247634"/>
                  <a:gd name="connsiteX73" fmla="*/ 1473911 w 2429874"/>
                  <a:gd name="connsiteY73" fmla="*/ 1732884 h 2247634"/>
                  <a:gd name="connsiteX74" fmla="*/ 1473911 w 2429874"/>
                  <a:gd name="connsiteY74" fmla="*/ 1752067 h 2247634"/>
                  <a:gd name="connsiteX75" fmla="*/ 1486699 w 2429874"/>
                  <a:gd name="connsiteY75" fmla="*/ 1752067 h 2247634"/>
                  <a:gd name="connsiteX76" fmla="*/ 1486699 w 2429874"/>
                  <a:gd name="connsiteY76" fmla="*/ 1780842 h 2247634"/>
                  <a:gd name="connsiteX77" fmla="*/ 1534657 w 2429874"/>
                  <a:gd name="connsiteY77" fmla="*/ 1780842 h 2247634"/>
                  <a:gd name="connsiteX78" fmla="*/ 1534657 w 2429874"/>
                  <a:gd name="connsiteY78" fmla="*/ 1838392 h 2247634"/>
                  <a:gd name="connsiteX79" fmla="*/ 1569827 w 2429874"/>
                  <a:gd name="connsiteY79" fmla="*/ 1838392 h 2247634"/>
                  <a:gd name="connsiteX80" fmla="*/ 1569827 w 2429874"/>
                  <a:gd name="connsiteY80" fmla="*/ 1873561 h 2247634"/>
                  <a:gd name="connsiteX81" fmla="*/ 1627376 w 2429874"/>
                  <a:gd name="connsiteY81" fmla="*/ 1873561 h 2247634"/>
                  <a:gd name="connsiteX82" fmla="*/ 1627376 w 2429874"/>
                  <a:gd name="connsiteY82" fmla="*/ 1908730 h 2247634"/>
                  <a:gd name="connsiteX83" fmla="*/ 1716898 w 2429874"/>
                  <a:gd name="connsiteY83" fmla="*/ 1908730 h 2247634"/>
                  <a:gd name="connsiteX84" fmla="*/ 1716898 w 2429874"/>
                  <a:gd name="connsiteY84" fmla="*/ 1908730 h 2247634"/>
                  <a:gd name="connsiteX85" fmla="*/ 1784039 w 2429874"/>
                  <a:gd name="connsiteY85" fmla="*/ 1908730 h 2247634"/>
                  <a:gd name="connsiteX86" fmla="*/ 1784039 w 2429874"/>
                  <a:gd name="connsiteY86" fmla="*/ 1969477 h 2247634"/>
                  <a:gd name="connsiteX87" fmla="*/ 1828800 w 2429874"/>
                  <a:gd name="connsiteY87" fmla="*/ 1969477 h 2247634"/>
                  <a:gd name="connsiteX88" fmla="*/ 1828800 w 2429874"/>
                  <a:gd name="connsiteY88" fmla="*/ 1991857 h 2247634"/>
                  <a:gd name="connsiteX89" fmla="*/ 1879955 w 2429874"/>
                  <a:gd name="connsiteY89" fmla="*/ 1991857 h 2247634"/>
                  <a:gd name="connsiteX90" fmla="*/ 1879955 w 2429874"/>
                  <a:gd name="connsiteY90" fmla="*/ 2030224 h 2247634"/>
                  <a:gd name="connsiteX91" fmla="*/ 1924716 w 2429874"/>
                  <a:gd name="connsiteY91" fmla="*/ 2030224 h 2247634"/>
                  <a:gd name="connsiteX92" fmla="*/ 1924716 w 2429874"/>
                  <a:gd name="connsiteY92" fmla="*/ 2065393 h 2247634"/>
                  <a:gd name="connsiteX93" fmla="*/ 1982266 w 2429874"/>
                  <a:gd name="connsiteY93" fmla="*/ 2065393 h 2247634"/>
                  <a:gd name="connsiteX94" fmla="*/ 1982266 w 2429874"/>
                  <a:gd name="connsiteY94" fmla="*/ 2090971 h 2247634"/>
                  <a:gd name="connsiteX95" fmla="*/ 2014238 w 2429874"/>
                  <a:gd name="connsiteY95" fmla="*/ 2090971 h 2247634"/>
                  <a:gd name="connsiteX96" fmla="*/ 2014238 w 2429874"/>
                  <a:gd name="connsiteY96" fmla="*/ 2126140 h 2247634"/>
                  <a:gd name="connsiteX97" fmla="*/ 2081379 w 2429874"/>
                  <a:gd name="connsiteY97" fmla="*/ 2126140 h 2247634"/>
                  <a:gd name="connsiteX98" fmla="*/ 2081379 w 2429874"/>
                  <a:gd name="connsiteY98" fmla="*/ 2154915 h 2247634"/>
                  <a:gd name="connsiteX99" fmla="*/ 2116548 w 2429874"/>
                  <a:gd name="connsiteY99" fmla="*/ 2154915 h 2247634"/>
                  <a:gd name="connsiteX100" fmla="*/ 2116548 w 2429874"/>
                  <a:gd name="connsiteY100" fmla="*/ 2193281 h 2247634"/>
                  <a:gd name="connsiteX101" fmla="*/ 2209267 w 2429874"/>
                  <a:gd name="connsiteY101" fmla="*/ 2193281 h 2247634"/>
                  <a:gd name="connsiteX102" fmla="*/ 2209267 w 2429874"/>
                  <a:gd name="connsiteY102" fmla="*/ 2193281 h 2247634"/>
                  <a:gd name="connsiteX103" fmla="*/ 2209267 w 2429874"/>
                  <a:gd name="connsiteY103" fmla="*/ 2218859 h 2247634"/>
                  <a:gd name="connsiteX104" fmla="*/ 2317972 w 2429874"/>
                  <a:gd name="connsiteY104" fmla="*/ 2218859 h 2247634"/>
                  <a:gd name="connsiteX105" fmla="*/ 2317972 w 2429874"/>
                  <a:gd name="connsiteY105" fmla="*/ 2247634 h 2247634"/>
                  <a:gd name="connsiteX106" fmla="*/ 2429874 w 2429874"/>
                  <a:gd name="connsiteY106"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52501 w 2429874"/>
                  <a:gd name="connsiteY40" fmla="*/ 961661 h 2247634"/>
                  <a:gd name="connsiteX41" fmla="*/ 754368 w 2429874"/>
                  <a:gd name="connsiteY41" fmla="*/ 976952 h 2247634"/>
                  <a:gd name="connsiteX42" fmla="*/ 764132 w 2429874"/>
                  <a:gd name="connsiteY42" fmla="*/ 1023105 h 2247634"/>
                  <a:gd name="connsiteX43" fmla="*/ 796104 w 2429874"/>
                  <a:gd name="connsiteY43" fmla="*/ 1023105 h 2247634"/>
                  <a:gd name="connsiteX44" fmla="*/ 796104 w 2429874"/>
                  <a:gd name="connsiteY44" fmla="*/ 1051880 h 2247634"/>
                  <a:gd name="connsiteX45" fmla="*/ 844062 w 2429874"/>
                  <a:gd name="connsiteY45" fmla="*/ 1051880 h 2247634"/>
                  <a:gd name="connsiteX46" fmla="*/ 844062 w 2429874"/>
                  <a:gd name="connsiteY46" fmla="*/ 1135007 h 2247634"/>
                  <a:gd name="connsiteX47" fmla="*/ 885625 w 2429874"/>
                  <a:gd name="connsiteY47" fmla="*/ 1135007 h 2247634"/>
                  <a:gd name="connsiteX48" fmla="*/ 885625 w 2429874"/>
                  <a:gd name="connsiteY48" fmla="*/ 1208543 h 2247634"/>
                  <a:gd name="connsiteX49" fmla="*/ 930386 w 2429874"/>
                  <a:gd name="connsiteY49" fmla="*/ 1208543 h 2247634"/>
                  <a:gd name="connsiteX50" fmla="*/ 930386 w 2429874"/>
                  <a:gd name="connsiteY50" fmla="*/ 1243712 h 2247634"/>
                  <a:gd name="connsiteX51" fmla="*/ 975147 w 2429874"/>
                  <a:gd name="connsiteY51" fmla="*/ 1243712 h 2247634"/>
                  <a:gd name="connsiteX52" fmla="*/ 975147 w 2429874"/>
                  <a:gd name="connsiteY52" fmla="*/ 1288473 h 2247634"/>
                  <a:gd name="connsiteX53" fmla="*/ 1003922 w 2429874"/>
                  <a:gd name="connsiteY53" fmla="*/ 1288473 h 2247634"/>
                  <a:gd name="connsiteX54" fmla="*/ 1003922 w 2429874"/>
                  <a:gd name="connsiteY54" fmla="*/ 1326839 h 2247634"/>
                  <a:gd name="connsiteX55" fmla="*/ 1045485 w 2429874"/>
                  <a:gd name="connsiteY55" fmla="*/ 1326839 h 2247634"/>
                  <a:gd name="connsiteX56" fmla="*/ 1045485 w 2429874"/>
                  <a:gd name="connsiteY56" fmla="*/ 1387586 h 2247634"/>
                  <a:gd name="connsiteX57" fmla="*/ 1074260 w 2429874"/>
                  <a:gd name="connsiteY57" fmla="*/ 1387586 h 2247634"/>
                  <a:gd name="connsiteX58" fmla="*/ 1074260 w 2429874"/>
                  <a:gd name="connsiteY58" fmla="*/ 1432347 h 2247634"/>
                  <a:gd name="connsiteX59" fmla="*/ 1096641 w 2429874"/>
                  <a:gd name="connsiteY59" fmla="*/ 1432347 h 2247634"/>
                  <a:gd name="connsiteX60" fmla="*/ 1128613 w 2429874"/>
                  <a:gd name="connsiteY60" fmla="*/ 1432347 h 2247634"/>
                  <a:gd name="connsiteX61" fmla="*/ 1128613 w 2429874"/>
                  <a:gd name="connsiteY61" fmla="*/ 1480305 h 2247634"/>
                  <a:gd name="connsiteX62" fmla="*/ 1170176 w 2429874"/>
                  <a:gd name="connsiteY62" fmla="*/ 1480305 h 2247634"/>
                  <a:gd name="connsiteX63" fmla="*/ 1170176 w 2429874"/>
                  <a:gd name="connsiteY63" fmla="*/ 1525066 h 2247634"/>
                  <a:gd name="connsiteX64" fmla="*/ 1211740 w 2429874"/>
                  <a:gd name="connsiteY64" fmla="*/ 1525066 h 2247634"/>
                  <a:gd name="connsiteX65" fmla="*/ 1211740 w 2429874"/>
                  <a:gd name="connsiteY65" fmla="*/ 1563432 h 2247634"/>
                  <a:gd name="connsiteX66" fmla="*/ 1272487 w 2429874"/>
                  <a:gd name="connsiteY66" fmla="*/ 1563432 h 2247634"/>
                  <a:gd name="connsiteX67" fmla="*/ 1272487 w 2429874"/>
                  <a:gd name="connsiteY67" fmla="*/ 1608193 h 2247634"/>
                  <a:gd name="connsiteX68" fmla="*/ 1326839 w 2429874"/>
                  <a:gd name="connsiteY68" fmla="*/ 1608193 h 2247634"/>
                  <a:gd name="connsiteX69" fmla="*/ 1326839 w 2429874"/>
                  <a:gd name="connsiteY69" fmla="*/ 1659348 h 2247634"/>
                  <a:gd name="connsiteX70" fmla="*/ 1384389 w 2429874"/>
                  <a:gd name="connsiteY70" fmla="*/ 1659348 h 2247634"/>
                  <a:gd name="connsiteX71" fmla="*/ 1384389 w 2429874"/>
                  <a:gd name="connsiteY71" fmla="*/ 1688123 h 2247634"/>
                  <a:gd name="connsiteX72" fmla="*/ 1416361 w 2429874"/>
                  <a:gd name="connsiteY72" fmla="*/ 1688123 h 2247634"/>
                  <a:gd name="connsiteX73" fmla="*/ 1416361 w 2429874"/>
                  <a:gd name="connsiteY73" fmla="*/ 1732884 h 2247634"/>
                  <a:gd name="connsiteX74" fmla="*/ 1473911 w 2429874"/>
                  <a:gd name="connsiteY74" fmla="*/ 1732884 h 2247634"/>
                  <a:gd name="connsiteX75" fmla="*/ 1473911 w 2429874"/>
                  <a:gd name="connsiteY75" fmla="*/ 1752067 h 2247634"/>
                  <a:gd name="connsiteX76" fmla="*/ 1486699 w 2429874"/>
                  <a:gd name="connsiteY76" fmla="*/ 1752067 h 2247634"/>
                  <a:gd name="connsiteX77" fmla="*/ 1486699 w 2429874"/>
                  <a:gd name="connsiteY77" fmla="*/ 1780842 h 2247634"/>
                  <a:gd name="connsiteX78" fmla="*/ 1534657 w 2429874"/>
                  <a:gd name="connsiteY78" fmla="*/ 1780842 h 2247634"/>
                  <a:gd name="connsiteX79" fmla="*/ 1534657 w 2429874"/>
                  <a:gd name="connsiteY79" fmla="*/ 1838392 h 2247634"/>
                  <a:gd name="connsiteX80" fmla="*/ 1569827 w 2429874"/>
                  <a:gd name="connsiteY80" fmla="*/ 1838392 h 2247634"/>
                  <a:gd name="connsiteX81" fmla="*/ 1569827 w 2429874"/>
                  <a:gd name="connsiteY81" fmla="*/ 1873561 h 2247634"/>
                  <a:gd name="connsiteX82" fmla="*/ 1627376 w 2429874"/>
                  <a:gd name="connsiteY82" fmla="*/ 1873561 h 2247634"/>
                  <a:gd name="connsiteX83" fmla="*/ 1627376 w 2429874"/>
                  <a:gd name="connsiteY83" fmla="*/ 1908730 h 2247634"/>
                  <a:gd name="connsiteX84" fmla="*/ 1716898 w 2429874"/>
                  <a:gd name="connsiteY84" fmla="*/ 1908730 h 2247634"/>
                  <a:gd name="connsiteX85" fmla="*/ 1716898 w 2429874"/>
                  <a:gd name="connsiteY85" fmla="*/ 1908730 h 2247634"/>
                  <a:gd name="connsiteX86" fmla="*/ 1784039 w 2429874"/>
                  <a:gd name="connsiteY86" fmla="*/ 1908730 h 2247634"/>
                  <a:gd name="connsiteX87" fmla="*/ 1784039 w 2429874"/>
                  <a:gd name="connsiteY87" fmla="*/ 1969477 h 2247634"/>
                  <a:gd name="connsiteX88" fmla="*/ 1828800 w 2429874"/>
                  <a:gd name="connsiteY88" fmla="*/ 1969477 h 2247634"/>
                  <a:gd name="connsiteX89" fmla="*/ 1828800 w 2429874"/>
                  <a:gd name="connsiteY89" fmla="*/ 1991857 h 2247634"/>
                  <a:gd name="connsiteX90" fmla="*/ 1879955 w 2429874"/>
                  <a:gd name="connsiteY90" fmla="*/ 1991857 h 2247634"/>
                  <a:gd name="connsiteX91" fmla="*/ 1879955 w 2429874"/>
                  <a:gd name="connsiteY91" fmla="*/ 2030224 h 2247634"/>
                  <a:gd name="connsiteX92" fmla="*/ 1924716 w 2429874"/>
                  <a:gd name="connsiteY92" fmla="*/ 2030224 h 2247634"/>
                  <a:gd name="connsiteX93" fmla="*/ 1924716 w 2429874"/>
                  <a:gd name="connsiteY93" fmla="*/ 2065393 h 2247634"/>
                  <a:gd name="connsiteX94" fmla="*/ 1982266 w 2429874"/>
                  <a:gd name="connsiteY94" fmla="*/ 2065393 h 2247634"/>
                  <a:gd name="connsiteX95" fmla="*/ 1982266 w 2429874"/>
                  <a:gd name="connsiteY95" fmla="*/ 2090971 h 2247634"/>
                  <a:gd name="connsiteX96" fmla="*/ 2014238 w 2429874"/>
                  <a:gd name="connsiteY96" fmla="*/ 2090971 h 2247634"/>
                  <a:gd name="connsiteX97" fmla="*/ 2014238 w 2429874"/>
                  <a:gd name="connsiteY97" fmla="*/ 2126140 h 2247634"/>
                  <a:gd name="connsiteX98" fmla="*/ 2081379 w 2429874"/>
                  <a:gd name="connsiteY98" fmla="*/ 2126140 h 2247634"/>
                  <a:gd name="connsiteX99" fmla="*/ 2081379 w 2429874"/>
                  <a:gd name="connsiteY99" fmla="*/ 2154915 h 2247634"/>
                  <a:gd name="connsiteX100" fmla="*/ 2116548 w 2429874"/>
                  <a:gd name="connsiteY100" fmla="*/ 2154915 h 2247634"/>
                  <a:gd name="connsiteX101" fmla="*/ 2116548 w 2429874"/>
                  <a:gd name="connsiteY101" fmla="*/ 2193281 h 2247634"/>
                  <a:gd name="connsiteX102" fmla="*/ 2209267 w 2429874"/>
                  <a:gd name="connsiteY102" fmla="*/ 2193281 h 2247634"/>
                  <a:gd name="connsiteX103" fmla="*/ 2209267 w 2429874"/>
                  <a:gd name="connsiteY103" fmla="*/ 2193281 h 2247634"/>
                  <a:gd name="connsiteX104" fmla="*/ 2209267 w 2429874"/>
                  <a:gd name="connsiteY104" fmla="*/ 2218859 h 2247634"/>
                  <a:gd name="connsiteX105" fmla="*/ 2317972 w 2429874"/>
                  <a:gd name="connsiteY105" fmla="*/ 2218859 h 2247634"/>
                  <a:gd name="connsiteX106" fmla="*/ 2317972 w 2429874"/>
                  <a:gd name="connsiteY106" fmla="*/ 2247634 h 2247634"/>
                  <a:gd name="connsiteX107" fmla="*/ 2429874 w 2429874"/>
                  <a:gd name="connsiteY107"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52501 w 2429874"/>
                  <a:gd name="connsiteY40" fmla="*/ 961661 h 2247634"/>
                  <a:gd name="connsiteX41" fmla="*/ 735689 w 2429874"/>
                  <a:gd name="connsiteY41" fmla="*/ 967776 h 2247634"/>
                  <a:gd name="connsiteX42" fmla="*/ 764132 w 2429874"/>
                  <a:gd name="connsiteY42" fmla="*/ 1023105 h 2247634"/>
                  <a:gd name="connsiteX43" fmla="*/ 796104 w 2429874"/>
                  <a:gd name="connsiteY43" fmla="*/ 1023105 h 2247634"/>
                  <a:gd name="connsiteX44" fmla="*/ 796104 w 2429874"/>
                  <a:gd name="connsiteY44" fmla="*/ 1051880 h 2247634"/>
                  <a:gd name="connsiteX45" fmla="*/ 844062 w 2429874"/>
                  <a:gd name="connsiteY45" fmla="*/ 1051880 h 2247634"/>
                  <a:gd name="connsiteX46" fmla="*/ 844062 w 2429874"/>
                  <a:gd name="connsiteY46" fmla="*/ 1135007 h 2247634"/>
                  <a:gd name="connsiteX47" fmla="*/ 885625 w 2429874"/>
                  <a:gd name="connsiteY47" fmla="*/ 1135007 h 2247634"/>
                  <a:gd name="connsiteX48" fmla="*/ 885625 w 2429874"/>
                  <a:gd name="connsiteY48" fmla="*/ 1208543 h 2247634"/>
                  <a:gd name="connsiteX49" fmla="*/ 930386 w 2429874"/>
                  <a:gd name="connsiteY49" fmla="*/ 1208543 h 2247634"/>
                  <a:gd name="connsiteX50" fmla="*/ 930386 w 2429874"/>
                  <a:gd name="connsiteY50" fmla="*/ 1243712 h 2247634"/>
                  <a:gd name="connsiteX51" fmla="*/ 975147 w 2429874"/>
                  <a:gd name="connsiteY51" fmla="*/ 1243712 h 2247634"/>
                  <a:gd name="connsiteX52" fmla="*/ 975147 w 2429874"/>
                  <a:gd name="connsiteY52" fmla="*/ 1288473 h 2247634"/>
                  <a:gd name="connsiteX53" fmla="*/ 1003922 w 2429874"/>
                  <a:gd name="connsiteY53" fmla="*/ 1288473 h 2247634"/>
                  <a:gd name="connsiteX54" fmla="*/ 1003922 w 2429874"/>
                  <a:gd name="connsiteY54" fmla="*/ 1326839 h 2247634"/>
                  <a:gd name="connsiteX55" fmla="*/ 1045485 w 2429874"/>
                  <a:gd name="connsiteY55" fmla="*/ 1326839 h 2247634"/>
                  <a:gd name="connsiteX56" fmla="*/ 1045485 w 2429874"/>
                  <a:gd name="connsiteY56" fmla="*/ 1387586 h 2247634"/>
                  <a:gd name="connsiteX57" fmla="*/ 1074260 w 2429874"/>
                  <a:gd name="connsiteY57" fmla="*/ 1387586 h 2247634"/>
                  <a:gd name="connsiteX58" fmla="*/ 1074260 w 2429874"/>
                  <a:gd name="connsiteY58" fmla="*/ 1432347 h 2247634"/>
                  <a:gd name="connsiteX59" fmla="*/ 1096641 w 2429874"/>
                  <a:gd name="connsiteY59" fmla="*/ 1432347 h 2247634"/>
                  <a:gd name="connsiteX60" fmla="*/ 1128613 w 2429874"/>
                  <a:gd name="connsiteY60" fmla="*/ 1432347 h 2247634"/>
                  <a:gd name="connsiteX61" fmla="*/ 1128613 w 2429874"/>
                  <a:gd name="connsiteY61" fmla="*/ 1480305 h 2247634"/>
                  <a:gd name="connsiteX62" fmla="*/ 1170176 w 2429874"/>
                  <a:gd name="connsiteY62" fmla="*/ 1480305 h 2247634"/>
                  <a:gd name="connsiteX63" fmla="*/ 1170176 w 2429874"/>
                  <a:gd name="connsiteY63" fmla="*/ 1525066 h 2247634"/>
                  <a:gd name="connsiteX64" fmla="*/ 1211740 w 2429874"/>
                  <a:gd name="connsiteY64" fmla="*/ 1525066 h 2247634"/>
                  <a:gd name="connsiteX65" fmla="*/ 1211740 w 2429874"/>
                  <a:gd name="connsiteY65" fmla="*/ 1563432 h 2247634"/>
                  <a:gd name="connsiteX66" fmla="*/ 1272487 w 2429874"/>
                  <a:gd name="connsiteY66" fmla="*/ 1563432 h 2247634"/>
                  <a:gd name="connsiteX67" fmla="*/ 1272487 w 2429874"/>
                  <a:gd name="connsiteY67" fmla="*/ 1608193 h 2247634"/>
                  <a:gd name="connsiteX68" fmla="*/ 1326839 w 2429874"/>
                  <a:gd name="connsiteY68" fmla="*/ 1608193 h 2247634"/>
                  <a:gd name="connsiteX69" fmla="*/ 1326839 w 2429874"/>
                  <a:gd name="connsiteY69" fmla="*/ 1659348 h 2247634"/>
                  <a:gd name="connsiteX70" fmla="*/ 1384389 w 2429874"/>
                  <a:gd name="connsiteY70" fmla="*/ 1659348 h 2247634"/>
                  <a:gd name="connsiteX71" fmla="*/ 1384389 w 2429874"/>
                  <a:gd name="connsiteY71" fmla="*/ 1688123 h 2247634"/>
                  <a:gd name="connsiteX72" fmla="*/ 1416361 w 2429874"/>
                  <a:gd name="connsiteY72" fmla="*/ 1688123 h 2247634"/>
                  <a:gd name="connsiteX73" fmla="*/ 1416361 w 2429874"/>
                  <a:gd name="connsiteY73" fmla="*/ 1732884 h 2247634"/>
                  <a:gd name="connsiteX74" fmla="*/ 1473911 w 2429874"/>
                  <a:gd name="connsiteY74" fmla="*/ 1732884 h 2247634"/>
                  <a:gd name="connsiteX75" fmla="*/ 1473911 w 2429874"/>
                  <a:gd name="connsiteY75" fmla="*/ 1752067 h 2247634"/>
                  <a:gd name="connsiteX76" fmla="*/ 1486699 w 2429874"/>
                  <a:gd name="connsiteY76" fmla="*/ 1752067 h 2247634"/>
                  <a:gd name="connsiteX77" fmla="*/ 1486699 w 2429874"/>
                  <a:gd name="connsiteY77" fmla="*/ 1780842 h 2247634"/>
                  <a:gd name="connsiteX78" fmla="*/ 1534657 w 2429874"/>
                  <a:gd name="connsiteY78" fmla="*/ 1780842 h 2247634"/>
                  <a:gd name="connsiteX79" fmla="*/ 1534657 w 2429874"/>
                  <a:gd name="connsiteY79" fmla="*/ 1838392 h 2247634"/>
                  <a:gd name="connsiteX80" fmla="*/ 1569827 w 2429874"/>
                  <a:gd name="connsiteY80" fmla="*/ 1838392 h 2247634"/>
                  <a:gd name="connsiteX81" fmla="*/ 1569827 w 2429874"/>
                  <a:gd name="connsiteY81" fmla="*/ 1873561 h 2247634"/>
                  <a:gd name="connsiteX82" fmla="*/ 1627376 w 2429874"/>
                  <a:gd name="connsiteY82" fmla="*/ 1873561 h 2247634"/>
                  <a:gd name="connsiteX83" fmla="*/ 1627376 w 2429874"/>
                  <a:gd name="connsiteY83" fmla="*/ 1908730 h 2247634"/>
                  <a:gd name="connsiteX84" fmla="*/ 1716898 w 2429874"/>
                  <a:gd name="connsiteY84" fmla="*/ 1908730 h 2247634"/>
                  <a:gd name="connsiteX85" fmla="*/ 1716898 w 2429874"/>
                  <a:gd name="connsiteY85" fmla="*/ 1908730 h 2247634"/>
                  <a:gd name="connsiteX86" fmla="*/ 1784039 w 2429874"/>
                  <a:gd name="connsiteY86" fmla="*/ 1908730 h 2247634"/>
                  <a:gd name="connsiteX87" fmla="*/ 1784039 w 2429874"/>
                  <a:gd name="connsiteY87" fmla="*/ 1969477 h 2247634"/>
                  <a:gd name="connsiteX88" fmla="*/ 1828800 w 2429874"/>
                  <a:gd name="connsiteY88" fmla="*/ 1969477 h 2247634"/>
                  <a:gd name="connsiteX89" fmla="*/ 1828800 w 2429874"/>
                  <a:gd name="connsiteY89" fmla="*/ 1991857 h 2247634"/>
                  <a:gd name="connsiteX90" fmla="*/ 1879955 w 2429874"/>
                  <a:gd name="connsiteY90" fmla="*/ 1991857 h 2247634"/>
                  <a:gd name="connsiteX91" fmla="*/ 1879955 w 2429874"/>
                  <a:gd name="connsiteY91" fmla="*/ 2030224 h 2247634"/>
                  <a:gd name="connsiteX92" fmla="*/ 1924716 w 2429874"/>
                  <a:gd name="connsiteY92" fmla="*/ 2030224 h 2247634"/>
                  <a:gd name="connsiteX93" fmla="*/ 1924716 w 2429874"/>
                  <a:gd name="connsiteY93" fmla="*/ 2065393 h 2247634"/>
                  <a:gd name="connsiteX94" fmla="*/ 1982266 w 2429874"/>
                  <a:gd name="connsiteY94" fmla="*/ 2065393 h 2247634"/>
                  <a:gd name="connsiteX95" fmla="*/ 1982266 w 2429874"/>
                  <a:gd name="connsiteY95" fmla="*/ 2090971 h 2247634"/>
                  <a:gd name="connsiteX96" fmla="*/ 2014238 w 2429874"/>
                  <a:gd name="connsiteY96" fmla="*/ 2090971 h 2247634"/>
                  <a:gd name="connsiteX97" fmla="*/ 2014238 w 2429874"/>
                  <a:gd name="connsiteY97" fmla="*/ 2126140 h 2247634"/>
                  <a:gd name="connsiteX98" fmla="*/ 2081379 w 2429874"/>
                  <a:gd name="connsiteY98" fmla="*/ 2126140 h 2247634"/>
                  <a:gd name="connsiteX99" fmla="*/ 2081379 w 2429874"/>
                  <a:gd name="connsiteY99" fmla="*/ 2154915 h 2247634"/>
                  <a:gd name="connsiteX100" fmla="*/ 2116548 w 2429874"/>
                  <a:gd name="connsiteY100" fmla="*/ 2154915 h 2247634"/>
                  <a:gd name="connsiteX101" fmla="*/ 2116548 w 2429874"/>
                  <a:gd name="connsiteY101" fmla="*/ 2193281 h 2247634"/>
                  <a:gd name="connsiteX102" fmla="*/ 2209267 w 2429874"/>
                  <a:gd name="connsiteY102" fmla="*/ 2193281 h 2247634"/>
                  <a:gd name="connsiteX103" fmla="*/ 2209267 w 2429874"/>
                  <a:gd name="connsiteY103" fmla="*/ 2193281 h 2247634"/>
                  <a:gd name="connsiteX104" fmla="*/ 2209267 w 2429874"/>
                  <a:gd name="connsiteY104" fmla="*/ 2218859 h 2247634"/>
                  <a:gd name="connsiteX105" fmla="*/ 2317972 w 2429874"/>
                  <a:gd name="connsiteY105" fmla="*/ 2218859 h 2247634"/>
                  <a:gd name="connsiteX106" fmla="*/ 2317972 w 2429874"/>
                  <a:gd name="connsiteY106" fmla="*/ 2247634 h 2247634"/>
                  <a:gd name="connsiteX107" fmla="*/ 2429874 w 2429874"/>
                  <a:gd name="connsiteY107"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35690 w 2429874"/>
                  <a:gd name="connsiteY40" fmla="*/ 964719 h 2247634"/>
                  <a:gd name="connsiteX41" fmla="*/ 735689 w 2429874"/>
                  <a:gd name="connsiteY41" fmla="*/ 967776 h 2247634"/>
                  <a:gd name="connsiteX42" fmla="*/ 764132 w 2429874"/>
                  <a:gd name="connsiteY42" fmla="*/ 1023105 h 2247634"/>
                  <a:gd name="connsiteX43" fmla="*/ 796104 w 2429874"/>
                  <a:gd name="connsiteY43" fmla="*/ 1023105 h 2247634"/>
                  <a:gd name="connsiteX44" fmla="*/ 796104 w 2429874"/>
                  <a:gd name="connsiteY44" fmla="*/ 1051880 h 2247634"/>
                  <a:gd name="connsiteX45" fmla="*/ 844062 w 2429874"/>
                  <a:gd name="connsiteY45" fmla="*/ 1051880 h 2247634"/>
                  <a:gd name="connsiteX46" fmla="*/ 844062 w 2429874"/>
                  <a:gd name="connsiteY46" fmla="*/ 1135007 h 2247634"/>
                  <a:gd name="connsiteX47" fmla="*/ 885625 w 2429874"/>
                  <a:gd name="connsiteY47" fmla="*/ 1135007 h 2247634"/>
                  <a:gd name="connsiteX48" fmla="*/ 885625 w 2429874"/>
                  <a:gd name="connsiteY48" fmla="*/ 1208543 h 2247634"/>
                  <a:gd name="connsiteX49" fmla="*/ 930386 w 2429874"/>
                  <a:gd name="connsiteY49" fmla="*/ 1208543 h 2247634"/>
                  <a:gd name="connsiteX50" fmla="*/ 930386 w 2429874"/>
                  <a:gd name="connsiteY50" fmla="*/ 1243712 h 2247634"/>
                  <a:gd name="connsiteX51" fmla="*/ 975147 w 2429874"/>
                  <a:gd name="connsiteY51" fmla="*/ 1243712 h 2247634"/>
                  <a:gd name="connsiteX52" fmla="*/ 975147 w 2429874"/>
                  <a:gd name="connsiteY52" fmla="*/ 1288473 h 2247634"/>
                  <a:gd name="connsiteX53" fmla="*/ 1003922 w 2429874"/>
                  <a:gd name="connsiteY53" fmla="*/ 1288473 h 2247634"/>
                  <a:gd name="connsiteX54" fmla="*/ 1003922 w 2429874"/>
                  <a:gd name="connsiteY54" fmla="*/ 1326839 h 2247634"/>
                  <a:gd name="connsiteX55" fmla="*/ 1045485 w 2429874"/>
                  <a:gd name="connsiteY55" fmla="*/ 1326839 h 2247634"/>
                  <a:gd name="connsiteX56" fmla="*/ 1045485 w 2429874"/>
                  <a:gd name="connsiteY56" fmla="*/ 1387586 h 2247634"/>
                  <a:gd name="connsiteX57" fmla="*/ 1074260 w 2429874"/>
                  <a:gd name="connsiteY57" fmla="*/ 1387586 h 2247634"/>
                  <a:gd name="connsiteX58" fmla="*/ 1074260 w 2429874"/>
                  <a:gd name="connsiteY58" fmla="*/ 1432347 h 2247634"/>
                  <a:gd name="connsiteX59" fmla="*/ 1096641 w 2429874"/>
                  <a:gd name="connsiteY59" fmla="*/ 1432347 h 2247634"/>
                  <a:gd name="connsiteX60" fmla="*/ 1128613 w 2429874"/>
                  <a:gd name="connsiteY60" fmla="*/ 1432347 h 2247634"/>
                  <a:gd name="connsiteX61" fmla="*/ 1128613 w 2429874"/>
                  <a:gd name="connsiteY61" fmla="*/ 1480305 h 2247634"/>
                  <a:gd name="connsiteX62" fmla="*/ 1170176 w 2429874"/>
                  <a:gd name="connsiteY62" fmla="*/ 1480305 h 2247634"/>
                  <a:gd name="connsiteX63" fmla="*/ 1170176 w 2429874"/>
                  <a:gd name="connsiteY63" fmla="*/ 1525066 h 2247634"/>
                  <a:gd name="connsiteX64" fmla="*/ 1211740 w 2429874"/>
                  <a:gd name="connsiteY64" fmla="*/ 1525066 h 2247634"/>
                  <a:gd name="connsiteX65" fmla="*/ 1211740 w 2429874"/>
                  <a:gd name="connsiteY65" fmla="*/ 1563432 h 2247634"/>
                  <a:gd name="connsiteX66" fmla="*/ 1272487 w 2429874"/>
                  <a:gd name="connsiteY66" fmla="*/ 1563432 h 2247634"/>
                  <a:gd name="connsiteX67" fmla="*/ 1272487 w 2429874"/>
                  <a:gd name="connsiteY67" fmla="*/ 1608193 h 2247634"/>
                  <a:gd name="connsiteX68" fmla="*/ 1326839 w 2429874"/>
                  <a:gd name="connsiteY68" fmla="*/ 1608193 h 2247634"/>
                  <a:gd name="connsiteX69" fmla="*/ 1326839 w 2429874"/>
                  <a:gd name="connsiteY69" fmla="*/ 1659348 h 2247634"/>
                  <a:gd name="connsiteX70" fmla="*/ 1384389 w 2429874"/>
                  <a:gd name="connsiteY70" fmla="*/ 1659348 h 2247634"/>
                  <a:gd name="connsiteX71" fmla="*/ 1384389 w 2429874"/>
                  <a:gd name="connsiteY71" fmla="*/ 1688123 h 2247634"/>
                  <a:gd name="connsiteX72" fmla="*/ 1416361 w 2429874"/>
                  <a:gd name="connsiteY72" fmla="*/ 1688123 h 2247634"/>
                  <a:gd name="connsiteX73" fmla="*/ 1416361 w 2429874"/>
                  <a:gd name="connsiteY73" fmla="*/ 1732884 h 2247634"/>
                  <a:gd name="connsiteX74" fmla="*/ 1473911 w 2429874"/>
                  <a:gd name="connsiteY74" fmla="*/ 1732884 h 2247634"/>
                  <a:gd name="connsiteX75" fmla="*/ 1473911 w 2429874"/>
                  <a:gd name="connsiteY75" fmla="*/ 1752067 h 2247634"/>
                  <a:gd name="connsiteX76" fmla="*/ 1486699 w 2429874"/>
                  <a:gd name="connsiteY76" fmla="*/ 1752067 h 2247634"/>
                  <a:gd name="connsiteX77" fmla="*/ 1486699 w 2429874"/>
                  <a:gd name="connsiteY77" fmla="*/ 1780842 h 2247634"/>
                  <a:gd name="connsiteX78" fmla="*/ 1534657 w 2429874"/>
                  <a:gd name="connsiteY78" fmla="*/ 1780842 h 2247634"/>
                  <a:gd name="connsiteX79" fmla="*/ 1534657 w 2429874"/>
                  <a:gd name="connsiteY79" fmla="*/ 1838392 h 2247634"/>
                  <a:gd name="connsiteX80" fmla="*/ 1569827 w 2429874"/>
                  <a:gd name="connsiteY80" fmla="*/ 1838392 h 2247634"/>
                  <a:gd name="connsiteX81" fmla="*/ 1569827 w 2429874"/>
                  <a:gd name="connsiteY81" fmla="*/ 1873561 h 2247634"/>
                  <a:gd name="connsiteX82" fmla="*/ 1627376 w 2429874"/>
                  <a:gd name="connsiteY82" fmla="*/ 1873561 h 2247634"/>
                  <a:gd name="connsiteX83" fmla="*/ 1627376 w 2429874"/>
                  <a:gd name="connsiteY83" fmla="*/ 1908730 h 2247634"/>
                  <a:gd name="connsiteX84" fmla="*/ 1716898 w 2429874"/>
                  <a:gd name="connsiteY84" fmla="*/ 1908730 h 2247634"/>
                  <a:gd name="connsiteX85" fmla="*/ 1716898 w 2429874"/>
                  <a:gd name="connsiteY85" fmla="*/ 1908730 h 2247634"/>
                  <a:gd name="connsiteX86" fmla="*/ 1784039 w 2429874"/>
                  <a:gd name="connsiteY86" fmla="*/ 1908730 h 2247634"/>
                  <a:gd name="connsiteX87" fmla="*/ 1784039 w 2429874"/>
                  <a:gd name="connsiteY87" fmla="*/ 1969477 h 2247634"/>
                  <a:gd name="connsiteX88" fmla="*/ 1828800 w 2429874"/>
                  <a:gd name="connsiteY88" fmla="*/ 1969477 h 2247634"/>
                  <a:gd name="connsiteX89" fmla="*/ 1828800 w 2429874"/>
                  <a:gd name="connsiteY89" fmla="*/ 1991857 h 2247634"/>
                  <a:gd name="connsiteX90" fmla="*/ 1879955 w 2429874"/>
                  <a:gd name="connsiteY90" fmla="*/ 1991857 h 2247634"/>
                  <a:gd name="connsiteX91" fmla="*/ 1879955 w 2429874"/>
                  <a:gd name="connsiteY91" fmla="*/ 2030224 h 2247634"/>
                  <a:gd name="connsiteX92" fmla="*/ 1924716 w 2429874"/>
                  <a:gd name="connsiteY92" fmla="*/ 2030224 h 2247634"/>
                  <a:gd name="connsiteX93" fmla="*/ 1924716 w 2429874"/>
                  <a:gd name="connsiteY93" fmla="*/ 2065393 h 2247634"/>
                  <a:gd name="connsiteX94" fmla="*/ 1982266 w 2429874"/>
                  <a:gd name="connsiteY94" fmla="*/ 2065393 h 2247634"/>
                  <a:gd name="connsiteX95" fmla="*/ 1982266 w 2429874"/>
                  <a:gd name="connsiteY95" fmla="*/ 2090971 h 2247634"/>
                  <a:gd name="connsiteX96" fmla="*/ 2014238 w 2429874"/>
                  <a:gd name="connsiteY96" fmla="*/ 2090971 h 2247634"/>
                  <a:gd name="connsiteX97" fmla="*/ 2014238 w 2429874"/>
                  <a:gd name="connsiteY97" fmla="*/ 2126140 h 2247634"/>
                  <a:gd name="connsiteX98" fmla="*/ 2081379 w 2429874"/>
                  <a:gd name="connsiteY98" fmla="*/ 2126140 h 2247634"/>
                  <a:gd name="connsiteX99" fmla="*/ 2081379 w 2429874"/>
                  <a:gd name="connsiteY99" fmla="*/ 2154915 h 2247634"/>
                  <a:gd name="connsiteX100" fmla="*/ 2116548 w 2429874"/>
                  <a:gd name="connsiteY100" fmla="*/ 2154915 h 2247634"/>
                  <a:gd name="connsiteX101" fmla="*/ 2116548 w 2429874"/>
                  <a:gd name="connsiteY101" fmla="*/ 2193281 h 2247634"/>
                  <a:gd name="connsiteX102" fmla="*/ 2209267 w 2429874"/>
                  <a:gd name="connsiteY102" fmla="*/ 2193281 h 2247634"/>
                  <a:gd name="connsiteX103" fmla="*/ 2209267 w 2429874"/>
                  <a:gd name="connsiteY103" fmla="*/ 2193281 h 2247634"/>
                  <a:gd name="connsiteX104" fmla="*/ 2209267 w 2429874"/>
                  <a:gd name="connsiteY104" fmla="*/ 2218859 h 2247634"/>
                  <a:gd name="connsiteX105" fmla="*/ 2317972 w 2429874"/>
                  <a:gd name="connsiteY105" fmla="*/ 2218859 h 2247634"/>
                  <a:gd name="connsiteX106" fmla="*/ 2317972 w 2429874"/>
                  <a:gd name="connsiteY106" fmla="*/ 2247634 h 2247634"/>
                  <a:gd name="connsiteX107" fmla="*/ 2429874 w 2429874"/>
                  <a:gd name="connsiteY107"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35690 w 2429874"/>
                  <a:gd name="connsiteY40" fmla="*/ 964719 h 2247634"/>
                  <a:gd name="connsiteX41" fmla="*/ 756236 w 2429874"/>
                  <a:gd name="connsiteY41" fmla="*/ 976952 h 2247634"/>
                  <a:gd name="connsiteX42" fmla="*/ 764132 w 2429874"/>
                  <a:gd name="connsiteY42" fmla="*/ 1023105 h 2247634"/>
                  <a:gd name="connsiteX43" fmla="*/ 796104 w 2429874"/>
                  <a:gd name="connsiteY43" fmla="*/ 1023105 h 2247634"/>
                  <a:gd name="connsiteX44" fmla="*/ 796104 w 2429874"/>
                  <a:gd name="connsiteY44" fmla="*/ 1051880 h 2247634"/>
                  <a:gd name="connsiteX45" fmla="*/ 844062 w 2429874"/>
                  <a:gd name="connsiteY45" fmla="*/ 1051880 h 2247634"/>
                  <a:gd name="connsiteX46" fmla="*/ 844062 w 2429874"/>
                  <a:gd name="connsiteY46" fmla="*/ 1135007 h 2247634"/>
                  <a:gd name="connsiteX47" fmla="*/ 885625 w 2429874"/>
                  <a:gd name="connsiteY47" fmla="*/ 1135007 h 2247634"/>
                  <a:gd name="connsiteX48" fmla="*/ 885625 w 2429874"/>
                  <a:gd name="connsiteY48" fmla="*/ 1208543 h 2247634"/>
                  <a:gd name="connsiteX49" fmla="*/ 930386 w 2429874"/>
                  <a:gd name="connsiteY49" fmla="*/ 1208543 h 2247634"/>
                  <a:gd name="connsiteX50" fmla="*/ 930386 w 2429874"/>
                  <a:gd name="connsiteY50" fmla="*/ 1243712 h 2247634"/>
                  <a:gd name="connsiteX51" fmla="*/ 975147 w 2429874"/>
                  <a:gd name="connsiteY51" fmla="*/ 1243712 h 2247634"/>
                  <a:gd name="connsiteX52" fmla="*/ 975147 w 2429874"/>
                  <a:gd name="connsiteY52" fmla="*/ 1288473 h 2247634"/>
                  <a:gd name="connsiteX53" fmla="*/ 1003922 w 2429874"/>
                  <a:gd name="connsiteY53" fmla="*/ 1288473 h 2247634"/>
                  <a:gd name="connsiteX54" fmla="*/ 1003922 w 2429874"/>
                  <a:gd name="connsiteY54" fmla="*/ 1326839 h 2247634"/>
                  <a:gd name="connsiteX55" fmla="*/ 1045485 w 2429874"/>
                  <a:gd name="connsiteY55" fmla="*/ 1326839 h 2247634"/>
                  <a:gd name="connsiteX56" fmla="*/ 1045485 w 2429874"/>
                  <a:gd name="connsiteY56" fmla="*/ 1387586 h 2247634"/>
                  <a:gd name="connsiteX57" fmla="*/ 1074260 w 2429874"/>
                  <a:gd name="connsiteY57" fmla="*/ 1387586 h 2247634"/>
                  <a:gd name="connsiteX58" fmla="*/ 1074260 w 2429874"/>
                  <a:gd name="connsiteY58" fmla="*/ 1432347 h 2247634"/>
                  <a:gd name="connsiteX59" fmla="*/ 1096641 w 2429874"/>
                  <a:gd name="connsiteY59" fmla="*/ 1432347 h 2247634"/>
                  <a:gd name="connsiteX60" fmla="*/ 1128613 w 2429874"/>
                  <a:gd name="connsiteY60" fmla="*/ 1432347 h 2247634"/>
                  <a:gd name="connsiteX61" fmla="*/ 1128613 w 2429874"/>
                  <a:gd name="connsiteY61" fmla="*/ 1480305 h 2247634"/>
                  <a:gd name="connsiteX62" fmla="*/ 1170176 w 2429874"/>
                  <a:gd name="connsiteY62" fmla="*/ 1480305 h 2247634"/>
                  <a:gd name="connsiteX63" fmla="*/ 1170176 w 2429874"/>
                  <a:gd name="connsiteY63" fmla="*/ 1525066 h 2247634"/>
                  <a:gd name="connsiteX64" fmla="*/ 1211740 w 2429874"/>
                  <a:gd name="connsiteY64" fmla="*/ 1525066 h 2247634"/>
                  <a:gd name="connsiteX65" fmla="*/ 1211740 w 2429874"/>
                  <a:gd name="connsiteY65" fmla="*/ 1563432 h 2247634"/>
                  <a:gd name="connsiteX66" fmla="*/ 1272487 w 2429874"/>
                  <a:gd name="connsiteY66" fmla="*/ 1563432 h 2247634"/>
                  <a:gd name="connsiteX67" fmla="*/ 1272487 w 2429874"/>
                  <a:gd name="connsiteY67" fmla="*/ 1608193 h 2247634"/>
                  <a:gd name="connsiteX68" fmla="*/ 1326839 w 2429874"/>
                  <a:gd name="connsiteY68" fmla="*/ 1608193 h 2247634"/>
                  <a:gd name="connsiteX69" fmla="*/ 1326839 w 2429874"/>
                  <a:gd name="connsiteY69" fmla="*/ 1659348 h 2247634"/>
                  <a:gd name="connsiteX70" fmla="*/ 1384389 w 2429874"/>
                  <a:gd name="connsiteY70" fmla="*/ 1659348 h 2247634"/>
                  <a:gd name="connsiteX71" fmla="*/ 1384389 w 2429874"/>
                  <a:gd name="connsiteY71" fmla="*/ 1688123 h 2247634"/>
                  <a:gd name="connsiteX72" fmla="*/ 1416361 w 2429874"/>
                  <a:gd name="connsiteY72" fmla="*/ 1688123 h 2247634"/>
                  <a:gd name="connsiteX73" fmla="*/ 1416361 w 2429874"/>
                  <a:gd name="connsiteY73" fmla="*/ 1732884 h 2247634"/>
                  <a:gd name="connsiteX74" fmla="*/ 1473911 w 2429874"/>
                  <a:gd name="connsiteY74" fmla="*/ 1732884 h 2247634"/>
                  <a:gd name="connsiteX75" fmla="*/ 1473911 w 2429874"/>
                  <a:gd name="connsiteY75" fmla="*/ 1752067 h 2247634"/>
                  <a:gd name="connsiteX76" fmla="*/ 1486699 w 2429874"/>
                  <a:gd name="connsiteY76" fmla="*/ 1752067 h 2247634"/>
                  <a:gd name="connsiteX77" fmla="*/ 1486699 w 2429874"/>
                  <a:gd name="connsiteY77" fmla="*/ 1780842 h 2247634"/>
                  <a:gd name="connsiteX78" fmla="*/ 1534657 w 2429874"/>
                  <a:gd name="connsiteY78" fmla="*/ 1780842 h 2247634"/>
                  <a:gd name="connsiteX79" fmla="*/ 1534657 w 2429874"/>
                  <a:gd name="connsiteY79" fmla="*/ 1838392 h 2247634"/>
                  <a:gd name="connsiteX80" fmla="*/ 1569827 w 2429874"/>
                  <a:gd name="connsiteY80" fmla="*/ 1838392 h 2247634"/>
                  <a:gd name="connsiteX81" fmla="*/ 1569827 w 2429874"/>
                  <a:gd name="connsiteY81" fmla="*/ 1873561 h 2247634"/>
                  <a:gd name="connsiteX82" fmla="*/ 1627376 w 2429874"/>
                  <a:gd name="connsiteY82" fmla="*/ 1873561 h 2247634"/>
                  <a:gd name="connsiteX83" fmla="*/ 1627376 w 2429874"/>
                  <a:gd name="connsiteY83" fmla="*/ 1908730 h 2247634"/>
                  <a:gd name="connsiteX84" fmla="*/ 1716898 w 2429874"/>
                  <a:gd name="connsiteY84" fmla="*/ 1908730 h 2247634"/>
                  <a:gd name="connsiteX85" fmla="*/ 1716898 w 2429874"/>
                  <a:gd name="connsiteY85" fmla="*/ 1908730 h 2247634"/>
                  <a:gd name="connsiteX86" fmla="*/ 1784039 w 2429874"/>
                  <a:gd name="connsiteY86" fmla="*/ 1908730 h 2247634"/>
                  <a:gd name="connsiteX87" fmla="*/ 1784039 w 2429874"/>
                  <a:gd name="connsiteY87" fmla="*/ 1969477 h 2247634"/>
                  <a:gd name="connsiteX88" fmla="*/ 1828800 w 2429874"/>
                  <a:gd name="connsiteY88" fmla="*/ 1969477 h 2247634"/>
                  <a:gd name="connsiteX89" fmla="*/ 1828800 w 2429874"/>
                  <a:gd name="connsiteY89" fmla="*/ 1991857 h 2247634"/>
                  <a:gd name="connsiteX90" fmla="*/ 1879955 w 2429874"/>
                  <a:gd name="connsiteY90" fmla="*/ 1991857 h 2247634"/>
                  <a:gd name="connsiteX91" fmla="*/ 1879955 w 2429874"/>
                  <a:gd name="connsiteY91" fmla="*/ 2030224 h 2247634"/>
                  <a:gd name="connsiteX92" fmla="*/ 1924716 w 2429874"/>
                  <a:gd name="connsiteY92" fmla="*/ 2030224 h 2247634"/>
                  <a:gd name="connsiteX93" fmla="*/ 1924716 w 2429874"/>
                  <a:gd name="connsiteY93" fmla="*/ 2065393 h 2247634"/>
                  <a:gd name="connsiteX94" fmla="*/ 1982266 w 2429874"/>
                  <a:gd name="connsiteY94" fmla="*/ 2065393 h 2247634"/>
                  <a:gd name="connsiteX95" fmla="*/ 1982266 w 2429874"/>
                  <a:gd name="connsiteY95" fmla="*/ 2090971 h 2247634"/>
                  <a:gd name="connsiteX96" fmla="*/ 2014238 w 2429874"/>
                  <a:gd name="connsiteY96" fmla="*/ 2090971 h 2247634"/>
                  <a:gd name="connsiteX97" fmla="*/ 2014238 w 2429874"/>
                  <a:gd name="connsiteY97" fmla="*/ 2126140 h 2247634"/>
                  <a:gd name="connsiteX98" fmla="*/ 2081379 w 2429874"/>
                  <a:gd name="connsiteY98" fmla="*/ 2126140 h 2247634"/>
                  <a:gd name="connsiteX99" fmla="*/ 2081379 w 2429874"/>
                  <a:gd name="connsiteY99" fmla="*/ 2154915 h 2247634"/>
                  <a:gd name="connsiteX100" fmla="*/ 2116548 w 2429874"/>
                  <a:gd name="connsiteY100" fmla="*/ 2154915 h 2247634"/>
                  <a:gd name="connsiteX101" fmla="*/ 2116548 w 2429874"/>
                  <a:gd name="connsiteY101" fmla="*/ 2193281 h 2247634"/>
                  <a:gd name="connsiteX102" fmla="*/ 2209267 w 2429874"/>
                  <a:gd name="connsiteY102" fmla="*/ 2193281 h 2247634"/>
                  <a:gd name="connsiteX103" fmla="*/ 2209267 w 2429874"/>
                  <a:gd name="connsiteY103" fmla="*/ 2193281 h 2247634"/>
                  <a:gd name="connsiteX104" fmla="*/ 2209267 w 2429874"/>
                  <a:gd name="connsiteY104" fmla="*/ 2218859 h 2247634"/>
                  <a:gd name="connsiteX105" fmla="*/ 2317972 w 2429874"/>
                  <a:gd name="connsiteY105" fmla="*/ 2218859 h 2247634"/>
                  <a:gd name="connsiteX106" fmla="*/ 2317972 w 2429874"/>
                  <a:gd name="connsiteY106" fmla="*/ 2247634 h 2247634"/>
                  <a:gd name="connsiteX107" fmla="*/ 2429874 w 2429874"/>
                  <a:gd name="connsiteY107"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35690 w 2429874"/>
                  <a:gd name="connsiteY40" fmla="*/ 964719 h 2247634"/>
                  <a:gd name="connsiteX41" fmla="*/ 765576 w 2429874"/>
                  <a:gd name="connsiteY41" fmla="*/ 976952 h 2247634"/>
                  <a:gd name="connsiteX42" fmla="*/ 764132 w 2429874"/>
                  <a:gd name="connsiteY42" fmla="*/ 1023105 h 2247634"/>
                  <a:gd name="connsiteX43" fmla="*/ 796104 w 2429874"/>
                  <a:gd name="connsiteY43" fmla="*/ 1023105 h 2247634"/>
                  <a:gd name="connsiteX44" fmla="*/ 796104 w 2429874"/>
                  <a:gd name="connsiteY44" fmla="*/ 1051880 h 2247634"/>
                  <a:gd name="connsiteX45" fmla="*/ 844062 w 2429874"/>
                  <a:gd name="connsiteY45" fmla="*/ 1051880 h 2247634"/>
                  <a:gd name="connsiteX46" fmla="*/ 844062 w 2429874"/>
                  <a:gd name="connsiteY46" fmla="*/ 1135007 h 2247634"/>
                  <a:gd name="connsiteX47" fmla="*/ 885625 w 2429874"/>
                  <a:gd name="connsiteY47" fmla="*/ 1135007 h 2247634"/>
                  <a:gd name="connsiteX48" fmla="*/ 885625 w 2429874"/>
                  <a:gd name="connsiteY48" fmla="*/ 1208543 h 2247634"/>
                  <a:gd name="connsiteX49" fmla="*/ 930386 w 2429874"/>
                  <a:gd name="connsiteY49" fmla="*/ 1208543 h 2247634"/>
                  <a:gd name="connsiteX50" fmla="*/ 930386 w 2429874"/>
                  <a:gd name="connsiteY50" fmla="*/ 1243712 h 2247634"/>
                  <a:gd name="connsiteX51" fmla="*/ 975147 w 2429874"/>
                  <a:gd name="connsiteY51" fmla="*/ 1243712 h 2247634"/>
                  <a:gd name="connsiteX52" fmla="*/ 975147 w 2429874"/>
                  <a:gd name="connsiteY52" fmla="*/ 1288473 h 2247634"/>
                  <a:gd name="connsiteX53" fmla="*/ 1003922 w 2429874"/>
                  <a:gd name="connsiteY53" fmla="*/ 1288473 h 2247634"/>
                  <a:gd name="connsiteX54" fmla="*/ 1003922 w 2429874"/>
                  <a:gd name="connsiteY54" fmla="*/ 1326839 h 2247634"/>
                  <a:gd name="connsiteX55" fmla="*/ 1045485 w 2429874"/>
                  <a:gd name="connsiteY55" fmla="*/ 1326839 h 2247634"/>
                  <a:gd name="connsiteX56" fmla="*/ 1045485 w 2429874"/>
                  <a:gd name="connsiteY56" fmla="*/ 1387586 h 2247634"/>
                  <a:gd name="connsiteX57" fmla="*/ 1074260 w 2429874"/>
                  <a:gd name="connsiteY57" fmla="*/ 1387586 h 2247634"/>
                  <a:gd name="connsiteX58" fmla="*/ 1074260 w 2429874"/>
                  <a:gd name="connsiteY58" fmla="*/ 1432347 h 2247634"/>
                  <a:gd name="connsiteX59" fmla="*/ 1096641 w 2429874"/>
                  <a:gd name="connsiteY59" fmla="*/ 1432347 h 2247634"/>
                  <a:gd name="connsiteX60" fmla="*/ 1128613 w 2429874"/>
                  <a:gd name="connsiteY60" fmla="*/ 1432347 h 2247634"/>
                  <a:gd name="connsiteX61" fmla="*/ 1128613 w 2429874"/>
                  <a:gd name="connsiteY61" fmla="*/ 1480305 h 2247634"/>
                  <a:gd name="connsiteX62" fmla="*/ 1170176 w 2429874"/>
                  <a:gd name="connsiteY62" fmla="*/ 1480305 h 2247634"/>
                  <a:gd name="connsiteX63" fmla="*/ 1170176 w 2429874"/>
                  <a:gd name="connsiteY63" fmla="*/ 1525066 h 2247634"/>
                  <a:gd name="connsiteX64" fmla="*/ 1211740 w 2429874"/>
                  <a:gd name="connsiteY64" fmla="*/ 1525066 h 2247634"/>
                  <a:gd name="connsiteX65" fmla="*/ 1211740 w 2429874"/>
                  <a:gd name="connsiteY65" fmla="*/ 1563432 h 2247634"/>
                  <a:gd name="connsiteX66" fmla="*/ 1272487 w 2429874"/>
                  <a:gd name="connsiteY66" fmla="*/ 1563432 h 2247634"/>
                  <a:gd name="connsiteX67" fmla="*/ 1272487 w 2429874"/>
                  <a:gd name="connsiteY67" fmla="*/ 1608193 h 2247634"/>
                  <a:gd name="connsiteX68" fmla="*/ 1326839 w 2429874"/>
                  <a:gd name="connsiteY68" fmla="*/ 1608193 h 2247634"/>
                  <a:gd name="connsiteX69" fmla="*/ 1326839 w 2429874"/>
                  <a:gd name="connsiteY69" fmla="*/ 1659348 h 2247634"/>
                  <a:gd name="connsiteX70" fmla="*/ 1384389 w 2429874"/>
                  <a:gd name="connsiteY70" fmla="*/ 1659348 h 2247634"/>
                  <a:gd name="connsiteX71" fmla="*/ 1384389 w 2429874"/>
                  <a:gd name="connsiteY71" fmla="*/ 1688123 h 2247634"/>
                  <a:gd name="connsiteX72" fmla="*/ 1416361 w 2429874"/>
                  <a:gd name="connsiteY72" fmla="*/ 1688123 h 2247634"/>
                  <a:gd name="connsiteX73" fmla="*/ 1416361 w 2429874"/>
                  <a:gd name="connsiteY73" fmla="*/ 1732884 h 2247634"/>
                  <a:gd name="connsiteX74" fmla="*/ 1473911 w 2429874"/>
                  <a:gd name="connsiteY74" fmla="*/ 1732884 h 2247634"/>
                  <a:gd name="connsiteX75" fmla="*/ 1473911 w 2429874"/>
                  <a:gd name="connsiteY75" fmla="*/ 1752067 h 2247634"/>
                  <a:gd name="connsiteX76" fmla="*/ 1486699 w 2429874"/>
                  <a:gd name="connsiteY76" fmla="*/ 1752067 h 2247634"/>
                  <a:gd name="connsiteX77" fmla="*/ 1486699 w 2429874"/>
                  <a:gd name="connsiteY77" fmla="*/ 1780842 h 2247634"/>
                  <a:gd name="connsiteX78" fmla="*/ 1534657 w 2429874"/>
                  <a:gd name="connsiteY78" fmla="*/ 1780842 h 2247634"/>
                  <a:gd name="connsiteX79" fmla="*/ 1534657 w 2429874"/>
                  <a:gd name="connsiteY79" fmla="*/ 1838392 h 2247634"/>
                  <a:gd name="connsiteX80" fmla="*/ 1569827 w 2429874"/>
                  <a:gd name="connsiteY80" fmla="*/ 1838392 h 2247634"/>
                  <a:gd name="connsiteX81" fmla="*/ 1569827 w 2429874"/>
                  <a:gd name="connsiteY81" fmla="*/ 1873561 h 2247634"/>
                  <a:gd name="connsiteX82" fmla="*/ 1627376 w 2429874"/>
                  <a:gd name="connsiteY82" fmla="*/ 1873561 h 2247634"/>
                  <a:gd name="connsiteX83" fmla="*/ 1627376 w 2429874"/>
                  <a:gd name="connsiteY83" fmla="*/ 1908730 h 2247634"/>
                  <a:gd name="connsiteX84" fmla="*/ 1716898 w 2429874"/>
                  <a:gd name="connsiteY84" fmla="*/ 1908730 h 2247634"/>
                  <a:gd name="connsiteX85" fmla="*/ 1716898 w 2429874"/>
                  <a:gd name="connsiteY85" fmla="*/ 1908730 h 2247634"/>
                  <a:gd name="connsiteX86" fmla="*/ 1784039 w 2429874"/>
                  <a:gd name="connsiteY86" fmla="*/ 1908730 h 2247634"/>
                  <a:gd name="connsiteX87" fmla="*/ 1784039 w 2429874"/>
                  <a:gd name="connsiteY87" fmla="*/ 1969477 h 2247634"/>
                  <a:gd name="connsiteX88" fmla="*/ 1828800 w 2429874"/>
                  <a:gd name="connsiteY88" fmla="*/ 1969477 h 2247634"/>
                  <a:gd name="connsiteX89" fmla="*/ 1828800 w 2429874"/>
                  <a:gd name="connsiteY89" fmla="*/ 1991857 h 2247634"/>
                  <a:gd name="connsiteX90" fmla="*/ 1879955 w 2429874"/>
                  <a:gd name="connsiteY90" fmla="*/ 1991857 h 2247634"/>
                  <a:gd name="connsiteX91" fmla="*/ 1879955 w 2429874"/>
                  <a:gd name="connsiteY91" fmla="*/ 2030224 h 2247634"/>
                  <a:gd name="connsiteX92" fmla="*/ 1924716 w 2429874"/>
                  <a:gd name="connsiteY92" fmla="*/ 2030224 h 2247634"/>
                  <a:gd name="connsiteX93" fmla="*/ 1924716 w 2429874"/>
                  <a:gd name="connsiteY93" fmla="*/ 2065393 h 2247634"/>
                  <a:gd name="connsiteX94" fmla="*/ 1982266 w 2429874"/>
                  <a:gd name="connsiteY94" fmla="*/ 2065393 h 2247634"/>
                  <a:gd name="connsiteX95" fmla="*/ 1982266 w 2429874"/>
                  <a:gd name="connsiteY95" fmla="*/ 2090971 h 2247634"/>
                  <a:gd name="connsiteX96" fmla="*/ 2014238 w 2429874"/>
                  <a:gd name="connsiteY96" fmla="*/ 2090971 h 2247634"/>
                  <a:gd name="connsiteX97" fmla="*/ 2014238 w 2429874"/>
                  <a:gd name="connsiteY97" fmla="*/ 2126140 h 2247634"/>
                  <a:gd name="connsiteX98" fmla="*/ 2081379 w 2429874"/>
                  <a:gd name="connsiteY98" fmla="*/ 2126140 h 2247634"/>
                  <a:gd name="connsiteX99" fmla="*/ 2081379 w 2429874"/>
                  <a:gd name="connsiteY99" fmla="*/ 2154915 h 2247634"/>
                  <a:gd name="connsiteX100" fmla="*/ 2116548 w 2429874"/>
                  <a:gd name="connsiteY100" fmla="*/ 2154915 h 2247634"/>
                  <a:gd name="connsiteX101" fmla="*/ 2116548 w 2429874"/>
                  <a:gd name="connsiteY101" fmla="*/ 2193281 h 2247634"/>
                  <a:gd name="connsiteX102" fmla="*/ 2209267 w 2429874"/>
                  <a:gd name="connsiteY102" fmla="*/ 2193281 h 2247634"/>
                  <a:gd name="connsiteX103" fmla="*/ 2209267 w 2429874"/>
                  <a:gd name="connsiteY103" fmla="*/ 2193281 h 2247634"/>
                  <a:gd name="connsiteX104" fmla="*/ 2209267 w 2429874"/>
                  <a:gd name="connsiteY104" fmla="*/ 2218859 h 2247634"/>
                  <a:gd name="connsiteX105" fmla="*/ 2317972 w 2429874"/>
                  <a:gd name="connsiteY105" fmla="*/ 2218859 h 2247634"/>
                  <a:gd name="connsiteX106" fmla="*/ 2317972 w 2429874"/>
                  <a:gd name="connsiteY106" fmla="*/ 2247634 h 2247634"/>
                  <a:gd name="connsiteX107" fmla="*/ 2429874 w 2429874"/>
                  <a:gd name="connsiteY107"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35690 w 2429874"/>
                  <a:gd name="connsiteY40" fmla="*/ 964719 h 2247634"/>
                  <a:gd name="connsiteX41" fmla="*/ 761841 w 2429874"/>
                  <a:gd name="connsiteY41" fmla="*/ 976952 h 2247634"/>
                  <a:gd name="connsiteX42" fmla="*/ 764132 w 2429874"/>
                  <a:gd name="connsiteY42" fmla="*/ 1023105 h 2247634"/>
                  <a:gd name="connsiteX43" fmla="*/ 796104 w 2429874"/>
                  <a:gd name="connsiteY43" fmla="*/ 1023105 h 2247634"/>
                  <a:gd name="connsiteX44" fmla="*/ 796104 w 2429874"/>
                  <a:gd name="connsiteY44" fmla="*/ 1051880 h 2247634"/>
                  <a:gd name="connsiteX45" fmla="*/ 844062 w 2429874"/>
                  <a:gd name="connsiteY45" fmla="*/ 1051880 h 2247634"/>
                  <a:gd name="connsiteX46" fmla="*/ 844062 w 2429874"/>
                  <a:gd name="connsiteY46" fmla="*/ 1135007 h 2247634"/>
                  <a:gd name="connsiteX47" fmla="*/ 885625 w 2429874"/>
                  <a:gd name="connsiteY47" fmla="*/ 1135007 h 2247634"/>
                  <a:gd name="connsiteX48" fmla="*/ 885625 w 2429874"/>
                  <a:gd name="connsiteY48" fmla="*/ 1208543 h 2247634"/>
                  <a:gd name="connsiteX49" fmla="*/ 930386 w 2429874"/>
                  <a:gd name="connsiteY49" fmla="*/ 1208543 h 2247634"/>
                  <a:gd name="connsiteX50" fmla="*/ 930386 w 2429874"/>
                  <a:gd name="connsiteY50" fmla="*/ 1243712 h 2247634"/>
                  <a:gd name="connsiteX51" fmla="*/ 975147 w 2429874"/>
                  <a:gd name="connsiteY51" fmla="*/ 1243712 h 2247634"/>
                  <a:gd name="connsiteX52" fmla="*/ 975147 w 2429874"/>
                  <a:gd name="connsiteY52" fmla="*/ 1288473 h 2247634"/>
                  <a:gd name="connsiteX53" fmla="*/ 1003922 w 2429874"/>
                  <a:gd name="connsiteY53" fmla="*/ 1288473 h 2247634"/>
                  <a:gd name="connsiteX54" fmla="*/ 1003922 w 2429874"/>
                  <a:gd name="connsiteY54" fmla="*/ 1326839 h 2247634"/>
                  <a:gd name="connsiteX55" fmla="*/ 1045485 w 2429874"/>
                  <a:gd name="connsiteY55" fmla="*/ 1326839 h 2247634"/>
                  <a:gd name="connsiteX56" fmla="*/ 1045485 w 2429874"/>
                  <a:gd name="connsiteY56" fmla="*/ 1387586 h 2247634"/>
                  <a:gd name="connsiteX57" fmla="*/ 1074260 w 2429874"/>
                  <a:gd name="connsiteY57" fmla="*/ 1387586 h 2247634"/>
                  <a:gd name="connsiteX58" fmla="*/ 1074260 w 2429874"/>
                  <a:gd name="connsiteY58" fmla="*/ 1432347 h 2247634"/>
                  <a:gd name="connsiteX59" fmla="*/ 1096641 w 2429874"/>
                  <a:gd name="connsiteY59" fmla="*/ 1432347 h 2247634"/>
                  <a:gd name="connsiteX60" fmla="*/ 1128613 w 2429874"/>
                  <a:gd name="connsiteY60" fmla="*/ 1432347 h 2247634"/>
                  <a:gd name="connsiteX61" fmla="*/ 1128613 w 2429874"/>
                  <a:gd name="connsiteY61" fmla="*/ 1480305 h 2247634"/>
                  <a:gd name="connsiteX62" fmla="*/ 1170176 w 2429874"/>
                  <a:gd name="connsiteY62" fmla="*/ 1480305 h 2247634"/>
                  <a:gd name="connsiteX63" fmla="*/ 1170176 w 2429874"/>
                  <a:gd name="connsiteY63" fmla="*/ 1525066 h 2247634"/>
                  <a:gd name="connsiteX64" fmla="*/ 1211740 w 2429874"/>
                  <a:gd name="connsiteY64" fmla="*/ 1525066 h 2247634"/>
                  <a:gd name="connsiteX65" fmla="*/ 1211740 w 2429874"/>
                  <a:gd name="connsiteY65" fmla="*/ 1563432 h 2247634"/>
                  <a:gd name="connsiteX66" fmla="*/ 1272487 w 2429874"/>
                  <a:gd name="connsiteY66" fmla="*/ 1563432 h 2247634"/>
                  <a:gd name="connsiteX67" fmla="*/ 1272487 w 2429874"/>
                  <a:gd name="connsiteY67" fmla="*/ 1608193 h 2247634"/>
                  <a:gd name="connsiteX68" fmla="*/ 1326839 w 2429874"/>
                  <a:gd name="connsiteY68" fmla="*/ 1608193 h 2247634"/>
                  <a:gd name="connsiteX69" fmla="*/ 1326839 w 2429874"/>
                  <a:gd name="connsiteY69" fmla="*/ 1659348 h 2247634"/>
                  <a:gd name="connsiteX70" fmla="*/ 1384389 w 2429874"/>
                  <a:gd name="connsiteY70" fmla="*/ 1659348 h 2247634"/>
                  <a:gd name="connsiteX71" fmla="*/ 1384389 w 2429874"/>
                  <a:gd name="connsiteY71" fmla="*/ 1688123 h 2247634"/>
                  <a:gd name="connsiteX72" fmla="*/ 1416361 w 2429874"/>
                  <a:gd name="connsiteY72" fmla="*/ 1688123 h 2247634"/>
                  <a:gd name="connsiteX73" fmla="*/ 1416361 w 2429874"/>
                  <a:gd name="connsiteY73" fmla="*/ 1732884 h 2247634"/>
                  <a:gd name="connsiteX74" fmla="*/ 1473911 w 2429874"/>
                  <a:gd name="connsiteY74" fmla="*/ 1732884 h 2247634"/>
                  <a:gd name="connsiteX75" fmla="*/ 1473911 w 2429874"/>
                  <a:gd name="connsiteY75" fmla="*/ 1752067 h 2247634"/>
                  <a:gd name="connsiteX76" fmla="*/ 1486699 w 2429874"/>
                  <a:gd name="connsiteY76" fmla="*/ 1752067 h 2247634"/>
                  <a:gd name="connsiteX77" fmla="*/ 1486699 w 2429874"/>
                  <a:gd name="connsiteY77" fmla="*/ 1780842 h 2247634"/>
                  <a:gd name="connsiteX78" fmla="*/ 1534657 w 2429874"/>
                  <a:gd name="connsiteY78" fmla="*/ 1780842 h 2247634"/>
                  <a:gd name="connsiteX79" fmla="*/ 1534657 w 2429874"/>
                  <a:gd name="connsiteY79" fmla="*/ 1838392 h 2247634"/>
                  <a:gd name="connsiteX80" fmla="*/ 1569827 w 2429874"/>
                  <a:gd name="connsiteY80" fmla="*/ 1838392 h 2247634"/>
                  <a:gd name="connsiteX81" fmla="*/ 1569827 w 2429874"/>
                  <a:gd name="connsiteY81" fmla="*/ 1873561 h 2247634"/>
                  <a:gd name="connsiteX82" fmla="*/ 1627376 w 2429874"/>
                  <a:gd name="connsiteY82" fmla="*/ 1873561 h 2247634"/>
                  <a:gd name="connsiteX83" fmla="*/ 1627376 w 2429874"/>
                  <a:gd name="connsiteY83" fmla="*/ 1908730 h 2247634"/>
                  <a:gd name="connsiteX84" fmla="*/ 1716898 w 2429874"/>
                  <a:gd name="connsiteY84" fmla="*/ 1908730 h 2247634"/>
                  <a:gd name="connsiteX85" fmla="*/ 1716898 w 2429874"/>
                  <a:gd name="connsiteY85" fmla="*/ 1908730 h 2247634"/>
                  <a:gd name="connsiteX86" fmla="*/ 1784039 w 2429874"/>
                  <a:gd name="connsiteY86" fmla="*/ 1908730 h 2247634"/>
                  <a:gd name="connsiteX87" fmla="*/ 1784039 w 2429874"/>
                  <a:gd name="connsiteY87" fmla="*/ 1969477 h 2247634"/>
                  <a:gd name="connsiteX88" fmla="*/ 1828800 w 2429874"/>
                  <a:gd name="connsiteY88" fmla="*/ 1969477 h 2247634"/>
                  <a:gd name="connsiteX89" fmla="*/ 1828800 w 2429874"/>
                  <a:gd name="connsiteY89" fmla="*/ 1991857 h 2247634"/>
                  <a:gd name="connsiteX90" fmla="*/ 1879955 w 2429874"/>
                  <a:gd name="connsiteY90" fmla="*/ 1991857 h 2247634"/>
                  <a:gd name="connsiteX91" fmla="*/ 1879955 w 2429874"/>
                  <a:gd name="connsiteY91" fmla="*/ 2030224 h 2247634"/>
                  <a:gd name="connsiteX92" fmla="*/ 1924716 w 2429874"/>
                  <a:gd name="connsiteY92" fmla="*/ 2030224 h 2247634"/>
                  <a:gd name="connsiteX93" fmla="*/ 1924716 w 2429874"/>
                  <a:gd name="connsiteY93" fmla="*/ 2065393 h 2247634"/>
                  <a:gd name="connsiteX94" fmla="*/ 1982266 w 2429874"/>
                  <a:gd name="connsiteY94" fmla="*/ 2065393 h 2247634"/>
                  <a:gd name="connsiteX95" fmla="*/ 1982266 w 2429874"/>
                  <a:gd name="connsiteY95" fmla="*/ 2090971 h 2247634"/>
                  <a:gd name="connsiteX96" fmla="*/ 2014238 w 2429874"/>
                  <a:gd name="connsiteY96" fmla="*/ 2090971 h 2247634"/>
                  <a:gd name="connsiteX97" fmla="*/ 2014238 w 2429874"/>
                  <a:gd name="connsiteY97" fmla="*/ 2126140 h 2247634"/>
                  <a:gd name="connsiteX98" fmla="*/ 2081379 w 2429874"/>
                  <a:gd name="connsiteY98" fmla="*/ 2126140 h 2247634"/>
                  <a:gd name="connsiteX99" fmla="*/ 2081379 w 2429874"/>
                  <a:gd name="connsiteY99" fmla="*/ 2154915 h 2247634"/>
                  <a:gd name="connsiteX100" fmla="*/ 2116548 w 2429874"/>
                  <a:gd name="connsiteY100" fmla="*/ 2154915 h 2247634"/>
                  <a:gd name="connsiteX101" fmla="*/ 2116548 w 2429874"/>
                  <a:gd name="connsiteY101" fmla="*/ 2193281 h 2247634"/>
                  <a:gd name="connsiteX102" fmla="*/ 2209267 w 2429874"/>
                  <a:gd name="connsiteY102" fmla="*/ 2193281 h 2247634"/>
                  <a:gd name="connsiteX103" fmla="*/ 2209267 w 2429874"/>
                  <a:gd name="connsiteY103" fmla="*/ 2193281 h 2247634"/>
                  <a:gd name="connsiteX104" fmla="*/ 2209267 w 2429874"/>
                  <a:gd name="connsiteY104" fmla="*/ 2218859 h 2247634"/>
                  <a:gd name="connsiteX105" fmla="*/ 2317972 w 2429874"/>
                  <a:gd name="connsiteY105" fmla="*/ 2218859 h 2247634"/>
                  <a:gd name="connsiteX106" fmla="*/ 2317972 w 2429874"/>
                  <a:gd name="connsiteY106" fmla="*/ 2247634 h 2247634"/>
                  <a:gd name="connsiteX107" fmla="*/ 2429874 w 2429874"/>
                  <a:gd name="connsiteY107"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35690 w 2429874"/>
                  <a:gd name="connsiteY40" fmla="*/ 964719 h 2247634"/>
                  <a:gd name="connsiteX41" fmla="*/ 761841 w 2429874"/>
                  <a:gd name="connsiteY41" fmla="*/ 976952 h 2247634"/>
                  <a:gd name="connsiteX42" fmla="*/ 764132 w 2429874"/>
                  <a:gd name="connsiteY42" fmla="*/ 1023105 h 2247634"/>
                  <a:gd name="connsiteX43" fmla="*/ 796104 w 2429874"/>
                  <a:gd name="connsiteY43" fmla="*/ 1023105 h 2247634"/>
                  <a:gd name="connsiteX44" fmla="*/ 796104 w 2429874"/>
                  <a:gd name="connsiteY44" fmla="*/ 1051880 h 2247634"/>
                  <a:gd name="connsiteX45" fmla="*/ 844062 w 2429874"/>
                  <a:gd name="connsiteY45" fmla="*/ 1051880 h 2247634"/>
                  <a:gd name="connsiteX46" fmla="*/ 844062 w 2429874"/>
                  <a:gd name="connsiteY46" fmla="*/ 1135007 h 2247634"/>
                  <a:gd name="connsiteX47" fmla="*/ 885625 w 2429874"/>
                  <a:gd name="connsiteY47" fmla="*/ 1135007 h 2247634"/>
                  <a:gd name="connsiteX48" fmla="*/ 885625 w 2429874"/>
                  <a:gd name="connsiteY48" fmla="*/ 1208543 h 2247634"/>
                  <a:gd name="connsiteX49" fmla="*/ 930386 w 2429874"/>
                  <a:gd name="connsiteY49" fmla="*/ 1208543 h 2247634"/>
                  <a:gd name="connsiteX50" fmla="*/ 930386 w 2429874"/>
                  <a:gd name="connsiteY50" fmla="*/ 1243712 h 2247634"/>
                  <a:gd name="connsiteX51" fmla="*/ 975147 w 2429874"/>
                  <a:gd name="connsiteY51" fmla="*/ 1243712 h 2247634"/>
                  <a:gd name="connsiteX52" fmla="*/ 975147 w 2429874"/>
                  <a:gd name="connsiteY52" fmla="*/ 1288473 h 2247634"/>
                  <a:gd name="connsiteX53" fmla="*/ 1003922 w 2429874"/>
                  <a:gd name="connsiteY53" fmla="*/ 1288473 h 2247634"/>
                  <a:gd name="connsiteX54" fmla="*/ 1003922 w 2429874"/>
                  <a:gd name="connsiteY54" fmla="*/ 1326839 h 2247634"/>
                  <a:gd name="connsiteX55" fmla="*/ 1045485 w 2429874"/>
                  <a:gd name="connsiteY55" fmla="*/ 1326839 h 2247634"/>
                  <a:gd name="connsiteX56" fmla="*/ 1045485 w 2429874"/>
                  <a:gd name="connsiteY56" fmla="*/ 1387586 h 2247634"/>
                  <a:gd name="connsiteX57" fmla="*/ 1074260 w 2429874"/>
                  <a:gd name="connsiteY57" fmla="*/ 1387586 h 2247634"/>
                  <a:gd name="connsiteX58" fmla="*/ 1074260 w 2429874"/>
                  <a:gd name="connsiteY58" fmla="*/ 1432347 h 2247634"/>
                  <a:gd name="connsiteX59" fmla="*/ 1096641 w 2429874"/>
                  <a:gd name="connsiteY59" fmla="*/ 1432347 h 2247634"/>
                  <a:gd name="connsiteX60" fmla="*/ 1128613 w 2429874"/>
                  <a:gd name="connsiteY60" fmla="*/ 1432347 h 2247634"/>
                  <a:gd name="connsiteX61" fmla="*/ 1128613 w 2429874"/>
                  <a:gd name="connsiteY61" fmla="*/ 1480305 h 2247634"/>
                  <a:gd name="connsiteX62" fmla="*/ 1170176 w 2429874"/>
                  <a:gd name="connsiteY62" fmla="*/ 1480305 h 2247634"/>
                  <a:gd name="connsiteX63" fmla="*/ 1170176 w 2429874"/>
                  <a:gd name="connsiteY63" fmla="*/ 1525066 h 2247634"/>
                  <a:gd name="connsiteX64" fmla="*/ 1211740 w 2429874"/>
                  <a:gd name="connsiteY64" fmla="*/ 1525066 h 2247634"/>
                  <a:gd name="connsiteX65" fmla="*/ 1211740 w 2429874"/>
                  <a:gd name="connsiteY65" fmla="*/ 1563432 h 2247634"/>
                  <a:gd name="connsiteX66" fmla="*/ 1272487 w 2429874"/>
                  <a:gd name="connsiteY66" fmla="*/ 1563432 h 2247634"/>
                  <a:gd name="connsiteX67" fmla="*/ 1272487 w 2429874"/>
                  <a:gd name="connsiteY67" fmla="*/ 1608193 h 2247634"/>
                  <a:gd name="connsiteX68" fmla="*/ 1326839 w 2429874"/>
                  <a:gd name="connsiteY68" fmla="*/ 1608193 h 2247634"/>
                  <a:gd name="connsiteX69" fmla="*/ 1326839 w 2429874"/>
                  <a:gd name="connsiteY69" fmla="*/ 1659348 h 2247634"/>
                  <a:gd name="connsiteX70" fmla="*/ 1384389 w 2429874"/>
                  <a:gd name="connsiteY70" fmla="*/ 1659348 h 2247634"/>
                  <a:gd name="connsiteX71" fmla="*/ 1384389 w 2429874"/>
                  <a:gd name="connsiteY71" fmla="*/ 1688123 h 2247634"/>
                  <a:gd name="connsiteX72" fmla="*/ 1416361 w 2429874"/>
                  <a:gd name="connsiteY72" fmla="*/ 1688123 h 2247634"/>
                  <a:gd name="connsiteX73" fmla="*/ 1416361 w 2429874"/>
                  <a:gd name="connsiteY73" fmla="*/ 1732884 h 2247634"/>
                  <a:gd name="connsiteX74" fmla="*/ 1473911 w 2429874"/>
                  <a:gd name="connsiteY74" fmla="*/ 1732884 h 2247634"/>
                  <a:gd name="connsiteX75" fmla="*/ 1473911 w 2429874"/>
                  <a:gd name="connsiteY75" fmla="*/ 1752067 h 2247634"/>
                  <a:gd name="connsiteX76" fmla="*/ 1486699 w 2429874"/>
                  <a:gd name="connsiteY76" fmla="*/ 1752067 h 2247634"/>
                  <a:gd name="connsiteX77" fmla="*/ 1486699 w 2429874"/>
                  <a:gd name="connsiteY77" fmla="*/ 1780842 h 2247634"/>
                  <a:gd name="connsiteX78" fmla="*/ 1534657 w 2429874"/>
                  <a:gd name="connsiteY78" fmla="*/ 1780842 h 2247634"/>
                  <a:gd name="connsiteX79" fmla="*/ 1534657 w 2429874"/>
                  <a:gd name="connsiteY79" fmla="*/ 1838392 h 2247634"/>
                  <a:gd name="connsiteX80" fmla="*/ 1569827 w 2429874"/>
                  <a:gd name="connsiteY80" fmla="*/ 1838392 h 2247634"/>
                  <a:gd name="connsiteX81" fmla="*/ 1569827 w 2429874"/>
                  <a:gd name="connsiteY81" fmla="*/ 1873561 h 2247634"/>
                  <a:gd name="connsiteX82" fmla="*/ 1627376 w 2429874"/>
                  <a:gd name="connsiteY82" fmla="*/ 1873561 h 2247634"/>
                  <a:gd name="connsiteX83" fmla="*/ 1627376 w 2429874"/>
                  <a:gd name="connsiteY83" fmla="*/ 1908730 h 2247634"/>
                  <a:gd name="connsiteX84" fmla="*/ 1716898 w 2429874"/>
                  <a:gd name="connsiteY84" fmla="*/ 1908730 h 2247634"/>
                  <a:gd name="connsiteX85" fmla="*/ 1716898 w 2429874"/>
                  <a:gd name="connsiteY85" fmla="*/ 1908730 h 2247634"/>
                  <a:gd name="connsiteX86" fmla="*/ 1740636 w 2429874"/>
                  <a:gd name="connsiteY86" fmla="*/ 1906656 h 2247634"/>
                  <a:gd name="connsiteX87" fmla="*/ 1784039 w 2429874"/>
                  <a:gd name="connsiteY87" fmla="*/ 1908730 h 2247634"/>
                  <a:gd name="connsiteX88" fmla="*/ 1784039 w 2429874"/>
                  <a:gd name="connsiteY88" fmla="*/ 1969477 h 2247634"/>
                  <a:gd name="connsiteX89" fmla="*/ 1828800 w 2429874"/>
                  <a:gd name="connsiteY89" fmla="*/ 1969477 h 2247634"/>
                  <a:gd name="connsiteX90" fmla="*/ 1828800 w 2429874"/>
                  <a:gd name="connsiteY90" fmla="*/ 1991857 h 2247634"/>
                  <a:gd name="connsiteX91" fmla="*/ 1879955 w 2429874"/>
                  <a:gd name="connsiteY91" fmla="*/ 1991857 h 2247634"/>
                  <a:gd name="connsiteX92" fmla="*/ 1879955 w 2429874"/>
                  <a:gd name="connsiteY92" fmla="*/ 2030224 h 2247634"/>
                  <a:gd name="connsiteX93" fmla="*/ 1924716 w 2429874"/>
                  <a:gd name="connsiteY93" fmla="*/ 2030224 h 2247634"/>
                  <a:gd name="connsiteX94" fmla="*/ 1924716 w 2429874"/>
                  <a:gd name="connsiteY94" fmla="*/ 2065393 h 2247634"/>
                  <a:gd name="connsiteX95" fmla="*/ 1982266 w 2429874"/>
                  <a:gd name="connsiteY95" fmla="*/ 2065393 h 2247634"/>
                  <a:gd name="connsiteX96" fmla="*/ 1982266 w 2429874"/>
                  <a:gd name="connsiteY96" fmla="*/ 2090971 h 2247634"/>
                  <a:gd name="connsiteX97" fmla="*/ 2014238 w 2429874"/>
                  <a:gd name="connsiteY97" fmla="*/ 2090971 h 2247634"/>
                  <a:gd name="connsiteX98" fmla="*/ 2014238 w 2429874"/>
                  <a:gd name="connsiteY98" fmla="*/ 2126140 h 2247634"/>
                  <a:gd name="connsiteX99" fmla="*/ 2081379 w 2429874"/>
                  <a:gd name="connsiteY99" fmla="*/ 2126140 h 2247634"/>
                  <a:gd name="connsiteX100" fmla="*/ 2081379 w 2429874"/>
                  <a:gd name="connsiteY100" fmla="*/ 2154915 h 2247634"/>
                  <a:gd name="connsiteX101" fmla="*/ 2116548 w 2429874"/>
                  <a:gd name="connsiteY101" fmla="*/ 2154915 h 2247634"/>
                  <a:gd name="connsiteX102" fmla="*/ 2116548 w 2429874"/>
                  <a:gd name="connsiteY102" fmla="*/ 2193281 h 2247634"/>
                  <a:gd name="connsiteX103" fmla="*/ 2209267 w 2429874"/>
                  <a:gd name="connsiteY103" fmla="*/ 2193281 h 2247634"/>
                  <a:gd name="connsiteX104" fmla="*/ 2209267 w 2429874"/>
                  <a:gd name="connsiteY104" fmla="*/ 2193281 h 2247634"/>
                  <a:gd name="connsiteX105" fmla="*/ 2209267 w 2429874"/>
                  <a:gd name="connsiteY105" fmla="*/ 2218859 h 2247634"/>
                  <a:gd name="connsiteX106" fmla="*/ 2317972 w 2429874"/>
                  <a:gd name="connsiteY106" fmla="*/ 2218859 h 2247634"/>
                  <a:gd name="connsiteX107" fmla="*/ 2317972 w 2429874"/>
                  <a:gd name="connsiteY107" fmla="*/ 2247634 h 2247634"/>
                  <a:gd name="connsiteX108" fmla="*/ 2429874 w 2429874"/>
                  <a:gd name="connsiteY108"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35690 w 2429874"/>
                  <a:gd name="connsiteY40" fmla="*/ 964719 h 2247634"/>
                  <a:gd name="connsiteX41" fmla="*/ 761841 w 2429874"/>
                  <a:gd name="connsiteY41" fmla="*/ 976952 h 2247634"/>
                  <a:gd name="connsiteX42" fmla="*/ 764132 w 2429874"/>
                  <a:gd name="connsiteY42" fmla="*/ 1023105 h 2247634"/>
                  <a:gd name="connsiteX43" fmla="*/ 796104 w 2429874"/>
                  <a:gd name="connsiteY43" fmla="*/ 1023105 h 2247634"/>
                  <a:gd name="connsiteX44" fmla="*/ 796104 w 2429874"/>
                  <a:gd name="connsiteY44" fmla="*/ 1051880 h 2247634"/>
                  <a:gd name="connsiteX45" fmla="*/ 844062 w 2429874"/>
                  <a:gd name="connsiteY45" fmla="*/ 1051880 h 2247634"/>
                  <a:gd name="connsiteX46" fmla="*/ 844062 w 2429874"/>
                  <a:gd name="connsiteY46" fmla="*/ 1135007 h 2247634"/>
                  <a:gd name="connsiteX47" fmla="*/ 885625 w 2429874"/>
                  <a:gd name="connsiteY47" fmla="*/ 1135007 h 2247634"/>
                  <a:gd name="connsiteX48" fmla="*/ 885625 w 2429874"/>
                  <a:gd name="connsiteY48" fmla="*/ 1208543 h 2247634"/>
                  <a:gd name="connsiteX49" fmla="*/ 930386 w 2429874"/>
                  <a:gd name="connsiteY49" fmla="*/ 1208543 h 2247634"/>
                  <a:gd name="connsiteX50" fmla="*/ 930386 w 2429874"/>
                  <a:gd name="connsiteY50" fmla="*/ 1243712 h 2247634"/>
                  <a:gd name="connsiteX51" fmla="*/ 975147 w 2429874"/>
                  <a:gd name="connsiteY51" fmla="*/ 1243712 h 2247634"/>
                  <a:gd name="connsiteX52" fmla="*/ 975147 w 2429874"/>
                  <a:gd name="connsiteY52" fmla="*/ 1288473 h 2247634"/>
                  <a:gd name="connsiteX53" fmla="*/ 1003922 w 2429874"/>
                  <a:gd name="connsiteY53" fmla="*/ 1288473 h 2247634"/>
                  <a:gd name="connsiteX54" fmla="*/ 1003922 w 2429874"/>
                  <a:gd name="connsiteY54" fmla="*/ 1326839 h 2247634"/>
                  <a:gd name="connsiteX55" fmla="*/ 1045485 w 2429874"/>
                  <a:gd name="connsiteY55" fmla="*/ 1326839 h 2247634"/>
                  <a:gd name="connsiteX56" fmla="*/ 1045485 w 2429874"/>
                  <a:gd name="connsiteY56" fmla="*/ 1387586 h 2247634"/>
                  <a:gd name="connsiteX57" fmla="*/ 1074260 w 2429874"/>
                  <a:gd name="connsiteY57" fmla="*/ 1387586 h 2247634"/>
                  <a:gd name="connsiteX58" fmla="*/ 1074260 w 2429874"/>
                  <a:gd name="connsiteY58" fmla="*/ 1432347 h 2247634"/>
                  <a:gd name="connsiteX59" fmla="*/ 1096641 w 2429874"/>
                  <a:gd name="connsiteY59" fmla="*/ 1432347 h 2247634"/>
                  <a:gd name="connsiteX60" fmla="*/ 1128613 w 2429874"/>
                  <a:gd name="connsiteY60" fmla="*/ 1432347 h 2247634"/>
                  <a:gd name="connsiteX61" fmla="*/ 1128613 w 2429874"/>
                  <a:gd name="connsiteY61" fmla="*/ 1480305 h 2247634"/>
                  <a:gd name="connsiteX62" fmla="*/ 1170176 w 2429874"/>
                  <a:gd name="connsiteY62" fmla="*/ 1480305 h 2247634"/>
                  <a:gd name="connsiteX63" fmla="*/ 1170176 w 2429874"/>
                  <a:gd name="connsiteY63" fmla="*/ 1525066 h 2247634"/>
                  <a:gd name="connsiteX64" fmla="*/ 1211740 w 2429874"/>
                  <a:gd name="connsiteY64" fmla="*/ 1525066 h 2247634"/>
                  <a:gd name="connsiteX65" fmla="*/ 1211740 w 2429874"/>
                  <a:gd name="connsiteY65" fmla="*/ 1563432 h 2247634"/>
                  <a:gd name="connsiteX66" fmla="*/ 1272487 w 2429874"/>
                  <a:gd name="connsiteY66" fmla="*/ 1563432 h 2247634"/>
                  <a:gd name="connsiteX67" fmla="*/ 1272487 w 2429874"/>
                  <a:gd name="connsiteY67" fmla="*/ 1608193 h 2247634"/>
                  <a:gd name="connsiteX68" fmla="*/ 1326839 w 2429874"/>
                  <a:gd name="connsiteY68" fmla="*/ 1608193 h 2247634"/>
                  <a:gd name="connsiteX69" fmla="*/ 1326839 w 2429874"/>
                  <a:gd name="connsiteY69" fmla="*/ 1659348 h 2247634"/>
                  <a:gd name="connsiteX70" fmla="*/ 1384389 w 2429874"/>
                  <a:gd name="connsiteY70" fmla="*/ 1659348 h 2247634"/>
                  <a:gd name="connsiteX71" fmla="*/ 1384389 w 2429874"/>
                  <a:gd name="connsiteY71" fmla="*/ 1688123 h 2247634"/>
                  <a:gd name="connsiteX72" fmla="*/ 1416361 w 2429874"/>
                  <a:gd name="connsiteY72" fmla="*/ 1688123 h 2247634"/>
                  <a:gd name="connsiteX73" fmla="*/ 1416361 w 2429874"/>
                  <a:gd name="connsiteY73" fmla="*/ 1732884 h 2247634"/>
                  <a:gd name="connsiteX74" fmla="*/ 1473911 w 2429874"/>
                  <a:gd name="connsiteY74" fmla="*/ 1732884 h 2247634"/>
                  <a:gd name="connsiteX75" fmla="*/ 1473911 w 2429874"/>
                  <a:gd name="connsiteY75" fmla="*/ 1752067 h 2247634"/>
                  <a:gd name="connsiteX76" fmla="*/ 1486699 w 2429874"/>
                  <a:gd name="connsiteY76" fmla="*/ 1752067 h 2247634"/>
                  <a:gd name="connsiteX77" fmla="*/ 1486699 w 2429874"/>
                  <a:gd name="connsiteY77" fmla="*/ 1780842 h 2247634"/>
                  <a:gd name="connsiteX78" fmla="*/ 1534657 w 2429874"/>
                  <a:gd name="connsiteY78" fmla="*/ 1780842 h 2247634"/>
                  <a:gd name="connsiteX79" fmla="*/ 1534657 w 2429874"/>
                  <a:gd name="connsiteY79" fmla="*/ 1838392 h 2247634"/>
                  <a:gd name="connsiteX80" fmla="*/ 1569827 w 2429874"/>
                  <a:gd name="connsiteY80" fmla="*/ 1838392 h 2247634"/>
                  <a:gd name="connsiteX81" fmla="*/ 1569827 w 2429874"/>
                  <a:gd name="connsiteY81" fmla="*/ 1873561 h 2247634"/>
                  <a:gd name="connsiteX82" fmla="*/ 1627376 w 2429874"/>
                  <a:gd name="connsiteY82" fmla="*/ 1873561 h 2247634"/>
                  <a:gd name="connsiteX83" fmla="*/ 1627376 w 2429874"/>
                  <a:gd name="connsiteY83" fmla="*/ 1908730 h 2247634"/>
                  <a:gd name="connsiteX84" fmla="*/ 1716898 w 2429874"/>
                  <a:gd name="connsiteY84" fmla="*/ 1908730 h 2247634"/>
                  <a:gd name="connsiteX85" fmla="*/ 1716898 w 2429874"/>
                  <a:gd name="connsiteY85" fmla="*/ 1908730 h 2247634"/>
                  <a:gd name="connsiteX86" fmla="*/ 1723825 w 2429874"/>
                  <a:gd name="connsiteY86" fmla="*/ 1940297 h 2247634"/>
                  <a:gd name="connsiteX87" fmla="*/ 1784039 w 2429874"/>
                  <a:gd name="connsiteY87" fmla="*/ 1908730 h 2247634"/>
                  <a:gd name="connsiteX88" fmla="*/ 1784039 w 2429874"/>
                  <a:gd name="connsiteY88" fmla="*/ 1969477 h 2247634"/>
                  <a:gd name="connsiteX89" fmla="*/ 1828800 w 2429874"/>
                  <a:gd name="connsiteY89" fmla="*/ 1969477 h 2247634"/>
                  <a:gd name="connsiteX90" fmla="*/ 1828800 w 2429874"/>
                  <a:gd name="connsiteY90" fmla="*/ 1991857 h 2247634"/>
                  <a:gd name="connsiteX91" fmla="*/ 1879955 w 2429874"/>
                  <a:gd name="connsiteY91" fmla="*/ 1991857 h 2247634"/>
                  <a:gd name="connsiteX92" fmla="*/ 1879955 w 2429874"/>
                  <a:gd name="connsiteY92" fmla="*/ 2030224 h 2247634"/>
                  <a:gd name="connsiteX93" fmla="*/ 1924716 w 2429874"/>
                  <a:gd name="connsiteY93" fmla="*/ 2030224 h 2247634"/>
                  <a:gd name="connsiteX94" fmla="*/ 1924716 w 2429874"/>
                  <a:gd name="connsiteY94" fmla="*/ 2065393 h 2247634"/>
                  <a:gd name="connsiteX95" fmla="*/ 1982266 w 2429874"/>
                  <a:gd name="connsiteY95" fmla="*/ 2065393 h 2247634"/>
                  <a:gd name="connsiteX96" fmla="*/ 1982266 w 2429874"/>
                  <a:gd name="connsiteY96" fmla="*/ 2090971 h 2247634"/>
                  <a:gd name="connsiteX97" fmla="*/ 2014238 w 2429874"/>
                  <a:gd name="connsiteY97" fmla="*/ 2090971 h 2247634"/>
                  <a:gd name="connsiteX98" fmla="*/ 2014238 w 2429874"/>
                  <a:gd name="connsiteY98" fmla="*/ 2126140 h 2247634"/>
                  <a:gd name="connsiteX99" fmla="*/ 2081379 w 2429874"/>
                  <a:gd name="connsiteY99" fmla="*/ 2126140 h 2247634"/>
                  <a:gd name="connsiteX100" fmla="*/ 2081379 w 2429874"/>
                  <a:gd name="connsiteY100" fmla="*/ 2154915 h 2247634"/>
                  <a:gd name="connsiteX101" fmla="*/ 2116548 w 2429874"/>
                  <a:gd name="connsiteY101" fmla="*/ 2154915 h 2247634"/>
                  <a:gd name="connsiteX102" fmla="*/ 2116548 w 2429874"/>
                  <a:gd name="connsiteY102" fmla="*/ 2193281 h 2247634"/>
                  <a:gd name="connsiteX103" fmla="*/ 2209267 w 2429874"/>
                  <a:gd name="connsiteY103" fmla="*/ 2193281 h 2247634"/>
                  <a:gd name="connsiteX104" fmla="*/ 2209267 w 2429874"/>
                  <a:gd name="connsiteY104" fmla="*/ 2193281 h 2247634"/>
                  <a:gd name="connsiteX105" fmla="*/ 2209267 w 2429874"/>
                  <a:gd name="connsiteY105" fmla="*/ 2218859 h 2247634"/>
                  <a:gd name="connsiteX106" fmla="*/ 2317972 w 2429874"/>
                  <a:gd name="connsiteY106" fmla="*/ 2218859 h 2247634"/>
                  <a:gd name="connsiteX107" fmla="*/ 2317972 w 2429874"/>
                  <a:gd name="connsiteY107" fmla="*/ 2247634 h 2247634"/>
                  <a:gd name="connsiteX108" fmla="*/ 2429874 w 2429874"/>
                  <a:gd name="connsiteY108"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35690 w 2429874"/>
                  <a:gd name="connsiteY40" fmla="*/ 964719 h 2247634"/>
                  <a:gd name="connsiteX41" fmla="*/ 761841 w 2429874"/>
                  <a:gd name="connsiteY41" fmla="*/ 976952 h 2247634"/>
                  <a:gd name="connsiteX42" fmla="*/ 764132 w 2429874"/>
                  <a:gd name="connsiteY42" fmla="*/ 1023105 h 2247634"/>
                  <a:gd name="connsiteX43" fmla="*/ 796104 w 2429874"/>
                  <a:gd name="connsiteY43" fmla="*/ 1023105 h 2247634"/>
                  <a:gd name="connsiteX44" fmla="*/ 796104 w 2429874"/>
                  <a:gd name="connsiteY44" fmla="*/ 1051880 h 2247634"/>
                  <a:gd name="connsiteX45" fmla="*/ 844062 w 2429874"/>
                  <a:gd name="connsiteY45" fmla="*/ 1051880 h 2247634"/>
                  <a:gd name="connsiteX46" fmla="*/ 844062 w 2429874"/>
                  <a:gd name="connsiteY46" fmla="*/ 1135007 h 2247634"/>
                  <a:gd name="connsiteX47" fmla="*/ 885625 w 2429874"/>
                  <a:gd name="connsiteY47" fmla="*/ 1135007 h 2247634"/>
                  <a:gd name="connsiteX48" fmla="*/ 885625 w 2429874"/>
                  <a:gd name="connsiteY48" fmla="*/ 1208543 h 2247634"/>
                  <a:gd name="connsiteX49" fmla="*/ 930386 w 2429874"/>
                  <a:gd name="connsiteY49" fmla="*/ 1208543 h 2247634"/>
                  <a:gd name="connsiteX50" fmla="*/ 930386 w 2429874"/>
                  <a:gd name="connsiteY50" fmla="*/ 1243712 h 2247634"/>
                  <a:gd name="connsiteX51" fmla="*/ 975147 w 2429874"/>
                  <a:gd name="connsiteY51" fmla="*/ 1243712 h 2247634"/>
                  <a:gd name="connsiteX52" fmla="*/ 975147 w 2429874"/>
                  <a:gd name="connsiteY52" fmla="*/ 1288473 h 2247634"/>
                  <a:gd name="connsiteX53" fmla="*/ 1003922 w 2429874"/>
                  <a:gd name="connsiteY53" fmla="*/ 1288473 h 2247634"/>
                  <a:gd name="connsiteX54" fmla="*/ 1003922 w 2429874"/>
                  <a:gd name="connsiteY54" fmla="*/ 1326839 h 2247634"/>
                  <a:gd name="connsiteX55" fmla="*/ 1045485 w 2429874"/>
                  <a:gd name="connsiteY55" fmla="*/ 1326839 h 2247634"/>
                  <a:gd name="connsiteX56" fmla="*/ 1045485 w 2429874"/>
                  <a:gd name="connsiteY56" fmla="*/ 1387586 h 2247634"/>
                  <a:gd name="connsiteX57" fmla="*/ 1074260 w 2429874"/>
                  <a:gd name="connsiteY57" fmla="*/ 1387586 h 2247634"/>
                  <a:gd name="connsiteX58" fmla="*/ 1074260 w 2429874"/>
                  <a:gd name="connsiteY58" fmla="*/ 1432347 h 2247634"/>
                  <a:gd name="connsiteX59" fmla="*/ 1096641 w 2429874"/>
                  <a:gd name="connsiteY59" fmla="*/ 1432347 h 2247634"/>
                  <a:gd name="connsiteX60" fmla="*/ 1128613 w 2429874"/>
                  <a:gd name="connsiteY60" fmla="*/ 1432347 h 2247634"/>
                  <a:gd name="connsiteX61" fmla="*/ 1128613 w 2429874"/>
                  <a:gd name="connsiteY61" fmla="*/ 1480305 h 2247634"/>
                  <a:gd name="connsiteX62" fmla="*/ 1170176 w 2429874"/>
                  <a:gd name="connsiteY62" fmla="*/ 1480305 h 2247634"/>
                  <a:gd name="connsiteX63" fmla="*/ 1170176 w 2429874"/>
                  <a:gd name="connsiteY63" fmla="*/ 1525066 h 2247634"/>
                  <a:gd name="connsiteX64" fmla="*/ 1211740 w 2429874"/>
                  <a:gd name="connsiteY64" fmla="*/ 1525066 h 2247634"/>
                  <a:gd name="connsiteX65" fmla="*/ 1211740 w 2429874"/>
                  <a:gd name="connsiteY65" fmla="*/ 1563432 h 2247634"/>
                  <a:gd name="connsiteX66" fmla="*/ 1272487 w 2429874"/>
                  <a:gd name="connsiteY66" fmla="*/ 1563432 h 2247634"/>
                  <a:gd name="connsiteX67" fmla="*/ 1272487 w 2429874"/>
                  <a:gd name="connsiteY67" fmla="*/ 1608193 h 2247634"/>
                  <a:gd name="connsiteX68" fmla="*/ 1326839 w 2429874"/>
                  <a:gd name="connsiteY68" fmla="*/ 1608193 h 2247634"/>
                  <a:gd name="connsiteX69" fmla="*/ 1326839 w 2429874"/>
                  <a:gd name="connsiteY69" fmla="*/ 1659348 h 2247634"/>
                  <a:gd name="connsiteX70" fmla="*/ 1384389 w 2429874"/>
                  <a:gd name="connsiteY70" fmla="*/ 1659348 h 2247634"/>
                  <a:gd name="connsiteX71" fmla="*/ 1384389 w 2429874"/>
                  <a:gd name="connsiteY71" fmla="*/ 1688123 h 2247634"/>
                  <a:gd name="connsiteX72" fmla="*/ 1416361 w 2429874"/>
                  <a:gd name="connsiteY72" fmla="*/ 1688123 h 2247634"/>
                  <a:gd name="connsiteX73" fmla="*/ 1416361 w 2429874"/>
                  <a:gd name="connsiteY73" fmla="*/ 1732884 h 2247634"/>
                  <a:gd name="connsiteX74" fmla="*/ 1473911 w 2429874"/>
                  <a:gd name="connsiteY74" fmla="*/ 1732884 h 2247634"/>
                  <a:gd name="connsiteX75" fmla="*/ 1473911 w 2429874"/>
                  <a:gd name="connsiteY75" fmla="*/ 1752067 h 2247634"/>
                  <a:gd name="connsiteX76" fmla="*/ 1486699 w 2429874"/>
                  <a:gd name="connsiteY76" fmla="*/ 1752067 h 2247634"/>
                  <a:gd name="connsiteX77" fmla="*/ 1486699 w 2429874"/>
                  <a:gd name="connsiteY77" fmla="*/ 1780842 h 2247634"/>
                  <a:gd name="connsiteX78" fmla="*/ 1534657 w 2429874"/>
                  <a:gd name="connsiteY78" fmla="*/ 1780842 h 2247634"/>
                  <a:gd name="connsiteX79" fmla="*/ 1534657 w 2429874"/>
                  <a:gd name="connsiteY79" fmla="*/ 1838392 h 2247634"/>
                  <a:gd name="connsiteX80" fmla="*/ 1569827 w 2429874"/>
                  <a:gd name="connsiteY80" fmla="*/ 1838392 h 2247634"/>
                  <a:gd name="connsiteX81" fmla="*/ 1569827 w 2429874"/>
                  <a:gd name="connsiteY81" fmla="*/ 1873561 h 2247634"/>
                  <a:gd name="connsiteX82" fmla="*/ 1627376 w 2429874"/>
                  <a:gd name="connsiteY82" fmla="*/ 1873561 h 2247634"/>
                  <a:gd name="connsiteX83" fmla="*/ 1627376 w 2429874"/>
                  <a:gd name="connsiteY83" fmla="*/ 1908730 h 2247634"/>
                  <a:gd name="connsiteX84" fmla="*/ 1716898 w 2429874"/>
                  <a:gd name="connsiteY84" fmla="*/ 1908730 h 2247634"/>
                  <a:gd name="connsiteX85" fmla="*/ 1716898 w 2429874"/>
                  <a:gd name="connsiteY85" fmla="*/ 1908730 h 2247634"/>
                  <a:gd name="connsiteX86" fmla="*/ 1723825 w 2429874"/>
                  <a:gd name="connsiteY86" fmla="*/ 1940297 h 2247634"/>
                  <a:gd name="connsiteX87" fmla="*/ 1785907 w 2429874"/>
                  <a:gd name="connsiteY87" fmla="*/ 1933196 h 2247634"/>
                  <a:gd name="connsiteX88" fmla="*/ 1784039 w 2429874"/>
                  <a:gd name="connsiteY88" fmla="*/ 1969477 h 2247634"/>
                  <a:gd name="connsiteX89" fmla="*/ 1828800 w 2429874"/>
                  <a:gd name="connsiteY89" fmla="*/ 1969477 h 2247634"/>
                  <a:gd name="connsiteX90" fmla="*/ 1828800 w 2429874"/>
                  <a:gd name="connsiteY90" fmla="*/ 1991857 h 2247634"/>
                  <a:gd name="connsiteX91" fmla="*/ 1879955 w 2429874"/>
                  <a:gd name="connsiteY91" fmla="*/ 1991857 h 2247634"/>
                  <a:gd name="connsiteX92" fmla="*/ 1879955 w 2429874"/>
                  <a:gd name="connsiteY92" fmla="*/ 2030224 h 2247634"/>
                  <a:gd name="connsiteX93" fmla="*/ 1924716 w 2429874"/>
                  <a:gd name="connsiteY93" fmla="*/ 2030224 h 2247634"/>
                  <a:gd name="connsiteX94" fmla="*/ 1924716 w 2429874"/>
                  <a:gd name="connsiteY94" fmla="*/ 2065393 h 2247634"/>
                  <a:gd name="connsiteX95" fmla="*/ 1982266 w 2429874"/>
                  <a:gd name="connsiteY95" fmla="*/ 2065393 h 2247634"/>
                  <a:gd name="connsiteX96" fmla="*/ 1982266 w 2429874"/>
                  <a:gd name="connsiteY96" fmla="*/ 2090971 h 2247634"/>
                  <a:gd name="connsiteX97" fmla="*/ 2014238 w 2429874"/>
                  <a:gd name="connsiteY97" fmla="*/ 2090971 h 2247634"/>
                  <a:gd name="connsiteX98" fmla="*/ 2014238 w 2429874"/>
                  <a:gd name="connsiteY98" fmla="*/ 2126140 h 2247634"/>
                  <a:gd name="connsiteX99" fmla="*/ 2081379 w 2429874"/>
                  <a:gd name="connsiteY99" fmla="*/ 2126140 h 2247634"/>
                  <a:gd name="connsiteX100" fmla="*/ 2081379 w 2429874"/>
                  <a:gd name="connsiteY100" fmla="*/ 2154915 h 2247634"/>
                  <a:gd name="connsiteX101" fmla="*/ 2116548 w 2429874"/>
                  <a:gd name="connsiteY101" fmla="*/ 2154915 h 2247634"/>
                  <a:gd name="connsiteX102" fmla="*/ 2116548 w 2429874"/>
                  <a:gd name="connsiteY102" fmla="*/ 2193281 h 2247634"/>
                  <a:gd name="connsiteX103" fmla="*/ 2209267 w 2429874"/>
                  <a:gd name="connsiteY103" fmla="*/ 2193281 h 2247634"/>
                  <a:gd name="connsiteX104" fmla="*/ 2209267 w 2429874"/>
                  <a:gd name="connsiteY104" fmla="*/ 2193281 h 2247634"/>
                  <a:gd name="connsiteX105" fmla="*/ 2209267 w 2429874"/>
                  <a:gd name="connsiteY105" fmla="*/ 2218859 h 2247634"/>
                  <a:gd name="connsiteX106" fmla="*/ 2317972 w 2429874"/>
                  <a:gd name="connsiteY106" fmla="*/ 2218859 h 2247634"/>
                  <a:gd name="connsiteX107" fmla="*/ 2317972 w 2429874"/>
                  <a:gd name="connsiteY107" fmla="*/ 2247634 h 2247634"/>
                  <a:gd name="connsiteX108" fmla="*/ 2429874 w 2429874"/>
                  <a:gd name="connsiteY108"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35690 w 2429874"/>
                  <a:gd name="connsiteY40" fmla="*/ 964719 h 2247634"/>
                  <a:gd name="connsiteX41" fmla="*/ 761841 w 2429874"/>
                  <a:gd name="connsiteY41" fmla="*/ 976952 h 2247634"/>
                  <a:gd name="connsiteX42" fmla="*/ 764132 w 2429874"/>
                  <a:gd name="connsiteY42" fmla="*/ 1023105 h 2247634"/>
                  <a:gd name="connsiteX43" fmla="*/ 796104 w 2429874"/>
                  <a:gd name="connsiteY43" fmla="*/ 1023105 h 2247634"/>
                  <a:gd name="connsiteX44" fmla="*/ 796104 w 2429874"/>
                  <a:gd name="connsiteY44" fmla="*/ 1051880 h 2247634"/>
                  <a:gd name="connsiteX45" fmla="*/ 844062 w 2429874"/>
                  <a:gd name="connsiteY45" fmla="*/ 1051880 h 2247634"/>
                  <a:gd name="connsiteX46" fmla="*/ 844062 w 2429874"/>
                  <a:gd name="connsiteY46" fmla="*/ 1135007 h 2247634"/>
                  <a:gd name="connsiteX47" fmla="*/ 885625 w 2429874"/>
                  <a:gd name="connsiteY47" fmla="*/ 1135007 h 2247634"/>
                  <a:gd name="connsiteX48" fmla="*/ 885625 w 2429874"/>
                  <a:gd name="connsiteY48" fmla="*/ 1208543 h 2247634"/>
                  <a:gd name="connsiteX49" fmla="*/ 930386 w 2429874"/>
                  <a:gd name="connsiteY49" fmla="*/ 1208543 h 2247634"/>
                  <a:gd name="connsiteX50" fmla="*/ 930386 w 2429874"/>
                  <a:gd name="connsiteY50" fmla="*/ 1243712 h 2247634"/>
                  <a:gd name="connsiteX51" fmla="*/ 975147 w 2429874"/>
                  <a:gd name="connsiteY51" fmla="*/ 1243712 h 2247634"/>
                  <a:gd name="connsiteX52" fmla="*/ 975147 w 2429874"/>
                  <a:gd name="connsiteY52" fmla="*/ 1288473 h 2247634"/>
                  <a:gd name="connsiteX53" fmla="*/ 1003922 w 2429874"/>
                  <a:gd name="connsiteY53" fmla="*/ 1288473 h 2247634"/>
                  <a:gd name="connsiteX54" fmla="*/ 1003922 w 2429874"/>
                  <a:gd name="connsiteY54" fmla="*/ 1326839 h 2247634"/>
                  <a:gd name="connsiteX55" fmla="*/ 1045485 w 2429874"/>
                  <a:gd name="connsiteY55" fmla="*/ 1326839 h 2247634"/>
                  <a:gd name="connsiteX56" fmla="*/ 1045485 w 2429874"/>
                  <a:gd name="connsiteY56" fmla="*/ 1387586 h 2247634"/>
                  <a:gd name="connsiteX57" fmla="*/ 1074260 w 2429874"/>
                  <a:gd name="connsiteY57" fmla="*/ 1387586 h 2247634"/>
                  <a:gd name="connsiteX58" fmla="*/ 1074260 w 2429874"/>
                  <a:gd name="connsiteY58" fmla="*/ 1432347 h 2247634"/>
                  <a:gd name="connsiteX59" fmla="*/ 1096641 w 2429874"/>
                  <a:gd name="connsiteY59" fmla="*/ 1432347 h 2247634"/>
                  <a:gd name="connsiteX60" fmla="*/ 1128613 w 2429874"/>
                  <a:gd name="connsiteY60" fmla="*/ 1432347 h 2247634"/>
                  <a:gd name="connsiteX61" fmla="*/ 1128613 w 2429874"/>
                  <a:gd name="connsiteY61" fmla="*/ 1480305 h 2247634"/>
                  <a:gd name="connsiteX62" fmla="*/ 1170176 w 2429874"/>
                  <a:gd name="connsiteY62" fmla="*/ 1480305 h 2247634"/>
                  <a:gd name="connsiteX63" fmla="*/ 1170176 w 2429874"/>
                  <a:gd name="connsiteY63" fmla="*/ 1525066 h 2247634"/>
                  <a:gd name="connsiteX64" fmla="*/ 1211740 w 2429874"/>
                  <a:gd name="connsiteY64" fmla="*/ 1525066 h 2247634"/>
                  <a:gd name="connsiteX65" fmla="*/ 1211740 w 2429874"/>
                  <a:gd name="connsiteY65" fmla="*/ 1563432 h 2247634"/>
                  <a:gd name="connsiteX66" fmla="*/ 1272487 w 2429874"/>
                  <a:gd name="connsiteY66" fmla="*/ 1563432 h 2247634"/>
                  <a:gd name="connsiteX67" fmla="*/ 1272487 w 2429874"/>
                  <a:gd name="connsiteY67" fmla="*/ 1608193 h 2247634"/>
                  <a:gd name="connsiteX68" fmla="*/ 1326839 w 2429874"/>
                  <a:gd name="connsiteY68" fmla="*/ 1608193 h 2247634"/>
                  <a:gd name="connsiteX69" fmla="*/ 1326839 w 2429874"/>
                  <a:gd name="connsiteY69" fmla="*/ 1659348 h 2247634"/>
                  <a:gd name="connsiteX70" fmla="*/ 1384389 w 2429874"/>
                  <a:gd name="connsiteY70" fmla="*/ 1659348 h 2247634"/>
                  <a:gd name="connsiteX71" fmla="*/ 1384389 w 2429874"/>
                  <a:gd name="connsiteY71" fmla="*/ 1688123 h 2247634"/>
                  <a:gd name="connsiteX72" fmla="*/ 1416361 w 2429874"/>
                  <a:gd name="connsiteY72" fmla="*/ 1688123 h 2247634"/>
                  <a:gd name="connsiteX73" fmla="*/ 1416361 w 2429874"/>
                  <a:gd name="connsiteY73" fmla="*/ 1732884 h 2247634"/>
                  <a:gd name="connsiteX74" fmla="*/ 1473911 w 2429874"/>
                  <a:gd name="connsiteY74" fmla="*/ 1732884 h 2247634"/>
                  <a:gd name="connsiteX75" fmla="*/ 1473911 w 2429874"/>
                  <a:gd name="connsiteY75" fmla="*/ 1752067 h 2247634"/>
                  <a:gd name="connsiteX76" fmla="*/ 1486699 w 2429874"/>
                  <a:gd name="connsiteY76" fmla="*/ 1752067 h 2247634"/>
                  <a:gd name="connsiteX77" fmla="*/ 1486699 w 2429874"/>
                  <a:gd name="connsiteY77" fmla="*/ 1780842 h 2247634"/>
                  <a:gd name="connsiteX78" fmla="*/ 1534657 w 2429874"/>
                  <a:gd name="connsiteY78" fmla="*/ 1780842 h 2247634"/>
                  <a:gd name="connsiteX79" fmla="*/ 1534657 w 2429874"/>
                  <a:gd name="connsiteY79" fmla="*/ 1838392 h 2247634"/>
                  <a:gd name="connsiteX80" fmla="*/ 1569827 w 2429874"/>
                  <a:gd name="connsiteY80" fmla="*/ 1838392 h 2247634"/>
                  <a:gd name="connsiteX81" fmla="*/ 1569827 w 2429874"/>
                  <a:gd name="connsiteY81" fmla="*/ 1873561 h 2247634"/>
                  <a:gd name="connsiteX82" fmla="*/ 1627376 w 2429874"/>
                  <a:gd name="connsiteY82" fmla="*/ 1873561 h 2247634"/>
                  <a:gd name="connsiteX83" fmla="*/ 1627376 w 2429874"/>
                  <a:gd name="connsiteY83" fmla="*/ 1908730 h 2247634"/>
                  <a:gd name="connsiteX84" fmla="*/ 1716898 w 2429874"/>
                  <a:gd name="connsiteY84" fmla="*/ 1908730 h 2247634"/>
                  <a:gd name="connsiteX85" fmla="*/ 1716898 w 2429874"/>
                  <a:gd name="connsiteY85" fmla="*/ 1908730 h 2247634"/>
                  <a:gd name="connsiteX86" fmla="*/ 1723825 w 2429874"/>
                  <a:gd name="connsiteY86" fmla="*/ 1940297 h 2247634"/>
                  <a:gd name="connsiteX87" fmla="*/ 1780304 w 2429874"/>
                  <a:gd name="connsiteY87" fmla="*/ 1933196 h 2247634"/>
                  <a:gd name="connsiteX88" fmla="*/ 1784039 w 2429874"/>
                  <a:gd name="connsiteY88" fmla="*/ 1969477 h 2247634"/>
                  <a:gd name="connsiteX89" fmla="*/ 1828800 w 2429874"/>
                  <a:gd name="connsiteY89" fmla="*/ 1969477 h 2247634"/>
                  <a:gd name="connsiteX90" fmla="*/ 1828800 w 2429874"/>
                  <a:gd name="connsiteY90" fmla="*/ 1991857 h 2247634"/>
                  <a:gd name="connsiteX91" fmla="*/ 1879955 w 2429874"/>
                  <a:gd name="connsiteY91" fmla="*/ 1991857 h 2247634"/>
                  <a:gd name="connsiteX92" fmla="*/ 1879955 w 2429874"/>
                  <a:gd name="connsiteY92" fmla="*/ 2030224 h 2247634"/>
                  <a:gd name="connsiteX93" fmla="*/ 1924716 w 2429874"/>
                  <a:gd name="connsiteY93" fmla="*/ 2030224 h 2247634"/>
                  <a:gd name="connsiteX94" fmla="*/ 1924716 w 2429874"/>
                  <a:gd name="connsiteY94" fmla="*/ 2065393 h 2247634"/>
                  <a:gd name="connsiteX95" fmla="*/ 1982266 w 2429874"/>
                  <a:gd name="connsiteY95" fmla="*/ 2065393 h 2247634"/>
                  <a:gd name="connsiteX96" fmla="*/ 1982266 w 2429874"/>
                  <a:gd name="connsiteY96" fmla="*/ 2090971 h 2247634"/>
                  <a:gd name="connsiteX97" fmla="*/ 2014238 w 2429874"/>
                  <a:gd name="connsiteY97" fmla="*/ 2090971 h 2247634"/>
                  <a:gd name="connsiteX98" fmla="*/ 2014238 w 2429874"/>
                  <a:gd name="connsiteY98" fmla="*/ 2126140 h 2247634"/>
                  <a:gd name="connsiteX99" fmla="*/ 2081379 w 2429874"/>
                  <a:gd name="connsiteY99" fmla="*/ 2126140 h 2247634"/>
                  <a:gd name="connsiteX100" fmla="*/ 2081379 w 2429874"/>
                  <a:gd name="connsiteY100" fmla="*/ 2154915 h 2247634"/>
                  <a:gd name="connsiteX101" fmla="*/ 2116548 w 2429874"/>
                  <a:gd name="connsiteY101" fmla="*/ 2154915 h 2247634"/>
                  <a:gd name="connsiteX102" fmla="*/ 2116548 w 2429874"/>
                  <a:gd name="connsiteY102" fmla="*/ 2193281 h 2247634"/>
                  <a:gd name="connsiteX103" fmla="*/ 2209267 w 2429874"/>
                  <a:gd name="connsiteY103" fmla="*/ 2193281 h 2247634"/>
                  <a:gd name="connsiteX104" fmla="*/ 2209267 w 2429874"/>
                  <a:gd name="connsiteY104" fmla="*/ 2193281 h 2247634"/>
                  <a:gd name="connsiteX105" fmla="*/ 2209267 w 2429874"/>
                  <a:gd name="connsiteY105" fmla="*/ 2218859 h 2247634"/>
                  <a:gd name="connsiteX106" fmla="*/ 2317972 w 2429874"/>
                  <a:gd name="connsiteY106" fmla="*/ 2218859 h 2247634"/>
                  <a:gd name="connsiteX107" fmla="*/ 2317972 w 2429874"/>
                  <a:gd name="connsiteY107" fmla="*/ 2247634 h 2247634"/>
                  <a:gd name="connsiteX108" fmla="*/ 2429874 w 2429874"/>
                  <a:gd name="connsiteY108"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35690 w 2429874"/>
                  <a:gd name="connsiteY40" fmla="*/ 964719 h 2247634"/>
                  <a:gd name="connsiteX41" fmla="*/ 761841 w 2429874"/>
                  <a:gd name="connsiteY41" fmla="*/ 976952 h 2247634"/>
                  <a:gd name="connsiteX42" fmla="*/ 764132 w 2429874"/>
                  <a:gd name="connsiteY42" fmla="*/ 1023105 h 2247634"/>
                  <a:gd name="connsiteX43" fmla="*/ 796104 w 2429874"/>
                  <a:gd name="connsiteY43" fmla="*/ 1023105 h 2247634"/>
                  <a:gd name="connsiteX44" fmla="*/ 796104 w 2429874"/>
                  <a:gd name="connsiteY44" fmla="*/ 1051880 h 2247634"/>
                  <a:gd name="connsiteX45" fmla="*/ 844062 w 2429874"/>
                  <a:gd name="connsiteY45" fmla="*/ 1051880 h 2247634"/>
                  <a:gd name="connsiteX46" fmla="*/ 844062 w 2429874"/>
                  <a:gd name="connsiteY46" fmla="*/ 1135007 h 2247634"/>
                  <a:gd name="connsiteX47" fmla="*/ 885625 w 2429874"/>
                  <a:gd name="connsiteY47" fmla="*/ 1135007 h 2247634"/>
                  <a:gd name="connsiteX48" fmla="*/ 885625 w 2429874"/>
                  <a:gd name="connsiteY48" fmla="*/ 1208543 h 2247634"/>
                  <a:gd name="connsiteX49" fmla="*/ 930386 w 2429874"/>
                  <a:gd name="connsiteY49" fmla="*/ 1208543 h 2247634"/>
                  <a:gd name="connsiteX50" fmla="*/ 930386 w 2429874"/>
                  <a:gd name="connsiteY50" fmla="*/ 1243712 h 2247634"/>
                  <a:gd name="connsiteX51" fmla="*/ 975147 w 2429874"/>
                  <a:gd name="connsiteY51" fmla="*/ 1243712 h 2247634"/>
                  <a:gd name="connsiteX52" fmla="*/ 975147 w 2429874"/>
                  <a:gd name="connsiteY52" fmla="*/ 1288473 h 2247634"/>
                  <a:gd name="connsiteX53" fmla="*/ 1003922 w 2429874"/>
                  <a:gd name="connsiteY53" fmla="*/ 1288473 h 2247634"/>
                  <a:gd name="connsiteX54" fmla="*/ 1003922 w 2429874"/>
                  <a:gd name="connsiteY54" fmla="*/ 1326839 h 2247634"/>
                  <a:gd name="connsiteX55" fmla="*/ 1045485 w 2429874"/>
                  <a:gd name="connsiteY55" fmla="*/ 1326839 h 2247634"/>
                  <a:gd name="connsiteX56" fmla="*/ 1045485 w 2429874"/>
                  <a:gd name="connsiteY56" fmla="*/ 1387586 h 2247634"/>
                  <a:gd name="connsiteX57" fmla="*/ 1074260 w 2429874"/>
                  <a:gd name="connsiteY57" fmla="*/ 1387586 h 2247634"/>
                  <a:gd name="connsiteX58" fmla="*/ 1074260 w 2429874"/>
                  <a:gd name="connsiteY58" fmla="*/ 1432347 h 2247634"/>
                  <a:gd name="connsiteX59" fmla="*/ 1096641 w 2429874"/>
                  <a:gd name="connsiteY59" fmla="*/ 1432347 h 2247634"/>
                  <a:gd name="connsiteX60" fmla="*/ 1128613 w 2429874"/>
                  <a:gd name="connsiteY60" fmla="*/ 1432347 h 2247634"/>
                  <a:gd name="connsiteX61" fmla="*/ 1128613 w 2429874"/>
                  <a:gd name="connsiteY61" fmla="*/ 1480305 h 2247634"/>
                  <a:gd name="connsiteX62" fmla="*/ 1170176 w 2429874"/>
                  <a:gd name="connsiteY62" fmla="*/ 1480305 h 2247634"/>
                  <a:gd name="connsiteX63" fmla="*/ 1170176 w 2429874"/>
                  <a:gd name="connsiteY63" fmla="*/ 1525066 h 2247634"/>
                  <a:gd name="connsiteX64" fmla="*/ 1211740 w 2429874"/>
                  <a:gd name="connsiteY64" fmla="*/ 1525066 h 2247634"/>
                  <a:gd name="connsiteX65" fmla="*/ 1211740 w 2429874"/>
                  <a:gd name="connsiteY65" fmla="*/ 1563432 h 2247634"/>
                  <a:gd name="connsiteX66" fmla="*/ 1272487 w 2429874"/>
                  <a:gd name="connsiteY66" fmla="*/ 1563432 h 2247634"/>
                  <a:gd name="connsiteX67" fmla="*/ 1272487 w 2429874"/>
                  <a:gd name="connsiteY67" fmla="*/ 1608193 h 2247634"/>
                  <a:gd name="connsiteX68" fmla="*/ 1326839 w 2429874"/>
                  <a:gd name="connsiteY68" fmla="*/ 1608193 h 2247634"/>
                  <a:gd name="connsiteX69" fmla="*/ 1326839 w 2429874"/>
                  <a:gd name="connsiteY69" fmla="*/ 1659348 h 2247634"/>
                  <a:gd name="connsiteX70" fmla="*/ 1384389 w 2429874"/>
                  <a:gd name="connsiteY70" fmla="*/ 1659348 h 2247634"/>
                  <a:gd name="connsiteX71" fmla="*/ 1384389 w 2429874"/>
                  <a:gd name="connsiteY71" fmla="*/ 1688123 h 2247634"/>
                  <a:gd name="connsiteX72" fmla="*/ 1416361 w 2429874"/>
                  <a:gd name="connsiteY72" fmla="*/ 1688123 h 2247634"/>
                  <a:gd name="connsiteX73" fmla="*/ 1416361 w 2429874"/>
                  <a:gd name="connsiteY73" fmla="*/ 1732884 h 2247634"/>
                  <a:gd name="connsiteX74" fmla="*/ 1473911 w 2429874"/>
                  <a:gd name="connsiteY74" fmla="*/ 1732884 h 2247634"/>
                  <a:gd name="connsiteX75" fmla="*/ 1473911 w 2429874"/>
                  <a:gd name="connsiteY75" fmla="*/ 1752067 h 2247634"/>
                  <a:gd name="connsiteX76" fmla="*/ 1486699 w 2429874"/>
                  <a:gd name="connsiteY76" fmla="*/ 1752067 h 2247634"/>
                  <a:gd name="connsiteX77" fmla="*/ 1486699 w 2429874"/>
                  <a:gd name="connsiteY77" fmla="*/ 1780842 h 2247634"/>
                  <a:gd name="connsiteX78" fmla="*/ 1534657 w 2429874"/>
                  <a:gd name="connsiteY78" fmla="*/ 1780842 h 2247634"/>
                  <a:gd name="connsiteX79" fmla="*/ 1534657 w 2429874"/>
                  <a:gd name="connsiteY79" fmla="*/ 1838392 h 2247634"/>
                  <a:gd name="connsiteX80" fmla="*/ 1569827 w 2429874"/>
                  <a:gd name="connsiteY80" fmla="*/ 1838392 h 2247634"/>
                  <a:gd name="connsiteX81" fmla="*/ 1569827 w 2429874"/>
                  <a:gd name="connsiteY81" fmla="*/ 1873561 h 2247634"/>
                  <a:gd name="connsiteX82" fmla="*/ 1627376 w 2429874"/>
                  <a:gd name="connsiteY82" fmla="*/ 1873561 h 2247634"/>
                  <a:gd name="connsiteX83" fmla="*/ 1627376 w 2429874"/>
                  <a:gd name="connsiteY83" fmla="*/ 1908730 h 2247634"/>
                  <a:gd name="connsiteX84" fmla="*/ 1716898 w 2429874"/>
                  <a:gd name="connsiteY84" fmla="*/ 1908730 h 2247634"/>
                  <a:gd name="connsiteX85" fmla="*/ 1716898 w 2429874"/>
                  <a:gd name="connsiteY85" fmla="*/ 1908730 h 2247634"/>
                  <a:gd name="connsiteX86" fmla="*/ 1723825 w 2429874"/>
                  <a:gd name="connsiteY86" fmla="*/ 1940297 h 2247634"/>
                  <a:gd name="connsiteX87" fmla="*/ 1780304 w 2429874"/>
                  <a:gd name="connsiteY87" fmla="*/ 1933196 h 2247634"/>
                  <a:gd name="connsiteX88" fmla="*/ 1784039 w 2429874"/>
                  <a:gd name="connsiteY88" fmla="*/ 1969477 h 2247634"/>
                  <a:gd name="connsiteX89" fmla="*/ 1828800 w 2429874"/>
                  <a:gd name="connsiteY89" fmla="*/ 1969477 h 2247634"/>
                  <a:gd name="connsiteX90" fmla="*/ 1828800 w 2429874"/>
                  <a:gd name="connsiteY90" fmla="*/ 1991857 h 2247634"/>
                  <a:gd name="connsiteX91" fmla="*/ 1879955 w 2429874"/>
                  <a:gd name="connsiteY91" fmla="*/ 1991857 h 2247634"/>
                  <a:gd name="connsiteX92" fmla="*/ 1879955 w 2429874"/>
                  <a:gd name="connsiteY92" fmla="*/ 2030224 h 2247634"/>
                  <a:gd name="connsiteX93" fmla="*/ 1924716 w 2429874"/>
                  <a:gd name="connsiteY93" fmla="*/ 2030224 h 2247634"/>
                  <a:gd name="connsiteX94" fmla="*/ 1924716 w 2429874"/>
                  <a:gd name="connsiteY94" fmla="*/ 2065393 h 2247634"/>
                  <a:gd name="connsiteX95" fmla="*/ 1982266 w 2429874"/>
                  <a:gd name="connsiteY95" fmla="*/ 2065393 h 2247634"/>
                  <a:gd name="connsiteX96" fmla="*/ 1982266 w 2429874"/>
                  <a:gd name="connsiteY96" fmla="*/ 2090971 h 2247634"/>
                  <a:gd name="connsiteX97" fmla="*/ 2014238 w 2429874"/>
                  <a:gd name="connsiteY97" fmla="*/ 2090971 h 2247634"/>
                  <a:gd name="connsiteX98" fmla="*/ 2014238 w 2429874"/>
                  <a:gd name="connsiteY98" fmla="*/ 2126140 h 2247634"/>
                  <a:gd name="connsiteX99" fmla="*/ 2081379 w 2429874"/>
                  <a:gd name="connsiteY99" fmla="*/ 2126140 h 2247634"/>
                  <a:gd name="connsiteX100" fmla="*/ 2081379 w 2429874"/>
                  <a:gd name="connsiteY100" fmla="*/ 2154915 h 2247634"/>
                  <a:gd name="connsiteX101" fmla="*/ 2116548 w 2429874"/>
                  <a:gd name="connsiteY101" fmla="*/ 2154915 h 2247634"/>
                  <a:gd name="connsiteX102" fmla="*/ 2116548 w 2429874"/>
                  <a:gd name="connsiteY102" fmla="*/ 2193281 h 2247634"/>
                  <a:gd name="connsiteX103" fmla="*/ 2209267 w 2429874"/>
                  <a:gd name="connsiteY103" fmla="*/ 2193281 h 2247634"/>
                  <a:gd name="connsiteX104" fmla="*/ 2209267 w 2429874"/>
                  <a:gd name="connsiteY104" fmla="*/ 2193281 h 2247634"/>
                  <a:gd name="connsiteX105" fmla="*/ 2209267 w 2429874"/>
                  <a:gd name="connsiteY105" fmla="*/ 2218859 h 2247634"/>
                  <a:gd name="connsiteX106" fmla="*/ 2317972 w 2429874"/>
                  <a:gd name="connsiteY106" fmla="*/ 2218859 h 2247634"/>
                  <a:gd name="connsiteX107" fmla="*/ 2317972 w 2429874"/>
                  <a:gd name="connsiteY107" fmla="*/ 2247634 h 2247634"/>
                  <a:gd name="connsiteX108" fmla="*/ 2429874 w 2429874"/>
                  <a:gd name="connsiteY108" fmla="*/ 2247634 h 2247634"/>
                  <a:gd name="connsiteX0" fmla="*/ 0 w 2429874"/>
                  <a:gd name="connsiteY0" fmla="*/ 0 h 2247634"/>
                  <a:gd name="connsiteX1" fmla="*/ 0 w 2429874"/>
                  <a:gd name="connsiteY1" fmla="*/ 38367 h 2247634"/>
                  <a:gd name="connsiteX2" fmla="*/ 63944 w 2429874"/>
                  <a:gd name="connsiteY2" fmla="*/ 38367 h 2247634"/>
                  <a:gd name="connsiteX3" fmla="*/ 63944 w 2429874"/>
                  <a:gd name="connsiteY3" fmla="*/ 79930 h 2247634"/>
                  <a:gd name="connsiteX4" fmla="*/ 121494 w 2429874"/>
                  <a:gd name="connsiteY4" fmla="*/ 79930 h 2247634"/>
                  <a:gd name="connsiteX5" fmla="*/ 121494 w 2429874"/>
                  <a:gd name="connsiteY5" fmla="*/ 108705 h 2247634"/>
                  <a:gd name="connsiteX6" fmla="*/ 159860 w 2429874"/>
                  <a:gd name="connsiteY6" fmla="*/ 118297 h 2247634"/>
                  <a:gd name="connsiteX7" fmla="*/ 156663 w 2429874"/>
                  <a:gd name="connsiteY7" fmla="*/ 118297 h 2247634"/>
                  <a:gd name="connsiteX8" fmla="*/ 156663 w 2429874"/>
                  <a:gd name="connsiteY8" fmla="*/ 223804 h 2247634"/>
                  <a:gd name="connsiteX9" fmla="*/ 185438 w 2429874"/>
                  <a:gd name="connsiteY9" fmla="*/ 223804 h 2247634"/>
                  <a:gd name="connsiteX10" fmla="*/ 185438 w 2429874"/>
                  <a:gd name="connsiteY10" fmla="*/ 255776 h 2247634"/>
                  <a:gd name="connsiteX11" fmla="*/ 255776 w 2429874"/>
                  <a:gd name="connsiteY11" fmla="*/ 255776 h 2247634"/>
                  <a:gd name="connsiteX12" fmla="*/ 255776 w 2429874"/>
                  <a:gd name="connsiteY12" fmla="*/ 274960 h 2247634"/>
                  <a:gd name="connsiteX13" fmla="*/ 294143 w 2429874"/>
                  <a:gd name="connsiteY13" fmla="*/ 274960 h 2247634"/>
                  <a:gd name="connsiteX14" fmla="*/ 294143 w 2429874"/>
                  <a:gd name="connsiteY14" fmla="*/ 300537 h 2247634"/>
                  <a:gd name="connsiteX15" fmla="*/ 326115 w 2429874"/>
                  <a:gd name="connsiteY15" fmla="*/ 300537 h 2247634"/>
                  <a:gd name="connsiteX16" fmla="*/ 326115 w 2429874"/>
                  <a:gd name="connsiteY16" fmla="*/ 351692 h 2247634"/>
                  <a:gd name="connsiteX17" fmla="*/ 351692 w 2429874"/>
                  <a:gd name="connsiteY17" fmla="*/ 351692 h 2247634"/>
                  <a:gd name="connsiteX18" fmla="*/ 351692 w 2429874"/>
                  <a:gd name="connsiteY18" fmla="*/ 399650 h 2247634"/>
                  <a:gd name="connsiteX19" fmla="*/ 390059 w 2429874"/>
                  <a:gd name="connsiteY19" fmla="*/ 399650 h 2247634"/>
                  <a:gd name="connsiteX20" fmla="*/ 390059 w 2429874"/>
                  <a:gd name="connsiteY20" fmla="*/ 434820 h 2247634"/>
                  <a:gd name="connsiteX21" fmla="*/ 431623 w 2429874"/>
                  <a:gd name="connsiteY21" fmla="*/ 434820 h 2247634"/>
                  <a:gd name="connsiteX22" fmla="*/ 431623 w 2429874"/>
                  <a:gd name="connsiteY22" fmla="*/ 469989 h 2247634"/>
                  <a:gd name="connsiteX23" fmla="*/ 454003 w 2429874"/>
                  <a:gd name="connsiteY23" fmla="*/ 469989 h 2247634"/>
                  <a:gd name="connsiteX24" fmla="*/ 454003 w 2429874"/>
                  <a:gd name="connsiteY24" fmla="*/ 530736 h 2247634"/>
                  <a:gd name="connsiteX25" fmla="*/ 476383 w 2429874"/>
                  <a:gd name="connsiteY25" fmla="*/ 530736 h 2247634"/>
                  <a:gd name="connsiteX26" fmla="*/ 476383 w 2429874"/>
                  <a:gd name="connsiteY26" fmla="*/ 565905 h 2247634"/>
                  <a:gd name="connsiteX27" fmla="*/ 517947 w 2429874"/>
                  <a:gd name="connsiteY27" fmla="*/ 565905 h 2247634"/>
                  <a:gd name="connsiteX28" fmla="*/ 517947 w 2429874"/>
                  <a:gd name="connsiteY28" fmla="*/ 626652 h 2247634"/>
                  <a:gd name="connsiteX29" fmla="*/ 549919 w 2429874"/>
                  <a:gd name="connsiteY29" fmla="*/ 626652 h 2247634"/>
                  <a:gd name="connsiteX30" fmla="*/ 549919 w 2429874"/>
                  <a:gd name="connsiteY30" fmla="*/ 690596 h 2247634"/>
                  <a:gd name="connsiteX31" fmla="*/ 569102 w 2429874"/>
                  <a:gd name="connsiteY31" fmla="*/ 690596 h 2247634"/>
                  <a:gd name="connsiteX32" fmla="*/ 569102 w 2429874"/>
                  <a:gd name="connsiteY32" fmla="*/ 744948 h 2247634"/>
                  <a:gd name="connsiteX33" fmla="*/ 620257 w 2429874"/>
                  <a:gd name="connsiteY33" fmla="*/ 744948 h 2247634"/>
                  <a:gd name="connsiteX34" fmla="*/ 620257 w 2429874"/>
                  <a:gd name="connsiteY34" fmla="*/ 802498 h 2247634"/>
                  <a:gd name="connsiteX35" fmla="*/ 649032 w 2429874"/>
                  <a:gd name="connsiteY35" fmla="*/ 802498 h 2247634"/>
                  <a:gd name="connsiteX36" fmla="*/ 649032 w 2429874"/>
                  <a:gd name="connsiteY36" fmla="*/ 856850 h 2247634"/>
                  <a:gd name="connsiteX37" fmla="*/ 702021 w 2429874"/>
                  <a:gd name="connsiteY37" fmla="*/ 856850 h 2247634"/>
                  <a:gd name="connsiteX38" fmla="*/ 702021 w 2429874"/>
                  <a:gd name="connsiteY38" fmla="*/ 908006 h 2247634"/>
                  <a:gd name="connsiteX39" fmla="*/ 736113 w 2429874"/>
                  <a:gd name="connsiteY39" fmla="*/ 908006 h 2247634"/>
                  <a:gd name="connsiteX40" fmla="*/ 735690 w 2429874"/>
                  <a:gd name="connsiteY40" fmla="*/ 964719 h 2247634"/>
                  <a:gd name="connsiteX41" fmla="*/ 761841 w 2429874"/>
                  <a:gd name="connsiteY41" fmla="*/ 976952 h 2247634"/>
                  <a:gd name="connsiteX42" fmla="*/ 764132 w 2429874"/>
                  <a:gd name="connsiteY42" fmla="*/ 1023105 h 2247634"/>
                  <a:gd name="connsiteX43" fmla="*/ 796104 w 2429874"/>
                  <a:gd name="connsiteY43" fmla="*/ 1023105 h 2247634"/>
                  <a:gd name="connsiteX44" fmla="*/ 796104 w 2429874"/>
                  <a:gd name="connsiteY44" fmla="*/ 1051880 h 2247634"/>
                  <a:gd name="connsiteX45" fmla="*/ 844062 w 2429874"/>
                  <a:gd name="connsiteY45" fmla="*/ 1051880 h 2247634"/>
                  <a:gd name="connsiteX46" fmla="*/ 844062 w 2429874"/>
                  <a:gd name="connsiteY46" fmla="*/ 1135007 h 2247634"/>
                  <a:gd name="connsiteX47" fmla="*/ 885625 w 2429874"/>
                  <a:gd name="connsiteY47" fmla="*/ 1135007 h 2247634"/>
                  <a:gd name="connsiteX48" fmla="*/ 885625 w 2429874"/>
                  <a:gd name="connsiteY48" fmla="*/ 1208543 h 2247634"/>
                  <a:gd name="connsiteX49" fmla="*/ 930386 w 2429874"/>
                  <a:gd name="connsiteY49" fmla="*/ 1208543 h 2247634"/>
                  <a:gd name="connsiteX50" fmla="*/ 930386 w 2429874"/>
                  <a:gd name="connsiteY50" fmla="*/ 1243712 h 2247634"/>
                  <a:gd name="connsiteX51" fmla="*/ 975147 w 2429874"/>
                  <a:gd name="connsiteY51" fmla="*/ 1243712 h 2247634"/>
                  <a:gd name="connsiteX52" fmla="*/ 975147 w 2429874"/>
                  <a:gd name="connsiteY52" fmla="*/ 1288473 h 2247634"/>
                  <a:gd name="connsiteX53" fmla="*/ 1003922 w 2429874"/>
                  <a:gd name="connsiteY53" fmla="*/ 1288473 h 2247634"/>
                  <a:gd name="connsiteX54" fmla="*/ 1003922 w 2429874"/>
                  <a:gd name="connsiteY54" fmla="*/ 1326839 h 2247634"/>
                  <a:gd name="connsiteX55" fmla="*/ 1045485 w 2429874"/>
                  <a:gd name="connsiteY55" fmla="*/ 1326839 h 2247634"/>
                  <a:gd name="connsiteX56" fmla="*/ 1045485 w 2429874"/>
                  <a:gd name="connsiteY56" fmla="*/ 1387586 h 2247634"/>
                  <a:gd name="connsiteX57" fmla="*/ 1074260 w 2429874"/>
                  <a:gd name="connsiteY57" fmla="*/ 1387586 h 2247634"/>
                  <a:gd name="connsiteX58" fmla="*/ 1074260 w 2429874"/>
                  <a:gd name="connsiteY58" fmla="*/ 1432347 h 2247634"/>
                  <a:gd name="connsiteX59" fmla="*/ 1096641 w 2429874"/>
                  <a:gd name="connsiteY59" fmla="*/ 1432347 h 2247634"/>
                  <a:gd name="connsiteX60" fmla="*/ 1128613 w 2429874"/>
                  <a:gd name="connsiteY60" fmla="*/ 1432347 h 2247634"/>
                  <a:gd name="connsiteX61" fmla="*/ 1128613 w 2429874"/>
                  <a:gd name="connsiteY61" fmla="*/ 1480305 h 2247634"/>
                  <a:gd name="connsiteX62" fmla="*/ 1170176 w 2429874"/>
                  <a:gd name="connsiteY62" fmla="*/ 1480305 h 2247634"/>
                  <a:gd name="connsiteX63" fmla="*/ 1170176 w 2429874"/>
                  <a:gd name="connsiteY63" fmla="*/ 1525066 h 2247634"/>
                  <a:gd name="connsiteX64" fmla="*/ 1211740 w 2429874"/>
                  <a:gd name="connsiteY64" fmla="*/ 1525066 h 2247634"/>
                  <a:gd name="connsiteX65" fmla="*/ 1211740 w 2429874"/>
                  <a:gd name="connsiteY65" fmla="*/ 1563432 h 2247634"/>
                  <a:gd name="connsiteX66" fmla="*/ 1272487 w 2429874"/>
                  <a:gd name="connsiteY66" fmla="*/ 1563432 h 2247634"/>
                  <a:gd name="connsiteX67" fmla="*/ 1272487 w 2429874"/>
                  <a:gd name="connsiteY67" fmla="*/ 1608193 h 2247634"/>
                  <a:gd name="connsiteX68" fmla="*/ 1326839 w 2429874"/>
                  <a:gd name="connsiteY68" fmla="*/ 1608193 h 2247634"/>
                  <a:gd name="connsiteX69" fmla="*/ 1326839 w 2429874"/>
                  <a:gd name="connsiteY69" fmla="*/ 1659348 h 2247634"/>
                  <a:gd name="connsiteX70" fmla="*/ 1384389 w 2429874"/>
                  <a:gd name="connsiteY70" fmla="*/ 1659348 h 2247634"/>
                  <a:gd name="connsiteX71" fmla="*/ 1384389 w 2429874"/>
                  <a:gd name="connsiteY71" fmla="*/ 1688123 h 2247634"/>
                  <a:gd name="connsiteX72" fmla="*/ 1416361 w 2429874"/>
                  <a:gd name="connsiteY72" fmla="*/ 1688123 h 2247634"/>
                  <a:gd name="connsiteX73" fmla="*/ 1416361 w 2429874"/>
                  <a:gd name="connsiteY73" fmla="*/ 1732884 h 2247634"/>
                  <a:gd name="connsiteX74" fmla="*/ 1473911 w 2429874"/>
                  <a:gd name="connsiteY74" fmla="*/ 1732884 h 2247634"/>
                  <a:gd name="connsiteX75" fmla="*/ 1473911 w 2429874"/>
                  <a:gd name="connsiteY75" fmla="*/ 1752067 h 2247634"/>
                  <a:gd name="connsiteX76" fmla="*/ 1486699 w 2429874"/>
                  <a:gd name="connsiteY76" fmla="*/ 1752067 h 2247634"/>
                  <a:gd name="connsiteX77" fmla="*/ 1486699 w 2429874"/>
                  <a:gd name="connsiteY77" fmla="*/ 1780842 h 2247634"/>
                  <a:gd name="connsiteX78" fmla="*/ 1534657 w 2429874"/>
                  <a:gd name="connsiteY78" fmla="*/ 1780842 h 2247634"/>
                  <a:gd name="connsiteX79" fmla="*/ 1534657 w 2429874"/>
                  <a:gd name="connsiteY79" fmla="*/ 1838392 h 2247634"/>
                  <a:gd name="connsiteX80" fmla="*/ 1569827 w 2429874"/>
                  <a:gd name="connsiteY80" fmla="*/ 1838392 h 2247634"/>
                  <a:gd name="connsiteX81" fmla="*/ 1569827 w 2429874"/>
                  <a:gd name="connsiteY81" fmla="*/ 1873561 h 2247634"/>
                  <a:gd name="connsiteX82" fmla="*/ 1627376 w 2429874"/>
                  <a:gd name="connsiteY82" fmla="*/ 1873561 h 2247634"/>
                  <a:gd name="connsiteX83" fmla="*/ 1627376 w 2429874"/>
                  <a:gd name="connsiteY83" fmla="*/ 1908730 h 2247634"/>
                  <a:gd name="connsiteX84" fmla="*/ 1716898 w 2429874"/>
                  <a:gd name="connsiteY84" fmla="*/ 1908730 h 2247634"/>
                  <a:gd name="connsiteX85" fmla="*/ 1716898 w 2429874"/>
                  <a:gd name="connsiteY85" fmla="*/ 1908730 h 2247634"/>
                  <a:gd name="connsiteX86" fmla="*/ 1723825 w 2429874"/>
                  <a:gd name="connsiteY86" fmla="*/ 1940297 h 2247634"/>
                  <a:gd name="connsiteX87" fmla="*/ 1784041 w 2429874"/>
                  <a:gd name="connsiteY87" fmla="*/ 1942371 h 2247634"/>
                  <a:gd name="connsiteX88" fmla="*/ 1784039 w 2429874"/>
                  <a:gd name="connsiteY88" fmla="*/ 1969477 h 2247634"/>
                  <a:gd name="connsiteX89" fmla="*/ 1828800 w 2429874"/>
                  <a:gd name="connsiteY89" fmla="*/ 1969477 h 2247634"/>
                  <a:gd name="connsiteX90" fmla="*/ 1828800 w 2429874"/>
                  <a:gd name="connsiteY90" fmla="*/ 1991857 h 2247634"/>
                  <a:gd name="connsiteX91" fmla="*/ 1879955 w 2429874"/>
                  <a:gd name="connsiteY91" fmla="*/ 1991857 h 2247634"/>
                  <a:gd name="connsiteX92" fmla="*/ 1879955 w 2429874"/>
                  <a:gd name="connsiteY92" fmla="*/ 2030224 h 2247634"/>
                  <a:gd name="connsiteX93" fmla="*/ 1924716 w 2429874"/>
                  <a:gd name="connsiteY93" fmla="*/ 2030224 h 2247634"/>
                  <a:gd name="connsiteX94" fmla="*/ 1924716 w 2429874"/>
                  <a:gd name="connsiteY94" fmla="*/ 2065393 h 2247634"/>
                  <a:gd name="connsiteX95" fmla="*/ 1982266 w 2429874"/>
                  <a:gd name="connsiteY95" fmla="*/ 2065393 h 2247634"/>
                  <a:gd name="connsiteX96" fmla="*/ 1982266 w 2429874"/>
                  <a:gd name="connsiteY96" fmla="*/ 2090971 h 2247634"/>
                  <a:gd name="connsiteX97" fmla="*/ 2014238 w 2429874"/>
                  <a:gd name="connsiteY97" fmla="*/ 2090971 h 2247634"/>
                  <a:gd name="connsiteX98" fmla="*/ 2014238 w 2429874"/>
                  <a:gd name="connsiteY98" fmla="*/ 2126140 h 2247634"/>
                  <a:gd name="connsiteX99" fmla="*/ 2081379 w 2429874"/>
                  <a:gd name="connsiteY99" fmla="*/ 2126140 h 2247634"/>
                  <a:gd name="connsiteX100" fmla="*/ 2081379 w 2429874"/>
                  <a:gd name="connsiteY100" fmla="*/ 2154915 h 2247634"/>
                  <a:gd name="connsiteX101" fmla="*/ 2116548 w 2429874"/>
                  <a:gd name="connsiteY101" fmla="*/ 2154915 h 2247634"/>
                  <a:gd name="connsiteX102" fmla="*/ 2116548 w 2429874"/>
                  <a:gd name="connsiteY102" fmla="*/ 2193281 h 2247634"/>
                  <a:gd name="connsiteX103" fmla="*/ 2209267 w 2429874"/>
                  <a:gd name="connsiteY103" fmla="*/ 2193281 h 2247634"/>
                  <a:gd name="connsiteX104" fmla="*/ 2209267 w 2429874"/>
                  <a:gd name="connsiteY104" fmla="*/ 2193281 h 2247634"/>
                  <a:gd name="connsiteX105" fmla="*/ 2209267 w 2429874"/>
                  <a:gd name="connsiteY105" fmla="*/ 2218859 h 2247634"/>
                  <a:gd name="connsiteX106" fmla="*/ 2317972 w 2429874"/>
                  <a:gd name="connsiteY106" fmla="*/ 2218859 h 2247634"/>
                  <a:gd name="connsiteX107" fmla="*/ 2317972 w 2429874"/>
                  <a:gd name="connsiteY107" fmla="*/ 2247634 h 2247634"/>
                  <a:gd name="connsiteX108" fmla="*/ 2429874 w 2429874"/>
                  <a:gd name="connsiteY108" fmla="*/ 2247634 h 224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2429874" h="2247634">
                    <a:moveTo>
                      <a:pt x="0" y="0"/>
                    </a:moveTo>
                    <a:lnTo>
                      <a:pt x="0" y="38367"/>
                    </a:lnTo>
                    <a:lnTo>
                      <a:pt x="63944" y="38367"/>
                    </a:lnTo>
                    <a:lnTo>
                      <a:pt x="63944" y="79930"/>
                    </a:lnTo>
                    <a:lnTo>
                      <a:pt x="121494" y="79930"/>
                    </a:lnTo>
                    <a:lnTo>
                      <a:pt x="121494" y="108705"/>
                    </a:lnTo>
                    <a:lnTo>
                      <a:pt x="159860" y="118297"/>
                    </a:lnTo>
                    <a:lnTo>
                      <a:pt x="156663" y="118297"/>
                    </a:lnTo>
                    <a:lnTo>
                      <a:pt x="156663" y="223804"/>
                    </a:lnTo>
                    <a:lnTo>
                      <a:pt x="185438" y="223804"/>
                    </a:lnTo>
                    <a:lnTo>
                      <a:pt x="185438" y="255776"/>
                    </a:lnTo>
                    <a:lnTo>
                      <a:pt x="255776" y="255776"/>
                    </a:lnTo>
                    <a:lnTo>
                      <a:pt x="255776" y="274960"/>
                    </a:lnTo>
                    <a:lnTo>
                      <a:pt x="294143" y="274960"/>
                    </a:lnTo>
                    <a:lnTo>
                      <a:pt x="294143" y="300537"/>
                    </a:lnTo>
                    <a:lnTo>
                      <a:pt x="326115" y="300537"/>
                    </a:lnTo>
                    <a:lnTo>
                      <a:pt x="326115" y="351692"/>
                    </a:lnTo>
                    <a:lnTo>
                      <a:pt x="351692" y="351692"/>
                    </a:lnTo>
                    <a:lnTo>
                      <a:pt x="351692" y="399650"/>
                    </a:lnTo>
                    <a:lnTo>
                      <a:pt x="390059" y="399650"/>
                    </a:lnTo>
                    <a:lnTo>
                      <a:pt x="390059" y="434820"/>
                    </a:lnTo>
                    <a:lnTo>
                      <a:pt x="431623" y="434820"/>
                    </a:lnTo>
                    <a:lnTo>
                      <a:pt x="431623" y="469989"/>
                    </a:lnTo>
                    <a:lnTo>
                      <a:pt x="454003" y="469989"/>
                    </a:lnTo>
                    <a:lnTo>
                      <a:pt x="454003" y="530736"/>
                    </a:lnTo>
                    <a:lnTo>
                      <a:pt x="476383" y="530736"/>
                    </a:lnTo>
                    <a:lnTo>
                      <a:pt x="476383" y="565905"/>
                    </a:lnTo>
                    <a:lnTo>
                      <a:pt x="517947" y="565905"/>
                    </a:lnTo>
                    <a:lnTo>
                      <a:pt x="517947" y="626652"/>
                    </a:lnTo>
                    <a:lnTo>
                      <a:pt x="549919" y="626652"/>
                    </a:lnTo>
                    <a:lnTo>
                      <a:pt x="549919" y="690596"/>
                    </a:lnTo>
                    <a:lnTo>
                      <a:pt x="569102" y="690596"/>
                    </a:lnTo>
                    <a:lnTo>
                      <a:pt x="569102" y="744948"/>
                    </a:lnTo>
                    <a:lnTo>
                      <a:pt x="620257" y="744948"/>
                    </a:lnTo>
                    <a:lnTo>
                      <a:pt x="620257" y="802498"/>
                    </a:lnTo>
                    <a:lnTo>
                      <a:pt x="649032" y="802498"/>
                    </a:lnTo>
                    <a:lnTo>
                      <a:pt x="649032" y="856850"/>
                    </a:lnTo>
                    <a:lnTo>
                      <a:pt x="702021" y="856850"/>
                    </a:lnTo>
                    <a:lnTo>
                      <a:pt x="702021" y="908006"/>
                    </a:lnTo>
                    <a:lnTo>
                      <a:pt x="736113" y="908006"/>
                    </a:lnTo>
                    <a:lnTo>
                      <a:pt x="735690" y="964719"/>
                    </a:lnTo>
                    <a:cubicBezTo>
                      <a:pt x="735690" y="965738"/>
                      <a:pt x="761841" y="975933"/>
                      <a:pt x="761841" y="976952"/>
                    </a:cubicBezTo>
                    <a:cubicBezTo>
                      <a:pt x="761360" y="992336"/>
                      <a:pt x="764613" y="1007721"/>
                      <a:pt x="764132" y="1023105"/>
                    </a:cubicBezTo>
                    <a:lnTo>
                      <a:pt x="796104" y="1023105"/>
                    </a:lnTo>
                    <a:lnTo>
                      <a:pt x="796104" y="1051880"/>
                    </a:lnTo>
                    <a:lnTo>
                      <a:pt x="844062" y="1051880"/>
                    </a:lnTo>
                    <a:lnTo>
                      <a:pt x="844062" y="1135007"/>
                    </a:lnTo>
                    <a:lnTo>
                      <a:pt x="885625" y="1135007"/>
                    </a:lnTo>
                    <a:lnTo>
                      <a:pt x="885625" y="1208543"/>
                    </a:lnTo>
                    <a:lnTo>
                      <a:pt x="930386" y="1208543"/>
                    </a:lnTo>
                    <a:lnTo>
                      <a:pt x="930386" y="1243712"/>
                    </a:lnTo>
                    <a:lnTo>
                      <a:pt x="975147" y="1243712"/>
                    </a:lnTo>
                    <a:lnTo>
                      <a:pt x="975147" y="1288473"/>
                    </a:lnTo>
                    <a:lnTo>
                      <a:pt x="1003922" y="1288473"/>
                    </a:lnTo>
                    <a:lnTo>
                      <a:pt x="1003922" y="1326839"/>
                    </a:lnTo>
                    <a:lnTo>
                      <a:pt x="1045485" y="1326839"/>
                    </a:lnTo>
                    <a:lnTo>
                      <a:pt x="1045485" y="1387586"/>
                    </a:lnTo>
                    <a:lnTo>
                      <a:pt x="1074260" y="1387586"/>
                    </a:lnTo>
                    <a:lnTo>
                      <a:pt x="1074260" y="1432347"/>
                    </a:lnTo>
                    <a:lnTo>
                      <a:pt x="1096641" y="1432347"/>
                    </a:lnTo>
                    <a:lnTo>
                      <a:pt x="1128613" y="1432347"/>
                    </a:lnTo>
                    <a:lnTo>
                      <a:pt x="1128613" y="1480305"/>
                    </a:lnTo>
                    <a:lnTo>
                      <a:pt x="1170176" y="1480305"/>
                    </a:lnTo>
                    <a:lnTo>
                      <a:pt x="1170176" y="1525066"/>
                    </a:lnTo>
                    <a:lnTo>
                      <a:pt x="1211740" y="1525066"/>
                    </a:lnTo>
                    <a:lnTo>
                      <a:pt x="1211740" y="1563432"/>
                    </a:lnTo>
                    <a:lnTo>
                      <a:pt x="1272487" y="1563432"/>
                    </a:lnTo>
                    <a:lnTo>
                      <a:pt x="1272487" y="1608193"/>
                    </a:lnTo>
                    <a:lnTo>
                      <a:pt x="1326839" y="1608193"/>
                    </a:lnTo>
                    <a:lnTo>
                      <a:pt x="1326839" y="1659348"/>
                    </a:lnTo>
                    <a:lnTo>
                      <a:pt x="1384389" y="1659348"/>
                    </a:lnTo>
                    <a:lnTo>
                      <a:pt x="1384389" y="1688123"/>
                    </a:lnTo>
                    <a:lnTo>
                      <a:pt x="1416361" y="1688123"/>
                    </a:lnTo>
                    <a:lnTo>
                      <a:pt x="1416361" y="1732884"/>
                    </a:lnTo>
                    <a:lnTo>
                      <a:pt x="1473911" y="1732884"/>
                    </a:lnTo>
                    <a:lnTo>
                      <a:pt x="1473911" y="1752067"/>
                    </a:lnTo>
                    <a:lnTo>
                      <a:pt x="1486699" y="1752067"/>
                    </a:lnTo>
                    <a:lnTo>
                      <a:pt x="1486699" y="1780842"/>
                    </a:lnTo>
                    <a:lnTo>
                      <a:pt x="1534657" y="1780842"/>
                    </a:lnTo>
                    <a:lnTo>
                      <a:pt x="1534657" y="1838392"/>
                    </a:lnTo>
                    <a:lnTo>
                      <a:pt x="1569827" y="1838392"/>
                    </a:lnTo>
                    <a:lnTo>
                      <a:pt x="1569827" y="1873561"/>
                    </a:lnTo>
                    <a:lnTo>
                      <a:pt x="1627376" y="1873561"/>
                    </a:lnTo>
                    <a:lnTo>
                      <a:pt x="1627376" y="1908730"/>
                    </a:lnTo>
                    <a:lnTo>
                      <a:pt x="1716898" y="1908730"/>
                    </a:lnTo>
                    <a:lnTo>
                      <a:pt x="1716898" y="1908730"/>
                    </a:lnTo>
                    <a:lnTo>
                      <a:pt x="1723825" y="1940297"/>
                    </a:lnTo>
                    <a:lnTo>
                      <a:pt x="1784041" y="1942371"/>
                    </a:lnTo>
                    <a:cubicBezTo>
                      <a:pt x="1784040" y="1951406"/>
                      <a:pt x="1784040" y="1960442"/>
                      <a:pt x="1784039" y="1969477"/>
                    </a:cubicBezTo>
                    <a:lnTo>
                      <a:pt x="1828800" y="1969477"/>
                    </a:lnTo>
                    <a:lnTo>
                      <a:pt x="1828800" y="1991857"/>
                    </a:lnTo>
                    <a:lnTo>
                      <a:pt x="1879955" y="1991857"/>
                    </a:lnTo>
                    <a:lnTo>
                      <a:pt x="1879955" y="2030224"/>
                    </a:lnTo>
                    <a:lnTo>
                      <a:pt x="1924716" y="2030224"/>
                    </a:lnTo>
                    <a:lnTo>
                      <a:pt x="1924716" y="2065393"/>
                    </a:lnTo>
                    <a:lnTo>
                      <a:pt x="1982266" y="2065393"/>
                    </a:lnTo>
                    <a:lnTo>
                      <a:pt x="1982266" y="2090971"/>
                    </a:lnTo>
                    <a:lnTo>
                      <a:pt x="2014238" y="2090971"/>
                    </a:lnTo>
                    <a:lnTo>
                      <a:pt x="2014238" y="2126140"/>
                    </a:lnTo>
                    <a:lnTo>
                      <a:pt x="2081379" y="2126140"/>
                    </a:lnTo>
                    <a:lnTo>
                      <a:pt x="2081379" y="2154915"/>
                    </a:lnTo>
                    <a:lnTo>
                      <a:pt x="2116548" y="2154915"/>
                    </a:lnTo>
                    <a:lnTo>
                      <a:pt x="2116548" y="2193281"/>
                    </a:lnTo>
                    <a:lnTo>
                      <a:pt x="2209267" y="2193281"/>
                    </a:lnTo>
                    <a:lnTo>
                      <a:pt x="2209267" y="2193281"/>
                    </a:lnTo>
                    <a:lnTo>
                      <a:pt x="2209267" y="2218859"/>
                    </a:lnTo>
                    <a:lnTo>
                      <a:pt x="2317972" y="2218859"/>
                    </a:lnTo>
                    <a:lnTo>
                      <a:pt x="2317972" y="2247634"/>
                    </a:lnTo>
                    <a:lnTo>
                      <a:pt x="2429874" y="2247634"/>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ctr"/>
                <a:endParaRPr lang="en-US" dirty="0"/>
              </a:p>
            </p:txBody>
          </p:sp>
          <p:sp>
            <p:nvSpPr>
              <p:cNvPr id="666" name="Freeform: Shape 186">
                <a:extLst>
                  <a:ext uri="{FF2B5EF4-FFF2-40B4-BE49-F238E27FC236}">
                    <a16:creationId xmlns:a16="http://schemas.microsoft.com/office/drawing/2014/main" id="{86BAFC55-EF3F-024E-8173-E58F2662F17E}"/>
                  </a:ext>
                </a:extLst>
              </p:cNvPr>
              <p:cNvSpPr/>
              <p:nvPr/>
            </p:nvSpPr>
            <p:spPr bwMode="auto">
              <a:xfrm>
                <a:off x="3734333" y="4402548"/>
                <a:ext cx="1841589" cy="252579"/>
              </a:xfrm>
              <a:custGeom>
                <a:avLst/>
                <a:gdLst>
                  <a:gd name="connsiteX0" fmla="*/ 0 w 1841589"/>
                  <a:gd name="connsiteY0" fmla="*/ 0 h 252579"/>
                  <a:gd name="connsiteX1" fmla="*/ 204621 w 1841589"/>
                  <a:gd name="connsiteY1" fmla="*/ 0 h 252579"/>
                  <a:gd name="connsiteX2" fmla="*/ 204621 w 1841589"/>
                  <a:gd name="connsiteY2" fmla="*/ 38367 h 252579"/>
                  <a:gd name="connsiteX3" fmla="*/ 322917 w 1841589"/>
                  <a:gd name="connsiteY3" fmla="*/ 38367 h 252579"/>
                  <a:gd name="connsiteX4" fmla="*/ 322917 w 1841589"/>
                  <a:gd name="connsiteY4" fmla="*/ 54353 h 252579"/>
                  <a:gd name="connsiteX5" fmla="*/ 514750 w 1841589"/>
                  <a:gd name="connsiteY5" fmla="*/ 54353 h 252579"/>
                  <a:gd name="connsiteX6" fmla="*/ 514750 w 1841589"/>
                  <a:gd name="connsiteY6" fmla="*/ 95916 h 252579"/>
                  <a:gd name="connsiteX7" fmla="*/ 553116 w 1841589"/>
                  <a:gd name="connsiteY7" fmla="*/ 95916 h 252579"/>
                  <a:gd name="connsiteX8" fmla="*/ 649032 w 1841589"/>
                  <a:gd name="connsiteY8" fmla="*/ 95916 h 252579"/>
                  <a:gd name="connsiteX9" fmla="*/ 649032 w 1841589"/>
                  <a:gd name="connsiteY9" fmla="*/ 147072 h 252579"/>
                  <a:gd name="connsiteX10" fmla="*/ 860047 w 1841589"/>
                  <a:gd name="connsiteY10" fmla="*/ 147072 h 252579"/>
                  <a:gd name="connsiteX11" fmla="*/ 860047 w 1841589"/>
                  <a:gd name="connsiteY11" fmla="*/ 185438 h 252579"/>
                  <a:gd name="connsiteX12" fmla="*/ 904808 w 1841589"/>
                  <a:gd name="connsiteY12" fmla="*/ 185438 h 252579"/>
                  <a:gd name="connsiteX13" fmla="*/ 952766 w 1841589"/>
                  <a:gd name="connsiteY13" fmla="*/ 185438 h 252579"/>
                  <a:gd name="connsiteX14" fmla="*/ 952766 w 1841589"/>
                  <a:gd name="connsiteY14" fmla="*/ 185438 h 252579"/>
                  <a:gd name="connsiteX15" fmla="*/ 1090246 w 1841589"/>
                  <a:gd name="connsiteY15" fmla="*/ 185438 h 252579"/>
                  <a:gd name="connsiteX16" fmla="*/ 1090246 w 1841589"/>
                  <a:gd name="connsiteY16" fmla="*/ 223804 h 252579"/>
                  <a:gd name="connsiteX17" fmla="*/ 1125415 w 1841589"/>
                  <a:gd name="connsiteY17" fmla="*/ 214213 h 252579"/>
                  <a:gd name="connsiteX18" fmla="*/ 1317247 w 1841589"/>
                  <a:gd name="connsiteY18" fmla="*/ 214213 h 252579"/>
                  <a:gd name="connsiteX19" fmla="*/ 1317247 w 1841589"/>
                  <a:gd name="connsiteY19" fmla="*/ 252579 h 252579"/>
                  <a:gd name="connsiteX20" fmla="*/ 1841589 w 1841589"/>
                  <a:gd name="connsiteY20" fmla="*/ 252579 h 252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841589" h="252579">
                    <a:moveTo>
                      <a:pt x="0" y="0"/>
                    </a:moveTo>
                    <a:lnTo>
                      <a:pt x="204621" y="0"/>
                    </a:lnTo>
                    <a:lnTo>
                      <a:pt x="204621" y="38367"/>
                    </a:lnTo>
                    <a:lnTo>
                      <a:pt x="322917" y="38367"/>
                    </a:lnTo>
                    <a:lnTo>
                      <a:pt x="322917" y="54353"/>
                    </a:lnTo>
                    <a:lnTo>
                      <a:pt x="514750" y="54353"/>
                    </a:lnTo>
                    <a:lnTo>
                      <a:pt x="514750" y="95916"/>
                    </a:lnTo>
                    <a:lnTo>
                      <a:pt x="553116" y="95916"/>
                    </a:lnTo>
                    <a:lnTo>
                      <a:pt x="649032" y="95916"/>
                    </a:lnTo>
                    <a:lnTo>
                      <a:pt x="649032" y="147072"/>
                    </a:lnTo>
                    <a:lnTo>
                      <a:pt x="860047" y="147072"/>
                    </a:lnTo>
                    <a:lnTo>
                      <a:pt x="860047" y="185438"/>
                    </a:lnTo>
                    <a:lnTo>
                      <a:pt x="904808" y="185438"/>
                    </a:lnTo>
                    <a:lnTo>
                      <a:pt x="952766" y="185438"/>
                    </a:lnTo>
                    <a:lnTo>
                      <a:pt x="952766" y="185438"/>
                    </a:lnTo>
                    <a:lnTo>
                      <a:pt x="1090246" y="185438"/>
                    </a:lnTo>
                    <a:lnTo>
                      <a:pt x="1090246" y="223804"/>
                    </a:lnTo>
                    <a:lnTo>
                      <a:pt x="1125415" y="214213"/>
                    </a:lnTo>
                    <a:lnTo>
                      <a:pt x="1317247" y="214213"/>
                    </a:lnTo>
                    <a:lnTo>
                      <a:pt x="1317247" y="252579"/>
                    </a:lnTo>
                    <a:lnTo>
                      <a:pt x="1841589" y="252579"/>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ctr"/>
                <a:endParaRPr lang="en-US" dirty="0"/>
              </a:p>
            </p:txBody>
          </p:sp>
        </p:grpSp>
        <p:grpSp>
          <p:nvGrpSpPr>
            <p:cNvPr id="773" name="Group 772">
              <a:extLst>
                <a:ext uri="{FF2B5EF4-FFF2-40B4-BE49-F238E27FC236}">
                  <a16:creationId xmlns:a16="http://schemas.microsoft.com/office/drawing/2014/main" id="{DB1E7080-A0D0-EA46-A068-B26099E35910}"/>
                </a:ext>
              </a:extLst>
            </p:cNvPr>
            <p:cNvGrpSpPr/>
            <p:nvPr/>
          </p:nvGrpSpPr>
          <p:grpSpPr>
            <a:xfrm>
              <a:off x="9006630" y="8930845"/>
              <a:ext cx="2366328" cy="266461"/>
              <a:chOff x="4409940" y="4580177"/>
              <a:chExt cx="2366328" cy="266461"/>
            </a:xfrm>
          </p:grpSpPr>
          <p:sp>
            <p:nvSpPr>
              <p:cNvPr id="774" name="Oval 773">
                <a:extLst>
                  <a:ext uri="{FF2B5EF4-FFF2-40B4-BE49-F238E27FC236}">
                    <a16:creationId xmlns:a16="http://schemas.microsoft.com/office/drawing/2014/main" id="{1D01BD0A-F9D0-AB45-9FD6-CC0F2FE40D6A}"/>
                  </a:ext>
                </a:extLst>
              </p:cNvPr>
              <p:cNvSpPr/>
              <p:nvPr/>
            </p:nvSpPr>
            <p:spPr bwMode="auto">
              <a:xfrm>
                <a:off x="5078986" y="4654952"/>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75" name="Oval 774">
                <a:extLst>
                  <a:ext uri="{FF2B5EF4-FFF2-40B4-BE49-F238E27FC236}">
                    <a16:creationId xmlns:a16="http://schemas.microsoft.com/office/drawing/2014/main" id="{FF161361-3268-A14E-A4B0-9AA622C0A68E}"/>
                  </a:ext>
                </a:extLst>
              </p:cNvPr>
              <p:cNvSpPr/>
              <p:nvPr/>
            </p:nvSpPr>
            <p:spPr bwMode="auto">
              <a:xfrm>
                <a:off x="4583082" y="4592353"/>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76" name="Oval 775">
                <a:extLst>
                  <a:ext uri="{FF2B5EF4-FFF2-40B4-BE49-F238E27FC236}">
                    <a16:creationId xmlns:a16="http://schemas.microsoft.com/office/drawing/2014/main" id="{00AF8056-C0C4-8F49-8138-68A8FCC5DEE6}"/>
                  </a:ext>
                </a:extLst>
              </p:cNvPr>
              <p:cNvSpPr/>
              <p:nvPr/>
            </p:nvSpPr>
            <p:spPr bwMode="auto">
              <a:xfrm>
                <a:off x="5136549" y="4668150"/>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77" name="Oval 776">
                <a:extLst>
                  <a:ext uri="{FF2B5EF4-FFF2-40B4-BE49-F238E27FC236}">
                    <a16:creationId xmlns:a16="http://schemas.microsoft.com/office/drawing/2014/main" id="{3962D2F8-D430-844F-BA51-60DAAC9DBDA3}"/>
                  </a:ext>
                </a:extLst>
              </p:cNvPr>
              <p:cNvSpPr/>
              <p:nvPr/>
            </p:nvSpPr>
            <p:spPr bwMode="auto">
              <a:xfrm>
                <a:off x="6721404" y="4784888"/>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78" name="Oval 777">
                <a:extLst>
                  <a:ext uri="{FF2B5EF4-FFF2-40B4-BE49-F238E27FC236}">
                    <a16:creationId xmlns:a16="http://schemas.microsoft.com/office/drawing/2014/main" id="{35882A22-4660-2749-BB01-D994DBF4E30B}"/>
                  </a:ext>
                </a:extLst>
              </p:cNvPr>
              <p:cNvSpPr/>
              <p:nvPr/>
            </p:nvSpPr>
            <p:spPr bwMode="auto">
              <a:xfrm>
                <a:off x="6642460" y="4789862"/>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79" name="Oval 778">
                <a:extLst>
                  <a:ext uri="{FF2B5EF4-FFF2-40B4-BE49-F238E27FC236}">
                    <a16:creationId xmlns:a16="http://schemas.microsoft.com/office/drawing/2014/main" id="{D32CA790-E00A-704F-A447-973D5534529F}"/>
                  </a:ext>
                </a:extLst>
              </p:cNvPr>
              <p:cNvSpPr/>
              <p:nvPr/>
            </p:nvSpPr>
            <p:spPr bwMode="auto">
              <a:xfrm>
                <a:off x="5183450" y="4697563"/>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80" name="Oval 779">
                <a:extLst>
                  <a:ext uri="{FF2B5EF4-FFF2-40B4-BE49-F238E27FC236}">
                    <a16:creationId xmlns:a16="http://schemas.microsoft.com/office/drawing/2014/main" id="{866463AF-99C1-A247-9E11-119447A03978}"/>
                  </a:ext>
                </a:extLst>
              </p:cNvPr>
              <p:cNvSpPr/>
              <p:nvPr/>
            </p:nvSpPr>
            <p:spPr bwMode="auto">
              <a:xfrm>
                <a:off x="4785405" y="4612660"/>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81" name="Oval 780">
                <a:extLst>
                  <a:ext uri="{FF2B5EF4-FFF2-40B4-BE49-F238E27FC236}">
                    <a16:creationId xmlns:a16="http://schemas.microsoft.com/office/drawing/2014/main" id="{57184086-C22C-B749-9501-1F35C606B23B}"/>
                  </a:ext>
                </a:extLst>
              </p:cNvPr>
              <p:cNvSpPr/>
              <p:nvPr/>
            </p:nvSpPr>
            <p:spPr bwMode="auto">
              <a:xfrm>
                <a:off x="4845009" y="4618743"/>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82" name="Oval 781">
                <a:extLst>
                  <a:ext uri="{FF2B5EF4-FFF2-40B4-BE49-F238E27FC236}">
                    <a16:creationId xmlns:a16="http://schemas.microsoft.com/office/drawing/2014/main" id="{AEA792E7-EADF-6049-A97D-51EF6FD7DD35}"/>
                  </a:ext>
                </a:extLst>
              </p:cNvPr>
              <p:cNvSpPr/>
              <p:nvPr/>
            </p:nvSpPr>
            <p:spPr bwMode="auto">
              <a:xfrm>
                <a:off x="4900588" y="4625170"/>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83" name="Oval 782">
                <a:extLst>
                  <a:ext uri="{FF2B5EF4-FFF2-40B4-BE49-F238E27FC236}">
                    <a16:creationId xmlns:a16="http://schemas.microsoft.com/office/drawing/2014/main" id="{C0C36B31-370A-3D4E-9AEC-B7611184EB3D}"/>
                  </a:ext>
                </a:extLst>
              </p:cNvPr>
              <p:cNvSpPr/>
              <p:nvPr/>
            </p:nvSpPr>
            <p:spPr bwMode="auto">
              <a:xfrm>
                <a:off x="4921249" y="4622758"/>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84" name="Oval 783">
                <a:extLst>
                  <a:ext uri="{FF2B5EF4-FFF2-40B4-BE49-F238E27FC236}">
                    <a16:creationId xmlns:a16="http://schemas.microsoft.com/office/drawing/2014/main" id="{6C54DBA4-2DA3-694F-83CD-2092A62C3E35}"/>
                  </a:ext>
                </a:extLst>
              </p:cNvPr>
              <p:cNvSpPr/>
              <p:nvPr/>
            </p:nvSpPr>
            <p:spPr bwMode="auto">
              <a:xfrm>
                <a:off x="4993947" y="4627519"/>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85" name="Oval 784">
                <a:extLst>
                  <a:ext uri="{FF2B5EF4-FFF2-40B4-BE49-F238E27FC236}">
                    <a16:creationId xmlns:a16="http://schemas.microsoft.com/office/drawing/2014/main" id="{73E9333B-0404-4543-BE90-C824E4882F24}"/>
                  </a:ext>
                </a:extLst>
              </p:cNvPr>
              <p:cNvSpPr/>
              <p:nvPr/>
            </p:nvSpPr>
            <p:spPr bwMode="auto">
              <a:xfrm>
                <a:off x="5220511" y="4700411"/>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86" name="Oval 785">
                <a:extLst>
                  <a:ext uri="{FF2B5EF4-FFF2-40B4-BE49-F238E27FC236}">
                    <a16:creationId xmlns:a16="http://schemas.microsoft.com/office/drawing/2014/main" id="{E2DB2837-B6E8-9E41-A646-24EE30E2BAB9}"/>
                  </a:ext>
                </a:extLst>
              </p:cNvPr>
              <p:cNvSpPr/>
              <p:nvPr/>
            </p:nvSpPr>
            <p:spPr bwMode="auto">
              <a:xfrm>
                <a:off x="6389671" y="4786252"/>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87" name="Oval 786">
                <a:extLst>
                  <a:ext uri="{FF2B5EF4-FFF2-40B4-BE49-F238E27FC236}">
                    <a16:creationId xmlns:a16="http://schemas.microsoft.com/office/drawing/2014/main" id="{990573C2-D044-AE48-855E-B4ECB719854C}"/>
                  </a:ext>
                </a:extLst>
              </p:cNvPr>
              <p:cNvSpPr/>
              <p:nvPr/>
            </p:nvSpPr>
            <p:spPr bwMode="auto">
              <a:xfrm>
                <a:off x="4409940" y="4580177"/>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88" name="Oval 787">
                <a:extLst>
                  <a:ext uri="{FF2B5EF4-FFF2-40B4-BE49-F238E27FC236}">
                    <a16:creationId xmlns:a16="http://schemas.microsoft.com/office/drawing/2014/main" id="{6F6C532B-EDAD-2849-968A-F06558CF87B6}"/>
                  </a:ext>
                </a:extLst>
              </p:cNvPr>
              <p:cNvSpPr/>
              <p:nvPr/>
            </p:nvSpPr>
            <p:spPr bwMode="auto">
              <a:xfrm>
                <a:off x="5273616" y="4699159"/>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89" name="Oval 788">
                <a:extLst>
                  <a:ext uri="{FF2B5EF4-FFF2-40B4-BE49-F238E27FC236}">
                    <a16:creationId xmlns:a16="http://schemas.microsoft.com/office/drawing/2014/main" id="{DF294CB9-C36F-D448-9466-5202D6C845B9}"/>
                  </a:ext>
                </a:extLst>
              </p:cNvPr>
              <p:cNvSpPr/>
              <p:nvPr/>
            </p:nvSpPr>
            <p:spPr bwMode="auto">
              <a:xfrm>
                <a:off x="5306949" y="4700759"/>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90" name="Oval 789">
                <a:extLst>
                  <a:ext uri="{FF2B5EF4-FFF2-40B4-BE49-F238E27FC236}">
                    <a16:creationId xmlns:a16="http://schemas.microsoft.com/office/drawing/2014/main" id="{7D082B00-4F2A-954B-8A8D-B21F7DF584DC}"/>
                  </a:ext>
                </a:extLst>
              </p:cNvPr>
              <p:cNvSpPr/>
              <p:nvPr/>
            </p:nvSpPr>
            <p:spPr bwMode="auto">
              <a:xfrm>
                <a:off x="5336954" y="4700394"/>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91" name="Oval 790">
                <a:extLst>
                  <a:ext uri="{FF2B5EF4-FFF2-40B4-BE49-F238E27FC236}">
                    <a16:creationId xmlns:a16="http://schemas.microsoft.com/office/drawing/2014/main" id="{C31D763A-14B9-954E-A73B-956FCE91FCB6}"/>
                  </a:ext>
                </a:extLst>
              </p:cNvPr>
              <p:cNvSpPr/>
              <p:nvPr/>
            </p:nvSpPr>
            <p:spPr bwMode="auto">
              <a:xfrm>
                <a:off x="5387947" y="4700011"/>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92" name="Oval 791">
                <a:extLst>
                  <a:ext uri="{FF2B5EF4-FFF2-40B4-BE49-F238E27FC236}">
                    <a16:creationId xmlns:a16="http://schemas.microsoft.com/office/drawing/2014/main" id="{AA3EB7E3-C53A-CD45-827F-E6DB22F06EBC}"/>
                  </a:ext>
                </a:extLst>
              </p:cNvPr>
              <p:cNvSpPr/>
              <p:nvPr/>
            </p:nvSpPr>
            <p:spPr bwMode="auto">
              <a:xfrm>
                <a:off x="5595115" y="4734515"/>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93" name="Oval 792">
                <a:extLst>
                  <a:ext uri="{FF2B5EF4-FFF2-40B4-BE49-F238E27FC236}">
                    <a16:creationId xmlns:a16="http://schemas.microsoft.com/office/drawing/2014/main" id="{F698EB68-DE8D-3244-A1FB-43CC6C0FFF6D}"/>
                  </a:ext>
                </a:extLst>
              </p:cNvPr>
              <p:cNvSpPr/>
              <p:nvPr/>
            </p:nvSpPr>
            <p:spPr bwMode="auto">
              <a:xfrm>
                <a:off x="5628449" y="4736115"/>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94" name="Oval 793">
                <a:extLst>
                  <a:ext uri="{FF2B5EF4-FFF2-40B4-BE49-F238E27FC236}">
                    <a16:creationId xmlns:a16="http://schemas.microsoft.com/office/drawing/2014/main" id="{D7DF4F28-EEEC-8742-AA1D-3EAD87CC0380}"/>
                  </a:ext>
                </a:extLst>
              </p:cNvPr>
              <p:cNvSpPr/>
              <p:nvPr/>
            </p:nvSpPr>
            <p:spPr bwMode="auto">
              <a:xfrm>
                <a:off x="5658454" y="4735751"/>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95" name="Oval 794">
                <a:extLst>
                  <a:ext uri="{FF2B5EF4-FFF2-40B4-BE49-F238E27FC236}">
                    <a16:creationId xmlns:a16="http://schemas.microsoft.com/office/drawing/2014/main" id="{48CD4476-1168-4448-BE0F-7147CF665474}"/>
                  </a:ext>
                </a:extLst>
              </p:cNvPr>
              <p:cNvSpPr/>
              <p:nvPr/>
            </p:nvSpPr>
            <p:spPr bwMode="auto">
              <a:xfrm>
                <a:off x="5709446" y="4735367"/>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96" name="Oval 795">
                <a:extLst>
                  <a:ext uri="{FF2B5EF4-FFF2-40B4-BE49-F238E27FC236}">
                    <a16:creationId xmlns:a16="http://schemas.microsoft.com/office/drawing/2014/main" id="{1AEA9398-8813-E84E-910C-C33960E19375}"/>
                  </a:ext>
                </a:extLst>
              </p:cNvPr>
              <p:cNvSpPr/>
              <p:nvPr/>
            </p:nvSpPr>
            <p:spPr bwMode="auto">
              <a:xfrm>
                <a:off x="5809699" y="4757298"/>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97" name="Oval 796">
                <a:extLst>
                  <a:ext uri="{FF2B5EF4-FFF2-40B4-BE49-F238E27FC236}">
                    <a16:creationId xmlns:a16="http://schemas.microsoft.com/office/drawing/2014/main" id="{FAB990DC-B53C-7E4C-88A2-C84A37DFC0B0}"/>
                  </a:ext>
                </a:extLst>
              </p:cNvPr>
              <p:cNvSpPr/>
              <p:nvPr/>
            </p:nvSpPr>
            <p:spPr bwMode="auto">
              <a:xfrm>
                <a:off x="5843033" y="4758898"/>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98" name="Oval 797">
                <a:extLst>
                  <a:ext uri="{FF2B5EF4-FFF2-40B4-BE49-F238E27FC236}">
                    <a16:creationId xmlns:a16="http://schemas.microsoft.com/office/drawing/2014/main" id="{F94C7322-E148-1A49-BB3B-063B1FA27691}"/>
                  </a:ext>
                </a:extLst>
              </p:cNvPr>
              <p:cNvSpPr/>
              <p:nvPr/>
            </p:nvSpPr>
            <p:spPr bwMode="auto">
              <a:xfrm>
                <a:off x="5873038" y="4758534"/>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799" name="Oval 798">
                <a:extLst>
                  <a:ext uri="{FF2B5EF4-FFF2-40B4-BE49-F238E27FC236}">
                    <a16:creationId xmlns:a16="http://schemas.microsoft.com/office/drawing/2014/main" id="{46CC481E-459C-C04A-8518-5CB605243F89}"/>
                  </a:ext>
                </a:extLst>
              </p:cNvPr>
              <p:cNvSpPr/>
              <p:nvPr/>
            </p:nvSpPr>
            <p:spPr bwMode="auto">
              <a:xfrm>
                <a:off x="5924030" y="4758150"/>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800" name="Oval 799">
                <a:extLst>
                  <a:ext uri="{FF2B5EF4-FFF2-40B4-BE49-F238E27FC236}">
                    <a16:creationId xmlns:a16="http://schemas.microsoft.com/office/drawing/2014/main" id="{2ED6153F-7DE8-3149-92D4-2704CF0562EB}"/>
                  </a:ext>
                </a:extLst>
              </p:cNvPr>
              <p:cNvSpPr/>
              <p:nvPr/>
            </p:nvSpPr>
            <p:spPr bwMode="auto">
              <a:xfrm>
                <a:off x="5477307" y="4724474"/>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801" name="Oval 800">
                <a:extLst>
                  <a:ext uri="{FF2B5EF4-FFF2-40B4-BE49-F238E27FC236}">
                    <a16:creationId xmlns:a16="http://schemas.microsoft.com/office/drawing/2014/main" id="{58F14512-BCCA-0442-B8B4-863FFD1BAC9E}"/>
                  </a:ext>
                </a:extLst>
              </p:cNvPr>
              <p:cNvSpPr/>
              <p:nvPr/>
            </p:nvSpPr>
            <p:spPr bwMode="auto">
              <a:xfrm>
                <a:off x="5528299" y="4724090"/>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802" name="Oval 801">
                <a:extLst>
                  <a:ext uri="{FF2B5EF4-FFF2-40B4-BE49-F238E27FC236}">
                    <a16:creationId xmlns:a16="http://schemas.microsoft.com/office/drawing/2014/main" id="{B826295D-DDA6-EC4D-B27E-2D1989BABF2A}"/>
                  </a:ext>
                </a:extLst>
              </p:cNvPr>
              <p:cNvSpPr/>
              <p:nvPr/>
            </p:nvSpPr>
            <p:spPr bwMode="auto">
              <a:xfrm>
                <a:off x="6369772" y="4786967"/>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803" name="Oval 802">
                <a:extLst>
                  <a:ext uri="{FF2B5EF4-FFF2-40B4-BE49-F238E27FC236}">
                    <a16:creationId xmlns:a16="http://schemas.microsoft.com/office/drawing/2014/main" id="{511B7BA9-5165-8141-B84E-187958616F5D}"/>
                  </a:ext>
                </a:extLst>
              </p:cNvPr>
              <p:cNvSpPr/>
              <p:nvPr/>
            </p:nvSpPr>
            <p:spPr bwMode="auto">
              <a:xfrm>
                <a:off x="6210297" y="4784888"/>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804" name="Oval 803">
                <a:extLst>
                  <a:ext uri="{FF2B5EF4-FFF2-40B4-BE49-F238E27FC236}">
                    <a16:creationId xmlns:a16="http://schemas.microsoft.com/office/drawing/2014/main" id="{39A55737-EA50-CD48-A71F-0317B01624A6}"/>
                  </a:ext>
                </a:extLst>
              </p:cNvPr>
              <p:cNvSpPr/>
              <p:nvPr/>
            </p:nvSpPr>
            <p:spPr bwMode="auto">
              <a:xfrm>
                <a:off x="6243630" y="4786488"/>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805" name="Oval 804">
                <a:extLst>
                  <a:ext uri="{FF2B5EF4-FFF2-40B4-BE49-F238E27FC236}">
                    <a16:creationId xmlns:a16="http://schemas.microsoft.com/office/drawing/2014/main" id="{278D78B1-7367-5D45-AD35-5B2FAD8A3EF8}"/>
                  </a:ext>
                </a:extLst>
              </p:cNvPr>
              <p:cNvSpPr/>
              <p:nvPr/>
            </p:nvSpPr>
            <p:spPr bwMode="auto">
              <a:xfrm>
                <a:off x="6273636" y="4786124"/>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806" name="Oval 805">
                <a:extLst>
                  <a:ext uri="{FF2B5EF4-FFF2-40B4-BE49-F238E27FC236}">
                    <a16:creationId xmlns:a16="http://schemas.microsoft.com/office/drawing/2014/main" id="{FD6EA0C5-D7F8-5046-9F4D-53CD69CB43BE}"/>
                  </a:ext>
                </a:extLst>
              </p:cNvPr>
              <p:cNvSpPr/>
              <p:nvPr/>
            </p:nvSpPr>
            <p:spPr bwMode="auto">
              <a:xfrm>
                <a:off x="6324628" y="4785740"/>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807" name="Oval 806">
                <a:extLst>
                  <a:ext uri="{FF2B5EF4-FFF2-40B4-BE49-F238E27FC236}">
                    <a16:creationId xmlns:a16="http://schemas.microsoft.com/office/drawing/2014/main" id="{45C582E8-E25E-5C47-AB94-0D1E08298AE7}"/>
                  </a:ext>
                </a:extLst>
              </p:cNvPr>
              <p:cNvSpPr/>
              <p:nvPr/>
            </p:nvSpPr>
            <p:spPr bwMode="auto">
              <a:xfrm>
                <a:off x="6562978" y="4791060"/>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808" name="Oval 807">
                <a:extLst>
                  <a:ext uri="{FF2B5EF4-FFF2-40B4-BE49-F238E27FC236}">
                    <a16:creationId xmlns:a16="http://schemas.microsoft.com/office/drawing/2014/main" id="{A92798FB-3E71-F845-B33D-287627460E2E}"/>
                  </a:ext>
                </a:extLst>
              </p:cNvPr>
              <p:cNvSpPr/>
              <p:nvPr/>
            </p:nvSpPr>
            <p:spPr bwMode="auto">
              <a:xfrm>
                <a:off x="6490688" y="4791774"/>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809" name="Oval 808">
                <a:extLst>
                  <a:ext uri="{FF2B5EF4-FFF2-40B4-BE49-F238E27FC236}">
                    <a16:creationId xmlns:a16="http://schemas.microsoft.com/office/drawing/2014/main" id="{6590A5F8-1C17-4947-83A8-0E519E23A136}"/>
                  </a:ext>
                </a:extLst>
              </p:cNvPr>
              <p:cNvSpPr/>
              <p:nvPr/>
            </p:nvSpPr>
            <p:spPr bwMode="auto">
              <a:xfrm>
                <a:off x="6512224" y="4790547"/>
                <a:ext cx="54864" cy="54864"/>
              </a:xfrm>
              <a:prstGeom prst="ellipse">
                <a:avLst/>
              </a:prstGeom>
              <a:noFill/>
              <a:ln w="19050">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grpSp>
      </p:grpSp>
      <p:sp>
        <p:nvSpPr>
          <p:cNvPr id="880" name="TextBox 40">
            <a:extLst>
              <a:ext uri="{FF2B5EF4-FFF2-40B4-BE49-F238E27FC236}">
                <a16:creationId xmlns:a16="http://schemas.microsoft.com/office/drawing/2014/main" id="{2B3A7590-3B80-6946-B4DD-9F3B9B20F3F4}"/>
              </a:ext>
            </a:extLst>
          </p:cNvPr>
          <p:cNvSpPr txBox="1">
            <a:spLocks noChangeArrowheads="1"/>
          </p:cNvSpPr>
          <p:nvPr/>
        </p:nvSpPr>
        <p:spPr bwMode="auto">
          <a:xfrm>
            <a:off x="9570654" y="595860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24</a:t>
            </a:r>
          </a:p>
        </p:txBody>
      </p:sp>
      <p:sp>
        <p:nvSpPr>
          <p:cNvPr id="881" name="TextBox 40">
            <a:extLst>
              <a:ext uri="{FF2B5EF4-FFF2-40B4-BE49-F238E27FC236}">
                <a16:creationId xmlns:a16="http://schemas.microsoft.com/office/drawing/2014/main" id="{41018F65-B8E7-0A4F-8F1B-7748D2DB9CA5}"/>
              </a:ext>
            </a:extLst>
          </p:cNvPr>
          <p:cNvSpPr txBox="1">
            <a:spLocks noChangeArrowheads="1"/>
          </p:cNvSpPr>
          <p:nvPr/>
        </p:nvSpPr>
        <p:spPr bwMode="auto">
          <a:xfrm>
            <a:off x="9917638" y="595860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27</a:t>
            </a:r>
          </a:p>
        </p:txBody>
      </p:sp>
      <p:sp>
        <p:nvSpPr>
          <p:cNvPr id="882" name="TextBox 40">
            <a:extLst>
              <a:ext uri="{FF2B5EF4-FFF2-40B4-BE49-F238E27FC236}">
                <a16:creationId xmlns:a16="http://schemas.microsoft.com/office/drawing/2014/main" id="{0203CDD5-03A6-0945-87C5-1F76905A574C}"/>
              </a:ext>
            </a:extLst>
          </p:cNvPr>
          <p:cNvSpPr txBox="1">
            <a:spLocks noChangeArrowheads="1"/>
          </p:cNvSpPr>
          <p:nvPr/>
        </p:nvSpPr>
        <p:spPr bwMode="auto">
          <a:xfrm>
            <a:off x="10271683" y="595860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30</a:t>
            </a:r>
          </a:p>
        </p:txBody>
      </p:sp>
      <p:sp>
        <p:nvSpPr>
          <p:cNvPr id="883" name="TextBox 40">
            <a:extLst>
              <a:ext uri="{FF2B5EF4-FFF2-40B4-BE49-F238E27FC236}">
                <a16:creationId xmlns:a16="http://schemas.microsoft.com/office/drawing/2014/main" id="{A29A8B89-F1E5-C944-8472-6A067F272FA1}"/>
              </a:ext>
            </a:extLst>
          </p:cNvPr>
          <p:cNvSpPr txBox="1">
            <a:spLocks noChangeArrowheads="1"/>
          </p:cNvSpPr>
          <p:nvPr/>
        </p:nvSpPr>
        <p:spPr bwMode="auto">
          <a:xfrm>
            <a:off x="10602580" y="595860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33</a:t>
            </a:r>
          </a:p>
        </p:txBody>
      </p:sp>
      <p:sp>
        <p:nvSpPr>
          <p:cNvPr id="884" name="TextBox 40">
            <a:extLst>
              <a:ext uri="{FF2B5EF4-FFF2-40B4-BE49-F238E27FC236}">
                <a16:creationId xmlns:a16="http://schemas.microsoft.com/office/drawing/2014/main" id="{C8DD5DCE-533E-5F4F-A2E1-58854A42B6B2}"/>
              </a:ext>
            </a:extLst>
          </p:cNvPr>
          <p:cNvSpPr txBox="1">
            <a:spLocks noChangeArrowheads="1"/>
          </p:cNvSpPr>
          <p:nvPr/>
        </p:nvSpPr>
        <p:spPr bwMode="auto">
          <a:xfrm>
            <a:off x="10939952" y="595860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36</a:t>
            </a:r>
          </a:p>
        </p:txBody>
      </p:sp>
      <p:cxnSp>
        <p:nvCxnSpPr>
          <p:cNvPr id="885" name="Straight Connector 25">
            <a:extLst>
              <a:ext uri="{FF2B5EF4-FFF2-40B4-BE49-F238E27FC236}">
                <a16:creationId xmlns:a16="http://schemas.microsoft.com/office/drawing/2014/main" id="{93AB893B-F8DF-FF40-B08E-1EC2FDD0F9D6}"/>
              </a:ext>
            </a:extLst>
          </p:cNvPr>
          <p:cNvCxnSpPr>
            <a:cxnSpLocks noChangeShapeType="1"/>
          </p:cNvCxnSpPr>
          <p:nvPr/>
        </p:nvCxnSpPr>
        <p:spPr bwMode="auto">
          <a:xfrm rot="5400000">
            <a:off x="9409067" y="5975708"/>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86" name="Straight Connector 25">
            <a:extLst>
              <a:ext uri="{FF2B5EF4-FFF2-40B4-BE49-F238E27FC236}">
                <a16:creationId xmlns:a16="http://schemas.microsoft.com/office/drawing/2014/main" id="{E761A35A-7443-E142-AE50-9F74617C5F13}"/>
              </a:ext>
            </a:extLst>
          </p:cNvPr>
          <p:cNvCxnSpPr>
            <a:cxnSpLocks noChangeShapeType="1"/>
          </p:cNvCxnSpPr>
          <p:nvPr/>
        </p:nvCxnSpPr>
        <p:spPr bwMode="auto">
          <a:xfrm rot="5400000">
            <a:off x="10077773" y="5975708"/>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87" name="Straight Connector 25">
            <a:extLst>
              <a:ext uri="{FF2B5EF4-FFF2-40B4-BE49-F238E27FC236}">
                <a16:creationId xmlns:a16="http://schemas.microsoft.com/office/drawing/2014/main" id="{223C1A2D-5269-C049-9A29-38433292A9AF}"/>
              </a:ext>
            </a:extLst>
          </p:cNvPr>
          <p:cNvCxnSpPr>
            <a:cxnSpLocks noChangeShapeType="1"/>
          </p:cNvCxnSpPr>
          <p:nvPr/>
        </p:nvCxnSpPr>
        <p:spPr bwMode="auto">
          <a:xfrm rot="5400000">
            <a:off x="10412126" y="5975708"/>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88" name="Straight Connector 25">
            <a:extLst>
              <a:ext uri="{FF2B5EF4-FFF2-40B4-BE49-F238E27FC236}">
                <a16:creationId xmlns:a16="http://schemas.microsoft.com/office/drawing/2014/main" id="{868BBB4E-B352-9D40-983A-204A23D0E8C6}"/>
              </a:ext>
            </a:extLst>
          </p:cNvPr>
          <p:cNvCxnSpPr>
            <a:cxnSpLocks noChangeShapeType="1"/>
          </p:cNvCxnSpPr>
          <p:nvPr/>
        </p:nvCxnSpPr>
        <p:spPr bwMode="auto">
          <a:xfrm rot="5400000">
            <a:off x="10746479" y="5975708"/>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89" name="Straight Connector 25">
            <a:extLst>
              <a:ext uri="{FF2B5EF4-FFF2-40B4-BE49-F238E27FC236}">
                <a16:creationId xmlns:a16="http://schemas.microsoft.com/office/drawing/2014/main" id="{1509C2F1-0C01-7648-97EB-9613D8E6B0F2}"/>
              </a:ext>
            </a:extLst>
          </p:cNvPr>
          <p:cNvCxnSpPr>
            <a:cxnSpLocks noChangeShapeType="1"/>
          </p:cNvCxnSpPr>
          <p:nvPr/>
        </p:nvCxnSpPr>
        <p:spPr bwMode="auto">
          <a:xfrm rot="5400000">
            <a:off x="11080832" y="5975708"/>
            <a:ext cx="52005"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90" name="Straight Connector 889">
            <a:extLst>
              <a:ext uri="{FF2B5EF4-FFF2-40B4-BE49-F238E27FC236}">
                <a16:creationId xmlns:a16="http://schemas.microsoft.com/office/drawing/2014/main" id="{397E3713-43E8-C14C-A4F0-74A2C40C8B49}"/>
              </a:ext>
            </a:extLst>
          </p:cNvPr>
          <p:cNvCxnSpPr>
            <a:cxnSpLocks/>
          </p:cNvCxnSpPr>
          <p:nvPr/>
        </p:nvCxnSpPr>
        <p:spPr bwMode="auto">
          <a:xfrm>
            <a:off x="8422178" y="4853172"/>
            <a:ext cx="0" cy="1087163"/>
          </a:xfrm>
          <a:prstGeom prst="line">
            <a:avLst/>
          </a:prstGeom>
          <a:noFill/>
          <a:ln w="19050" cap="flat" cmpd="sng" algn="ctr">
            <a:solidFill>
              <a:schemeClr val="bg1"/>
            </a:solidFill>
            <a:prstDash val="dash"/>
            <a:round/>
            <a:headEnd type="none" w="med" len="med"/>
            <a:tailEnd type="none" w="med" len="med"/>
          </a:ln>
          <a:effectLst/>
        </p:spPr>
      </p:cxnSp>
      <p:cxnSp>
        <p:nvCxnSpPr>
          <p:cNvPr id="891" name="Straight Connector 890">
            <a:extLst>
              <a:ext uri="{FF2B5EF4-FFF2-40B4-BE49-F238E27FC236}">
                <a16:creationId xmlns:a16="http://schemas.microsoft.com/office/drawing/2014/main" id="{5C8975B6-A59D-3349-9B45-D10DF5933502}"/>
              </a:ext>
            </a:extLst>
          </p:cNvPr>
          <p:cNvCxnSpPr>
            <a:cxnSpLocks/>
          </p:cNvCxnSpPr>
          <p:nvPr/>
        </p:nvCxnSpPr>
        <p:spPr bwMode="auto">
          <a:xfrm>
            <a:off x="9778575" y="5343370"/>
            <a:ext cx="0" cy="579505"/>
          </a:xfrm>
          <a:prstGeom prst="line">
            <a:avLst/>
          </a:prstGeom>
          <a:noFill/>
          <a:ln w="19050" cap="flat" cmpd="sng" algn="ctr">
            <a:solidFill>
              <a:schemeClr val="bg1"/>
            </a:solidFill>
            <a:prstDash val="dash"/>
            <a:round/>
            <a:headEnd type="none" w="med" len="med"/>
            <a:tailEnd type="none" w="med" len="med"/>
          </a:ln>
          <a:effectLst/>
        </p:spPr>
      </p:cxnSp>
      <p:sp>
        <p:nvSpPr>
          <p:cNvPr id="892" name="TextBox 891">
            <a:extLst>
              <a:ext uri="{FF2B5EF4-FFF2-40B4-BE49-F238E27FC236}">
                <a16:creationId xmlns:a16="http://schemas.microsoft.com/office/drawing/2014/main" id="{BE05FC65-1330-B941-8D85-DF57FB7B2959}"/>
              </a:ext>
            </a:extLst>
          </p:cNvPr>
          <p:cNvSpPr txBox="1"/>
          <p:nvPr/>
        </p:nvSpPr>
        <p:spPr bwMode="auto">
          <a:xfrm>
            <a:off x="8299902" y="4573477"/>
            <a:ext cx="36341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63%</a:t>
            </a:r>
          </a:p>
        </p:txBody>
      </p:sp>
      <p:sp>
        <p:nvSpPr>
          <p:cNvPr id="893" name="TextBox 892">
            <a:extLst>
              <a:ext uri="{FF2B5EF4-FFF2-40B4-BE49-F238E27FC236}">
                <a16:creationId xmlns:a16="http://schemas.microsoft.com/office/drawing/2014/main" id="{2372B1BA-5C17-E64B-9469-A28B374D7214}"/>
              </a:ext>
            </a:extLst>
          </p:cNvPr>
          <p:cNvSpPr txBox="1"/>
          <p:nvPr/>
        </p:nvSpPr>
        <p:spPr bwMode="auto">
          <a:xfrm>
            <a:off x="8065252" y="5158536"/>
            <a:ext cx="43872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47%</a:t>
            </a:r>
          </a:p>
        </p:txBody>
      </p:sp>
      <p:sp>
        <p:nvSpPr>
          <p:cNvPr id="894" name="TextBox 893">
            <a:extLst>
              <a:ext uri="{FF2B5EF4-FFF2-40B4-BE49-F238E27FC236}">
                <a16:creationId xmlns:a16="http://schemas.microsoft.com/office/drawing/2014/main" id="{DDF6534A-19DC-F841-B4BF-2917DE80ABF3}"/>
              </a:ext>
            </a:extLst>
          </p:cNvPr>
          <p:cNvSpPr txBox="1"/>
          <p:nvPr/>
        </p:nvSpPr>
        <p:spPr bwMode="auto">
          <a:xfrm>
            <a:off x="9629305" y="5041848"/>
            <a:ext cx="37033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38%</a:t>
            </a:r>
          </a:p>
        </p:txBody>
      </p:sp>
      <p:sp>
        <p:nvSpPr>
          <p:cNvPr id="895" name="TextBox 894">
            <a:extLst>
              <a:ext uri="{FF2B5EF4-FFF2-40B4-BE49-F238E27FC236}">
                <a16:creationId xmlns:a16="http://schemas.microsoft.com/office/drawing/2014/main" id="{142CAB91-FDEB-384D-BB0D-1776CF7E016D}"/>
              </a:ext>
            </a:extLst>
          </p:cNvPr>
          <p:cNvSpPr txBox="1"/>
          <p:nvPr/>
        </p:nvSpPr>
        <p:spPr bwMode="auto">
          <a:xfrm>
            <a:off x="9380263" y="5547220"/>
            <a:ext cx="42705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26%</a:t>
            </a:r>
          </a:p>
        </p:txBody>
      </p:sp>
    </p:spTree>
    <p:extLst>
      <p:ext uri="{BB962C8B-B14F-4D97-AF65-F5344CB8AC3E}">
        <p14:creationId xmlns:p14="http://schemas.microsoft.com/office/powerpoint/2010/main" val="3311249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5786BB73-2A98-BB41-BFDA-4D048A19FB8E}"/>
              </a:ext>
            </a:extLst>
          </p:cNvPr>
          <p:cNvSpPr>
            <a:spLocks noGrp="1"/>
          </p:cNvSpPr>
          <p:nvPr>
            <p:ph type="title"/>
          </p:nvPr>
        </p:nvSpPr>
        <p:spPr/>
        <p:txBody>
          <a:bodyPr/>
          <a:lstStyle/>
          <a:p>
            <a:r>
              <a:rPr lang="en-US" sz="3600" dirty="0"/>
              <a:t>Immunotherapy Responses Depend on Factors </a:t>
            </a:r>
            <a:br>
              <a:rPr lang="en-US" sz="3600" dirty="0"/>
            </a:br>
            <a:r>
              <a:rPr lang="en-US" sz="3600" dirty="0"/>
              <a:t>That Sculpt Tumor Growth and Antitumor Immunity </a:t>
            </a:r>
          </a:p>
        </p:txBody>
      </p:sp>
      <p:sp>
        <p:nvSpPr>
          <p:cNvPr id="32" name="Rectangle 31">
            <a:extLst>
              <a:ext uri="{FF2B5EF4-FFF2-40B4-BE49-F238E27FC236}">
                <a16:creationId xmlns:a16="http://schemas.microsoft.com/office/drawing/2014/main" id="{D01D9BD5-EC09-DB40-81C4-E2377055C663}"/>
              </a:ext>
            </a:extLst>
          </p:cNvPr>
          <p:cNvSpPr/>
          <p:nvPr/>
        </p:nvSpPr>
        <p:spPr>
          <a:xfrm>
            <a:off x="7770741" y="2043211"/>
            <a:ext cx="2723892" cy="646331"/>
          </a:xfrm>
          <a:prstGeom prst="rect">
            <a:avLst/>
          </a:prstGeom>
          <a:solidFill>
            <a:schemeClr val="accent4"/>
          </a:solidFill>
          <a:ln w="31750">
            <a:noFill/>
          </a:ln>
        </p:spPr>
        <p:txBody>
          <a:bodyPr wrap="square">
            <a:spAutoFit/>
          </a:bodyPr>
          <a:lstStyle/>
          <a:p>
            <a:pPr algn="ctr"/>
            <a:r>
              <a:rPr lang="en-US" b="1" dirty="0"/>
              <a:t>Tumor Genome </a:t>
            </a:r>
          </a:p>
          <a:p>
            <a:pPr algn="ctr"/>
            <a:r>
              <a:rPr lang="en-US" b="1" dirty="0"/>
              <a:t>and Epigenome</a:t>
            </a:r>
          </a:p>
        </p:txBody>
      </p:sp>
      <p:sp>
        <p:nvSpPr>
          <p:cNvPr id="33" name="Rectangle 32">
            <a:extLst>
              <a:ext uri="{FF2B5EF4-FFF2-40B4-BE49-F238E27FC236}">
                <a16:creationId xmlns:a16="http://schemas.microsoft.com/office/drawing/2014/main" id="{CDA49DD7-D287-0240-B096-408748D789D5}"/>
              </a:ext>
            </a:extLst>
          </p:cNvPr>
          <p:cNvSpPr/>
          <p:nvPr/>
        </p:nvSpPr>
        <p:spPr>
          <a:xfrm>
            <a:off x="1665049" y="2043211"/>
            <a:ext cx="2723892" cy="649224"/>
          </a:xfrm>
          <a:prstGeom prst="rect">
            <a:avLst/>
          </a:prstGeom>
          <a:solidFill>
            <a:schemeClr val="accent1"/>
          </a:solidFill>
          <a:ln w="31750">
            <a:noFill/>
          </a:ln>
        </p:spPr>
        <p:txBody>
          <a:bodyPr wrap="square" anchor="ctr">
            <a:spAutoFit/>
          </a:bodyPr>
          <a:lstStyle/>
          <a:p>
            <a:pPr algn="ctr"/>
            <a:r>
              <a:rPr lang="en-US" b="1" dirty="0"/>
              <a:t>Host Immune System</a:t>
            </a:r>
          </a:p>
        </p:txBody>
      </p:sp>
      <p:sp>
        <p:nvSpPr>
          <p:cNvPr id="34" name="Rectangle 33">
            <a:extLst>
              <a:ext uri="{FF2B5EF4-FFF2-40B4-BE49-F238E27FC236}">
                <a16:creationId xmlns:a16="http://schemas.microsoft.com/office/drawing/2014/main" id="{B3F16324-239B-0A46-9FD1-82A48ACC8248}"/>
              </a:ext>
            </a:extLst>
          </p:cNvPr>
          <p:cNvSpPr/>
          <p:nvPr/>
        </p:nvSpPr>
        <p:spPr>
          <a:xfrm>
            <a:off x="1665049" y="4959146"/>
            <a:ext cx="2723892" cy="646331"/>
          </a:xfrm>
          <a:prstGeom prst="rect">
            <a:avLst/>
          </a:prstGeom>
          <a:solidFill>
            <a:schemeClr val="accent3"/>
          </a:solidFill>
          <a:ln w="31750">
            <a:noFill/>
          </a:ln>
        </p:spPr>
        <p:txBody>
          <a:bodyPr wrap="square">
            <a:spAutoFit/>
          </a:bodyPr>
          <a:lstStyle/>
          <a:p>
            <a:pPr algn="ctr"/>
            <a:r>
              <a:rPr lang="en-US" b="1" dirty="0"/>
              <a:t>Human Microbiome </a:t>
            </a:r>
            <a:br>
              <a:rPr lang="en-US" b="1" dirty="0"/>
            </a:br>
            <a:r>
              <a:rPr lang="en-US" b="1" dirty="0"/>
              <a:t>Our Second Genome</a:t>
            </a:r>
          </a:p>
        </p:txBody>
      </p:sp>
      <p:sp>
        <p:nvSpPr>
          <p:cNvPr id="36" name="Rectangle 35">
            <a:extLst>
              <a:ext uri="{FF2B5EF4-FFF2-40B4-BE49-F238E27FC236}">
                <a16:creationId xmlns:a16="http://schemas.microsoft.com/office/drawing/2014/main" id="{ADD5A24C-9E31-D645-BD69-9379092E9629}"/>
              </a:ext>
            </a:extLst>
          </p:cNvPr>
          <p:cNvSpPr/>
          <p:nvPr/>
        </p:nvSpPr>
        <p:spPr>
          <a:xfrm>
            <a:off x="7770741" y="5096199"/>
            <a:ext cx="2723892" cy="369332"/>
          </a:xfrm>
          <a:prstGeom prst="rect">
            <a:avLst/>
          </a:prstGeom>
          <a:solidFill>
            <a:schemeClr val="accent4"/>
          </a:solidFill>
          <a:ln w="31750">
            <a:noFill/>
          </a:ln>
        </p:spPr>
        <p:txBody>
          <a:bodyPr wrap="square" anchor="ctr">
            <a:spAutoFit/>
          </a:bodyPr>
          <a:lstStyle/>
          <a:p>
            <a:pPr algn="ctr"/>
            <a:r>
              <a:rPr lang="en-US" b="1" dirty="0"/>
              <a:t>Tumor Microenvironment</a:t>
            </a:r>
          </a:p>
        </p:txBody>
      </p:sp>
      <p:grpSp>
        <p:nvGrpSpPr>
          <p:cNvPr id="2" name="Group 1">
            <a:extLst>
              <a:ext uri="{FF2B5EF4-FFF2-40B4-BE49-F238E27FC236}">
                <a16:creationId xmlns:a16="http://schemas.microsoft.com/office/drawing/2014/main" id="{49330481-8289-4C4D-898F-97AE3A555EC2}"/>
              </a:ext>
            </a:extLst>
          </p:cNvPr>
          <p:cNvGrpSpPr/>
          <p:nvPr/>
        </p:nvGrpSpPr>
        <p:grpSpPr>
          <a:xfrm>
            <a:off x="4355611" y="2109874"/>
            <a:ext cx="3481799" cy="3481796"/>
            <a:chOff x="5184529" y="2205531"/>
            <a:chExt cx="2163916" cy="2163914"/>
          </a:xfrm>
        </p:grpSpPr>
        <p:sp>
          <p:nvSpPr>
            <p:cNvPr id="22" name="Arc 21">
              <a:extLst>
                <a:ext uri="{FF2B5EF4-FFF2-40B4-BE49-F238E27FC236}">
                  <a16:creationId xmlns:a16="http://schemas.microsoft.com/office/drawing/2014/main" id="{97CD3A5A-76B1-4A16-B464-0B977D1B7291}"/>
                </a:ext>
              </a:extLst>
            </p:cNvPr>
            <p:cNvSpPr/>
            <p:nvPr/>
          </p:nvSpPr>
          <p:spPr>
            <a:xfrm>
              <a:off x="5267389" y="2246961"/>
              <a:ext cx="2039623" cy="2122484"/>
            </a:xfrm>
            <a:prstGeom prst="arc">
              <a:avLst/>
            </a:prstGeom>
            <a:noFill/>
            <a:ln w="317500" cap="flat" cmpd="sng" algn="ctr">
              <a:solidFill>
                <a:schemeClr val="accent4"/>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3" name="Arc 22">
              <a:extLst>
                <a:ext uri="{FF2B5EF4-FFF2-40B4-BE49-F238E27FC236}">
                  <a16:creationId xmlns:a16="http://schemas.microsoft.com/office/drawing/2014/main" id="{29C34EEA-6E7F-4A26-81A6-032C91A721C6}"/>
                </a:ext>
              </a:extLst>
            </p:cNvPr>
            <p:cNvSpPr/>
            <p:nvPr/>
          </p:nvSpPr>
          <p:spPr>
            <a:xfrm rot="5400000">
              <a:off x="5225959" y="2246962"/>
              <a:ext cx="2039623" cy="2122484"/>
            </a:xfrm>
            <a:prstGeom prst="arc">
              <a:avLst/>
            </a:prstGeom>
            <a:noFill/>
            <a:ln w="317500" cap="flat" cmpd="sng" algn="ctr">
              <a:solidFill>
                <a:schemeClr val="accent4"/>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4" name="Arc 23">
              <a:extLst>
                <a:ext uri="{FF2B5EF4-FFF2-40B4-BE49-F238E27FC236}">
                  <a16:creationId xmlns:a16="http://schemas.microsoft.com/office/drawing/2014/main" id="{B83929FF-58C5-45AD-AF2A-DAC2B8E30834}"/>
                </a:ext>
              </a:extLst>
            </p:cNvPr>
            <p:cNvSpPr/>
            <p:nvPr/>
          </p:nvSpPr>
          <p:spPr>
            <a:xfrm rot="10800000">
              <a:off x="5225959" y="2205531"/>
              <a:ext cx="2039623" cy="2122484"/>
            </a:xfrm>
            <a:prstGeom prst="arc">
              <a:avLst/>
            </a:prstGeom>
            <a:noFill/>
            <a:ln w="317500" cap="flat" cmpd="sng" algn="ctr">
              <a:solidFill>
                <a:schemeClr val="accent3"/>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5" name="Arc 24">
              <a:extLst>
                <a:ext uri="{FF2B5EF4-FFF2-40B4-BE49-F238E27FC236}">
                  <a16:creationId xmlns:a16="http://schemas.microsoft.com/office/drawing/2014/main" id="{33C05F60-5F04-4FA1-A534-538BC04EC2F3}"/>
                </a:ext>
              </a:extLst>
            </p:cNvPr>
            <p:cNvSpPr/>
            <p:nvPr/>
          </p:nvSpPr>
          <p:spPr>
            <a:xfrm rot="16200000">
              <a:off x="5267391" y="2205531"/>
              <a:ext cx="2039623" cy="2122484"/>
            </a:xfrm>
            <a:prstGeom prst="arc">
              <a:avLst/>
            </a:prstGeom>
            <a:noFill/>
            <a:ln w="317500" cap="flat" cmpd="sng" algn="ctr">
              <a:solidFill>
                <a:schemeClr val="accent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grpSp>
      <p:grpSp>
        <p:nvGrpSpPr>
          <p:cNvPr id="15" name="Group 14">
            <a:extLst>
              <a:ext uri="{FF2B5EF4-FFF2-40B4-BE49-F238E27FC236}">
                <a16:creationId xmlns:a16="http://schemas.microsoft.com/office/drawing/2014/main" id="{29EC1F4A-5CF2-49CF-B43D-F4974C4D7495}"/>
              </a:ext>
            </a:extLst>
          </p:cNvPr>
          <p:cNvGrpSpPr/>
          <p:nvPr/>
        </p:nvGrpSpPr>
        <p:grpSpPr>
          <a:xfrm>
            <a:off x="9392911" y="6207927"/>
            <a:ext cx="2488502" cy="454909"/>
            <a:chOff x="9392911" y="6207927"/>
            <a:chExt cx="2488502" cy="454909"/>
          </a:xfrm>
        </p:grpSpPr>
        <p:pic>
          <p:nvPicPr>
            <p:cNvPr id="16" name="Picture 15" descr="A picture containing text, ax, wheel&#10;&#10;Description automatically generated">
              <a:extLst>
                <a:ext uri="{FF2B5EF4-FFF2-40B4-BE49-F238E27FC236}">
                  <a16:creationId xmlns:a16="http://schemas.microsoft.com/office/drawing/2014/main" id="{A0873315-F0ED-4AD0-B48F-B7FFAB2904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7" name="Rectangle 8">
              <a:extLst>
                <a:ext uri="{FF2B5EF4-FFF2-40B4-BE49-F238E27FC236}">
                  <a16:creationId xmlns:a16="http://schemas.microsoft.com/office/drawing/2014/main" id="{972679D1-802B-4ADF-B73A-06ECC6B73ED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4" name="Text Box 11">
            <a:extLst>
              <a:ext uri="{FF2B5EF4-FFF2-40B4-BE49-F238E27FC236}">
                <a16:creationId xmlns:a16="http://schemas.microsoft.com/office/drawing/2014/main" id="{6AADF01E-0CC1-4405-9E32-2D39D5E52B2C}"/>
              </a:ext>
            </a:extLst>
          </p:cNvPr>
          <p:cNvSpPr txBox="1">
            <a:spLocks noChangeArrowheads="1"/>
          </p:cNvSpPr>
          <p:nvPr/>
        </p:nvSpPr>
        <p:spPr bwMode="auto">
          <a:xfrm>
            <a:off x="455283" y="6402870"/>
            <a:ext cx="35071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en-US" sz="1200" dirty="0" err="1">
                <a:solidFill>
                  <a:schemeClr val="bg2"/>
                </a:solidFill>
                <a:latin typeface="Calibri" panose="020F0502020204030204" pitchFamily="34" charset="0"/>
                <a:cs typeface="Arial" panose="020B0604020202020204" pitchFamily="34" charset="0"/>
              </a:rPr>
              <a:t>Sepich</a:t>
            </a:r>
            <a:r>
              <a:rPr lang="en-US" altLang="en-US" sz="1200" dirty="0">
                <a:solidFill>
                  <a:schemeClr val="bg2"/>
                </a:solidFill>
                <a:latin typeface="Calibri" panose="020F0502020204030204" pitchFamily="34" charset="0"/>
                <a:cs typeface="Arial" panose="020B0604020202020204" pitchFamily="34" charset="0"/>
              </a:rPr>
              <a:t>-Poore. Science 2021;371:eabc4552. </a:t>
            </a:r>
          </a:p>
        </p:txBody>
      </p:sp>
    </p:spTree>
    <p:extLst>
      <p:ext uri="{BB962C8B-B14F-4D97-AF65-F5344CB8AC3E}">
        <p14:creationId xmlns:p14="http://schemas.microsoft.com/office/powerpoint/2010/main" val="2081413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3CF5F07-2562-564C-A5CC-F8D18F33F2B1}"/>
              </a:ext>
            </a:extLst>
          </p:cNvPr>
          <p:cNvSpPr>
            <a:spLocks noGrp="1" noChangeArrowheads="1"/>
          </p:cNvSpPr>
          <p:nvPr>
            <p:ph type="title"/>
          </p:nvPr>
        </p:nvSpPr>
        <p:spPr/>
        <p:txBody>
          <a:bodyPr/>
          <a:lstStyle/>
          <a:p>
            <a:r>
              <a:rPr lang="en-US" sz="3600" dirty="0"/>
              <a:t>TIGIT/CD226/CD96/CD112R Axis in Cancer</a:t>
            </a:r>
          </a:p>
        </p:txBody>
      </p:sp>
      <p:pic>
        <p:nvPicPr>
          <p:cNvPr id="7" name="Picture 2" descr="Figure 1">
            <a:extLst>
              <a:ext uri="{FF2B5EF4-FFF2-40B4-BE49-F238E27FC236}">
                <a16:creationId xmlns:a16="http://schemas.microsoft.com/office/drawing/2014/main" id="{CDF37564-216F-BC4F-A196-79AADC3EA5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1538321"/>
            <a:ext cx="4851400" cy="4619856"/>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11">
            <a:extLst>
              <a:ext uri="{FF2B5EF4-FFF2-40B4-BE49-F238E27FC236}">
                <a16:creationId xmlns:a16="http://schemas.microsoft.com/office/drawing/2014/main" id="{22CE9826-CBD3-4FF2-8C14-D2F5D2CB2B08}"/>
              </a:ext>
            </a:extLst>
          </p:cNvPr>
          <p:cNvSpPr txBox="1">
            <a:spLocks noChangeArrowheads="1"/>
          </p:cNvSpPr>
          <p:nvPr/>
        </p:nvSpPr>
        <p:spPr bwMode="auto">
          <a:xfrm>
            <a:off x="441771" y="6210218"/>
            <a:ext cx="8010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fontAlgn="base">
              <a:lnSpc>
                <a:spcPct val="100000"/>
              </a:lnSpc>
              <a:spcBef>
                <a:spcPct val="0"/>
              </a:spcBef>
              <a:spcAft>
                <a:spcPct val="0"/>
              </a:spcAft>
              <a:buClrTx/>
              <a:buNone/>
              <a:defRPr/>
            </a:pPr>
            <a:r>
              <a:rPr kumimoji="0" lang="en-US" altLang="en-US" sz="12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Chauvin. J Immunother Cancer. 2020;8:e000957. </a:t>
            </a:r>
            <a:r>
              <a:rPr lang="en-US" sz="1200" dirty="0">
                <a:solidFill>
                  <a:schemeClr val="bg2"/>
                </a:solidFill>
                <a:effectLst/>
                <a:latin typeface="+mn-lt"/>
              </a:rPr>
              <a:t>This is an open-access article distributed in accordance with the Creative Commons Attribution Non Commercial (CC BY-NC 4.0) license. See creativecommons.org/licenses/by-nc/4.0.</a:t>
            </a:r>
          </a:p>
        </p:txBody>
      </p:sp>
      <p:grpSp>
        <p:nvGrpSpPr>
          <p:cNvPr id="8" name="Group 7">
            <a:extLst>
              <a:ext uri="{FF2B5EF4-FFF2-40B4-BE49-F238E27FC236}">
                <a16:creationId xmlns:a16="http://schemas.microsoft.com/office/drawing/2014/main" id="{29E6E48B-DE6D-46C4-81CC-98A59AB0D8A4}"/>
              </a:ext>
            </a:extLst>
          </p:cNvPr>
          <p:cNvGrpSpPr/>
          <p:nvPr/>
        </p:nvGrpSpPr>
        <p:grpSpPr>
          <a:xfrm>
            <a:off x="9392911" y="6207927"/>
            <a:ext cx="2488502" cy="454909"/>
            <a:chOff x="9392911" y="6207927"/>
            <a:chExt cx="2488502" cy="454909"/>
          </a:xfrm>
        </p:grpSpPr>
        <p:pic>
          <p:nvPicPr>
            <p:cNvPr id="9" name="Picture 8" descr="A picture containing text, ax, wheel&#10;&#10;Description automatically generated">
              <a:extLst>
                <a:ext uri="{FF2B5EF4-FFF2-40B4-BE49-F238E27FC236}">
                  <a16:creationId xmlns:a16="http://schemas.microsoft.com/office/drawing/2014/main" id="{1107D2CE-D9CD-42BA-AFBE-8515CDA1D92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0" name="Rectangle 8">
              <a:extLst>
                <a:ext uri="{FF2B5EF4-FFF2-40B4-BE49-F238E27FC236}">
                  <a16:creationId xmlns:a16="http://schemas.microsoft.com/office/drawing/2014/main" id="{804AD340-0720-4E8C-94A2-87796FD9E05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5"/>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455952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803392A8-7FCA-6845-BF1C-16EEFCD0C3A6}"/>
              </a:ext>
            </a:extLst>
          </p:cNvPr>
          <p:cNvSpPr>
            <a:spLocks noGrp="1" noChangeArrowheads="1"/>
          </p:cNvSpPr>
          <p:nvPr>
            <p:ph type="title"/>
          </p:nvPr>
        </p:nvSpPr>
        <p:spPr/>
        <p:txBody>
          <a:bodyPr/>
          <a:lstStyle/>
          <a:p>
            <a:r>
              <a:rPr lang="en-US" sz="3600" dirty="0"/>
              <a:t>TIGIT Axis Inhibits Innate and Adaptive Immunity Through Multiple Mechanisms</a:t>
            </a:r>
          </a:p>
        </p:txBody>
      </p:sp>
      <p:pic>
        <p:nvPicPr>
          <p:cNvPr id="10242" name="Picture 2">
            <a:extLst>
              <a:ext uri="{FF2B5EF4-FFF2-40B4-BE49-F238E27FC236}">
                <a16:creationId xmlns:a16="http://schemas.microsoft.com/office/drawing/2014/main" id="{F1D64BB9-FE2F-094C-9E55-8C63118D186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57600" y="1341442"/>
            <a:ext cx="4801815" cy="4678359"/>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11">
            <a:extLst>
              <a:ext uri="{FF2B5EF4-FFF2-40B4-BE49-F238E27FC236}">
                <a16:creationId xmlns:a16="http://schemas.microsoft.com/office/drawing/2014/main" id="{E95B3E4A-9E67-464B-90E7-B207C6774018}"/>
              </a:ext>
            </a:extLst>
          </p:cNvPr>
          <p:cNvSpPr txBox="1">
            <a:spLocks noChangeArrowheads="1"/>
          </p:cNvSpPr>
          <p:nvPr/>
        </p:nvSpPr>
        <p:spPr bwMode="auto">
          <a:xfrm>
            <a:off x="450915" y="6210218"/>
            <a:ext cx="8010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Chauvin. J Immunother Cancer. 2020;8:e000957. </a:t>
            </a:r>
            <a:r>
              <a:rPr lang="en-US" sz="1200" dirty="0">
                <a:solidFill>
                  <a:schemeClr val="bg2"/>
                </a:solidFill>
                <a:effectLst/>
                <a:latin typeface="+mn-lt"/>
              </a:rPr>
              <a:t>This is an open access article distributed in accordance with the Creative Commons Attribution Non Commercial (CC BY-NC 4.0) license. See http://creativecommons.org/licenses/by-nc/4.0.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nvGrpSpPr>
          <p:cNvPr id="5" name="Group 4">
            <a:extLst>
              <a:ext uri="{FF2B5EF4-FFF2-40B4-BE49-F238E27FC236}">
                <a16:creationId xmlns:a16="http://schemas.microsoft.com/office/drawing/2014/main" id="{8BE494FD-79DC-4142-A79A-F2CA13B0AB34}"/>
              </a:ext>
            </a:extLst>
          </p:cNvPr>
          <p:cNvGrpSpPr/>
          <p:nvPr/>
        </p:nvGrpSpPr>
        <p:grpSpPr>
          <a:xfrm>
            <a:off x="9392911" y="6207927"/>
            <a:ext cx="2488502" cy="454909"/>
            <a:chOff x="9392911" y="6207927"/>
            <a:chExt cx="2488502" cy="454909"/>
          </a:xfrm>
        </p:grpSpPr>
        <p:pic>
          <p:nvPicPr>
            <p:cNvPr id="7" name="Picture 6" descr="A picture containing text, ax, wheel&#10;&#10;Description automatically generated">
              <a:extLst>
                <a:ext uri="{FF2B5EF4-FFF2-40B4-BE49-F238E27FC236}">
                  <a16:creationId xmlns:a16="http://schemas.microsoft.com/office/drawing/2014/main" id="{98769218-A91B-493B-B655-312AFB2F08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8" name="Rectangle 8">
              <a:extLst>
                <a:ext uri="{FF2B5EF4-FFF2-40B4-BE49-F238E27FC236}">
                  <a16:creationId xmlns:a16="http://schemas.microsoft.com/office/drawing/2014/main" id="{4818D273-9113-449B-BAB3-7B71363209BA}"/>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5"/>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8497773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E714B-A072-A84C-9D66-D3B86B651C8A}"/>
              </a:ext>
            </a:extLst>
          </p:cNvPr>
          <p:cNvSpPr>
            <a:spLocks noGrp="1"/>
          </p:cNvSpPr>
          <p:nvPr>
            <p:ph type="title"/>
          </p:nvPr>
        </p:nvSpPr>
        <p:spPr/>
        <p:txBody>
          <a:bodyPr/>
          <a:lstStyle/>
          <a:p>
            <a:r>
              <a:rPr lang="en-US" sz="3600" dirty="0"/>
              <a:t>TIGIT Suppresses Antitumor Immune Responses by Augmenting Treg-Mediated Immune Suppression</a:t>
            </a:r>
          </a:p>
        </p:txBody>
      </p:sp>
      <p:sp>
        <p:nvSpPr>
          <p:cNvPr id="3" name="Content Placeholder 2">
            <a:extLst>
              <a:ext uri="{FF2B5EF4-FFF2-40B4-BE49-F238E27FC236}">
                <a16:creationId xmlns:a16="http://schemas.microsoft.com/office/drawing/2014/main" id="{85C10A64-9FA6-42AE-8539-A36603F84A86}"/>
              </a:ext>
            </a:extLst>
          </p:cNvPr>
          <p:cNvSpPr>
            <a:spLocks noGrp="1"/>
          </p:cNvSpPr>
          <p:nvPr>
            <p:ph sz="half" idx="1"/>
          </p:nvPr>
        </p:nvSpPr>
        <p:spPr>
          <a:xfrm>
            <a:off x="601820" y="1510730"/>
            <a:ext cx="5309278" cy="437340"/>
          </a:xfrm>
        </p:spPr>
        <p:txBody>
          <a:bodyPr/>
          <a:lstStyle/>
          <a:p>
            <a:r>
              <a:rPr lang="en-US" sz="2000" dirty="0"/>
              <a:t>TIGIT marks suppressive Foxp3+ Tregs</a:t>
            </a:r>
            <a:r>
              <a:rPr lang="en-US" sz="2000" baseline="30000" dirty="0"/>
              <a:t>1</a:t>
            </a:r>
          </a:p>
          <a:p>
            <a:endParaRPr lang="en-US" sz="2000" dirty="0"/>
          </a:p>
        </p:txBody>
      </p:sp>
      <p:sp>
        <p:nvSpPr>
          <p:cNvPr id="4" name="Content Placeholder 3">
            <a:extLst>
              <a:ext uri="{FF2B5EF4-FFF2-40B4-BE49-F238E27FC236}">
                <a16:creationId xmlns:a16="http://schemas.microsoft.com/office/drawing/2014/main" id="{3D1A50D9-A67D-48ED-B83B-90EFFD668EDA}"/>
              </a:ext>
            </a:extLst>
          </p:cNvPr>
          <p:cNvSpPr>
            <a:spLocks noGrp="1"/>
          </p:cNvSpPr>
          <p:nvPr>
            <p:ph sz="half" idx="2"/>
          </p:nvPr>
        </p:nvSpPr>
        <p:spPr>
          <a:xfrm>
            <a:off x="6252634" y="1510730"/>
            <a:ext cx="5229570" cy="1553666"/>
          </a:xfrm>
        </p:spPr>
        <p:txBody>
          <a:bodyPr/>
          <a:lstStyle/>
          <a:p>
            <a:r>
              <a:rPr lang="en-US" sz="2000" dirty="0"/>
              <a:t>TIGIT/CD226 ratio in Tregs in metastatic melanoma correlates with high Treg frequencies</a:t>
            </a:r>
            <a:r>
              <a:rPr lang="en-US" sz="2000" baseline="30000" dirty="0"/>
              <a:t>2</a:t>
            </a:r>
          </a:p>
        </p:txBody>
      </p:sp>
      <p:pic>
        <p:nvPicPr>
          <p:cNvPr id="10" name="Picture 9" descr="Chart, scatter chart&#10;&#10;Description automatically generated">
            <a:extLst>
              <a:ext uri="{FF2B5EF4-FFF2-40B4-BE49-F238E27FC236}">
                <a16:creationId xmlns:a16="http://schemas.microsoft.com/office/drawing/2014/main" id="{399E0D8A-3514-F641-AC5E-F4BAE2C0D6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00" y="3270109"/>
            <a:ext cx="2362200" cy="2400925"/>
          </a:xfrm>
          <a:prstGeom prst="rect">
            <a:avLst/>
          </a:prstGeom>
        </p:spPr>
      </p:pic>
      <p:sp>
        <p:nvSpPr>
          <p:cNvPr id="14" name="Text Box 11">
            <a:extLst>
              <a:ext uri="{FF2B5EF4-FFF2-40B4-BE49-F238E27FC236}">
                <a16:creationId xmlns:a16="http://schemas.microsoft.com/office/drawing/2014/main" id="{A7A43DD1-3B34-4C6F-80B2-BB59935A4D8F}"/>
              </a:ext>
            </a:extLst>
          </p:cNvPr>
          <p:cNvSpPr txBox="1">
            <a:spLocks noChangeArrowheads="1"/>
          </p:cNvSpPr>
          <p:nvPr/>
        </p:nvSpPr>
        <p:spPr bwMode="auto">
          <a:xfrm>
            <a:off x="442047" y="640421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Kurtulus. J Clin Invest. 2015;125:4053. 2. Fourcade. JCI Insight. 2018;3:e1211157.</a:t>
            </a:r>
          </a:p>
        </p:txBody>
      </p:sp>
      <p:grpSp>
        <p:nvGrpSpPr>
          <p:cNvPr id="9" name="Group 8">
            <a:extLst>
              <a:ext uri="{FF2B5EF4-FFF2-40B4-BE49-F238E27FC236}">
                <a16:creationId xmlns:a16="http://schemas.microsoft.com/office/drawing/2014/main" id="{302AC297-ECF7-4C40-8425-C49F7B0606D9}"/>
              </a:ext>
            </a:extLst>
          </p:cNvPr>
          <p:cNvGrpSpPr/>
          <p:nvPr/>
        </p:nvGrpSpPr>
        <p:grpSpPr>
          <a:xfrm>
            <a:off x="9392911" y="6207927"/>
            <a:ext cx="2488502" cy="454909"/>
            <a:chOff x="9392911" y="6207927"/>
            <a:chExt cx="2488502" cy="454909"/>
          </a:xfrm>
        </p:grpSpPr>
        <p:pic>
          <p:nvPicPr>
            <p:cNvPr id="12" name="Picture 11" descr="A picture containing text, ax, wheel&#10;&#10;Description automatically generated">
              <a:extLst>
                <a:ext uri="{FF2B5EF4-FFF2-40B4-BE49-F238E27FC236}">
                  <a16:creationId xmlns:a16="http://schemas.microsoft.com/office/drawing/2014/main" id="{F2F66FAF-ECCF-46EB-8B41-A0A0454968A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3" name="Rectangle 8">
              <a:extLst>
                <a:ext uri="{FF2B5EF4-FFF2-40B4-BE49-F238E27FC236}">
                  <a16:creationId xmlns:a16="http://schemas.microsoft.com/office/drawing/2014/main" id="{C18C0DC6-5436-4FB7-B2F0-87DE38F27F97}"/>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5"/>
                </a:rPr>
                <a:t>clinicaloptions.com</a:t>
              </a:r>
              <a:endParaRPr lang="en-US" altLang="en-US" sz="1400" b="0" dirty="0">
                <a:solidFill>
                  <a:schemeClr val="bg2"/>
                </a:solidFill>
                <a:latin typeface="Calibri" panose="020F0502020204030204" pitchFamily="34" charset="0"/>
              </a:endParaRPr>
            </a:p>
          </p:txBody>
        </p:sp>
      </p:grpSp>
      <p:grpSp>
        <p:nvGrpSpPr>
          <p:cNvPr id="18" name="Group 17">
            <a:extLst>
              <a:ext uri="{FF2B5EF4-FFF2-40B4-BE49-F238E27FC236}">
                <a16:creationId xmlns:a16="http://schemas.microsoft.com/office/drawing/2014/main" id="{99B2505D-450E-9044-8433-026B3E8C085E}"/>
              </a:ext>
            </a:extLst>
          </p:cNvPr>
          <p:cNvGrpSpPr/>
          <p:nvPr/>
        </p:nvGrpSpPr>
        <p:grpSpPr>
          <a:xfrm>
            <a:off x="658324" y="2039640"/>
            <a:ext cx="5456148" cy="4169567"/>
            <a:chOff x="658324" y="2039640"/>
            <a:chExt cx="5456148" cy="4169567"/>
          </a:xfrm>
        </p:grpSpPr>
        <p:pic>
          <p:nvPicPr>
            <p:cNvPr id="11266" name="Picture 2">
              <a:extLst>
                <a:ext uri="{FF2B5EF4-FFF2-40B4-BE49-F238E27FC236}">
                  <a16:creationId xmlns:a16="http://schemas.microsoft.com/office/drawing/2014/main" id="{43D75AD7-9B51-4548-8BEB-2F8EC965A4E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8324" y="2039640"/>
              <a:ext cx="5456148" cy="4169567"/>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a:extLst>
                <a:ext uri="{FF2B5EF4-FFF2-40B4-BE49-F238E27FC236}">
                  <a16:creationId xmlns:a16="http://schemas.microsoft.com/office/drawing/2014/main" id="{7FDE299A-E14C-5B43-B873-587D5063F13D}"/>
                </a:ext>
              </a:extLst>
            </p:cNvPr>
            <p:cNvSpPr/>
            <p:nvPr/>
          </p:nvSpPr>
          <p:spPr bwMode="auto">
            <a:xfrm>
              <a:off x="676796" y="2039641"/>
              <a:ext cx="158614" cy="158614"/>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 name="Rectangle 18">
              <a:extLst>
                <a:ext uri="{FF2B5EF4-FFF2-40B4-BE49-F238E27FC236}">
                  <a16:creationId xmlns:a16="http://schemas.microsoft.com/office/drawing/2014/main" id="{EE7AC6E9-EF8A-1942-AF76-D16D2947DC6B}"/>
                </a:ext>
              </a:extLst>
            </p:cNvPr>
            <p:cNvSpPr/>
            <p:nvPr/>
          </p:nvSpPr>
          <p:spPr bwMode="auto">
            <a:xfrm>
              <a:off x="2759596" y="2039641"/>
              <a:ext cx="158614" cy="158614"/>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 name="Rectangle 19">
              <a:extLst>
                <a:ext uri="{FF2B5EF4-FFF2-40B4-BE49-F238E27FC236}">
                  <a16:creationId xmlns:a16="http://schemas.microsoft.com/office/drawing/2014/main" id="{FBC4392D-82FA-D345-B9C6-25D296E916CC}"/>
                </a:ext>
              </a:extLst>
            </p:cNvPr>
            <p:cNvSpPr/>
            <p:nvPr/>
          </p:nvSpPr>
          <p:spPr bwMode="auto">
            <a:xfrm>
              <a:off x="658324" y="3447472"/>
              <a:ext cx="158614" cy="158614"/>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 name="Rectangle 20">
              <a:extLst>
                <a:ext uri="{FF2B5EF4-FFF2-40B4-BE49-F238E27FC236}">
                  <a16:creationId xmlns:a16="http://schemas.microsoft.com/office/drawing/2014/main" id="{B484242E-2289-554B-A6C3-6C6637E1FD65}"/>
                </a:ext>
              </a:extLst>
            </p:cNvPr>
            <p:cNvSpPr/>
            <p:nvPr/>
          </p:nvSpPr>
          <p:spPr bwMode="auto">
            <a:xfrm>
              <a:off x="2039159" y="3452090"/>
              <a:ext cx="158614" cy="158614"/>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 name="Rectangle 21">
              <a:extLst>
                <a:ext uri="{FF2B5EF4-FFF2-40B4-BE49-F238E27FC236}">
                  <a16:creationId xmlns:a16="http://schemas.microsoft.com/office/drawing/2014/main" id="{4B6D1EE6-D096-954A-A204-46241B05F5F8}"/>
                </a:ext>
              </a:extLst>
            </p:cNvPr>
            <p:cNvSpPr/>
            <p:nvPr/>
          </p:nvSpPr>
          <p:spPr bwMode="auto">
            <a:xfrm>
              <a:off x="688377" y="4864539"/>
              <a:ext cx="158614" cy="158614"/>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cxnSp>
        <p:nvCxnSpPr>
          <p:cNvPr id="159" name="Straight Connector 158">
            <a:extLst>
              <a:ext uri="{FF2B5EF4-FFF2-40B4-BE49-F238E27FC236}">
                <a16:creationId xmlns:a16="http://schemas.microsoft.com/office/drawing/2014/main" id="{C2B87999-9B21-4CEA-8235-89E81F2F672D}"/>
              </a:ext>
            </a:extLst>
          </p:cNvPr>
          <p:cNvCxnSpPr>
            <a:cxnSpLocks/>
          </p:cNvCxnSpPr>
          <p:nvPr/>
        </p:nvCxnSpPr>
        <p:spPr bwMode="auto">
          <a:xfrm>
            <a:off x="9495228" y="4933317"/>
            <a:ext cx="2099319" cy="0"/>
          </a:xfrm>
          <a:prstGeom prst="line">
            <a:avLst/>
          </a:prstGeom>
          <a:noFill/>
          <a:ln w="28575" cap="flat" cmpd="sng" algn="ctr">
            <a:solidFill>
              <a:schemeClr val="bg1"/>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B2349B08-7F9E-4697-A31E-3EA49B13ACEC}"/>
              </a:ext>
            </a:extLst>
          </p:cNvPr>
          <p:cNvCxnSpPr>
            <a:cxnSpLocks/>
          </p:cNvCxnSpPr>
          <p:nvPr/>
        </p:nvCxnSpPr>
        <p:spPr bwMode="auto">
          <a:xfrm flipV="1">
            <a:off x="9495228" y="3442361"/>
            <a:ext cx="0" cy="1490956"/>
          </a:xfrm>
          <a:prstGeom prst="line">
            <a:avLst/>
          </a:prstGeom>
          <a:noFill/>
          <a:ln w="28575" cap="flat" cmpd="sng" algn="ctr">
            <a:solidFill>
              <a:schemeClr val="bg1"/>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1AEAE2B2-1978-4133-A12C-0E5FD5CC2ECF}"/>
              </a:ext>
            </a:extLst>
          </p:cNvPr>
          <p:cNvCxnSpPr>
            <a:cxnSpLocks/>
          </p:cNvCxnSpPr>
          <p:nvPr/>
        </p:nvCxnSpPr>
        <p:spPr bwMode="auto">
          <a:xfrm>
            <a:off x="9495228" y="493331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EC64DF42-DAFA-4777-8CA3-FC74FA45C8C0}"/>
              </a:ext>
            </a:extLst>
          </p:cNvPr>
          <p:cNvCxnSpPr>
            <a:cxnSpLocks/>
          </p:cNvCxnSpPr>
          <p:nvPr/>
        </p:nvCxnSpPr>
        <p:spPr bwMode="auto">
          <a:xfrm>
            <a:off x="9912552" y="493331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4A75B935-F4A0-4D0D-B50A-B9C41FCE2BFB}"/>
              </a:ext>
            </a:extLst>
          </p:cNvPr>
          <p:cNvCxnSpPr>
            <a:cxnSpLocks/>
          </p:cNvCxnSpPr>
          <p:nvPr/>
        </p:nvCxnSpPr>
        <p:spPr bwMode="auto">
          <a:xfrm>
            <a:off x="10329876" y="493331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0D3785C2-91BC-4A6D-85AA-D7407ABEE2FA}"/>
              </a:ext>
            </a:extLst>
          </p:cNvPr>
          <p:cNvCxnSpPr>
            <a:cxnSpLocks/>
          </p:cNvCxnSpPr>
          <p:nvPr/>
        </p:nvCxnSpPr>
        <p:spPr bwMode="auto">
          <a:xfrm>
            <a:off x="10747200" y="493331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B93EC642-7B6C-4272-8162-C077670795EA}"/>
              </a:ext>
            </a:extLst>
          </p:cNvPr>
          <p:cNvCxnSpPr>
            <a:cxnSpLocks/>
          </p:cNvCxnSpPr>
          <p:nvPr/>
        </p:nvCxnSpPr>
        <p:spPr bwMode="auto">
          <a:xfrm>
            <a:off x="11164524" y="493331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9DAAA90B-8F09-4823-815E-45078F010793}"/>
              </a:ext>
            </a:extLst>
          </p:cNvPr>
          <p:cNvCxnSpPr>
            <a:cxnSpLocks/>
          </p:cNvCxnSpPr>
          <p:nvPr/>
        </p:nvCxnSpPr>
        <p:spPr bwMode="auto">
          <a:xfrm>
            <a:off x="11581847" y="493331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833F142F-4429-4DEA-845C-67D09967B62B}"/>
              </a:ext>
            </a:extLst>
          </p:cNvPr>
          <p:cNvCxnSpPr>
            <a:cxnSpLocks/>
          </p:cNvCxnSpPr>
          <p:nvPr/>
        </p:nvCxnSpPr>
        <p:spPr bwMode="auto">
          <a:xfrm flipH="1">
            <a:off x="9440280" y="345188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31162A52-41B0-4922-82B0-C9E81D0FD744}"/>
              </a:ext>
            </a:extLst>
          </p:cNvPr>
          <p:cNvCxnSpPr>
            <a:cxnSpLocks/>
          </p:cNvCxnSpPr>
          <p:nvPr/>
        </p:nvCxnSpPr>
        <p:spPr bwMode="auto">
          <a:xfrm flipH="1">
            <a:off x="9440280" y="374817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9A24501C-9819-48A4-86E2-8E46718CCEA0}"/>
              </a:ext>
            </a:extLst>
          </p:cNvPr>
          <p:cNvCxnSpPr>
            <a:cxnSpLocks/>
          </p:cNvCxnSpPr>
          <p:nvPr/>
        </p:nvCxnSpPr>
        <p:spPr bwMode="auto">
          <a:xfrm flipH="1">
            <a:off x="9440280" y="404445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54AC9302-D3C2-4C20-864D-F8F21F3D08FB}"/>
              </a:ext>
            </a:extLst>
          </p:cNvPr>
          <p:cNvCxnSpPr>
            <a:cxnSpLocks/>
          </p:cNvCxnSpPr>
          <p:nvPr/>
        </p:nvCxnSpPr>
        <p:spPr bwMode="auto">
          <a:xfrm flipH="1">
            <a:off x="9440280" y="434074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2338A8C7-A304-4059-81AD-5BB6E35D5E70}"/>
              </a:ext>
            </a:extLst>
          </p:cNvPr>
          <p:cNvCxnSpPr>
            <a:cxnSpLocks/>
          </p:cNvCxnSpPr>
          <p:nvPr/>
        </p:nvCxnSpPr>
        <p:spPr bwMode="auto">
          <a:xfrm flipH="1">
            <a:off x="9440280" y="463703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8FEF70BD-4DFA-4BB8-9D27-CC0E2383C0ED}"/>
              </a:ext>
            </a:extLst>
          </p:cNvPr>
          <p:cNvCxnSpPr>
            <a:cxnSpLocks/>
          </p:cNvCxnSpPr>
          <p:nvPr/>
        </p:nvCxnSpPr>
        <p:spPr bwMode="auto">
          <a:xfrm flipH="1">
            <a:off x="9440280" y="4933317"/>
            <a:ext cx="64008" cy="0"/>
          </a:xfrm>
          <a:prstGeom prst="line">
            <a:avLst/>
          </a:prstGeom>
          <a:noFill/>
          <a:ln w="28575" cap="flat" cmpd="sng" algn="ctr">
            <a:solidFill>
              <a:schemeClr val="bg1"/>
            </a:solidFill>
            <a:prstDash val="solid"/>
            <a:round/>
            <a:headEnd type="none" w="med" len="med"/>
            <a:tailEnd type="none" w="med" len="med"/>
          </a:ln>
          <a:effectLst/>
        </p:spPr>
      </p:cxnSp>
      <p:sp>
        <p:nvSpPr>
          <p:cNvPr id="173" name="TextBox 172">
            <a:extLst>
              <a:ext uri="{FF2B5EF4-FFF2-40B4-BE49-F238E27FC236}">
                <a16:creationId xmlns:a16="http://schemas.microsoft.com/office/drawing/2014/main" id="{AA95C82A-1778-4341-8DA3-B1DA3B86108B}"/>
              </a:ext>
            </a:extLst>
          </p:cNvPr>
          <p:cNvSpPr txBox="1"/>
          <p:nvPr/>
        </p:nvSpPr>
        <p:spPr bwMode="auto">
          <a:xfrm>
            <a:off x="9495228" y="5199110"/>
            <a:ext cx="2099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a:t>
            </a:r>
          </a:p>
        </p:txBody>
      </p:sp>
      <p:sp>
        <p:nvSpPr>
          <p:cNvPr id="174" name="TextBox 173">
            <a:extLst>
              <a:ext uri="{FF2B5EF4-FFF2-40B4-BE49-F238E27FC236}">
                <a16:creationId xmlns:a16="http://schemas.microsoft.com/office/drawing/2014/main" id="{7D360BC1-7046-4A0D-873E-672D4424858D}"/>
              </a:ext>
            </a:extLst>
          </p:cNvPr>
          <p:cNvSpPr txBox="1"/>
          <p:nvPr/>
        </p:nvSpPr>
        <p:spPr bwMode="auto">
          <a:xfrm rot="16200000">
            <a:off x="7730157" y="3913543"/>
            <a:ext cx="20993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Progression-Free Survival Probability</a:t>
            </a:r>
          </a:p>
        </p:txBody>
      </p:sp>
      <p:sp>
        <p:nvSpPr>
          <p:cNvPr id="175" name="TextBox 174">
            <a:extLst>
              <a:ext uri="{FF2B5EF4-FFF2-40B4-BE49-F238E27FC236}">
                <a16:creationId xmlns:a16="http://schemas.microsoft.com/office/drawing/2014/main" id="{84125392-2AC7-42BB-BDCB-F9A23BC8A3F7}"/>
              </a:ext>
            </a:extLst>
          </p:cNvPr>
          <p:cNvSpPr txBox="1"/>
          <p:nvPr/>
        </p:nvSpPr>
        <p:spPr bwMode="auto">
          <a:xfrm>
            <a:off x="11365356" y="4917036"/>
            <a:ext cx="458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176" name="TextBox 175">
            <a:extLst>
              <a:ext uri="{FF2B5EF4-FFF2-40B4-BE49-F238E27FC236}">
                <a16:creationId xmlns:a16="http://schemas.microsoft.com/office/drawing/2014/main" id="{6FC8B3AA-4817-42F5-BE96-E1D915E1C8C0}"/>
              </a:ext>
            </a:extLst>
          </p:cNvPr>
          <p:cNvSpPr txBox="1"/>
          <p:nvPr/>
        </p:nvSpPr>
        <p:spPr bwMode="auto">
          <a:xfrm>
            <a:off x="9266035" y="4917036"/>
            <a:ext cx="458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77" name="TextBox 176">
            <a:extLst>
              <a:ext uri="{FF2B5EF4-FFF2-40B4-BE49-F238E27FC236}">
                <a16:creationId xmlns:a16="http://schemas.microsoft.com/office/drawing/2014/main" id="{29BFED2F-D970-4321-8FD0-D4583E592CBF}"/>
              </a:ext>
            </a:extLst>
          </p:cNvPr>
          <p:cNvSpPr txBox="1"/>
          <p:nvPr/>
        </p:nvSpPr>
        <p:spPr bwMode="auto">
          <a:xfrm>
            <a:off x="9685899" y="4917036"/>
            <a:ext cx="458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178" name="TextBox 177">
            <a:extLst>
              <a:ext uri="{FF2B5EF4-FFF2-40B4-BE49-F238E27FC236}">
                <a16:creationId xmlns:a16="http://schemas.microsoft.com/office/drawing/2014/main" id="{CE6DF566-18DD-41BD-BE5B-6DCC2609B415}"/>
              </a:ext>
            </a:extLst>
          </p:cNvPr>
          <p:cNvSpPr txBox="1"/>
          <p:nvPr/>
        </p:nvSpPr>
        <p:spPr bwMode="auto">
          <a:xfrm>
            <a:off x="10105763" y="4917036"/>
            <a:ext cx="458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79" name="TextBox 178">
            <a:extLst>
              <a:ext uri="{FF2B5EF4-FFF2-40B4-BE49-F238E27FC236}">
                <a16:creationId xmlns:a16="http://schemas.microsoft.com/office/drawing/2014/main" id="{3A7FA81F-1B50-4D28-8AC4-D71A6BDB0E5C}"/>
              </a:ext>
            </a:extLst>
          </p:cNvPr>
          <p:cNvSpPr txBox="1"/>
          <p:nvPr/>
        </p:nvSpPr>
        <p:spPr bwMode="auto">
          <a:xfrm>
            <a:off x="10525627" y="4917036"/>
            <a:ext cx="458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80" name="TextBox 179">
            <a:extLst>
              <a:ext uri="{FF2B5EF4-FFF2-40B4-BE49-F238E27FC236}">
                <a16:creationId xmlns:a16="http://schemas.microsoft.com/office/drawing/2014/main" id="{55BBAC67-4940-4682-B405-448955BB1BF8}"/>
              </a:ext>
            </a:extLst>
          </p:cNvPr>
          <p:cNvSpPr txBox="1"/>
          <p:nvPr/>
        </p:nvSpPr>
        <p:spPr bwMode="auto">
          <a:xfrm>
            <a:off x="10945491" y="4917036"/>
            <a:ext cx="458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81" name="TextBox 180">
            <a:extLst>
              <a:ext uri="{FF2B5EF4-FFF2-40B4-BE49-F238E27FC236}">
                <a16:creationId xmlns:a16="http://schemas.microsoft.com/office/drawing/2014/main" id="{0D9A47C9-3F91-4DD3-9160-2B692F75F7A0}"/>
              </a:ext>
            </a:extLst>
          </p:cNvPr>
          <p:cNvSpPr txBox="1"/>
          <p:nvPr/>
        </p:nvSpPr>
        <p:spPr bwMode="auto">
          <a:xfrm>
            <a:off x="10027723" y="3787354"/>
            <a:ext cx="13410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 = 0.039</a:t>
            </a:r>
          </a:p>
        </p:txBody>
      </p:sp>
      <p:sp>
        <p:nvSpPr>
          <p:cNvPr id="182" name="TextBox 181">
            <a:extLst>
              <a:ext uri="{FF2B5EF4-FFF2-40B4-BE49-F238E27FC236}">
                <a16:creationId xmlns:a16="http://schemas.microsoft.com/office/drawing/2014/main" id="{3A6464ED-4F51-40A3-9E92-F35A8A1A1447}"/>
              </a:ext>
            </a:extLst>
          </p:cNvPr>
          <p:cNvSpPr txBox="1"/>
          <p:nvPr/>
        </p:nvSpPr>
        <p:spPr bwMode="auto">
          <a:xfrm>
            <a:off x="8910129" y="3270109"/>
            <a:ext cx="59331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183" name="TextBox 182">
            <a:extLst>
              <a:ext uri="{FF2B5EF4-FFF2-40B4-BE49-F238E27FC236}">
                <a16:creationId xmlns:a16="http://schemas.microsoft.com/office/drawing/2014/main" id="{BA2BE852-D24F-41AF-AFE4-6E5D5EEC978C}"/>
              </a:ext>
            </a:extLst>
          </p:cNvPr>
          <p:cNvSpPr txBox="1"/>
          <p:nvPr/>
        </p:nvSpPr>
        <p:spPr bwMode="auto">
          <a:xfrm>
            <a:off x="8910129" y="3566832"/>
            <a:ext cx="59331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0.8</a:t>
            </a:r>
          </a:p>
        </p:txBody>
      </p:sp>
      <p:sp>
        <p:nvSpPr>
          <p:cNvPr id="184" name="TextBox 183">
            <a:extLst>
              <a:ext uri="{FF2B5EF4-FFF2-40B4-BE49-F238E27FC236}">
                <a16:creationId xmlns:a16="http://schemas.microsoft.com/office/drawing/2014/main" id="{47159425-F053-45F5-BA2E-3FBE664B057C}"/>
              </a:ext>
            </a:extLst>
          </p:cNvPr>
          <p:cNvSpPr txBox="1"/>
          <p:nvPr/>
        </p:nvSpPr>
        <p:spPr bwMode="auto">
          <a:xfrm>
            <a:off x="8910129" y="3863555"/>
            <a:ext cx="59331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0.6</a:t>
            </a:r>
          </a:p>
        </p:txBody>
      </p:sp>
      <p:sp>
        <p:nvSpPr>
          <p:cNvPr id="185" name="TextBox 184">
            <a:extLst>
              <a:ext uri="{FF2B5EF4-FFF2-40B4-BE49-F238E27FC236}">
                <a16:creationId xmlns:a16="http://schemas.microsoft.com/office/drawing/2014/main" id="{F7742B5D-8DCD-46C1-BBD8-A64CF5301211}"/>
              </a:ext>
            </a:extLst>
          </p:cNvPr>
          <p:cNvSpPr txBox="1"/>
          <p:nvPr/>
        </p:nvSpPr>
        <p:spPr bwMode="auto">
          <a:xfrm>
            <a:off x="8910129" y="4160278"/>
            <a:ext cx="59331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0.4</a:t>
            </a:r>
          </a:p>
        </p:txBody>
      </p:sp>
      <p:sp>
        <p:nvSpPr>
          <p:cNvPr id="186" name="TextBox 185">
            <a:extLst>
              <a:ext uri="{FF2B5EF4-FFF2-40B4-BE49-F238E27FC236}">
                <a16:creationId xmlns:a16="http://schemas.microsoft.com/office/drawing/2014/main" id="{D7CF9DC4-B5D8-4491-9D69-0BB6AB63D174}"/>
              </a:ext>
            </a:extLst>
          </p:cNvPr>
          <p:cNvSpPr txBox="1"/>
          <p:nvPr/>
        </p:nvSpPr>
        <p:spPr bwMode="auto">
          <a:xfrm>
            <a:off x="8910129" y="4457001"/>
            <a:ext cx="59331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a:t>
            </a:r>
          </a:p>
        </p:txBody>
      </p:sp>
      <p:sp>
        <p:nvSpPr>
          <p:cNvPr id="187" name="TextBox 186">
            <a:extLst>
              <a:ext uri="{FF2B5EF4-FFF2-40B4-BE49-F238E27FC236}">
                <a16:creationId xmlns:a16="http://schemas.microsoft.com/office/drawing/2014/main" id="{58CFB8BD-C82C-4AC1-8ACA-8C64D6A7D884}"/>
              </a:ext>
            </a:extLst>
          </p:cNvPr>
          <p:cNvSpPr txBox="1"/>
          <p:nvPr/>
        </p:nvSpPr>
        <p:spPr bwMode="auto">
          <a:xfrm>
            <a:off x="8910129" y="4753725"/>
            <a:ext cx="59331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dirty="0">
                <a:solidFill>
                  <a:schemeClr val="bg1"/>
                </a:solidFill>
                <a:latin typeface="Calibri" panose="020F0502020204030204" pitchFamily="34" charset="0"/>
              </a:rPr>
              <a:t>0</a:t>
            </a:r>
            <a:r>
              <a:rPr lang="en-US" b="0" dirty="0">
                <a:solidFill>
                  <a:schemeClr val="bg1"/>
                </a:solidFill>
                <a:latin typeface="Calibri" panose="020F0502020204030204" pitchFamily="34" charset="0"/>
              </a:rPr>
              <a:t>.0</a:t>
            </a:r>
          </a:p>
        </p:txBody>
      </p:sp>
      <p:sp>
        <p:nvSpPr>
          <p:cNvPr id="188" name="Freeform 43">
            <a:extLst>
              <a:ext uri="{FF2B5EF4-FFF2-40B4-BE49-F238E27FC236}">
                <a16:creationId xmlns:a16="http://schemas.microsoft.com/office/drawing/2014/main" id="{4F21833F-26E2-4C9D-8C35-3B86707A6655}"/>
              </a:ext>
            </a:extLst>
          </p:cNvPr>
          <p:cNvSpPr/>
          <p:nvPr/>
        </p:nvSpPr>
        <p:spPr bwMode="auto">
          <a:xfrm>
            <a:off x="9506955" y="3448847"/>
            <a:ext cx="742950" cy="1476375"/>
          </a:xfrm>
          <a:custGeom>
            <a:avLst/>
            <a:gdLst>
              <a:gd name="connsiteX0" fmla="*/ 742950 w 742950"/>
              <a:gd name="connsiteY0" fmla="*/ 1476375 h 1476375"/>
              <a:gd name="connsiteX1" fmla="*/ 742950 w 742950"/>
              <a:gd name="connsiteY1" fmla="*/ 1292225 h 1476375"/>
              <a:gd name="connsiteX2" fmla="*/ 374650 w 742950"/>
              <a:gd name="connsiteY2" fmla="*/ 1292225 h 1476375"/>
              <a:gd name="connsiteX3" fmla="*/ 374650 w 742950"/>
              <a:gd name="connsiteY3" fmla="*/ 1111250 h 1476375"/>
              <a:gd name="connsiteX4" fmla="*/ 241300 w 742950"/>
              <a:gd name="connsiteY4" fmla="*/ 1111250 h 1476375"/>
              <a:gd name="connsiteX5" fmla="*/ 241300 w 742950"/>
              <a:gd name="connsiteY5" fmla="*/ 927100 h 1476375"/>
              <a:gd name="connsiteX6" fmla="*/ 73025 w 742950"/>
              <a:gd name="connsiteY6" fmla="*/ 927100 h 1476375"/>
              <a:gd name="connsiteX7" fmla="*/ 73025 w 742950"/>
              <a:gd name="connsiteY7" fmla="*/ 0 h 1476375"/>
              <a:gd name="connsiteX8" fmla="*/ 0 w 742950"/>
              <a:gd name="connsiteY8" fmla="*/ 0 h 1476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2950" h="1476375">
                <a:moveTo>
                  <a:pt x="742950" y="1476375"/>
                </a:moveTo>
                <a:lnTo>
                  <a:pt x="742950" y="1292225"/>
                </a:lnTo>
                <a:lnTo>
                  <a:pt x="374650" y="1292225"/>
                </a:lnTo>
                <a:lnTo>
                  <a:pt x="374650" y="1111250"/>
                </a:lnTo>
                <a:lnTo>
                  <a:pt x="241300" y="1111250"/>
                </a:lnTo>
                <a:lnTo>
                  <a:pt x="241300" y="927100"/>
                </a:lnTo>
                <a:lnTo>
                  <a:pt x="73025" y="927100"/>
                </a:lnTo>
                <a:lnTo>
                  <a:pt x="73025" y="0"/>
                </a:lnTo>
                <a:lnTo>
                  <a:pt x="0" y="0"/>
                </a:lnTo>
              </a:path>
            </a:pathLst>
          </a:custGeom>
          <a:noFill/>
          <a:ln w="28575">
            <a:solidFill>
              <a:schemeClr val="accent3"/>
            </a:solidFill>
            <a:miter lim="800000"/>
            <a:headEnd/>
            <a:tailEnd/>
          </a:ln>
        </p:spPr>
        <p:txBody>
          <a:bodyPr rtlCol="0" anchor="ctr"/>
          <a:lstStyle/>
          <a:p>
            <a:pPr algn="ctr"/>
            <a:endParaRPr lang="en-US" dirty="0"/>
          </a:p>
        </p:txBody>
      </p:sp>
      <p:sp>
        <p:nvSpPr>
          <p:cNvPr id="189" name="Freeform 44">
            <a:extLst>
              <a:ext uri="{FF2B5EF4-FFF2-40B4-BE49-F238E27FC236}">
                <a16:creationId xmlns:a16="http://schemas.microsoft.com/office/drawing/2014/main" id="{B75315D6-6080-4922-965E-BC4AC5443DFE}"/>
              </a:ext>
            </a:extLst>
          </p:cNvPr>
          <p:cNvSpPr/>
          <p:nvPr/>
        </p:nvSpPr>
        <p:spPr bwMode="auto">
          <a:xfrm>
            <a:off x="9494255" y="3448847"/>
            <a:ext cx="2038350" cy="1470025"/>
          </a:xfrm>
          <a:custGeom>
            <a:avLst/>
            <a:gdLst>
              <a:gd name="connsiteX0" fmla="*/ 2038350 w 2038350"/>
              <a:gd name="connsiteY0" fmla="*/ 1470025 h 1470025"/>
              <a:gd name="connsiteX1" fmla="*/ 2038350 w 2038350"/>
              <a:gd name="connsiteY1" fmla="*/ 1298575 h 1470025"/>
              <a:gd name="connsiteX2" fmla="*/ 1762125 w 2038350"/>
              <a:gd name="connsiteY2" fmla="*/ 1298575 h 1470025"/>
              <a:gd name="connsiteX3" fmla="*/ 1762125 w 2038350"/>
              <a:gd name="connsiteY3" fmla="*/ 1104900 h 1470025"/>
              <a:gd name="connsiteX4" fmla="*/ 1085850 w 2038350"/>
              <a:gd name="connsiteY4" fmla="*/ 1104900 h 1470025"/>
              <a:gd name="connsiteX5" fmla="*/ 1085850 w 2038350"/>
              <a:gd name="connsiteY5" fmla="*/ 927100 h 1470025"/>
              <a:gd name="connsiteX6" fmla="*/ 504825 w 2038350"/>
              <a:gd name="connsiteY6" fmla="*/ 927100 h 1470025"/>
              <a:gd name="connsiteX7" fmla="*/ 504825 w 2038350"/>
              <a:gd name="connsiteY7" fmla="*/ 555625 h 1470025"/>
              <a:gd name="connsiteX8" fmla="*/ 377825 w 2038350"/>
              <a:gd name="connsiteY8" fmla="*/ 555625 h 1470025"/>
              <a:gd name="connsiteX9" fmla="*/ 377825 w 2038350"/>
              <a:gd name="connsiteY9" fmla="*/ 371475 h 1470025"/>
              <a:gd name="connsiteX10" fmla="*/ 174625 w 2038350"/>
              <a:gd name="connsiteY10" fmla="*/ 371475 h 1470025"/>
              <a:gd name="connsiteX11" fmla="*/ 174625 w 2038350"/>
              <a:gd name="connsiteY11" fmla="*/ 187325 h 1470025"/>
              <a:gd name="connsiteX12" fmla="*/ 47625 w 2038350"/>
              <a:gd name="connsiteY12" fmla="*/ 187325 h 1470025"/>
              <a:gd name="connsiteX13" fmla="*/ 47625 w 2038350"/>
              <a:gd name="connsiteY13" fmla="*/ 0 h 1470025"/>
              <a:gd name="connsiteX14" fmla="*/ 0 w 2038350"/>
              <a:gd name="connsiteY14" fmla="*/ 0 h 147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38350" h="1470025">
                <a:moveTo>
                  <a:pt x="2038350" y="1470025"/>
                </a:moveTo>
                <a:lnTo>
                  <a:pt x="2038350" y="1298575"/>
                </a:lnTo>
                <a:lnTo>
                  <a:pt x="1762125" y="1298575"/>
                </a:lnTo>
                <a:lnTo>
                  <a:pt x="1762125" y="1104900"/>
                </a:lnTo>
                <a:lnTo>
                  <a:pt x="1085850" y="1104900"/>
                </a:lnTo>
                <a:lnTo>
                  <a:pt x="1085850" y="927100"/>
                </a:lnTo>
                <a:lnTo>
                  <a:pt x="504825" y="927100"/>
                </a:lnTo>
                <a:lnTo>
                  <a:pt x="504825" y="555625"/>
                </a:lnTo>
                <a:lnTo>
                  <a:pt x="377825" y="555625"/>
                </a:lnTo>
                <a:lnTo>
                  <a:pt x="377825" y="371475"/>
                </a:lnTo>
                <a:lnTo>
                  <a:pt x="174625" y="371475"/>
                </a:lnTo>
                <a:lnTo>
                  <a:pt x="174625" y="187325"/>
                </a:lnTo>
                <a:lnTo>
                  <a:pt x="47625" y="187325"/>
                </a:lnTo>
                <a:lnTo>
                  <a:pt x="47625" y="0"/>
                </a:lnTo>
                <a:lnTo>
                  <a:pt x="0" y="0"/>
                </a:lnTo>
              </a:path>
            </a:pathLst>
          </a:custGeom>
          <a:noFill/>
          <a:ln w="28575">
            <a:solidFill>
              <a:schemeClr val="accent1"/>
            </a:solidFill>
            <a:miter lim="800000"/>
            <a:headEnd/>
            <a:tailEnd/>
          </a:ln>
        </p:spPr>
        <p:txBody>
          <a:bodyPr rtlCol="0" anchor="ctr"/>
          <a:lstStyle/>
          <a:p>
            <a:pPr algn="ctr"/>
            <a:endParaRPr lang="en-US" dirty="0"/>
          </a:p>
        </p:txBody>
      </p:sp>
      <p:sp>
        <p:nvSpPr>
          <p:cNvPr id="190" name="TextBox 189">
            <a:extLst>
              <a:ext uri="{FF2B5EF4-FFF2-40B4-BE49-F238E27FC236}">
                <a16:creationId xmlns:a16="http://schemas.microsoft.com/office/drawing/2014/main" id="{CAE546E1-5A07-47F4-A074-B4EC80BB9B0D}"/>
              </a:ext>
            </a:extLst>
          </p:cNvPr>
          <p:cNvSpPr txBox="1"/>
          <p:nvPr/>
        </p:nvSpPr>
        <p:spPr bwMode="auto">
          <a:xfrm>
            <a:off x="10404962" y="2839527"/>
            <a:ext cx="17659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Ratio MFI &lt;5.6</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Ratio MFI &gt;5.6</a:t>
            </a:r>
          </a:p>
        </p:txBody>
      </p:sp>
      <p:cxnSp>
        <p:nvCxnSpPr>
          <p:cNvPr id="191" name="Straight Connector 190">
            <a:extLst>
              <a:ext uri="{FF2B5EF4-FFF2-40B4-BE49-F238E27FC236}">
                <a16:creationId xmlns:a16="http://schemas.microsoft.com/office/drawing/2014/main" id="{74841D94-2714-444B-A31A-96BB023D47E8}"/>
              </a:ext>
            </a:extLst>
          </p:cNvPr>
          <p:cNvCxnSpPr>
            <a:cxnSpLocks/>
          </p:cNvCxnSpPr>
          <p:nvPr/>
        </p:nvCxnSpPr>
        <p:spPr bwMode="auto">
          <a:xfrm flipH="1">
            <a:off x="10105763" y="3036313"/>
            <a:ext cx="299199" cy="0"/>
          </a:xfrm>
          <a:prstGeom prst="line">
            <a:avLst/>
          </a:prstGeom>
          <a:noFill/>
          <a:ln w="28575" cap="flat" cmpd="sng" algn="ctr">
            <a:solidFill>
              <a:schemeClr val="accent1"/>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8B8A0269-9DED-498A-B617-181E1DF95726}"/>
              </a:ext>
            </a:extLst>
          </p:cNvPr>
          <p:cNvCxnSpPr>
            <a:cxnSpLocks/>
          </p:cNvCxnSpPr>
          <p:nvPr/>
        </p:nvCxnSpPr>
        <p:spPr bwMode="auto">
          <a:xfrm flipH="1">
            <a:off x="10105763" y="3301858"/>
            <a:ext cx="299199" cy="0"/>
          </a:xfrm>
          <a:prstGeom prst="line">
            <a:avLst/>
          </a:prstGeom>
          <a:noFill/>
          <a:ln w="28575" cap="flat" cmpd="sng" algn="ctr">
            <a:solidFill>
              <a:schemeClr val="accent3"/>
            </a:solidFill>
            <a:prstDash val="solid"/>
            <a:round/>
            <a:headEnd type="none" w="med" len="med"/>
            <a:tailEnd type="none" w="med" len="med"/>
          </a:ln>
          <a:effectLst/>
        </p:spPr>
      </p:cxnSp>
    </p:spTree>
    <p:extLst>
      <p:ext uri="{BB962C8B-B14F-4D97-AF65-F5344CB8AC3E}">
        <p14:creationId xmlns:p14="http://schemas.microsoft.com/office/powerpoint/2010/main" val="22463469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E714B-A072-A84C-9D66-D3B86B651C8A}"/>
              </a:ext>
            </a:extLst>
          </p:cNvPr>
          <p:cNvSpPr>
            <a:spLocks noGrp="1"/>
          </p:cNvSpPr>
          <p:nvPr>
            <p:ph type="title"/>
          </p:nvPr>
        </p:nvSpPr>
        <p:spPr/>
        <p:txBody>
          <a:bodyPr/>
          <a:lstStyle/>
          <a:p>
            <a:r>
              <a:rPr lang="en-US" sz="3600" dirty="0"/>
              <a:t>TIGIT Marks Dysfunctional CD8+ T-Cells, </a:t>
            </a:r>
            <a:br>
              <a:rPr lang="en-US" sz="3600" dirty="0"/>
            </a:br>
            <a:r>
              <a:rPr lang="en-US" sz="3600" dirty="0"/>
              <a:t>Alleviated by TIGIT Blockade</a:t>
            </a:r>
          </a:p>
        </p:txBody>
      </p:sp>
      <p:sp>
        <p:nvSpPr>
          <p:cNvPr id="3" name="Content Placeholder 2">
            <a:extLst>
              <a:ext uri="{FF2B5EF4-FFF2-40B4-BE49-F238E27FC236}">
                <a16:creationId xmlns:a16="http://schemas.microsoft.com/office/drawing/2014/main" id="{0313058E-923F-45FA-B502-88A14ACFEC9C}"/>
              </a:ext>
            </a:extLst>
          </p:cNvPr>
          <p:cNvSpPr>
            <a:spLocks noGrp="1"/>
          </p:cNvSpPr>
          <p:nvPr>
            <p:ph sz="half" idx="1"/>
          </p:nvPr>
        </p:nvSpPr>
        <p:spPr>
          <a:xfrm>
            <a:off x="601820" y="1510730"/>
            <a:ext cx="5309278" cy="699070"/>
          </a:xfrm>
        </p:spPr>
        <p:txBody>
          <a:bodyPr/>
          <a:lstStyle/>
          <a:p>
            <a:r>
              <a:rPr lang="en-US" sz="2000" kern="0" dirty="0">
                <a:solidFill>
                  <a:schemeClr val="bg1"/>
                </a:solidFill>
                <a:cs typeface="Calibri" panose="020F0502020204030204" pitchFamily="34" charset="0"/>
              </a:rPr>
              <a:t>TIGIT expression is associated with CD8+ T-cell dysfunction</a:t>
            </a:r>
            <a:r>
              <a:rPr lang="en-US" sz="2000" kern="0" baseline="30000" dirty="0">
                <a:solidFill>
                  <a:schemeClr val="bg1"/>
                </a:solidFill>
                <a:cs typeface="Calibri" panose="020F0502020204030204" pitchFamily="34" charset="0"/>
              </a:rPr>
              <a:t>1</a:t>
            </a:r>
            <a:endParaRPr lang="en-US" sz="2000" baseline="30000" dirty="0">
              <a:solidFill>
                <a:schemeClr val="bg1"/>
              </a:solidFill>
              <a:cs typeface="Calibri" panose="020F0502020204030204" pitchFamily="34" charset="0"/>
            </a:endParaRPr>
          </a:p>
          <a:p>
            <a:endParaRPr lang="en-US" sz="2000" dirty="0"/>
          </a:p>
        </p:txBody>
      </p:sp>
      <p:sp>
        <p:nvSpPr>
          <p:cNvPr id="6" name="Content Placeholder 5">
            <a:extLst>
              <a:ext uri="{FF2B5EF4-FFF2-40B4-BE49-F238E27FC236}">
                <a16:creationId xmlns:a16="http://schemas.microsoft.com/office/drawing/2014/main" id="{540491D5-AA6C-4EF2-B852-BE1532C1B533}"/>
              </a:ext>
            </a:extLst>
          </p:cNvPr>
          <p:cNvSpPr>
            <a:spLocks noGrp="1"/>
          </p:cNvSpPr>
          <p:nvPr>
            <p:ph sz="half" idx="2"/>
          </p:nvPr>
        </p:nvSpPr>
        <p:spPr>
          <a:xfrm>
            <a:off x="6252633" y="1510730"/>
            <a:ext cx="5803532" cy="621455"/>
          </a:xfrm>
        </p:spPr>
        <p:txBody>
          <a:bodyPr/>
          <a:lstStyle/>
          <a:p>
            <a:r>
              <a:rPr lang="en-US" sz="2000" kern="0" dirty="0">
                <a:solidFill>
                  <a:schemeClr val="bg1"/>
                </a:solidFill>
                <a:cs typeface="Calibri" panose="020F0502020204030204" pitchFamily="34" charset="0"/>
              </a:rPr>
              <a:t>TIGIT blockade alone or in combination with PD-1 blockade increases antigen-specific CD8+ T-cells</a:t>
            </a:r>
            <a:r>
              <a:rPr lang="en-US" sz="2000" kern="0" baseline="30000" dirty="0">
                <a:solidFill>
                  <a:schemeClr val="bg1"/>
                </a:solidFill>
                <a:cs typeface="Calibri" panose="020F0502020204030204" pitchFamily="34" charset="0"/>
              </a:rPr>
              <a:t>2</a:t>
            </a:r>
            <a:endParaRPr lang="en-US" sz="2000" baseline="30000" dirty="0">
              <a:solidFill>
                <a:schemeClr val="bg1"/>
              </a:solidFill>
              <a:cs typeface="Calibri" panose="020F0502020204030204" pitchFamily="34" charset="0"/>
            </a:endParaRPr>
          </a:p>
          <a:p>
            <a:endParaRPr lang="en-US" sz="2000" dirty="0"/>
          </a:p>
        </p:txBody>
      </p:sp>
      <p:sp>
        <p:nvSpPr>
          <p:cNvPr id="12" name="Text Box 11">
            <a:extLst>
              <a:ext uri="{FF2B5EF4-FFF2-40B4-BE49-F238E27FC236}">
                <a16:creationId xmlns:a16="http://schemas.microsoft.com/office/drawing/2014/main" id="{451395D6-730C-4B3D-BB52-34D17EA1D817}"/>
              </a:ext>
            </a:extLst>
          </p:cNvPr>
          <p:cNvSpPr txBox="1">
            <a:spLocks noChangeArrowheads="1"/>
          </p:cNvSpPr>
          <p:nvPr/>
        </p:nvSpPr>
        <p:spPr bwMode="auto">
          <a:xfrm>
            <a:off x="441771" y="639488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Kurtulus. J Clin Invest. 2015;125:4053. 2. </a:t>
            </a: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Chauvin. J Clin Invest. 2015;125:2046</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grpSp>
        <p:nvGrpSpPr>
          <p:cNvPr id="10" name="Group 9">
            <a:extLst>
              <a:ext uri="{FF2B5EF4-FFF2-40B4-BE49-F238E27FC236}">
                <a16:creationId xmlns:a16="http://schemas.microsoft.com/office/drawing/2014/main" id="{359037E5-790B-4F20-8BE6-96FBC62DF794}"/>
              </a:ext>
            </a:extLst>
          </p:cNvPr>
          <p:cNvGrpSpPr/>
          <p:nvPr/>
        </p:nvGrpSpPr>
        <p:grpSpPr>
          <a:xfrm>
            <a:off x="9392911" y="6207927"/>
            <a:ext cx="2488502" cy="454909"/>
            <a:chOff x="9392911" y="6207927"/>
            <a:chExt cx="2488502" cy="454909"/>
          </a:xfrm>
        </p:grpSpPr>
        <p:pic>
          <p:nvPicPr>
            <p:cNvPr id="11" name="Picture 10" descr="A picture containing text, ax, wheel&#10;&#10;Description automatically generated">
              <a:extLst>
                <a:ext uri="{FF2B5EF4-FFF2-40B4-BE49-F238E27FC236}">
                  <a16:creationId xmlns:a16="http://schemas.microsoft.com/office/drawing/2014/main" id="{9619DC80-46F8-4856-B016-DAE1379A17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3" name="Rectangle 8">
              <a:extLst>
                <a:ext uri="{FF2B5EF4-FFF2-40B4-BE49-F238E27FC236}">
                  <a16:creationId xmlns:a16="http://schemas.microsoft.com/office/drawing/2014/main" id="{E927FBC2-C008-42D7-9326-D87C5071D0E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pSp>
        <p:nvGrpSpPr>
          <p:cNvPr id="9" name="Group 8">
            <a:extLst>
              <a:ext uri="{FF2B5EF4-FFF2-40B4-BE49-F238E27FC236}">
                <a16:creationId xmlns:a16="http://schemas.microsoft.com/office/drawing/2014/main" id="{D4BD0C03-32FB-DD4C-8F71-9AB2CD836771}"/>
              </a:ext>
            </a:extLst>
          </p:cNvPr>
          <p:cNvGrpSpPr/>
          <p:nvPr/>
        </p:nvGrpSpPr>
        <p:grpSpPr>
          <a:xfrm>
            <a:off x="723900" y="2335926"/>
            <a:ext cx="4959466" cy="3863719"/>
            <a:chOff x="723900" y="2335926"/>
            <a:chExt cx="4959466" cy="3863719"/>
          </a:xfrm>
        </p:grpSpPr>
        <p:grpSp>
          <p:nvGrpSpPr>
            <p:cNvPr id="5" name="Group 4">
              <a:extLst>
                <a:ext uri="{FF2B5EF4-FFF2-40B4-BE49-F238E27FC236}">
                  <a16:creationId xmlns:a16="http://schemas.microsoft.com/office/drawing/2014/main" id="{37B2408D-3677-0343-B134-DB25A5197E47}"/>
                </a:ext>
              </a:extLst>
            </p:cNvPr>
            <p:cNvGrpSpPr/>
            <p:nvPr/>
          </p:nvGrpSpPr>
          <p:grpSpPr>
            <a:xfrm>
              <a:off x="755186" y="2335926"/>
              <a:ext cx="4928180" cy="3863719"/>
              <a:chOff x="755186" y="2335927"/>
              <a:chExt cx="3897073" cy="3055326"/>
            </a:xfrm>
          </p:grpSpPr>
          <p:pic>
            <p:nvPicPr>
              <p:cNvPr id="4" name="Picture 3">
                <a:extLst>
                  <a:ext uri="{FF2B5EF4-FFF2-40B4-BE49-F238E27FC236}">
                    <a16:creationId xmlns:a16="http://schemas.microsoft.com/office/drawing/2014/main" id="{655D7060-FD16-604F-AA04-0390E748105F}"/>
                  </a:ext>
                </a:extLst>
              </p:cNvPr>
              <p:cNvPicPr>
                <a:picLocks noChangeAspect="1"/>
              </p:cNvPicPr>
              <p:nvPr/>
            </p:nvPicPr>
            <p:blipFill rotWithShape="1">
              <a:blip r:embed="rId5">
                <a:extLst>
                  <a:ext uri="{28A0092B-C50C-407E-A947-70E740481C1C}">
                    <a14:useLocalDpi xmlns:a14="http://schemas.microsoft.com/office/drawing/2010/main" val="0"/>
                  </a:ext>
                </a:extLst>
              </a:blip>
              <a:srcRect l="984" r="40593"/>
              <a:stretch/>
            </p:blipFill>
            <p:spPr>
              <a:xfrm>
                <a:off x="755186" y="2335927"/>
                <a:ext cx="3897073" cy="1527662"/>
              </a:xfrm>
              <a:prstGeom prst="rect">
                <a:avLst/>
              </a:prstGeom>
            </p:spPr>
          </p:pic>
          <p:pic>
            <p:nvPicPr>
              <p:cNvPr id="14" name="Picture 13">
                <a:extLst>
                  <a:ext uri="{FF2B5EF4-FFF2-40B4-BE49-F238E27FC236}">
                    <a16:creationId xmlns:a16="http://schemas.microsoft.com/office/drawing/2014/main" id="{BDC7ED9B-B9F7-D348-9D6F-20EBEBFDB798}"/>
                  </a:ext>
                </a:extLst>
              </p:cNvPr>
              <p:cNvPicPr>
                <a:picLocks noChangeAspect="1"/>
              </p:cNvPicPr>
              <p:nvPr/>
            </p:nvPicPr>
            <p:blipFill rotWithShape="1">
              <a:blip r:embed="rId5">
                <a:extLst>
                  <a:ext uri="{28A0092B-C50C-407E-A947-70E740481C1C}">
                    <a14:useLocalDpi xmlns:a14="http://schemas.microsoft.com/office/drawing/2010/main" val="0"/>
                  </a:ext>
                </a:extLst>
              </a:blip>
              <a:srcRect l="59532"/>
              <a:stretch/>
            </p:blipFill>
            <p:spPr>
              <a:xfrm>
                <a:off x="1354026" y="3863590"/>
                <a:ext cx="2699390" cy="1527663"/>
              </a:xfrm>
              <a:prstGeom prst="rect">
                <a:avLst/>
              </a:prstGeom>
            </p:spPr>
          </p:pic>
        </p:grpSp>
        <p:sp>
          <p:nvSpPr>
            <p:cNvPr id="8" name="Rectangle 7">
              <a:extLst>
                <a:ext uri="{FF2B5EF4-FFF2-40B4-BE49-F238E27FC236}">
                  <a16:creationId xmlns:a16="http://schemas.microsoft.com/office/drawing/2014/main" id="{BEA84624-761B-9842-BF6C-38A59AE23E7A}"/>
                </a:ext>
              </a:extLst>
            </p:cNvPr>
            <p:cNvSpPr/>
            <p:nvPr/>
          </p:nvSpPr>
          <p:spPr bwMode="auto">
            <a:xfrm>
              <a:off x="723900" y="2335926"/>
              <a:ext cx="279952" cy="278065"/>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 name="Group 14">
            <a:extLst>
              <a:ext uri="{FF2B5EF4-FFF2-40B4-BE49-F238E27FC236}">
                <a16:creationId xmlns:a16="http://schemas.microsoft.com/office/drawing/2014/main" id="{10D4A153-D997-444D-A261-0BA31B5EC841}"/>
              </a:ext>
            </a:extLst>
          </p:cNvPr>
          <p:cNvGrpSpPr/>
          <p:nvPr/>
        </p:nvGrpSpPr>
        <p:grpSpPr>
          <a:xfrm>
            <a:off x="5953731" y="2127204"/>
            <a:ext cx="5600415" cy="2003111"/>
            <a:chOff x="6105938" y="2390366"/>
            <a:chExt cx="5448208" cy="1948671"/>
          </a:xfrm>
        </p:grpSpPr>
        <p:pic>
          <p:nvPicPr>
            <p:cNvPr id="7" name="Picture 6" descr="Diagram&#10;&#10;Description automatically generated">
              <a:extLst>
                <a:ext uri="{FF2B5EF4-FFF2-40B4-BE49-F238E27FC236}">
                  <a16:creationId xmlns:a16="http://schemas.microsoft.com/office/drawing/2014/main" id="{7B46A6D9-E945-E442-82DA-2D5AD9756234}"/>
                </a:ext>
              </a:extLst>
            </p:cNvPr>
            <p:cNvPicPr>
              <a:picLocks noChangeAspect="1"/>
            </p:cNvPicPr>
            <p:nvPr/>
          </p:nvPicPr>
          <p:blipFill rotWithShape="1">
            <a:blip r:embed="rId6">
              <a:extLst>
                <a:ext uri="{28A0092B-C50C-407E-A947-70E740481C1C}">
                  <a14:useLocalDpi xmlns:a14="http://schemas.microsoft.com/office/drawing/2010/main" val="0"/>
                </a:ext>
              </a:extLst>
            </a:blip>
            <a:srcRect t="466" r="245" b="969"/>
            <a:stretch/>
          </p:blipFill>
          <p:spPr>
            <a:xfrm>
              <a:off x="6276631" y="2575123"/>
              <a:ext cx="5229569" cy="1685794"/>
            </a:xfrm>
            <a:prstGeom prst="rect">
              <a:avLst/>
            </a:prstGeom>
          </p:spPr>
        </p:pic>
        <p:sp>
          <p:nvSpPr>
            <p:cNvPr id="16" name="Rectangle 15">
              <a:extLst>
                <a:ext uri="{FF2B5EF4-FFF2-40B4-BE49-F238E27FC236}">
                  <a16:creationId xmlns:a16="http://schemas.microsoft.com/office/drawing/2014/main" id="{160258DA-B480-2640-B8A1-A010758D82BA}"/>
                </a:ext>
              </a:extLst>
            </p:cNvPr>
            <p:cNvSpPr/>
            <p:nvPr/>
          </p:nvSpPr>
          <p:spPr bwMode="auto">
            <a:xfrm>
              <a:off x="6228684" y="2532408"/>
              <a:ext cx="279952" cy="278065"/>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 name="Rectangle 16">
              <a:extLst>
                <a:ext uri="{FF2B5EF4-FFF2-40B4-BE49-F238E27FC236}">
                  <a16:creationId xmlns:a16="http://schemas.microsoft.com/office/drawing/2014/main" id="{3F081D91-150E-184E-AE69-0690E9614F93}"/>
                </a:ext>
              </a:extLst>
            </p:cNvPr>
            <p:cNvSpPr/>
            <p:nvPr/>
          </p:nvSpPr>
          <p:spPr bwMode="auto">
            <a:xfrm>
              <a:off x="6105938" y="2729100"/>
              <a:ext cx="187327" cy="1609937"/>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 name="Rectangle 17">
              <a:extLst>
                <a:ext uri="{FF2B5EF4-FFF2-40B4-BE49-F238E27FC236}">
                  <a16:creationId xmlns:a16="http://schemas.microsoft.com/office/drawing/2014/main" id="{221D3CD3-7051-7C43-9BDB-0ABED9EA824D}"/>
                </a:ext>
              </a:extLst>
            </p:cNvPr>
            <p:cNvSpPr/>
            <p:nvPr/>
          </p:nvSpPr>
          <p:spPr bwMode="auto">
            <a:xfrm rot="5400000">
              <a:off x="8939012" y="-40011"/>
              <a:ext cx="184757" cy="5045511"/>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pic>
        <p:nvPicPr>
          <p:cNvPr id="11268" name="Picture 4">
            <a:extLst>
              <a:ext uri="{FF2B5EF4-FFF2-40B4-BE49-F238E27FC236}">
                <a16:creationId xmlns:a16="http://schemas.microsoft.com/office/drawing/2014/main" id="{CEC3C108-1260-D949-9E61-025F3E61D6C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60141" t="65848" r="4150" b="2652"/>
          <a:stretch/>
        </p:blipFill>
        <p:spPr bwMode="auto">
          <a:xfrm>
            <a:off x="6146853" y="3975652"/>
            <a:ext cx="1874028" cy="2687087"/>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417996C7-BF73-4B97-809B-B9114A16A657}"/>
              </a:ext>
            </a:extLst>
          </p:cNvPr>
          <p:cNvSpPr txBox="1"/>
          <p:nvPr/>
        </p:nvSpPr>
        <p:spPr bwMode="auto">
          <a:xfrm>
            <a:off x="8534400" y="5718863"/>
            <a:ext cx="35289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a:t>
            </a:r>
            <a:r>
              <a:rPr lang="en-US" sz="1200" b="0" i="1" dirty="0">
                <a:solidFill>
                  <a:schemeClr val="bg1"/>
                </a:solidFill>
                <a:latin typeface="Calibri" panose="020F0502020204030204" pitchFamily="34" charset="0"/>
              </a:rPr>
              <a:t>P </a:t>
            </a:r>
            <a:r>
              <a:rPr lang="en-US" sz="1200" b="0" dirty="0">
                <a:solidFill>
                  <a:schemeClr val="bg1"/>
                </a:solidFill>
                <a:latin typeface="Calibri" panose="020F0502020204030204" pitchFamily="34" charset="0"/>
              </a:rPr>
              <a:t>&lt;.05. </a:t>
            </a:r>
            <a:r>
              <a:rPr lang="en-US" sz="1200" dirty="0">
                <a:solidFill>
                  <a:schemeClr val="bg1"/>
                </a:solidFill>
                <a:latin typeface="Calibri" panose="020F0502020204030204" pitchFamily="34" charset="0"/>
              </a:rPr>
              <a:t>**</a:t>
            </a:r>
            <a:r>
              <a:rPr lang="en-US" sz="1200" i="1" dirty="0">
                <a:solidFill>
                  <a:schemeClr val="bg1"/>
                </a:solidFill>
                <a:latin typeface="Calibri" panose="020F0502020204030204" pitchFamily="34" charset="0"/>
              </a:rPr>
              <a:t>P </a:t>
            </a:r>
            <a:r>
              <a:rPr lang="en-US" sz="1200" dirty="0">
                <a:solidFill>
                  <a:schemeClr val="bg1"/>
                </a:solidFill>
                <a:latin typeface="Calibri" panose="020F0502020204030204" pitchFamily="34" charset="0"/>
              </a:rPr>
              <a:t>&lt;.01. </a:t>
            </a:r>
            <a:r>
              <a:rPr lang="en-US" sz="1200" b="0" dirty="0">
                <a:solidFill>
                  <a:schemeClr val="bg1"/>
                </a:solidFill>
                <a:latin typeface="Calibri" panose="020F0502020204030204" pitchFamily="34" charset="0"/>
              </a:rPr>
              <a:t>***</a:t>
            </a:r>
            <a:r>
              <a:rPr lang="en-US" sz="1200" b="0" i="1" dirty="0">
                <a:solidFill>
                  <a:schemeClr val="bg1"/>
                </a:solidFill>
                <a:latin typeface="Calibri" panose="020F0502020204030204" pitchFamily="34" charset="0"/>
              </a:rPr>
              <a:t>P </a:t>
            </a:r>
            <a:r>
              <a:rPr lang="en-US" sz="1200" b="0" dirty="0">
                <a:solidFill>
                  <a:schemeClr val="bg1"/>
                </a:solidFill>
                <a:latin typeface="Calibri" panose="020F0502020204030204" pitchFamily="34" charset="0"/>
              </a:rPr>
              <a:t>&lt;.001. ****</a:t>
            </a:r>
            <a:r>
              <a:rPr lang="en-US" sz="1200" b="0" i="1" dirty="0">
                <a:solidFill>
                  <a:schemeClr val="bg1"/>
                </a:solidFill>
                <a:latin typeface="Calibri" panose="020F0502020204030204" pitchFamily="34" charset="0"/>
              </a:rPr>
              <a:t>P </a:t>
            </a:r>
            <a:r>
              <a:rPr lang="en-US" sz="1200" b="0" dirty="0">
                <a:solidFill>
                  <a:schemeClr val="bg1"/>
                </a:solidFill>
                <a:latin typeface="Calibri" panose="020F0502020204030204" pitchFamily="34" charset="0"/>
              </a:rPr>
              <a:t>&lt;.0001.</a:t>
            </a:r>
            <a:r>
              <a:rPr lang="en-US" sz="1200" dirty="0">
                <a:solidFill>
                  <a:schemeClr val="bg1"/>
                </a:solidFill>
                <a:latin typeface="Calibri" panose="020F0502020204030204" pitchFamily="34" charset="0"/>
              </a:rPr>
              <a:t> </a:t>
            </a:r>
            <a:endParaRPr lang="en-US" sz="12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667937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E714B-A072-A84C-9D66-D3B86B651C8A}"/>
              </a:ext>
            </a:extLst>
          </p:cNvPr>
          <p:cNvSpPr>
            <a:spLocks noGrp="1"/>
          </p:cNvSpPr>
          <p:nvPr>
            <p:ph type="title"/>
          </p:nvPr>
        </p:nvSpPr>
        <p:spPr/>
        <p:txBody>
          <a:bodyPr/>
          <a:lstStyle/>
          <a:p>
            <a:r>
              <a:rPr lang="en-US" dirty="0"/>
              <a:t>Effects of TIGIT Blockade Upon T-Cells and NK Cells are </a:t>
            </a:r>
            <a:r>
              <a:rPr lang="en-US"/>
              <a:t>Dependent on </a:t>
            </a:r>
            <a:r>
              <a:rPr lang="en-US" dirty="0"/>
              <a:t>Different Factors</a:t>
            </a:r>
          </a:p>
        </p:txBody>
      </p:sp>
      <p:sp>
        <p:nvSpPr>
          <p:cNvPr id="3" name="Content Placeholder 2">
            <a:extLst>
              <a:ext uri="{FF2B5EF4-FFF2-40B4-BE49-F238E27FC236}">
                <a16:creationId xmlns:a16="http://schemas.microsoft.com/office/drawing/2014/main" id="{899F7934-E75C-407C-BA50-8FD4A3646A65}"/>
              </a:ext>
            </a:extLst>
          </p:cNvPr>
          <p:cNvSpPr>
            <a:spLocks noGrp="1"/>
          </p:cNvSpPr>
          <p:nvPr>
            <p:ph sz="half" idx="1"/>
          </p:nvPr>
        </p:nvSpPr>
        <p:spPr>
          <a:xfrm>
            <a:off x="601820" y="1510730"/>
            <a:ext cx="5309278" cy="1013834"/>
          </a:xfrm>
        </p:spPr>
        <p:txBody>
          <a:bodyPr/>
          <a:lstStyle/>
          <a:p>
            <a:r>
              <a:rPr lang="en-US" sz="2200" dirty="0"/>
              <a:t>High CD155 expression is associated with poor clinical outcome with ICI therapy</a:t>
            </a:r>
            <a:r>
              <a:rPr lang="en-US" sz="2200" baseline="30000" dirty="0"/>
              <a:t>1</a:t>
            </a:r>
          </a:p>
          <a:p>
            <a:endParaRPr lang="en-US" sz="2200" dirty="0"/>
          </a:p>
        </p:txBody>
      </p:sp>
      <p:sp>
        <p:nvSpPr>
          <p:cNvPr id="6" name="Content Placeholder 5">
            <a:extLst>
              <a:ext uri="{FF2B5EF4-FFF2-40B4-BE49-F238E27FC236}">
                <a16:creationId xmlns:a16="http://schemas.microsoft.com/office/drawing/2014/main" id="{4F32E8A4-2407-41CC-8D4E-79E6DEB9986E}"/>
              </a:ext>
            </a:extLst>
          </p:cNvPr>
          <p:cNvSpPr>
            <a:spLocks noGrp="1"/>
          </p:cNvSpPr>
          <p:nvPr>
            <p:ph sz="half" idx="2"/>
          </p:nvPr>
        </p:nvSpPr>
        <p:spPr>
          <a:xfrm>
            <a:off x="6252634" y="1510730"/>
            <a:ext cx="5229570" cy="1013991"/>
          </a:xfrm>
        </p:spPr>
        <p:txBody>
          <a:bodyPr/>
          <a:lstStyle/>
          <a:p>
            <a:r>
              <a:rPr lang="en-US" sz="2200" dirty="0"/>
              <a:t>IL-15 and TIGIT blockade/deletion combine to suppress experimental lung metastasis of melanoma</a:t>
            </a:r>
            <a:r>
              <a:rPr lang="en-US" sz="2200" baseline="30000" dirty="0"/>
              <a:t>2</a:t>
            </a:r>
          </a:p>
          <a:p>
            <a:endParaRPr lang="en-US" sz="2200" dirty="0"/>
          </a:p>
        </p:txBody>
      </p:sp>
      <p:sp>
        <p:nvSpPr>
          <p:cNvPr id="11" name="Text Box 11">
            <a:extLst>
              <a:ext uri="{FF2B5EF4-FFF2-40B4-BE49-F238E27FC236}">
                <a16:creationId xmlns:a16="http://schemas.microsoft.com/office/drawing/2014/main" id="{F350001F-2833-4690-8814-CB773F6063B0}"/>
              </a:ext>
            </a:extLst>
          </p:cNvPr>
          <p:cNvSpPr txBox="1">
            <a:spLocks noChangeArrowheads="1"/>
          </p:cNvSpPr>
          <p:nvPr/>
        </p:nvSpPr>
        <p:spPr bwMode="auto">
          <a:xfrm>
            <a:off x="443935" y="6395679"/>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Lepletier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Clin Cancer Res. 2020;14:3671. 2. </a:t>
            </a: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Chauvin. Clin Cancer </a:t>
            </a:r>
            <a:r>
              <a:rPr kumimoji="0" lang="fr-FR"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Res</a:t>
            </a: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2020;26:5520</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grpSp>
        <p:nvGrpSpPr>
          <p:cNvPr id="9" name="Group 8">
            <a:extLst>
              <a:ext uri="{FF2B5EF4-FFF2-40B4-BE49-F238E27FC236}">
                <a16:creationId xmlns:a16="http://schemas.microsoft.com/office/drawing/2014/main" id="{A0ECBCB9-E40B-4AE0-93D2-F04CE2EA308F}"/>
              </a:ext>
            </a:extLst>
          </p:cNvPr>
          <p:cNvGrpSpPr/>
          <p:nvPr/>
        </p:nvGrpSpPr>
        <p:grpSpPr>
          <a:xfrm>
            <a:off x="9392911" y="6207927"/>
            <a:ext cx="2488502" cy="454909"/>
            <a:chOff x="9392911" y="6207927"/>
            <a:chExt cx="2488502" cy="454909"/>
          </a:xfrm>
        </p:grpSpPr>
        <p:pic>
          <p:nvPicPr>
            <p:cNvPr id="10" name="Picture 9" descr="A picture containing text, ax, wheel&#10;&#10;Description automatically generated">
              <a:extLst>
                <a:ext uri="{FF2B5EF4-FFF2-40B4-BE49-F238E27FC236}">
                  <a16:creationId xmlns:a16="http://schemas.microsoft.com/office/drawing/2014/main" id="{52BD31CE-8B85-4DCA-92B9-CBA2554AD4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2" name="Rectangle 8">
              <a:extLst>
                <a:ext uri="{FF2B5EF4-FFF2-40B4-BE49-F238E27FC236}">
                  <a16:creationId xmlns:a16="http://schemas.microsoft.com/office/drawing/2014/main" id="{489F1F92-F175-44B5-AD41-9905A540D57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49" name="TextBox 48">
            <a:extLst>
              <a:ext uri="{FF2B5EF4-FFF2-40B4-BE49-F238E27FC236}">
                <a16:creationId xmlns:a16="http://schemas.microsoft.com/office/drawing/2014/main" id="{8130263B-DB22-40DA-9FA5-81B462B6C11C}"/>
              </a:ext>
            </a:extLst>
          </p:cNvPr>
          <p:cNvSpPr txBox="1"/>
          <p:nvPr/>
        </p:nvSpPr>
        <p:spPr bwMode="auto">
          <a:xfrm>
            <a:off x="6014806" y="6397866"/>
            <a:ext cx="33390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a:t>
            </a:r>
            <a:r>
              <a:rPr lang="en-US" sz="1200" b="0" i="1" dirty="0">
                <a:solidFill>
                  <a:schemeClr val="bg1"/>
                </a:solidFill>
                <a:latin typeface="Calibri" panose="020F0502020204030204" pitchFamily="34" charset="0"/>
              </a:rPr>
              <a:t>P </a:t>
            </a:r>
            <a:r>
              <a:rPr lang="en-US" sz="1200" b="0" dirty="0">
                <a:solidFill>
                  <a:schemeClr val="bg1"/>
                </a:solidFill>
                <a:latin typeface="Calibri" panose="020F0502020204030204" pitchFamily="34" charset="0"/>
              </a:rPr>
              <a:t>&lt;.05. </a:t>
            </a:r>
            <a:r>
              <a:rPr lang="en-US" sz="1200" dirty="0">
                <a:solidFill>
                  <a:schemeClr val="bg1"/>
                </a:solidFill>
                <a:latin typeface="Calibri" panose="020F0502020204030204" pitchFamily="34" charset="0"/>
              </a:rPr>
              <a:t>**</a:t>
            </a:r>
            <a:r>
              <a:rPr lang="en-US" sz="1200" i="1" dirty="0">
                <a:solidFill>
                  <a:schemeClr val="bg1"/>
                </a:solidFill>
                <a:latin typeface="Calibri" panose="020F0502020204030204" pitchFamily="34" charset="0"/>
              </a:rPr>
              <a:t>P </a:t>
            </a:r>
            <a:r>
              <a:rPr lang="en-US" sz="1200" dirty="0">
                <a:solidFill>
                  <a:schemeClr val="bg1"/>
                </a:solidFill>
                <a:latin typeface="Calibri" panose="020F0502020204030204" pitchFamily="34" charset="0"/>
              </a:rPr>
              <a:t>&lt;.01. </a:t>
            </a:r>
            <a:r>
              <a:rPr lang="en-US" sz="1200" b="0" dirty="0">
                <a:solidFill>
                  <a:schemeClr val="bg1"/>
                </a:solidFill>
                <a:latin typeface="Calibri" panose="020F0502020204030204" pitchFamily="34" charset="0"/>
              </a:rPr>
              <a:t>***</a:t>
            </a:r>
            <a:r>
              <a:rPr lang="en-US" sz="1200" b="0" i="1" dirty="0">
                <a:solidFill>
                  <a:schemeClr val="bg1"/>
                </a:solidFill>
                <a:latin typeface="Calibri" panose="020F0502020204030204" pitchFamily="34" charset="0"/>
              </a:rPr>
              <a:t>P </a:t>
            </a:r>
            <a:r>
              <a:rPr lang="en-US" sz="1200" b="0" dirty="0">
                <a:solidFill>
                  <a:schemeClr val="bg1"/>
                </a:solidFill>
                <a:latin typeface="Calibri" panose="020F0502020204030204" pitchFamily="34" charset="0"/>
              </a:rPr>
              <a:t>&lt;.001. ****</a:t>
            </a:r>
            <a:r>
              <a:rPr lang="en-US" sz="1200" b="0" i="1" dirty="0">
                <a:solidFill>
                  <a:schemeClr val="bg1"/>
                </a:solidFill>
                <a:latin typeface="Calibri" panose="020F0502020204030204" pitchFamily="34" charset="0"/>
              </a:rPr>
              <a:t>P </a:t>
            </a:r>
            <a:r>
              <a:rPr lang="en-US" sz="1200" b="0" dirty="0">
                <a:solidFill>
                  <a:schemeClr val="bg1"/>
                </a:solidFill>
                <a:latin typeface="Calibri" panose="020F0502020204030204" pitchFamily="34" charset="0"/>
              </a:rPr>
              <a:t>&lt;.0001.</a:t>
            </a:r>
            <a:r>
              <a:rPr lang="en-US" sz="1200" dirty="0">
                <a:solidFill>
                  <a:schemeClr val="bg1"/>
                </a:solidFill>
                <a:latin typeface="Calibri" panose="020F0502020204030204" pitchFamily="34" charset="0"/>
              </a:rPr>
              <a:t> </a:t>
            </a:r>
            <a:endParaRPr lang="en-US" sz="1200" b="0" dirty="0">
              <a:solidFill>
                <a:schemeClr val="bg1"/>
              </a:solidFill>
              <a:latin typeface="Calibri" panose="020F0502020204030204" pitchFamily="34" charset="0"/>
            </a:endParaRPr>
          </a:p>
        </p:txBody>
      </p:sp>
      <p:cxnSp>
        <p:nvCxnSpPr>
          <p:cNvPr id="16" name="Straight Connector 15">
            <a:extLst>
              <a:ext uri="{FF2B5EF4-FFF2-40B4-BE49-F238E27FC236}">
                <a16:creationId xmlns:a16="http://schemas.microsoft.com/office/drawing/2014/main" id="{40E25CF2-9D7D-08C4-4E4D-51B91AA0CC93}"/>
              </a:ext>
            </a:extLst>
          </p:cNvPr>
          <p:cNvCxnSpPr>
            <a:cxnSpLocks/>
          </p:cNvCxnSpPr>
          <p:nvPr/>
        </p:nvCxnSpPr>
        <p:spPr bwMode="auto">
          <a:xfrm flipV="1">
            <a:off x="953871" y="3210268"/>
            <a:ext cx="0" cy="1756437"/>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D1661C20-E27B-9213-8FD5-5C4FE4560BD7}"/>
              </a:ext>
            </a:extLst>
          </p:cNvPr>
          <p:cNvCxnSpPr>
            <a:cxnSpLocks/>
          </p:cNvCxnSpPr>
          <p:nvPr/>
        </p:nvCxnSpPr>
        <p:spPr bwMode="auto">
          <a:xfrm>
            <a:off x="953871" y="4973283"/>
            <a:ext cx="1197271"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D34CF956-9409-BE89-476F-2B9741FFCA61}"/>
              </a:ext>
            </a:extLst>
          </p:cNvPr>
          <p:cNvCxnSpPr>
            <a:cxnSpLocks/>
          </p:cNvCxnSpPr>
          <p:nvPr/>
        </p:nvCxnSpPr>
        <p:spPr bwMode="auto">
          <a:xfrm flipH="1">
            <a:off x="881507" y="32102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8928ACE7-FDB6-E5E2-5842-4AEBDA36978E}"/>
              </a:ext>
            </a:extLst>
          </p:cNvPr>
          <p:cNvCxnSpPr>
            <a:cxnSpLocks/>
          </p:cNvCxnSpPr>
          <p:nvPr/>
        </p:nvCxnSpPr>
        <p:spPr bwMode="auto">
          <a:xfrm flipH="1">
            <a:off x="881507" y="409177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B33226D3-304F-DFB0-D477-7A114BF6F2BE}"/>
              </a:ext>
            </a:extLst>
          </p:cNvPr>
          <p:cNvCxnSpPr>
            <a:cxnSpLocks/>
          </p:cNvCxnSpPr>
          <p:nvPr/>
        </p:nvCxnSpPr>
        <p:spPr bwMode="auto">
          <a:xfrm flipH="1">
            <a:off x="881507" y="497328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B00FF7DD-CB44-060E-1F2B-DC742E48CA93}"/>
              </a:ext>
            </a:extLst>
          </p:cNvPr>
          <p:cNvCxnSpPr>
            <a:cxnSpLocks/>
          </p:cNvCxnSpPr>
          <p:nvPr/>
        </p:nvCxnSpPr>
        <p:spPr bwMode="auto">
          <a:xfrm>
            <a:off x="953871" y="4966705"/>
            <a:ext cx="0" cy="65784"/>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195E29DD-6613-5535-CF6C-0BB699E5AF3A}"/>
              </a:ext>
            </a:extLst>
          </p:cNvPr>
          <p:cNvCxnSpPr>
            <a:cxnSpLocks/>
          </p:cNvCxnSpPr>
          <p:nvPr/>
        </p:nvCxnSpPr>
        <p:spPr bwMode="auto">
          <a:xfrm>
            <a:off x="1252641" y="4966705"/>
            <a:ext cx="0" cy="65784"/>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DAC4E2F6-3733-13FE-B909-7AB28C15AB71}"/>
              </a:ext>
            </a:extLst>
          </p:cNvPr>
          <p:cNvCxnSpPr>
            <a:cxnSpLocks/>
          </p:cNvCxnSpPr>
          <p:nvPr/>
        </p:nvCxnSpPr>
        <p:spPr bwMode="auto">
          <a:xfrm>
            <a:off x="1551411" y="4966705"/>
            <a:ext cx="0" cy="65784"/>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EFEDA3B4-7387-CDAB-AE30-39641E498548}"/>
              </a:ext>
            </a:extLst>
          </p:cNvPr>
          <p:cNvCxnSpPr>
            <a:cxnSpLocks/>
          </p:cNvCxnSpPr>
          <p:nvPr/>
        </p:nvCxnSpPr>
        <p:spPr bwMode="auto">
          <a:xfrm>
            <a:off x="1850181" y="4966705"/>
            <a:ext cx="0" cy="65784"/>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2BB2A7B4-16A2-FBF1-F0E8-E26AE1CB18E4}"/>
              </a:ext>
            </a:extLst>
          </p:cNvPr>
          <p:cNvCxnSpPr>
            <a:cxnSpLocks/>
          </p:cNvCxnSpPr>
          <p:nvPr/>
        </p:nvCxnSpPr>
        <p:spPr bwMode="auto">
          <a:xfrm>
            <a:off x="2148949" y="4966705"/>
            <a:ext cx="0" cy="65784"/>
          </a:xfrm>
          <a:prstGeom prst="line">
            <a:avLst/>
          </a:prstGeom>
          <a:noFill/>
          <a:ln w="28575" cap="flat" cmpd="sng" algn="ctr">
            <a:solidFill>
              <a:schemeClr val="bg1"/>
            </a:solidFill>
            <a:prstDash val="solid"/>
            <a:round/>
            <a:headEnd type="none" w="med" len="med"/>
            <a:tailEnd type="none" w="med" len="med"/>
          </a:ln>
          <a:effectLst/>
        </p:spPr>
      </p:cxnSp>
      <p:sp>
        <p:nvSpPr>
          <p:cNvPr id="26" name="TextBox 25">
            <a:extLst>
              <a:ext uri="{FF2B5EF4-FFF2-40B4-BE49-F238E27FC236}">
                <a16:creationId xmlns:a16="http://schemas.microsoft.com/office/drawing/2014/main" id="{8854CCA6-7265-A50A-AA26-34B2BE163D43}"/>
              </a:ext>
            </a:extLst>
          </p:cNvPr>
          <p:cNvSpPr txBox="1"/>
          <p:nvPr/>
        </p:nvSpPr>
        <p:spPr bwMode="auto">
          <a:xfrm>
            <a:off x="953871" y="5236420"/>
            <a:ext cx="11972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Years</a:t>
            </a:r>
          </a:p>
        </p:txBody>
      </p:sp>
      <p:sp>
        <p:nvSpPr>
          <p:cNvPr id="33" name="TextBox 32">
            <a:extLst>
              <a:ext uri="{FF2B5EF4-FFF2-40B4-BE49-F238E27FC236}">
                <a16:creationId xmlns:a16="http://schemas.microsoft.com/office/drawing/2014/main" id="{12A51D7D-4D47-BDC7-D04A-7278434DDE96}"/>
              </a:ext>
            </a:extLst>
          </p:cNvPr>
          <p:cNvSpPr txBox="1"/>
          <p:nvPr/>
        </p:nvSpPr>
        <p:spPr bwMode="auto">
          <a:xfrm rot="16200000">
            <a:off x="-421600" y="3907108"/>
            <a:ext cx="17630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PFS</a:t>
            </a:r>
          </a:p>
        </p:txBody>
      </p:sp>
      <p:sp>
        <p:nvSpPr>
          <p:cNvPr id="27" name="TextBox 26">
            <a:extLst>
              <a:ext uri="{FF2B5EF4-FFF2-40B4-BE49-F238E27FC236}">
                <a16:creationId xmlns:a16="http://schemas.microsoft.com/office/drawing/2014/main" id="{7654B27C-D974-2213-95F7-A6B76EA5E1FB}"/>
              </a:ext>
            </a:extLst>
          </p:cNvPr>
          <p:cNvSpPr txBox="1"/>
          <p:nvPr/>
        </p:nvSpPr>
        <p:spPr bwMode="auto">
          <a:xfrm>
            <a:off x="283598" y="3027169"/>
            <a:ext cx="6562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5" name="TextBox 34">
            <a:extLst>
              <a:ext uri="{FF2B5EF4-FFF2-40B4-BE49-F238E27FC236}">
                <a16:creationId xmlns:a16="http://schemas.microsoft.com/office/drawing/2014/main" id="{43A93525-C09C-0666-4250-A7CD1B005B7F}"/>
              </a:ext>
            </a:extLst>
          </p:cNvPr>
          <p:cNvSpPr txBox="1"/>
          <p:nvPr/>
        </p:nvSpPr>
        <p:spPr bwMode="auto">
          <a:xfrm>
            <a:off x="420344" y="3896382"/>
            <a:ext cx="5194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36" name="TextBox 35">
            <a:extLst>
              <a:ext uri="{FF2B5EF4-FFF2-40B4-BE49-F238E27FC236}">
                <a16:creationId xmlns:a16="http://schemas.microsoft.com/office/drawing/2014/main" id="{31A24760-90A1-6EFB-D419-36D327356BA7}"/>
              </a:ext>
            </a:extLst>
          </p:cNvPr>
          <p:cNvSpPr txBox="1"/>
          <p:nvPr/>
        </p:nvSpPr>
        <p:spPr bwMode="auto">
          <a:xfrm>
            <a:off x="420344" y="4785328"/>
            <a:ext cx="5194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7" name="TextBox 36">
            <a:extLst>
              <a:ext uri="{FF2B5EF4-FFF2-40B4-BE49-F238E27FC236}">
                <a16:creationId xmlns:a16="http://schemas.microsoft.com/office/drawing/2014/main" id="{776B90FF-DFAC-8118-9789-AD0FA02EF1EE}"/>
              </a:ext>
            </a:extLst>
          </p:cNvPr>
          <p:cNvSpPr txBox="1"/>
          <p:nvPr/>
        </p:nvSpPr>
        <p:spPr bwMode="auto">
          <a:xfrm>
            <a:off x="644573" y="2549821"/>
            <a:ext cx="184431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Anti-PD Monotherapy</a:t>
            </a:r>
          </a:p>
        </p:txBody>
      </p:sp>
      <p:sp>
        <p:nvSpPr>
          <p:cNvPr id="38" name="TextBox 37">
            <a:extLst>
              <a:ext uri="{FF2B5EF4-FFF2-40B4-BE49-F238E27FC236}">
                <a16:creationId xmlns:a16="http://schemas.microsoft.com/office/drawing/2014/main" id="{83A693C0-1712-F9F0-AE1B-A54859AC54AB}"/>
              </a:ext>
            </a:extLst>
          </p:cNvPr>
          <p:cNvSpPr txBox="1"/>
          <p:nvPr/>
        </p:nvSpPr>
        <p:spPr bwMode="auto">
          <a:xfrm>
            <a:off x="797061"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9" name="TextBox 38">
            <a:extLst>
              <a:ext uri="{FF2B5EF4-FFF2-40B4-BE49-F238E27FC236}">
                <a16:creationId xmlns:a16="http://schemas.microsoft.com/office/drawing/2014/main" id="{3BB3950F-6272-A048-D052-C9388EEAEB94}"/>
              </a:ext>
            </a:extLst>
          </p:cNvPr>
          <p:cNvSpPr txBox="1"/>
          <p:nvPr/>
        </p:nvSpPr>
        <p:spPr bwMode="auto">
          <a:xfrm>
            <a:off x="1089809"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40" name="TextBox 39">
            <a:extLst>
              <a:ext uri="{FF2B5EF4-FFF2-40B4-BE49-F238E27FC236}">
                <a16:creationId xmlns:a16="http://schemas.microsoft.com/office/drawing/2014/main" id="{4296708A-DB85-355E-29E2-EBDA0F37E246}"/>
              </a:ext>
            </a:extLst>
          </p:cNvPr>
          <p:cNvSpPr txBox="1"/>
          <p:nvPr/>
        </p:nvSpPr>
        <p:spPr bwMode="auto">
          <a:xfrm>
            <a:off x="1382557"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41" name="TextBox 40">
            <a:extLst>
              <a:ext uri="{FF2B5EF4-FFF2-40B4-BE49-F238E27FC236}">
                <a16:creationId xmlns:a16="http://schemas.microsoft.com/office/drawing/2014/main" id="{BB159FFA-DAFB-E8C1-D257-AC16FEEF09B1}"/>
              </a:ext>
            </a:extLst>
          </p:cNvPr>
          <p:cNvSpPr txBox="1"/>
          <p:nvPr/>
        </p:nvSpPr>
        <p:spPr bwMode="auto">
          <a:xfrm>
            <a:off x="1675305"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42" name="TextBox 41">
            <a:extLst>
              <a:ext uri="{FF2B5EF4-FFF2-40B4-BE49-F238E27FC236}">
                <a16:creationId xmlns:a16="http://schemas.microsoft.com/office/drawing/2014/main" id="{EF343B2D-B5FD-159A-2B68-E2B7BB479B49}"/>
              </a:ext>
            </a:extLst>
          </p:cNvPr>
          <p:cNvSpPr txBox="1"/>
          <p:nvPr/>
        </p:nvSpPr>
        <p:spPr bwMode="auto">
          <a:xfrm>
            <a:off x="1968053"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43" name="TextBox 42">
            <a:extLst>
              <a:ext uri="{FF2B5EF4-FFF2-40B4-BE49-F238E27FC236}">
                <a16:creationId xmlns:a16="http://schemas.microsoft.com/office/drawing/2014/main" id="{A7C328C6-9683-8A5E-F379-B9BBE2FE7B5C}"/>
              </a:ext>
            </a:extLst>
          </p:cNvPr>
          <p:cNvSpPr txBox="1"/>
          <p:nvPr/>
        </p:nvSpPr>
        <p:spPr bwMode="auto">
          <a:xfrm>
            <a:off x="939823" y="4550909"/>
            <a:ext cx="128678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90000"/>
              </a:lnSpc>
              <a:spcBef>
                <a:spcPct val="50000"/>
              </a:spcBef>
              <a:spcAft>
                <a:spcPct val="0"/>
              </a:spcAft>
              <a:buClrTx/>
              <a:buFontTx/>
              <a:buNone/>
            </a:pPr>
            <a:r>
              <a:rPr lang="en-US" sz="1400" b="0" dirty="0">
                <a:solidFill>
                  <a:schemeClr val="bg1"/>
                </a:solidFill>
                <a:latin typeface="Calibri" panose="020F0502020204030204" pitchFamily="34" charset="0"/>
              </a:rPr>
              <a:t>HR = 1.377</a:t>
            </a:r>
            <a:br>
              <a:rPr lang="en-US" sz="1400" b="0" dirty="0">
                <a:solidFill>
                  <a:schemeClr val="bg1"/>
                </a:solidFill>
                <a:latin typeface="Calibri" panose="020F0502020204030204" pitchFamily="34" charset="0"/>
              </a:rPr>
            </a:br>
            <a:r>
              <a:rPr lang="en-US" sz="1400" b="0" i="1" dirty="0">
                <a:solidFill>
                  <a:schemeClr val="bg1"/>
                </a:solidFill>
                <a:latin typeface="Calibri" panose="020F0502020204030204" pitchFamily="34" charset="0"/>
              </a:rPr>
              <a:t>P</a:t>
            </a:r>
            <a:r>
              <a:rPr lang="en-US" sz="1400" b="0" dirty="0">
                <a:solidFill>
                  <a:schemeClr val="bg1"/>
                </a:solidFill>
                <a:latin typeface="Calibri" panose="020F0502020204030204" pitchFamily="34" charset="0"/>
              </a:rPr>
              <a:t> = 0.2608</a:t>
            </a:r>
          </a:p>
        </p:txBody>
      </p:sp>
      <p:sp>
        <p:nvSpPr>
          <p:cNvPr id="44" name="TextBox 43">
            <a:extLst>
              <a:ext uri="{FF2B5EF4-FFF2-40B4-BE49-F238E27FC236}">
                <a16:creationId xmlns:a16="http://schemas.microsoft.com/office/drawing/2014/main" id="{37A72C76-9C58-2E7B-3616-E5BC729090DE}"/>
              </a:ext>
            </a:extLst>
          </p:cNvPr>
          <p:cNvSpPr txBox="1"/>
          <p:nvPr/>
        </p:nvSpPr>
        <p:spPr bwMode="auto">
          <a:xfrm>
            <a:off x="2392351" y="5797876"/>
            <a:ext cx="11139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CD155 low</a:t>
            </a:r>
          </a:p>
        </p:txBody>
      </p:sp>
      <p:sp>
        <p:nvSpPr>
          <p:cNvPr id="45" name="TextBox 44">
            <a:extLst>
              <a:ext uri="{FF2B5EF4-FFF2-40B4-BE49-F238E27FC236}">
                <a16:creationId xmlns:a16="http://schemas.microsoft.com/office/drawing/2014/main" id="{BF37A27F-2519-67E1-C50B-EFAA34E7570E}"/>
              </a:ext>
            </a:extLst>
          </p:cNvPr>
          <p:cNvSpPr txBox="1"/>
          <p:nvPr/>
        </p:nvSpPr>
        <p:spPr bwMode="auto">
          <a:xfrm>
            <a:off x="3744911" y="5797876"/>
            <a:ext cx="1232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CD155 high</a:t>
            </a:r>
          </a:p>
        </p:txBody>
      </p:sp>
      <p:cxnSp>
        <p:nvCxnSpPr>
          <p:cNvPr id="34" name="Straight Connector 33">
            <a:extLst>
              <a:ext uri="{FF2B5EF4-FFF2-40B4-BE49-F238E27FC236}">
                <a16:creationId xmlns:a16="http://schemas.microsoft.com/office/drawing/2014/main" id="{D39CA848-EA83-970F-955B-805AB7D9FEBE}"/>
              </a:ext>
            </a:extLst>
          </p:cNvPr>
          <p:cNvCxnSpPr>
            <a:cxnSpLocks/>
          </p:cNvCxnSpPr>
          <p:nvPr/>
        </p:nvCxnSpPr>
        <p:spPr bwMode="auto">
          <a:xfrm flipH="1" flipV="1">
            <a:off x="2148949" y="5966624"/>
            <a:ext cx="243402" cy="529"/>
          </a:xfrm>
          <a:prstGeom prst="line">
            <a:avLst/>
          </a:prstGeom>
          <a:noFill/>
          <a:ln w="28575" cap="flat" cmpd="sng" algn="ctr">
            <a:solidFill>
              <a:schemeClr val="accent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3612471E-F20D-AC4A-C7D4-11FEC9C1DB5A}"/>
              </a:ext>
            </a:extLst>
          </p:cNvPr>
          <p:cNvCxnSpPr>
            <a:cxnSpLocks/>
          </p:cNvCxnSpPr>
          <p:nvPr/>
        </p:nvCxnSpPr>
        <p:spPr bwMode="auto">
          <a:xfrm flipH="1" flipV="1">
            <a:off x="3541436" y="5966624"/>
            <a:ext cx="243402" cy="529"/>
          </a:xfrm>
          <a:prstGeom prst="line">
            <a:avLst/>
          </a:prstGeom>
          <a:noFill/>
          <a:ln w="28575" cap="flat" cmpd="sng" algn="ctr">
            <a:solidFill>
              <a:schemeClr val="accent3"/>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930292F8-83E7-E817-E1B9-87EC383F68CD}"/>
              </a:ext>
            </a:extLst>
          </p:cNvPr>
          <p:cNvCxnSpPr>
            <a:cxnSpLocks/>
          </p:cNvCxnSpPr>
          <p:nvPr/>
        </p:nvCxnSpPr>
        <p:spPr bwMode="auto">
          <a:xfrm>
            <a:off x="2937462" y="4973283"/>
            <a:ext cx="1197271" cy="0"/>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63456DEE-4C73-A0E6-587F-AF00E581E896}"/>
              </a:ext>
            </a:extLst>
          </p:cNvPr>
          <p:cNvCxnSpPr>
            <a:cxnSpLocks/>
          </p:cNvCxnSpPr>
          <p:nvPr/>
        </p:nvCxnSpPr>
        <p:spPr bwMode="auto">
          <a:xfrm flipH="1">
            <a:off x="2865098" y="32102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AF0C20E8-BE62-8226-65FE-4439D5BA45B2}"/>
              </a:ext>
            </a:extLst>
          </p:cNvPr>
          <p:cNvCxnSpPr>
            <a:cxnSpLocks/>
          </p:cNvCxnSpPr>
          <p:nvPr/>
        </p:nvCxnSpPr>
        <p:spPr bwMode="auto">
          <a:xfrm flipH="1">
            <a:off x="2865098" y="409177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DE7E7C8A-8491-AF4F-25C4-9D77AC1EF82F}"/>
              </a:ext>
            </a:extLst>
          </p:cNvPr>
          <p:cNvCxnSpPr>
            <a:cxnSpLocks/>
          </p:cNvCxnSpPr>
          <p:nvPr/>
        </p:nvCxnSpPr>
        <p:spPr bwMode="auto">
          <a:xfrm flipH="1">
            <a:off x="2865098" y="497328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0016E4C1-346A-C8CB-A311-BC781FB7E3E0}"/>
              </a:ext>
            </a:extLst>
          </p:cNvPr>
          <p:cNvCxnSpPr>
            <a:cxnSpLocks/>
          </p:cNvCxnSpPr>
          <p:nvPr/>
        </p:nvCxnSpPr>
        <p:spPr bwMode="auto">
          <a:xfrm>
            <a:off x="2937462" y="4966705"/>
            <a:ext cx="0" cy="65784"/>
          </a:xfrm>
          <a:prstGeom prst="line">
            <a:avLst/>
          </a:prstGeom>
          <a:noFill/>
          <a:ln w="28575" cap="flat" cmpd="sng" algn="ctr">
            <a:solidFill>
              <a:schemeClr val="bg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2ADE186E-3A07-14E4-AFD3-1478A035BCF7}"/>
              </a:ext>
            </a:extLst>
          </p:cNvPr>
          <p:cNvCxnSpPr>
            <a:cxnSpLocks/>
          </p:cNvCxnSpPr>
          <p:nvPr/>
        </p:nvCxnSpPr>
        <p:spPr bwMode="auto">
          <a:xfrm>
            <a:off x="3236232" y="4966705"/>
            <a:ext cx="0" cy="65784"/>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0EB29A9D-A848-CC36-41BE-D35662BAC7CB}"/>
              </a:ext>
            </a:extLst>
          </p:cNvPr>
          <p:cNvCxnSpPr>
            <a:cxnSpLocks/>
          </p:cNvCxnSpPr>
          <p:nvPr/>
        </p:nvCxnSpPr>
        <p:spPr bwMode="auto">
          <a:xfrm>
            <a:off x="3535002" y="4966705"/>
            <a:ext cx="0" cy="65784"/>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C740DEF4-5CD2-04EF-49A5-B323F5A7C3F3}"/>
              </a:ext>
            </a:extLst>
          </p:cNvPr>
          <p:cNvCxnSpPr>
            <a:cxnSpLocks/>
          </p:cNvCxnSpPr>
          <p:nvPr/>
        </p:nvCxnSpPr>
        <p:spPr bwMode="auto">
          <a:xfrm>
            <a:off x="3833772" y="4966705"/>
            <a:ext cx="0" cy="65784"/>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2A87B73D-35EB-2524-537F-D0770E691F1C}"/>
              </a:ext>
            </a:extLst>
          </p:cNvPr>
          <p:cNvCxnSpPr>
            <a:cxnSpLocks/>
          </p:cNvCxnSpPr>
          <p:nvPr/>
        </p:nvCxnSpPr>
        <p:spPr bwMode="auto">
          <a:xfrm>
            <a:off x="4132540" y="4966705"/>
            <a:ext cx="0" cy="65784"/>
          </a:xfrm>
          <a:prstGeom prst="line">
            <a:avLst/>
          </a:prstGeom>
          <a:noFill/>
          <a:ln w="28575" cap="flat" cmpd="sng" algn="ctr">
            <a:solidFill>
              <a:schemeClr val="bg1"/>
            </a:solidFill>
            <a:prstDash val="solid"/>
            <a:round/>
            <a:headEnd type="none" w="med" len="med"/>
            <a:tailEnd type="none" w="med" len="med"/>
          </a:ln>
          <a:effectLst/>
        </p:spPr>
      </p:cxnSp>
      <p:sp>
        <p:nvSpPr>
          <p:cNvPr id="82" name="TextBox 81">
            <a:extLst>
              <a:ext uri="{FF2B5EF4-FFF2-40B4-BE49-F238E27FC236}">
                <a16:creationId xmlns:a16="http://schemas.microsoft.com/office/drawing/2014/main" id="{39F08360-4C78-1079-AAD3-953EB6397DA1}"/>
              </a:ext>
            </a:extLst>
          </p:cNvPr>
          <p:cNvSpPr txBox="1"/>
          <p:nvPr/>
        </p:nvSpPr>
        <p:spPr bwMode="auto">
          <a:xfrm>
            <a:off x="2937462" y="5236420"/>
            <a:ext cx="11972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Years</a:t>
            </a:r>
          </a:p>
        </p:txBody>
      </p:sp>
      <p:sp>
        <p:nvSpPr>
          <p:cNvPr id="83" name="TextBox 82">
            <a:extLst>
              <a:ext uri="{FF2B5EF4-FFF2-40B4-BE49-F238E27FC236}">
                <a16:creationId xmlns:a16="http://schemas.microsoft.com/office/drawing/2014/main" id="{81ED728C-FEA8-8E8F-3587-90E17DED703D}"/>
              </a:ext>
            </a:extLst>
          </p:cNvPr>
          <p:cNvSpPr txBox="1"/>
          <p:nvPr/>
        </p:nvSpPr>
        <p:spPr bwMode="auto">
          <a:xfrm rot="16200000">
            <a:off x="1561991" y="3907108"/>
            <a:ext cx="17630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PFS</a:t>
            </a:r>
          </a:p>
        </p:txBody>
      </p:sp>
      <p:sp>
        <p:nvSpPr>
          <p:cNvPr id="84" name="TextBox 83">
            <a:extLst>
              <a:ext uri="{FF2B5EF4-FFF2-40B4-BE49-F238E27FC236}">
                <a16:creationId xmlns:a16="http://schemas.microsoft.com/office/drawing/2014/main" id="{EEF4167B-5E27-62A2-EB8A-993BCAF5A91D}"/>
              </a:ext>
            </a:extLst>
          </p:cNvPr>
          <p:cNvSpPr txBox="1"/>
          <p:nvPr/>
        </p:nvSpPr>
        <p:spPr bwMode="auto">
          <a:xfrm>
            <a:off x="2267189" y="3027169"/>
            <a:ext cx="6562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85" name="TextBox 84">
            <a:extLst>
              <a:ext uri="{FF2B5EF4-FFF2-40B4-BE49-F238E27FC236}">
                <a16:creationId xmlns:a16="http://schemas.microsoft.com/office/drawing/2014/main" id="{A9421AAA-F8A5-C327-6FBB-EA3CFAE4F2B9}"/>
              </a:ext>
            </a:extLst>
          </p:cNvPr>
          <p:cNvSpPr txBox="1"/>
          <p:nvPr/>
        </p:nvSpPr>
        <p:spPr bwMode="auto">
          <a:xfrm>
            <a:off x="2403935" y="3896382"/>
            <a:ext cx="5194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86" name="TextBox 85">
            <a:extLst>
              <a:ext uri="{FF2B5EF4-FFF2-40B4-BE49-F238E27FC236}">
                <a16:creationId xmlns:a16="http://schemas.microsoft.com/office/drawing/2014/main" id="{E56FA13B-FAF5-C5CC-BC6F-A9100F1F71F4}"/>
              </a:ext>
            </a:extLst>
          </p:cNvPr>
          <p:cNvSpPr txBox="1"/>
          <p:nvPr/>
        </p:nvSpPr>
        <p:spPr bwMode="auto">
          <a:xfrm>
            <a:off x="2403935" y="4785328"/>
            <a:ext cx="5194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87" name="TextBox 86">
            <a:extLst>
              <a:ext uri="{FF2B5EF4-FFF2-40B4-BE49-F238E27FC236}">
                <a16:creationId xmlns:a16="http://schemas.microsoft.com/office/drawing/2014/main" id="{ED3732D5-E5C4-E208-1A26-69206CD6BD0D}"/>
              </a:ext>
            </a:extLst>
          </p:cNvPr>
          <p:cNvSpPr txBox="1"/>
          <p:nvPr/>
        </p:nvSpPr>
        <p:spPr bwMode="auto">
          <a:xfrm>
            <a:off x="2628164" y="2549821"/>
            <a:ext cx="19018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Anti-PD-1/Anti-CTLA4 Combination</a:t>
            </a:r>
          </a:p>
        </p:txBody>
      </p:sp>
      <p:sp>
        <p:nvSpPr>
          <p:cNvPr id="88" name="TextBox 87">
            <a:extLst>
              <a:ext uri="{FF2B5EF4-FFF2-40B4-BE49-F238E27FC236}">
                <a16:creationId xmlns:a16="http://schemas.microsoft.com/office/drawing/2014/main" id="{37665A16-E234-D3DC-A76B-5BD3BB757A6D}"/>
              </a:ext>
            </a:extLst>
          </p:cNvPr>
          <p:cNvSpPr txBox="1"/>
          <p:nvPr/>
        </p:nvSpPr>
        <p:spPr bwMode="auto">
          <a:xfrm>
            <a:off x="2780652"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89" name="TextBox 88">
            <a:extLst>
              <a:ext uri="{FF2B5EF4-FFF2-40B4-BE49-F238E27FC236}">
                <a16:creationId xmlns:a16="http://schemas.microsoft.com/office/drawing/2014/main" id="{0EC96B0D-E7F7-0994-1AF0-96FBBAE6B23D}"/>
              </a:ext>
            </a:extLst>
          </p:cNvPr>
          <p:cNvSpPr txBox="1"/>
          <p:nvPr/>
        </p:nvSpPr>
        <p:spPr bwMode="auto">
          <a:xfrm>
            <a:off x="3073400"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90" name="TextBox 89">
            <a:extLst>
              <a:ext uri="{FF2B5EF4-FFF2-40B4-BE49-F238E27FC236}">
                <a16:creationId xmlns:a16="http://schemas.microsoft.com/office/drawing/2014/main" id="{733D08B0-816D-1C30-EFE5-C7B728B554F4}"/>
              </a:ext>
            </a:extLst>
          </p:cNvPr>
          <p:cNvSpPr txBox="1"/>
          <p:nvPr/>
        </p:nvSpPr>
        <p:spPr bwMode="auto">
          <a:xfrm>
            <a:off x="3366148"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91" name="TextBox 90">
            <a:extLst>
              <a:ext uri="{FF2B5EF4-FFF2-40B4-BE49-F238E27FC236}">
                <a16:creationId xmlns:a16="http://schemas.microsoft.com/office/drawing/2014/main" id="{C089784E-A579-A644-683C-F8D6D3F9B26C}"/>
              </a:ext>
            </a:extLst>
          </p:cNvPr>
          <p:cNvSpPr txBox="1"/>
          <p:nvPr/>
        </p:nvSpPr>
        <p:spPr bwMode="auto">
          <a:xfrm>
            <a:off x="3658896"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92" name="TextBox 91">
            <a:extLst>
              <a:ext uri="{FF2B5EF4-FFF2-40B4-BE49-F238E27FC236}">
                <a16:creationId xmlns:a16="http://schemas.microsoft.com/office/drawing/2014/main" id="{1316CCA0-30DE-04C6-F68C-9A091A22F080}"/>
              </a:ext>
            </a:extLst>
          </p:cNvPr>
          <p:cNvSpPr txBox="1"/>
          <p:nvPr/>
        </p:nvSpPr>
        <p:spPr bwMode="auto">
          <a:xfrm>
            <a:off x="3951644"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93" name="TextBox 92">
            <a:extLst>
              <a:ext uri="{FF2B5EF4-FFF2-40B4-BE49-F238E27FC236}">
                <a16:creationId xmlns:a16="http://schemas.microsoft.com/office/drawing/2014/main" id="{17990DD5-5264-BD3D-8184-44403AC44865}"/>
              </a:ext>
            </a:extLst>
          </p:cNvPr>
          <p:cNvSpPr txBox="1"/>
          <p:nvPr/>
        </p:nvSpPr>
        <p:spPr bwMode="auto">
          <a:xfrm>
            <a:off x="2923414" y="4550909"/>
            <a:ext cx="128678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90000"/>
              </a:lnSpc>
              <a:spcBef>
                <a:spcPct val="50000"/>
              </a:spcBef>
              <a:spcAft>
                <a:spcPct val="0"/>
              </a:spcAft>
              <a:buClrTx/>
              <a:buFontTx/>
              <a:buNone/>
            </a:pPr>
            <a:r>
              <a:rPr lang="en-US" sz="1400" b="0" dirty="0">
                <a:solidFill>
                  <a:schemeClr val="bg1"/>
                </a:solidFill>
                <a:latin typeface="Calibri" panose="020F0502020204030204" pitchFamily="34" charset="0"/>
              </a:rPr>
              <a:t>HR = 2.886</a:t>
            </a:r>
            <a:br>
              <a:rPr lang="en-US" sz="1400" b="0" dirty="0">
                <a:solidFill>
                  <a:schemeClr val="bg1"/>
                </a:solidFill>
                <a:latin typeface="Calibri" panose="020F0502020204030204" pitchFamily="34" charset="0"/>
              </a:rPr>
            </a:br>
            <a:r>
              <a:rPr lang="en-US" sz="1400" b="0" i="1" dirty="0">
                <a:solidFill>
                  <a:schemeClr val="bg1"/>
                </a:solidFill>
                <a:latin typeface="Calibri" panose="020F0502020204030204" pitchFamily="34" charset="0"/>
              </a:rPr>
              <a:t>P</a:t>
            </a:r>
            <a:r>
              <a:rPr lang="en-US" sz="1400" b="0" dirty="0">
                <a:solidFill>
                  <a:schemeClr val="bg1"/>
                </a:solidFill>
                <a:latin typeface="Calibri" panose="020F0502020204030204" pitchFamily="34" charset="0"/>
              </a:rPr>
              <a:t> = 0.0070</a:t>
            </a:r>
          </a:p>
        </p:txBody>
      </p:sp>
      <p:cxnSp>
        <p:nvCxnSpPr>
          <p:cNvPr id="95" name="Straight Connector 94">
            <a:extLst>
              <a:ext uri="{FF2B5EF4-FFF2-40B4-BE49-F238E27FC236}">
                <a16:creationId xmlns:a16="http://schemas.microsoft.com/office/drawing/2014/main" id="{A0DB324F-32B5-4F02-9D07-7281A4303C2F}"/>
              </a:ext>
            </a:extLst>
          </p:cNvPr>
          <p:cNvCxnSpPr>
            <a:cxnSpLocks/>
          </p:cNvCxnSpPr>
          <p:nvPr/>
        </p:nvCxnSpPr>
        <p:spPr bwMode="auto">
          <a:xfrm>
            <a:off x="4828790" y="4973283"/>
            <a:ext cx="1197271" cy="0"/>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A00C7727-30B2-B5B8-D566-96C6F979C6F3}"/>
              </a:ext>
            </a:extLst>
          </p:cNvPr>
          <p:cNvCxnSpPr>
            <a:cxnSpLocks/>
          </p:cNvCxnSpPr>
          <p:nvPr/>
        </p:nvCxnSpPr>
        <p:spPr bwMode="auto">
          <a:xfrm flipH="1">
            <a:off x="4756426" y="32102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37B8101C-B1B5-0200-BF02-BAFB6C08E489}"/>
              </a:ext>
            </a:extLst>
          </p:cNvPr>
          <p:cNvCxnSpPr>
            <a:cxnSpLocks/>
          </p:cNvCxnSpPr>
          <p:nvPr/>
        </p:nvCxnSpPr>
        <p:spPr bwMode="auto">
          <a:xfrm flipH="1">
            <a:off x="4756426" y="409177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F5F1A7C2-C0CF-E4C3-BE5B-B374450D2D63}"/>
              </a:ext>
            </a:extLst>
          </p:cNvPr>
          <p:cNvCxnSpPr>
            <a:cxnSpLocks/>
          </p:cNvCxnSpPr>
          <p:nvPr/>
        </p:nvCxnSpPr>
        <p:spPr bwMode="auto">
          <a:xfrm flipH="1">
            <a:off x="4756426" y="497328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1374DCD6-0904-45FF-1A2B-ABF7843A1BAC}"/>
              </a:ext>
            </a:extLst>
          </p:cNvPr>
          <p:cNvCxnSpPr>
            <a:cxnSpLocks/>
          </p:cNvCxnSpPr>
          <p:nvPr/>
        </p:nvCxnSpPr>
        <p:spPr bwMode="auto">
          <a:xfrm>
            <a:off x="4828790" y="4966705"/>
            <a:ext cx="0" cy="65784"/>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200F55A1-B28D-6048-A976-5D8290DBEBAA}"/>
              </a:ext>
            </a:extLst>
          </p:cNvPr>
          <p:cNvCxnSpPr>
            <a:cxnSpLocks/>
          </p:cNvCxnSpPr>
          <p:nvPr/>
        </p:nvCxnSpPr>
        <p:spPr bwMode="auto">
          <a:xfrm>
            <a:off x="5127560" y="4966705"/>
            <a:ext cx="0" cy="65784"/>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5C56C35C-DDB1-8052-14E5-2184B92F1AD3}"/>
              </a:ext>
            </a:extLst>
          </p:cNvPr>
          <p:cNvCxnSpPr>
            <a:cxnSpLocks/>
          </p:cNvCxnSpPr>
          <p:nvPr/>
        </p:nvCxnSpPr>
        <p:spPr bwMode="auto">
          <a:xfrm>
            <a:off x="5426330" y="4966705"/>
            <a:ext cx="0" cy="65784"/>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664BBEFD-696D-4836-43DC-4E8ADA9E2C6B}"/>
              </a:ext>
            </a:extLst>
          </p:cNvPr>
          <p:cNvCxnSpPr>
            <a:cxnSpLocks/>
          </p:cNvCxnSpPr>
          <p:nvPr/>
        </p:nvCxnSpPr>
        <p:spPr bwMode="auto">
          <a:xfrm>
            <a:off x="5725100" y="4966705"/>
            <a:ext cx="0" cy="65784"/>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2161C099-CC3E-F9D0-446A-E09441DDBF92}"/>
              </a:ext>
            </a:extLst>
          </p:cNvPr>
          <p:cNvCxnSpPr>
            <a:cxnSpLocks/>
          </p:cNvCxnSpPr>
          <p:nvPr/>
        </p:nvCxnSpPr>
        <p:spPr bwMode="auto">
          <a:xfrm>
            <a:off x="6023868" y="4966705"/>
            <a:ext cx="0" cy="65784"/>
          </a:xfrm>
          <a:prstGeom prst="line">
            <a:avLst/>
          </a:prstGeom>
          <a:noFill/>
          <a:ln w="28575" cap="flat" cmpd="sng" algn="ctr">
            <a:solidFill>
              <a:schemeClr val="bg1"/>
            </a:solidFill>
            <a:prstDash val="solid"/>
            <a:round/>
            <a:headEnd type="none" w="med" len="med"/>
            <a:tailEnd type="none" w="med" len="med"/>
          </a:ln>
          <a:effectLst/>
        </p:spPr>
      </p:cxnSp>
      <p:sp>
        <p:nvSpPr>
          <p:cNvPr id="104" name="TextBox 103">
            <a:extLst>
              <a:ext uri="{FF2B5EF4-FFF2-40B4-BE49-F238E27FC236}">
                <a16:creationId xmlns:a16="http://schemas.microsoft.com/office/drawing/2014/main" id="{40D86985-3F4E-C224-F810-DB8346BFCFF6}"/>
              </a:ext>
            </a:extLst>
          </p:cNvPr>
          <p:cNvSpPr txBox="1"/>
          <p:nvPr/>
        </p:nvSpPr>
        <p:spPr bwMode="auto">
          <a:xfrm>
            <a:off x="4828790" y="5236420"/>
            <a:ext cx="11972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Years</a:t>
            </a:r>
          </a:p>
        </p:txBody>
      </p:sp>
      <p:sp>
        <p:nvSpPr>
          <p:cNvPr id="105" name="TextBox 104">
            <a:extLst>
              <a:ext uri="{FF2B5EF4-FFF2-40B4-BE49-F238E27FC236}">
                <a16:creationId xmlns:a16="http://schemas.microsoft.com/office/drawing/2014/main" id="{61EE8171-272D-E5F4-67E2-102FCEEEE2C3}"/>
              </a:ext>
            </a:extLst>
          </p:cNvPr>
          <p:cNvSpPr txBox="1"/>
          <p:nvPr/>
        </p:nvSpPr>
        <p:spPr bwMode="auto">
          <a:xfrm rot="16200000">
            <a:off x="3453319" y="3907108"/>
            <a:ext cx="17630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PFS</a:t>
            </a:r>
          </a:p>
        </p:txBody>
      </p:sp>
      <p:sp>
        <p:nvSpPr>
          <p:cNvPr id="106" name="TextBox 105">
            <a:extLst>
              <a:ext uri="{FF2B5EF4-FFF2-40B4-BE49-F238E27FC236}">
                <a16:creationId xmlns:a16="http://schemas.microsoft.com/office/drawing/2014/main" id="{852DE6E4-E1A5-8DC3-D709-E64ADB3AE3E1}"/>
              </a:ext>
            </a:extLst>
          </p:cNvPr>
          <p:cNvSpPr txBox="1"/>
          <p:nvPr/>
        </p:nvSpPr>
        <p:spPr bwMode="auto">
          <a:xfrm>
            <a:off x="4158517" y="3027169"/>
            <a:ext cx="6562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07" name="TextBox 106">
            <a:extLst>
              <a:ext uri="{FF2B5EF4-FFF2-40B4-BE49-F238E27FC236}">
                <a16:creationId xmlns:a16="http://schemas.microsoft.com/office/drawing/2014/main" id="{0800900A-5B6F-4CAC-7796-B4D8F0093213}"/>
              </a:ext>
            </a:extLst>
          </p:cNvPr>
          <p:cNvSpPr txBox="1"/>
          <p:nvPr/>
        </p:nvSpPr>
        <p:spPr bwMode="auto">
          <a:xfrm>
            <a:off x="4295263" y="3896382"/>
            <a:ext cx="5194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108" name="TextBox 107">
            <a:extLst>
              <a:ext uri="{FF2B5EF4-FFF2-40B4-BE49-F238E27FC236}">
                <a16:creationId xmlns:a16="http://schemas.microsoft.com/office/drawing/2014/main" id="{11C85AE1-201A-DEB9-7A22-1A1EF5E4238E}"/>
              </a:ext>
            </a:extLst>
          </p:cNvPr>
          <p:cNvSpPr txBox="1"/>
          <p:nvPr/>
        </p:nvSpPr>
        <p:spPr bwMode="auto">
          <a:xfrm>
            <a:off x="4295263" y="4785328"/>
            <a:ext cx="5194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09" name="TextBox 108">
            <a:extLst>
              <a:ext uri="{FF2B5EF4-FFF2-40B4-BE49-F238E27FC236}">
                <a16:creationId xmlns:a16="http://schemas.microsoft.com/office/drawing/2014/main" id="{B58CE023-1D78-B36E-CA48-BB1AB7844775}"/>
              </a:ext>
            </a:extLst>
          </p:cNvPr>
          <p:cNvSpPr txBox="1"/>
          <p:nvPr/>
        </p:nvSpPr>
        <p:spPr bwMode="auto">
          <a:xfrm>
            <a:off x="4519492" y="2549821"/>
            <a:ext cx="184431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BRAF-directed targeted therapy</a:t>
            </a:r>
          </a:p>
        </p:txBody>
      </p:sp>
      <p:sp>
        <p:nvSpPr>
          <p:cNvPr id="110" name="TextBox 109">
            <a:extLst>
              <a:ext uri="{FF2B5EF4-FFF2-40B4-BE49-F238E27FC236}">
                <a16:creationId xmlns:a16="http://schemas.microsoft.com/office/drawing/2014/main" id="{F057B9B9-11F5-D9D7-5635-373E19D04E27}"/>
              </a:ext>
            </a:extLst>
          </p:cNvPr>
          <p:cNvSpPr txBox="1"/>
          <p:nvPr/>
        </p:nvSpPr>
        <p:spPr bwMode="auto">
          <a:xfrm>
            <a:off x="4671980"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11" name="TextBox 110">
            <a:extLst>
              <a:ext uri="{FF2B5EF4-FFF2-40B4-BE49-F238E27FC236}">
                <a16:creationId xmlns:a16="http://schemas.microsoft.com/office/drawing/2014/main" id="{3EBDE454-CD66-DB5E-3156-28C0C3E2FA8E}"/>
              </a:ext>
            </a:extLst>
          </p:cNvPr>
          <p:cNvSpPr txBox="1"/>
          <p:nvPr/>
        </p:nvSpPr>
        <p:spPr bwMode="auto">
          <a:xfrm>
            <a:off x="4964728"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112" name="TextBox 111">
            <a:extLst>
              <a:ext uri="{FF2B5EF4-FFF2-40B4-BE49-F238E27FC236}">
                <a16:creationId xmlns:a16="http://schemas.microsoft.com/office/drawing/2014/main" id="{943E5C2A-F5AC-FC87-9499-EC6BAE9E0EB7}"/>
              </a:ext>
            </a:extLst>
          </p:cNvPr>
          <p:cNvSpPr txBox="1"/>
          <p:nvPr/>
        </p:nvSpPr>
        <p:spPr bwMode="auto">
          <a:xfrm>
            <a:off x="5257476"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113" name="TextBox 112">
            <a:extLst>
              <a:ext uri="{FF2B5EF4-FFF2-40B4-BE49-F238E27FC236}">
                <a16:creationId xmlns:a16="http://schemas.microsoft.com/office/drawing/2014/main" id="{E004CE13-18E1-FDF8-A9D4-B3EC3412EAC6}"/>
              </a:ext>
            </a:extLst>
          </p:cNvPr>
          <p:cNvSpPr txBox="1"/>
          <p:nvPr/>
        </p:nvSpPr>
        <p:spPr bwMode="auto">
          <a:xfrm>
            <a:off x="5550224"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114" name="TextBox 113">
            <a:extLst>
              <a:ext uri="{FF2B5EF4-FFF2-40B4-BE49-F238E27FC236}">
                <a16:creationId xmlns:a16="http://schemas.microsoft.com/office/drawing/2014/main" id="{08BE01CF-9CD4-AC81-B85C-CD4062AD9CB4}"/>
              </a:ext>
            </a:extLst>
          </p:cNvPr>
          <p:cNvSpPr txBox="1"/>
          <p:nvPr/>
        </p:nvSpPr>
        <p:spPr bwMode="auto">
          <a:xfrm>
            <a:off x="5842972" y="4979862"/>
            <a:ext cx="325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115" name="TextBox 114">
            <a:extLst>
              <a:ext uri="{FF2B5EF4-FFF2-40B4-BE49-F238E27FC236}">
                <a16:creationId xmlns:a16="http://schemas.microsoft.com/office/drawing/2014/main" id="{6E1B5446-1234-B77A-1CD6-2723F2785254}"/>
              </a:ext>
            </a:extLst>
          </p:cNvPr>
          <p:cNvSpPr txBox="1"/>
          <p:nvPr/>
        </p:nvSpPr>
        <p:spPr bwMode="auto">
          <a:xfrm>
            <a:off x="4814742" y="3183403"/>
            <a:ext cx="128678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400" b="0" dirty="0">
                <a:solidFill>
                  <a:schemeClr val="bg1"/>
                </a:solidFill>
                <a:latin typeface="Calibri" panose="020F0502020204030204" pitchFamily="34" charset="0"/>
              </a:rPr>
              <a:t>HR = 1.037</a:t>
            </a:r>
            <a:br>
              <a:rPr lang="en-US" sz="1400" b="0" dirty="0">
                <a:solidFill>
                  <a:schemeClr val="bg1"/>
                </a:solidFill>
                <a:latin typeface="Calibri" panose="020F0502020204030204" pitchFamily="34" charset="0"/>
              </a:rPr>
            </a:br>
            <a:r>
              <a:rPr lang="en-US" sz="1400" b="0" i="1" dirty="0">
                <a:solidFill>
                  <a:schemeClr val="bg1"/>
                </a:solidFill>
                <a:latin typeface="Calibri" panose="020F0502020204030204" pitchFamily="34" charset="0"/>
              </a:rPr>
              <a:t>P</a:t>
            </a:r>
            <a:r>
              <a:rPr lang="en-US" sz="1400" b="0" dirty="0">
                <a:solidFill>
                  <a:schemeClr val="bg1"/>
                </a:solidFill>
                <a:latin typeface="Calibri" panose="020F0502020204030204" pitchFamily="34" charset="0"/>
              </a:rPr>
              <a:t> = 0.9176</a:t>
            </a:r>
          </a:p>
        </p:txBody>
      </p:sp>
      <p:sp>
        <p:nvSpPr>
          <p:cNvPr id="47" name="Freeform 46">
            <a:extLst>
              <a:ext uri="{FF2B5EF4-FFF2-40B4-BE49-F238E27FC236}">
                <a16:creationId xmlns:a16="http://schemas.microsoft.com/office/drawing/2014/main" id="{655E568D-9FF8-FC19-4CD8-1CB8B5E22422}"/>
              </a:ext>
            </a:extLst>
          </p:cNvPr>
          <p:cNvSpPr/>
          <p:nvPr/>
        </p:nvSpPr>
        <p:spPr bwMode="auto">
          <a:xfrm>
            <a:off x="996927" y="3287879"/>
            <a:ext cx="1109164" cy="1076153"/>
          </a:xfrm>
          <a:custGeom>
            <a:avLst/>
            <a:gdLst>
              <a:gd name="connsiteX0" fmla="*/ 1109164 w 1109164"/>
              <a:gd name="connsiteY0" fmla="*/ 1076153 h 1076153"/>
              <a:gd name="connsiteX1" fmla="*/ 521571 w 1109164"/>
              <a:gd name="connsiteY1" fmla="*/ 1076153 h 1076153"/>
              <a:gd name="connsiteX2" fmla="*/ 521571 w 1109164"/>
              <a:gd name="connsiteY2" fmla="*/ 996927 h 1076153"/>
              <a:gd name="connsiteX3" fmla="*/ 432442 w 1109164"/>
              <a:gd name="connsiteY3" fmla="*/ 996927 h 1076153"/>
              <a:gd name="connsiteX4" fmla="*/ 432442 w 1109164"/>
              <a:gd name="connsiteY4" fmla="*/ 924303 h 1076153"/>
              <a:gd name="connsiteX5" fmla="*/ 240979 w 1109164"/>
              <a:gd name="connsiteY5" fmla="*/ 924303 h 1076153"/>
              <a:gd name="connsiteX6" fmla="*/ 240979 w 1109164"/>
              <a:gd name="connsiteY6" fmla="*/ 864883 h 1076153"/>
              <a:gd name="connsiteX7" fmla="*/ 194764 w 1109164"/>
              <a:gd name="connsiteY7" fmla="*/ 864883 h 1076153"/>
              <a:gd name="connsiteX8" fmla="*/ 194764 w 1109164"/>
              <a:gd name="connsiteY8" fmla="*/ 805464 h 1076153"/>
              <a:gd name="connsiteX9" fmla="*/ 194764 w 1109164"/>
              <a:gd name="connsiteY9" fmla="*/ 805464 h 1076153"/>
              <a:gd name="connsiteX10" fmla="*/ 194764 w 1109164"/>
              <a:gd name="connsiteY10" fmla="*/ 805464 h 1076153"/>
              <a:gd name="connsiteX11" fmla="*/ 178259 w 1109164"/>
              <a:gd name="connsiteY11" fmla="*/ 805464 h 1076153"/>
              <a:gd name="connsiteX12" fmla="*/ 178259 w 1109164"/>
              <a:gd name="connsiteY12" fmla="*/ 755948 h 1076153"/>
              <a:gd name="connsiteX13" fmla="*/ 115538 w 1109164"/>
              <a:gd name="connsiteY13" fmla="*/ 755948 h 1076153"/>
              <a:gd name="connsiteX14" fmla="*/ 115538 w 1109164"/>
              <a:gd name="connsiteY14" fmla="*/ 706431 h 1076153"/>
              <a:gd name="connsiteX15" fmla="*/ 56118 w 1109164"/>
              <a:gd name="connsiteY15" fmla="*/ 706431 h 1076153"/>
              <a:gd name="connsiteX16" fmla="*/ 56118 w 1109164"/>
              <a:gd name="connsiteY16" fmla="*/ 650313 h 1076153"/>
              <a:gd name="connsiteX17" fmla="*/ 56118 w 1109164"/>
              <a:gd name="connsiteY17" fmla="*/ 650313 h 1076153"/>
              <a:gd name="connsiteX18" fmla="*/ 29710 w 1109164"/>
              <a:gd name="connsiteY18" fmla="*/ 650313 h 1076153"/>
              <a:gd name="connsiteX19" fmla="*/ 29710 w 1109164"/>
              <a:gd name="connsiteY19" fmla="*/ 247581 h 1076153"/>
              <a:gd name="connsiteX20" fmla="*/ 29710 w 1109164"/>
              <a:gd name="connsiteY20" fmla="*/ 247581 h 1076153"/>
              <a:gd name="connsiteX21" fmla="*/ 0 w 1109164"/>
              <a:gd name="connsiteY21" fmla="*/ 247581 h 1076153"/>
              <a:gd name="connsiteX22" fmla="*/ 0 w 1109164"/>
              <a:gd name="connsiteY22" fmla="*/ 0 h 1076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109164" h="1076153">
                <a:moveTo>
                  <a:pt x="1109164" y="1076153"/>
                </a:moveTo>
                <a:lnTo>
                  <a:pt x="521571" y="1076153"/>
                </a:lnTo>
                <a:lnTo>
                  <a:pt x="521571" y="996927"/>
                </a:lnTo>
                <a:lnTo>
                  <a:pt x="432442" y="996927"/>
                </a:lnTo>
                <a:lnTo>
                  <a:pt x="432442" y="924303"/>
                </a:lnTo>
                <a:lnTo>
                  <a:pt x="240979" y="924303"/>
                </a:lnTo>
                <a:lnTo>
                  <a:pt x="240979" y="864883"/>
                </a:lnTo>
                <a:lnTo>
                  <a:pt x="194764" y="864883"/>
                </a:lnTo>
                <a:lnTo>
                  <a:pt x="194764" y="805464"/>
                </a:lnTo>
                <a:lnTo>
                  <a:pt x="194764" y="805464"/>
                </a:lnTo>
                <a:lnTo>
                  <a:pt x="194764" y="805464"/>
                </a:lnTo>
                <a:lnTo>
                  <a:pt x="178259" y="805464"/>
                </a:lnTo>
                <a:lnTo>
                  <a:pt x="178259" y="755948"/>
                </a:lnTo>
                <a:lnTo>
                  <a:pt x="115538" y="755948"/>
                </a:lnTo>
                <a:lnTo>
                  <a:pt x="115538" y="706431"/>
                </a:lnTo>
                <a:lnTo>
                  <a:pt x="56118" y="706431"/>
                </a:lnTo>
                <a:lnTo>
                  <a:pt x="56118" y="650313"/>
                </a:lnTo>
                <a:lnTo>
                  <a:pt x="56118" y="650313"/>
                </a:lnTo>
                <a:lnTo>
                  <a:pt x="29710" y="650313"/>
                </a:lnTo>
                <a:lnTo>
                  <a:pt x="29710" y="247581"/>
                </a:lnTo>
                <a:lnTo>
                  <a:pt x="29710" y="247581"/>
                </a:lnTo>
                <a:lnTo>
                  <a:pt x="0" y="247581"/>
                </a:lnTo>
                <a:lnTo>
                  <a:pt x="0" y="0"/>
                </a:lnTo>
              </a:path>
            </a:pathLst>
          </a:custGeom>
          <a:noFill/>
          <a:ln w="28575">
            <a:solidFill>
              <a:schemeClr val="accent3"/>
            </a:solidFill>
            <a:miter lim="800000"/>
            <a:headEnd/>
            <a:tailEnd/>
          </a:ln>
        </p:spPr>
        <p:txBody>
          <a:bodyPr rtlCol="0" anchor="ctr"/>
          <a:lstStyle/>
          <a:p>
            <a:pPr algn="ctr"/>
            <a:endParaRPr lang="en-US"/>
          </a:p>
        </p:txBody>
      </p:sp>
      <p:sp>
        <p:nvSpPr>
          <p:cNvPr id="46" name="Freeform 45">
            <a:extLst>
              <a:ext uri="{FF2B5EF4-FFF2-40B4-BE49-F238E27FC236}">
                <a16:creationId xmlns:a16="http://schemas.microsoft.com/office/drawing/2014/main" id="{49A05AA2-7B0B-7EED-32F8-A8DA9241C026}"/>
              </a:ext>
            </a:extLst>
          </p:cNvPr>
          <p:cNvSpPr/>
          <p:nvPr/>
        </p:nvSpPr>
        <p:spPr bwMode="auto">
          <a:xfrm>
            <a:off x="970518" y="3215255"/>
            <a:ext cx="1211498" cy="921002"/>
          </a:xfrm>
          <a:custGeom>
            <a:avLst/>
            <a:gdLst>
              <a:gd name="connsiteX0" fmla="*/ 1211498 w 1211498"/>
              <a:gd name="connsiteY0" fmla="*/ 921002 h 921002"/>
              <a:gd name="connsiteX1" fmla="*/ 663518 w 1211498"/>
              <a:gd name="connsiteY1" fmla="*/ 921002 h 921002"/>
              <a:gd name="connsiteX2" fmla="*/ 663518 w 1211498"/>
              <a:gd name="connsiteY2" fmla="*/ 871486 h 921002"/>
              <a:gd name="connsiteX3" fmla="*/ 630507 w 1211498"/>
              <a:gd name="connsiteY3" fmla="*/ 871486 h 921002"/>
              <a:gd name="connsiteX4" fmla="*/ 630507 w 1211498"/>
              <a:gd name="connsiteY4" fmla="*/ 828572 h 921002"/>
              <a:gd name="connsiteX5" fmla="*/ 528174 w 1211498"/>
              <a:gd name="connsiteY5" fmla="*/ 828572 h 921002"/>
              <a:gd name="connsiteX6" fmla="*/ 528174 w 1211498"/>
              <a:gd name="connsiteY6" fmla="*/ 772453 h 921002"/>
              <a:gd name="connsiteX7" fmla="*/ 462152 w 1211498"/>
              <a:gd name="connsiteY7" fmla="*/ 772453 h 921002"/>
              <a:gd name="connsiteX8" fmla="*/ 462152 w 1211498"/>
              <a:gd name="connsiteY8" fmla="*/ 726238 h 921002"/>
              <a:gd name="connsiteX9" fmla="*/ 240979 w 1211498"/>
              <a:gd name="connsiteY9" fmla="*/ 726238 h 921002"/>
              <a:gd name="connsiteX10" fmla="*/ 240979 w 1211498"/>
              <a:gd name="connsiteY10" fmla="*/ 670120 h 921002"/>
              <a:gd name="connsiteX11" fmla="*/ 178259 w 1211498"/>
              <a:gd name="connsiteY11" fmla="*/ 670120 h 921002"/>
              <a:gd name="connsiteX12" fmla="*/ 178259 w 1211498"/>
              <a:gd name="connsiteY12" fmla="*/ 620603 h 921002"/>
              <a:gd name="connsiteX13" fmla="*/ 141947 w 1211498"/>
              <a:gd name="connsiteY13" fmla="*/ 620603 h 921002"/>
              <a:gd name="connsiteX14" fmla="*/ 141947 w 1211498"/>
              <a:gd name="connsiteY14" fmla="*/ 580990 h 921002"/>
              <a:gd name="connsiteX15" fmla="*/ 112237 w 1211498"/>
              <a:gd name="connsiteY15" fmla="*/ 580990 h 921002"/>
              <a:gd name="connsiteX16" fmla="*/ 112237 w 1211498"/>
              <a:gd name="connsiteY16" fmla="*/ 521571 h 921002"/>
              <a:gd name="connsiteX17" fmla="*/ 112237 w 1211498"/>
              <a:gd name="connsiteY17" fmla="*/ 521571 h 921002"/>
              <a:gd name="connsiteX18" fmla="*/ 112237 w 1211498"/>
              <a:gd name="connsiteY18" fmla="*/ 488560 h 921002"/>
              <a:gd name="connsiteX19" fmla="*/ 66022 w 1211498"/>
              <a:gd name="connsiteY19" fmla="*/ 488560 h 921002"/>
              <a:gd name="connsiteX20" fmla="*/ 66022 w 1211498"/>
              <a:gd name="connsiteY20" fmla="*/ 439044 h 921002"/>
              <a:gd name="connsiteX21" fmla="*/ 29710 w 1211498"/>
              <a:gd name="connsiteY21" fmla="*/ 439044 h 921002"/>
              <a:gd name="connsiteX22" fmla="*/ 29710 w 1211498"/>
              <a:gd name="connsiteY22" fmla="*/ 264087 h 921002"/>
              <a:gd name="connsiteX23" fmla="*/ 29710 w 1211498"/>
              <a:gd name="connsiteY23" fmla="*/ 264087 h 921002"/>
              <a:gd name="connsiteX24" fmla="*/ 29710 w 1211498"/>
              <a:gd name="connsiteY24" fmla="*/ 49516 h 921002"/>
              <a:gd name="connsiteX25" fmla="*/ 0 w 1211498"/>
              <a:gd name="connsiteY25" fmla="*/ 49516 h 921002"/>
              <a:gd name="connsiteX26" fmla="*/ 0 w 1211498"/>
              <a:gd name="connsiteY26" fmla="*/ 0 h 921002"/>
              <a:gd name="connsiteX0" fmla="*/ 1211498 w 1211498"/>
              <a:gd name="connsiteY0" fmla="*/ 921002 h 921002"/>
              <a:gd name="connsiteX1" fmla="*/ 663518 w 1211498"/>
              <a:gd name="connsiteY1" fmla="*/ 921002 h 921002"/>
              <a:gd name="connsiteX2" fmla="*/ 663518 w 1211498"/>
              <a:gd name="connsiteY2" fmla="*/ 871486 h 921002"/>
              <a:gd name="connsiteX3" fmla="*/ 630507 w 1211498"/>
              <a:gd name="connsiteY3" fmla="*/ 871486 h 921002"/>
              <a:gd name="connsiteX4" fmla="*/ 630507 w 1211498"/>
              <a:gd name="connsiteY4" fmla="*/ 828572 h 921002"/>
              <a:gd name="connsiteX5" fmla="*/ 528174 w 1211498"/>
              <a:gd name="connsiteY5" fmla="*/ 828572 h 921002"/>
              <a:gd name="connsiteX6" fmla="*/ 528174 w 1211498"/>
              <a:gd name="connsiteY6" fmla="*/ 772453 h 921002"/>
              <a:gd name="connsiteX7" fmla="*/ 462152 w 1211498"/>
              <a:gd name="connsiteY7" fmla="*/ 772453 h 921002"/>
              <a:gd name="connsiteX8" fmla="*/ 462152 w 1211498"/>
              <a:gd name="connsiteY8" fmla="*/ 726238 h 921002"/>
              <a:gd name="connsiteX9" fmla="*/ 240979 w 1211498"/>
              <a:gd name="connsiteY9" fmla="*/ 726238 h 921002"/>
              <a:gd name="connsiteX10" fmla="*/ 240979 w 1211498"/>
              <a:gd name="connsiteY10" fmla="*/ 670120 h 921002"/>
              <a:gd name="connsiteX11" fmla="*/ 178259 w 1211498"/>
              <a:gd name="connsiteY11" fmla="*/ 670120 h 921002"/>
              <a:gd name="connsiteX12" fmla="*/ 178259 w 1211498"/>
              <a:gd name="connsiteY12" fmla="*/ 620603 h 921002"/>
              <a:gd name="connsiteX13" fmla="*/ 141947 w 1211498"/>
              <a:gd name="connsiteY13" fmla="*/ 620603 h 921002"/>
              <a:gd name="connsiteX14" fmla="*/ 141947 w 1211498"/>
              <a:gd name="connsiteY14" fmla="*/ 580990 h 921002"/>
              <a:gd name="connsiteX15" fmla="*/ 112237 w 1211498"/>
              <a:gd name="connsiteY15" fmla="*/ 580990 h 921002"/>
              <a:gd name="connsiteX16" fmla="*/ 112237 w 1211498"/>
              <a:gd name="connsiteY16" fmla="*/ 521571 h 921002"/>
              <a:gd name="connsiteX17" fmla="*/ 112237 w 1211498"/>
              <a:gd name="connsiteY17" fmla="*/ 521571 h 921002"/>
              <a:gd name="connsiteX18" fmla="*/ 112237 w 1211498"/>
              <a:gd name="connsiteY18" fmla="*/ 488560 h 921002"/>
              <a:gd name="connsiteX19" fmla="*/ 66022 w 1211498"/>
              <a:gd name="connsiteY19" fmla="*/ 488560 h 921002"/>
              <a:gd name="connsiteX20" fmla="*/ 66022 w 1211498"/>
              <a:gd name="connsiteY20" fmla="*/ 439044 h 921002"/>
              <a:gd name="connsiteX21" fmla="*/ 29710 w 1211498"/>
              <a:gd name="connsiteY21" fmla="*/ 439044 h 921002"/>
              <a:gd name="connsiteX22" fmla="*/ 29710 w 1211498"/>
              <a:gd name="connsiteY22" fmla="*/ 264087 h 921002"/>
              <a:gd name="connsiteX23" fmla="*/ 9904 w 1211498"/>
              <a:gd name="connsiteY23" fmla="*/ 257484 h 921002"/>
              <a:gd name="connsiteX24" fmla="*/ 29710 w 1211498"/>
              <a:gd name="connsiteY24" fmla="*/ 49516 h 921002"/>
              <a:gd name="connsiteX25" fmla="*/ 0 w 1211498"/>
              <a:gd name="connsiteY25" fmla="*/ 49516 h 921002"/>
              <a:gd name="connsiteX26" fmla="*/ 0 w 1211498"/>
              <a:gd name="connsiteY26" fmla="*/ 0 h 921002"/>
              <a:gd name="connsiteX0" fmla="*/ 1211498 w 1211498"/>
              <a:gd name="connsiteY0" fmla="*/ 921002 h 921002"/>
              <a:gd name="connsiteX1" fmla="*/ 663518 w 1211498"/>
              <a:gd name="connsiteY1" fmla="*/ 921002 h 921002"/>
              <a:gd name="connsiteX2" fmla="*/ 663518 w 1211498"/>
              <a:gd name="connsiteY2" fmla="*/ 871486 h 921002"/>
              <a:gd name="connsiteX3" fmla="*/ 630507 w 1211498"/>
              <a:gd name="connsiteY3" fmla="*/ 871486 h 921002"/>
              <a:gd name="connsiteX4" fmla="*/ 630507 w 1211498"/>
              <a:gd name="connsiteY4" fmla="*/ 828572 h 921002"/>
              <a:gd name="connsiteX5" fmla="*/ 528174 w 1211498"/>
              <a:gd name="connsiteY5" fmla="*/ 828572 h 921002"/>
              <a:gd name="connsiteX6" fmla="*/ 528174 w 1211498"/>
              <a:gd name="connsiteY6" fmla="*/ 772453 h 921002"/>
              <a:gd name="connsiteX7" fmla="*/ 462152 w 1211498"/>
              <a:gd name="connsiteY7" fmla="*/ 772453 h 921002"/>
              <a:gd name="connsiteX8" fmla="*/ 462152 w 1211498"/>
              <a:gd name="connsiteY8" fmla="*/ 726238 h 921002"/>
              <a:gd name="connsiteX9" fmla="*/ 240979 w 1211498"/>
              <a:gd name="connsiteY9" fmla="*/ 726238 h 921002"/>
              <a:gd name="connsiteX10" fmla="*/ 240979 w 1211498"/>
              <a:gd name="connsiteY10" fmla="*/ 670120 h 921002"/>
              <a:gd name="connsiteX11" fmla="*/ 178259 w 1211498"/>
              <a:gd name="connsiteY11" fmla="*/ 670120 h 921002"/>
              <a:gd name="connsiteX12" fmla="*/ 178259 w 1211498"/>
              <a:gd name="connsiteY12" fmla="*/ 620603 h 921002"/>
              <a:gd name="connsiteX13" fmla="*/ 141947 w 1211498"/>
              <a:gd name="connsiteY13" fmla="*/ 620603 h 921002"/>
              <a:gd name="connsiteX14" fmla="*/ 141947 w 1211498"/>
              <a:gd name="connsiteY14" fmla="*/ 580990 h 921002"/>
              <a:gd name="connsiteX15" fmla="*/ 112237 w 1211498"/>
              <a:gd name="connsiteY15" fmla="*/ 580990 h 921002"/>
              <a:gd name="connsiteX16" fmla="*/ 112237 w 1211498"/>
              <a:gd name="connsiteY16" fmla="*/ 521571 h 921002"/>
              <a:gd name="connsiteX17" fmla="*/ 112237 w 1211498"/>
              <a:gd name="connsiteY17" fmla="*/ 521571 h 921002"/>
              <a:gd name="connsiteX18" fmla="*/ 112237 w 1211498"/>
              <a:gd name="connsiteY18" fmla="*/ 488560 h 921002"/>
              <a:gd name="connsiteX19" fmla="*/ 66022 w 1211498"/>
              <a:gd name="connsiteY19" fmla="*/ 488560 h 921002"/>
              <a:gd name="connsiteX20" fmla="*/ 66022 w 1211498"/>
              <a:gd name="connsiteY20" fmla="*/ 439044 h 921002"/>
              <a:gd name="connsiteX21" fmla="*/ 29710 w 1211498"/>
              <a:gd name="connsiteY21" fmla="*/ 439044 h 921002"/>
              <a:gd name="connsiteX22" fmla="*/ 29710 w 1211498"/>
              <a:gd name="connsiteY22" fmla="*/ 264087 h 921002"/>
              <a:gd name="connsiteX23" fmla="*/ 9904 w 1211498"/>
              <a:gd name="connsiteY23" fmla="*/ 257484 h 921002"/>
              <a:gd name="connsiteX24" fmla="*/ 13205 w 1211498"/>
              <a:gd name="connsiteY24" fmla="*/ 52817 h 921002"/>
              <a:gd name="connsiteX25" fmla="*/ 0 w 1211498"/>
              <a:gd name="connsiteY25" fmla="*/ 49516 h 921002"/>
              <a:gd name="connsiteX26" fmla="*/ 0 w 1211498"/>
              <a:gd name="connsiteY26" fmla="*/ 0 h 921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1498" h="921002">
                <a:moveTo>
                  <a:pt x="1211498" y="921002"/>
                </a:moveTo>
                <a:lnTo>
                  <a:pt x="663518" y="921002"/>
                </a:lnTo>
                <a:lnTo>
                  <a:pt x="663518" y="871486"/>
                </a:lnTo>
                <a:lnTo>
                  <a:pt x="630507" y="871486"/>
                </a:lnTo>
                <a:lnTo>
                  <a:pt x="630507" y="828572"/>
                </a:lnTo>
                <a:lnTo>
                  <a:pt x="528174" y="828572"/>
                </a:lnTo>
                <a:lnTo>
                  <a:pt x="528174" y="772453"/>
                </a:lnTo>
                <a:lnTo>
                  <a:pt x="462152" y="772453"/>
                </a:lnTo>
                <a:lnTo>
                  <a:pt x="462152" y="726238"/>
                </a:lnTo>
                <a:lnTo>
                  <a:pt x="240979" y="726238"/>
                </a:lnTo>
                <a:lnTo>
                  <a:pt x="240979" y="670120"/>
                </a:lnTo>
                <a:lnTo>
                  <a:pt x="178259" y="670120"/>
                </a:lnTo>
                <a:lnTo>
                  <a:pt x="178259" y="620603"/>
                </a:lnTo>
                <a:lnTo>
                  <a:pt x="141947" y="620603"/>
                </a:lnTo>
                <a:lnTo>
                  <a:pt x="141947" y="580990"/>
                </a:lnTo>
                <a:lnTo>
                  <a:pt x="112237" y="580990"/>
                </a:lnTo>
                <a:lnTo>
                  <a:pt x="112237" y="521571"/>
                </a:lnTo>
                <a:lnTo>
                  <a:pt x="112237" y="521571"/>
                </a:lnTo>
                <a:lnTo>
                  <a:pt x="112237" y="488560"/>
                </a:lnTo>
                <a:lnTo>
                  <a:pt x="66022" y="488560"/>
                </a:lnTo>
                <a:lnTo>
                  <a:pt x="66022" y="439044"/>
                </a:lnTo>
                <a:lnTo>
                  <a:pt x="29710" y="439044"/>
                </a:lnTo>
                <a:lnTo>
                  <a:pt x="29710" y="264087"/>
                </a:lnTo>
                <a:lnTo>
                  <a:pt x="9904" y="257484"/>
                </a:lnTo>
                <a:cubicBezTo>
                  <a:pt x="11004" y="189262"/>
                  <a:pt x="12105" y="121039"/>
                  <a:pt x="13205" y="52817"/>
                </a:cubicBezTo>
                <a:lnTo>
                  <a:pt x="0" y="49516"/>
                </a:lnTo>
                <a:lnTo>
                  <a:pt x="0" y="0"/>
                </a:lnTo>
              </a:path>
            </a:pathLst>
          </a:custGeom>
          <a:noFill/>
          <a:ln w="28575">
            <a:solidFill>
              <a:schemeClr val="accent1"/>
            </a:solidFill>
            <a:miter lim="800000"/>
            <a:headEnd/>
            <a:tailEnd/>
          </a:ln>
        </p:spPr>
        <p:txBody>
          <a:bodyPr rtlCol="0" anchor="ctr"/>
          <a:lstStyle/>
          <a:p>
            <a:pPr algn="ctr"/>
            <a:endParaRPr lang="en-US"/>
          </a:p>
        </p:txBody>
      </p:sp>
      <p:sp>
        <p:nvSpPr>
          <p:cNvPr id="116" name="Freeform 115">
            <a:extLst>
              <a:ext uri="{FF2B5EF4-FFF2-40B4-BE49-F238E27FC236}">
                <a16:creationId xmlns:a16="http://schemas.microsoft.com/office/drawing/2014/main" id="{BA28D3BB-DEB5-B6C7-8565-296BCB2D1338}"/>
              </a:ext>
            </a:extLst>
          </p:cNvPr>
          <p:cNvSpPr/>
          <p:nvPr/>
        </p:nvSpPr>
        <p:spPr bwMode="auto">
          <a:xfrm>
            <a:off x="2954469" y="3297782"/>
            <a:ext cx="1020035" cy="934206"/>
          </a:xfrm>
          <a:custGeom>
            <a:avLst/>
            <a:gdLst>
              <a:gd name="connsiteX0" fmla="*/ 1020035 w 1020035"/>
              <a:gd name="connsiteY0" fmla="*/ 934206 h 934206"/>
              <a:gd name="connsiteX1" fmla="*/ 201366 w 1020035"/>
              <a:gd name="connsiteY1" fmla="*/ 934206 h 934206"/>
              <a:gd name="connsiteX2" fmla="*/ 201366 w 1020035"/>
              <a:gd name="connsiteY2" fmla="*/ 845077 h 934206"/>
              <a:gd name="connsiteX3" fmla="*/ 99033 w 1020035"/>
              <a:gd name="connsiteY3" fmla="*/ 845077 h 934206"/>
              <a:gd name="connsiteX4" fmla="*/ 99033 w 1020035"/>
              <a:gd name="connsiteY4" fmla="*/ 647012 h 934206"/>
              <a:gd name="connsiteX5" fmla="*/ 69323 w 1020035"/>
              <a:gd name="connsiteY5" fmla="*/ 647012 h 934206"/>
              <a:gd name="connsiteX6" fmla="*/ 69323 w 1020035"/>
              <a:gd name="connsiteY6" fmla="*/ 561184 h 934206"/>
              <a:gd name="connsiteX7" fmla="*/ 69323 w 1020035"/>
              <a:gd name="connsiteY7" fmla="*/ 561184 h 934206"/>
              <a:gd name="connsiteX8" fmla="*/ 36312 w 1020035"/>
              <a:gd name="connsiteY8" fmla="*/ 561184 h 934206"/>
              <a:gd name="connsiteX9" fmla="*/ 36312 w 1020035"/>
              <a:gd name="connsiteY9" fmla="*/ 475356 h 934206"/>
              <a:gd name="connsiteX10" fmla="*/ 26409 w 1020035"/>
              <a:gd name="connsiteY10" fmla="*/ 475356 h 934206"/>
              <a:gd name="connsiteX11" fmla="*/ 26409 w 1020035"/>
              <a:gd name="connsiteY11" fmla="*/ 290495 h 934206"/>
              <a:gd name="connsiteX12" fmla="*/ 26409 w 1020035"/>
              <a:gd name="connsiteY12" fmla="*/ 290495 h 934206"/>
              <a:gd name="connsiteX13" fmla="*/ 26409 w 1020035"/>
              <a:gd name="connsiteY13" fmla="*/ 191463 h 934206"/>
              <a:gd name="connsiteX14" fmla="*/ 0 w 1020035"/>
              <a:gd name="connsiteY14" fmla="*/ 191463 h 934206"/>
              <a:gd name="connsiteX15" fmla="*/ 0 w 1020035"/>
              <a:gd name="connsiteY15" fmla="*/ 0 h 934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20035" h="934206">
                <a:moveTo>
                  <a:pt x="1020035" y="934206"/>
                </a:moveTo>
                <a:lnTo>
                  <a:pt x="201366" y="934206"/>
                </a:lnTo>
                <a:lnTo>
                  <a:pt x="201366" y="845077"/>
                </a:lnTo>
                <a:lnTo>
                  <a:pt x="99033" y="845077"/>
                </a:lnTo>
                <a:lnTo>
                  <a:pt x="99033" y="647012"/>
                </a:lnTo>
                <a:lnTo>
                  <a:pt x="69323" y="647012"/>
                </a:lnTo>
                <a:lnTo>
                  <a:pt x="69323" y="561184"/>
                </a:lnTo>
                <a:lnTo>
                  <a:pt x="69323" y="561184"/>
                </a:lnTo>
                <a:lnTo>
                  <a:pt x="36312" y="561184"/>
                </a:lnTo>
                <a:lnTo>
                  <a:pt x="36312" y="475356"/>
                </a:lnTo>
                <a:lnTo>
                  <a:pt x="26409" y="475356"/>
                </a:lnTo>
                <a:lnTo>
                  <a:pt x="26409" y="290495"/>
                </a:lnTo>
                <a:lnTo>
                  <a:pt x="26409" y="290495"/>
                </a:lnTo>
                <a:lnTo>
                  <a:pt x="26409" y="191463"/>
                </a:lnTo>
                <a:lnTo>
                  <a:pt x="0" y="191463"/>
                </a:lnTo>
                <a:lnTo>
                  <a:pt x="0" y="0"/>
                </a:lnTo>
              </a:path>
            </a:pathLst>
          </a:custGeom>
          <a:noFill/>
          <a:ln w="28575">
            <a:solidFill>
              <a:schemeClr val="accent3"/>
            </a:solidFill>
            <a:miter lim="800000"/>
            <a:headEnd/>
            <a:tailEnd/>
          </a:ln>
        </p:spPr>
        <p:txBody>
          <a:bodyPr rtlCol="0" anchor="ctr"/>
          <a:lstStyle/>
          <a:p>
            <a:pPr algn="ctr"/>
            <a:endParaRPr lang="en-US"/>
          </a:p>
        </p:txBody>
      </p:sp>
      <p:sp>
        <p:nvSpPr>
          <p:cNvPr id="117" name="Freeform 116">
            <a:extLst>
              <a:ext uri="{FF2B5EF4-FFF2-40B4-BE49-F238E27FC236}">
                <a16:creationId xmlns:a16="http://schemas.microsoft.com/office/drawing/2014/main" id="{5423AAEB-7F6F-7245-131B-D1B23710E690}"/>
              </a:ext>
            </a:extLst>
          </p:cNvPr>
          <p:cNvSpPr/>
          <p:nvPr/>
        </p:nvSpPr>
        <p:spPr bwMode="auto">
          <a:xfrm>
            <a:off x="2937964" y="3258169"/>
            <a:ext cx="1204895" cy="518270"/>
          </a:xfrm>
          <a:custGeom>
            <a:avLst/>
            <a:gdLst>
              <a:gd name="connsiteX0" fmla="*/ 1204895 w 1204895"/>
              <a:gd name="connsiteY0" fmla="*/ 518270 h 518270"/>
              <a:gd name="connsiteX1" fmla="*/ 795561 w 1204895"/>
              <a:gd name="connsiteY1" fmla="*/ 518270 h 518270"/>
              <a:gd name="connsiteX2" fmla="*/ 795561 w 1204895"/>
              <a:gd name="connsiteY2" fmla="*/ 409334 h 518270"/>
              <a:gd name="connsiteX3" fmla="*/ 406033 w 1204895"/>
              <a:gd name="connsiteY3" fmla="*/ 409334 h 518270"/>
              <a:gd name="connsiteX4" fmla="*/ 406033 w 1204895"/>
              <a:gd name="connsiteY4" fmla="*/ 353216 h 518270"/>
              <a:gd name="connsiteX5" fmla="*/ 250882 w 1204895"/>
              <a:gd name="connsiteY5" fmla="*/ 353216 h 518270"/>
              <a:gd name="connsiteX6" fmla="*/ 250882 w 1204895"/>
              <a:gd name="connsiteY6" fmla="*/ 310302 h 518270"/>
              <a:gd name="connsiteX7" fmla="*/ 250882 w 1204895"/>
              <a:gd name="connsiteY7" fmla="*/ 310302 h 518270"/>
              <a:gd name="connsiteX8" fmla="*/ 250882 w 1204895"/>
              <a:gd name="connsiteY8" fmla="*/ 273990 h 518270"/>
              <a:gd name="connsiteX9" fmla="*/ 204667 w 1204895"/>
              <a:gd name="connsiteY9" fmla="*/ 273990 h 518270"/>
              <a:gd name="connsiteX10" fmla="*/ 204667 w 1204895"/>
              <a:gd name="connsiteY10" fmla="*/ 227775 h 518270"/>
              <a:gd name="connsiteX11" fmla="*/ 62720 w 1204895"/>
              <a:gd name="connsiteY11" fmla="*/ 227775 h 518270"/>
              <a:gd name="connsiteX12" fmla="*/ 62720 w 1204895"/>
              <a:gd name="connsiteY12" fmla="*/ 155151 h 518270"/>
              <a:gd name="connsiteX13" fmla="*/ 0 w 1204895"/>
              <a:gd name="connsiteY13" fmla="*/ 155151 h 518270"/>
              <a:gd name="connsiteX14" fmla="*/ 0 w 1204895"/>
              <a:gd name="connsiteY14" fmla="*/ 0 h 518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04895" h="518270">
                <a:moveTo>
                  <a:pt x="1204895" y="518270"/>
                </a:moveTo>
                <a:lnTo>
                  <a:pt x="795561" y="518270"/>
                </a:lnTo>
                <a:lnTo>
                  <a:pt x="795561" y="409334"/>
                </a:lnTo>
                <a:lnTo>
                  <a:pt x="406033" y="409334"/>
                </a:lnTo>
                <a:lnTo>
                  <a:pt x="406033" y="353216"/>
                </a:lnTo>
                <a:lnTo>
                  <a:pt x="250882" y="353216"/>
                </a:lnTo>
                <a:lnTo>
                  <a:pt x="250882" y="310302"/>
                </a:lnTo>
                <a:lnTo>
                  <a:pt x="250882" y="310302"/>
                </a:lnTo>
                <a:lnTo>
                  <a:pt x="250882" y="273990"/>
                </a:lnTo>
                <a:lnTo>
                  <a:pt x="204667" y="273990"/>
                </a:lnTo>
                <a:lnTo>
                  <a:pt x="204667" y="227775"/>
                </a:lnTo>
                <a:lnTo>
                  <a:pt x="62720" y="227775"/>
                </a:lnTo>
                <a:lnTo>
                  <a:pt x="62720" y="155151"/>
                </a:lnTo>
                <a:lnTo>
                  <a:pt x="0" y="155151"/>
                </a:lnTo>
                <a:lnTo>
                  <a:pt x="0" y="0"/>
                </a:lnTo>
              </a:path>
            </a:pathLst>
          </a:custGeom>
          <a:noFill/>
          <a:ln w="28575">
            <a:solidFill>
              <a:schemeClr val="accent1"/>
            </a:solidFill>
            <a:miter lim="800000"/>
            <a:headEnd/>
            <a:tailEnd/>
          </a:ln>
        </p:spPr>
        <p:txBody>
          <a:bodyPr rtlCol="0" anchor="ctr"/>
          <a:lstStyle/>
          <a:p>
            <a:pPr algn="ctr"/>
            <a:endParaRPr lang="en-US"/>
          </a:p>
        </p:txBody>
      </p:sp>
      <p:cxnSp>
        <p:nvCxnSpPr>
          <p:cNvPr id="72" name="Straight Connector 71">
            <a:extLst>
              <a:ext uri="{FF2B5EF4-FFF2-40B4-BE49-F238E27FC236}">
                <a16:creationId xmlns:a16="http://schemas.microsoft.com/office/drawing/2014/main" id="{97B9601B-D800-2B4E-9AE6-25A59E527B21}"/>
              </a:ext>
            </a:extLst>
          </p:cNvPr>
          <p:cNvCxnSpPr>
            <a:cxnSpLocks/>
          </p:cNvCxnSpPr>
          <p:nvPr/>
        </p:nvCxnSpPr>
        <p:spPr bwMode="auto">
          <a:xfrm flipV="1">
            <a:off x="2937462" y="3210268"/>
            <a:ext cx="0" cy="1756437"/>
          </a:xfrm>
          <a:prstGeom prst="line">
            <a:avLst/>
          </a:prstGeom>
          <a:noFill/>
          <a:ln w="28575" cap="flat" cmpd="sng" algn="ctr">
            <a:solidFill>
              <a:schemeClr val="bg1"/>
            </a:solidFill>
            <a:prstDash val="solid"/>
            <a:round/>
            <a:headEnd type="none" w="med" len="med"/>
            <a:tailEnd type="none" w="med" len="med"/>
          </a:ln>
          <a:effectLst/>
        </p:spPr>
      </p:cxnSp>
      <p:sp>
        <p:nvSpPr>
          <p:cNvPr id="118" name="Freeform 117">
            <a:extLst>
              <a:ext uri="{FF2B5EF4-FFF2-40B4-BE49-F238E27FC236}">
                <a16:creationId xmlns:a16="http://schemas.microsoft.com/office/drawing/2014/main" id="{45FE783E-2FCD-B2BD-A83E-E5634400D42C}"/>
              </a:ext>
            </a:extLst>
          </p:cNvPr>
          <p:cNvSpPr/>
          <p:nvPr/>
        </p:nvSpPr>
        <p:spPr bwMode="auto">
          <a:xfrm>
            <a:off x="4829484" y="3228459"/>
            <a:ext cx="1204896" cy="1393057"/>
          </a:xfrm>
          <a:custGeom>
            <a:avLst/>
            <a:gdLst>
              <a:gd name="connsiteX0" fmla="*/ 1204896 w 1204896"/>
              <a:gd name="connsiteY0" fmla="*/ 1393057 h 1393057"/>
              <a:gd name="connsiteX1" fmla="*/ 709733 w 1204896"/>
              <a:gd name="connsiteY1" fmla="*/ 1393057 h 1393057"/>
              <a:gd name="connsiteX2" fmla="*/ 709733 w 1204896"/>
              <a:gd name="connsiteY2" fmla="*/ 1323735 h 1393057"/>
              <a:gd name="connsiteX3" fmla="*/ 709733 w 1204896"/>
              <a:gd name="connsiteY3" fmla="*/ 1323735 h 1393057"/>
              <a:gd name="connsiteX4" fmla="*/ 709733 w 1204896"/>
              <a:gd name="connsiteY4" fmla="*/ 1257713 h 1393057"/>
              <a:gd name="connsiteX5" fmla="*/ 534776 w 1204896"/>
              <a:gd name="connsiteY5" fmla="*/ 1257713 h 1393057"/>
              <a:gd name="connsiteX6" fmla="*/ 534776 w 1204896"/>
              <a:gd name="connsiteY6" fmla="*/ 1185089 h 1393057"/>
              <a:gd name="connsiteX7" fmla="*/ 376324 w 1204896"/>
              <a:gd name="connsiteY7" fmla="*/ 1185089 h 1393057"/>
              <a:gd name="connsiteX8" fmla="*/ 376324 w 1204896"/>
              <a:gd name="connsiteY8" fmla="*/ 1039841 h 1393057"/>
              <a:gd name="connsiteX9" fmla="*/ 376324 w 1204896"/>
              <a:gd name="connsiteY9" fmla="*/ 1039841 h 1393057"/>
              <a:gd name="connsiteX10" fmla="*/ 376324 w 1204896"/>
              <a:gd name="connsiteY10" fmla="*/ 973820 h 1393057"/>
              <a:gd name="connsiteX11" fmla="*/ 307001 w 1204896"/>
              <a:gd name="connsiteY11" fmla="*/ 973820 h 1393057"/>
              <a:gd name="connsiteX12" fmla="*/ 307001 w 1204896"/>
              <a:gd name="connsiteY12" fmla="*/ 838475 h 1393057"/>
              <a:gd name="connsiteX13" fmla="*/ 234377 w 1204896"/>
              <a:gd name="connsiteY13" fmla="*/ 838475 h 1393057"/>
              <a:gd name="connsiteX14" fmla="*/ 234377 w 1204896"/>
              <a:gd name="connsiteY14" fmla="*/ 686625 h 1393057"/>
              <a:gd name="connsiteX15" fmla="*/ 198065 w 1204896"/>
              <a:gd name="connsiteY15" fmla="*/ 686625 h 1393057"/>
              <a:gd name="connsiteX16" fmla="*/ 198065 w 1204896"/>
              <a:gd name="connsiteY16" fmla="*/ 617303 h 1393057"/>
              <a:gd name="connsiteX17" fmla="*/ 125442 w 1204896"/>
              <a:gd name="connsiteY17" fmla="*/ 617303 h 1393057"/>
              <a:gd name="connsiteX18" fmla="*/ 125442 w 1204896"/>
              <a:gd name="connsiteY18" fmla="*/ 538077 h 1393057"/>
              <a:gd name="connsiteX19" fmla="*/ 112237 w 1204896"/>
              <a:gd name="connsiteY19" fmla="*/ 538077 h 1393057"/>
              <a:gd name="connsiteX20" fmla="*/ 112237 w 1204896"/>
              <a:gd name="connsiteY20" fmla="*/ 475356 h 1393057"/>
              <a:gd name="connsiteX21" fmla="*/ 69323 w 1204896"/>
              <a:gd name="connsiteY21" fmla="*/ 475356 h 1393057"/>
              <a:gd name="connsiteX22" fmla="*/ 69323 w 1204896"/>
              <a:gd name="connsiteY22" fmla="*/ 270689 h 1393057"/>
              <a:gd name="connsiteX23" fmla="*/ 56119 w 1204896"/>
              <a:gd name="connsiteY23" fmla="*/ 270689 h 1393057"/>
              <a:gd name="connsiteX24" fmla="*/ 56119 w 1204896"/>
              <a:gd name="connsiteY24" fmla="*/ 194764 h 1393057"/>
              <a:gd name="connsiteX25" fmla="*/ 19807 w 1204896"/>
              <a:gd name="connsiteY25" fmla="*/ 194764 h 1393057"/>
              <a:gd name="connsiteX26" fmla="*/ 19807 w 1204896"/>
              <a:gd name="connsiteY26" fmla="*/ 115538 h 1393057"/>
              <a:gd name="connsiteX27" fmla="*/ 19807 w 1204896"/>
              <a:gd name="connsiteY27" fmla="*/ 115538 h 1393057"/>
              <a:gd name="connsiteX28" fmla="*/ 19807 w 1204896"/>
              <a:gd name="connsiteY28" fmla="*/ 62721 h 1393057"/>
              <a:gd name="connsiteX29" fmla="*/ 0 w 1204896"/>
              <a:gd name="connsiteY29" fmla="*/ 62721 h 1393057"/>
              <a:gd name="connsiteX30" fmla="*/ 0 w 1204896"/>
              <a:gd name="connsiteY30" fmla="*/ 0 h 1393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04896" h="1393057">
                <a:moveTo>
                  <a:pt x="1204896" y="1393057"/>
                </a:moveTo>
                <a:lnTo>
                  <a:pt x="709733" y="1393057"/>
                </a:lnTo>
                <a:lnTo>
                  <a:pt x="709733" y="1323735"/>
                </a:lnTo>
                <a:lnTo>
                  <a:pt x="709733" y="1323735"/>
                </a:lnTo>
                <a:lnTo>
                  <a:pt x="709733" y="1257713"/>
                </a:lnTo>
                <a:lnTo>
                  <a:pt x="534776" y="1257713"/>
                </a:lnTo>
                <a:lnTo>
                  <a:pt x="534776" y="1185089"/>
                </a:lnTo>
                <a:lnTo>
                  <a:pt x="376324" y="1185089"/>
                </a:lnTo>
                <a:lnTo>
                  <a:pt x="376324" y="1039841"/>
                </a:lnTo>
                <a:lnTo>
                  <a:pt x="376324" y="1039841"/>
                </a:lnTo>
                <a:lnTo>
                  <a:pt x="376324" y="973820"/>
                </a:lnTo>
                <a:lnTo>
                  <a:pt x="307001" y="973820"/>
                </a:lnTo>
                <a:lnTo>
                  <a:pt x="307001" y="838475"/>
                </a:lnTo>
                <a:lnTo>
                  <a:pt x="234377" y="838475"/>
                </a:lnTo>
                <a:lnTo>
                  <a:pt x="234377" y="686625"/>
                </a:lnTo>
                <a:lnTo>
                  <a:pt x="198065" y="686625"/>
                </a:lnTo>
                <a:lnTo>
                  <a:pt x="198065" y="617303"/>
                </a:lnTo>
                <a:lnTo>
                  <a:pt x="125442" y="617303"/>
                </a:lnTo>
                <a:lnTo>
                  <a:pt x="125442" y="538077"/>
                </a:lnTo>
                <a:lnTo>
                  <a:pt x="112237" y="538077"/>
                </a:lnTo>
                <a:lnTo>
                  <a:pt x="112237" y="475356"/>
                </a:lnTo>
                <a:lnTo>
                  <a:pt x="69323" y="475356"/>
                </a:lnTo>
                <a:lnTo>
                  <a:pt x="69323" y="270689"/>
                </a:lnTo>
                <a:lnTo>
                  <a:pt x="56119" y="270689"/>
                </a:lnTo>
                <a:lnTo>
                  <a:pt x="56119" y="194764"/>
                </a:lnTo>
                <a:lnTo>
                  <a:pt x="19807" y="194764"/>
                </a:lnTo>
                <a:lnTo>
                  <a:pt x="19807" y="115538"/>
                </a:lnTo>
                <a:lnTo>
                  <a:pt x="19807" y="115538"/>
                </a:lnTo>
                <a:lnTo>
                  <a:pt x="19807" y="62721"/>
                </a:lnTo>
                <a:lnTo>
                  <a:pt x="0" y="62721"/>
                </a:lnTo>
                <a:lnTo>
                  <a:pt x="0" y="0"/>
                </a:lnTo>
              </a:path>
            </a:pathLst>
          </a:custGeom>
          <a:noFill/>
          <a:ln w="28575">
            <a:solidFill>
              <a:schemeClr val="accent1"/>
            </a:solidFill>
            <a:miter lim="800000"/>
            <a:headEnd/>
            <a:tailEnd/>
          </a:ln>
        </p:spPr>
        <p:txBody>
          <a:bodyPr rtlCol="0" anchor="ctr"/>
          <a:lstStyle/>
          <a:p>
            <a:pPr algn="ctr"/>
            <a:endParaRPr lang="en-US"/>
          </a:p>
        </p:txBody>
      </p:sp>
      <p:sp>
        <p:nvSpPr>
          <p:cNvPr id="119" name="Freeform 118">
            <a:extLst>
              <a:ext uri="{FF2B5EF4-FFF2-40B4-BE49-F238E27FC236}">
                <a16:creationId xmlns:a16="http://schemas.microsoft.com/office/drawing/2014/main" id="{8008E6AE-95C7-CDEA-2C29-902A373D992F}"/>
              </a:ext>
            </a:extLst>
          </p:cNvPr>
          <p:cNvSpPr/>
          <p:nvPr/>
        </p:nvSpPr>
        <p:spPr bwMode="auto">
          <a:xfrm>
            <a:off x="4829484" y="3211954"/>
            <a:ext cx="1201595" cy="1558111"/>
          </a:xfrm>
          <a:custGeom>
            <a:avLst/>
            <a:gdLst>
              <a:gd name="connsiteX0" fmla="*/ 1201595 w 1201595"/>
              <a:gd name="connsiteY0" fmla="*/ 1558111 h 1558111"/>
              <a:gd name="connsiteX1" fmla="*/ 977121 w 1201595"/>
              <a:gd name="connsiteY1" fmla="*/ 1558111 h 1558111"/>
              <a:gd name="connsiteX2" fmla="*/ 977121 w 1201595"/>
              <a:gd name="connsiteY2" fmla="*/ 1340240 h 1558111"/>
              <a:gd name="connsiteX3" fmla="*/ 703131 w 1201595"/>
              <a:gd name="connsiteY3" fmla="*/ 1340240 h 1558111"/>
              <a:gd name="connsiteX4" fmla="*/ 703131 w 1201595"/>
              <a:gd name="connsiteY4" fmla="*/ 1211497 h 1558111"/>
              <a:gd name="connsiteX5" fmla="*/ 521572 w 1201595"/>
              <a:gd name="connsiteY5" fmla="*/ 1211497 h 1558111"/>
              <a:gd name="connsiteX6" fmla="*/ 521572 w 1201595"/>
              <a:gd name="connsiteY6" fmla="*/ 1095959 h 1558111"/>
              <a:gd name="connsiteX7" fmla="*/ 340012 w 1201595"/>
              <a:gd name="connsiteY7" fmla="*/ 1095959 h 1558111"/>
              <a:gd name="connsiteX8" fmla="*/ 340012 w 1201595"/>
              <a:gd name="connsiteY8" fmla="*/ 973819 h 1558111"/>
              <a:gd name="connsiteX9" fmla="*/ 283894 w 1201595"/>
              <a:gd name="connsiteY9" fmla="*/ 973819 h 1558111"/>
              <a:gd name="connsiteX10" fmla="*/ 283894 w 1201595"/>
              <a:gd name="connsiteY10" fmla="*/ 878088 h 1558111"/>
              <a:gd name="connsiteX11" fmla="*/ 254184 w 1201595"/>
              <a:gd name="connsiteY11" fmla="*/ 878088 h 1558111"/>
              <a:gd name="connsiteX12" fmla="*/ 254184 w 1201595"/>
              <a:gd name="connsiteY12" fmla="*/ 762550 h 1558111"/>
              <a:gd name="connsiteX13" fmla="*/ 234377 w 1201595"/>
              <a:gd name="connsiteY13" fmla="*/ 742743 h 1558111"/>
              <a:gd name="connsiteX14" fmla="*/ 234377 w 1201595"/>
              <a:gd name="connsiteY14" fmla="*/ 547980 h 1558111"/>
              <a:gd name="connsiteX15" fmla="*/ 221173 w 1201595"/>
              <a:gd name="connsiteY15" fmla="*/ 547980 h 1558111"/>
              <a:gd name="connsiteX16" fmla="*/ 221173 w 1201595"/>
              <a:gd name="connsiteY16" fmla="*/ 439044 h 1558111"/>
              <a:gd name="connsiteX17" fmla="*/ 158452 w 1201595"/>
              <a:gd name="connsiteY17" fmla="*/ 439044 h 1558111"/>
              <a:gd name="connsiteX18" fmla="*/ 158452 w 1201595"/>
              <a:gd name="connsiteY18" fmla="*/ 330108 h 1558111"/>
              <a:gd name="connsiteX19" fmla="*/ 105635 w 1201595"/>
              <a:gd name="connsiteY19" fmla="*/ 330108 h 1558111"/>
              <a:gd name="connsiteX20" fmla="*/ 105635 w 1201595"/>
              <a:gd name="connsiteY20" fmla="*/ 217871 h 1558111"/>
              <a:gd name="connsiteX21" fmla="*/ 72624 w 1201595"/>
              <a:gd name="connsiteY21" fmla="*/ 217871 h 1558111"/>
              <a:gd name="connsiteX22" fmla="*/ 72624 w 1201595"/>
              <a:gd name="connsiteY22" fmla="*/ 115538 h 1558111"/>
              <a:gd name="connsiteX23" fmla="*/ 72624 w 1201595"/>
              <a:gd name="connsiteY23" fmla="*/ 115538 h 1558111"/>
              <a:gd name="connsiteX24" fmla="*/ 72624 w 1201595"/>
              <a:gd name="connsiteY24" fmla="*/ 115538 h 1558111"/>
              <a:gd name="connsiteX25" fmla="*/ 72624 w 1201595"/>
              <a:gd name="connsiteY25" fmla="*/ 115538 h 1558111"/>
              <a:gd name="connsiteX26" fmla="*/ 72624 w 1201595"/>
              <a:gd name="connsiteY26" fmla="*/ 115538 h 1558111"/>
              <a:gd name="connsiteX27" fmla="*/ 52818 w 1201595"/>
              <a:gd name="connsiteY27" fmla="*/ 115538 h 1558111"/>
              <a:gd name="connsiteX28" fmla="*/ 52818 w 1201595"/>
              <a:gd name="connsiteY28" fmla="*/ 0 h 1558111"/>
              <a:gd name="connsiteX29" fmla="*/ 0 w 1201595"/>
              <a:gd name="connsiteY29" fmla="*/ 0 h 1558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201595" h="1558111">
                <a:moveTo>
                  <a:pt x="1201595" y="1558111"/>
                </a:moveTo>
                <a:lnTo>
                  <a:pt x="977121" y="1558111"/>
                </a:lnTo>
                <a:lnTo>
                  <a:pt x="977121" y="1340240"/>
                </a:lnTo>
                <a:lnTo>
                  <a:pt x="703131" y="1340240"/>
                </a:lnTo>
                <a:lnTo>
                  <a:pt x="703131" y="1211497"/>
                </a:lnTo>
                <a:lnTo>
                  <a:pt x="521572" y="1211497"/>
                </a:lnTo>
                <a:lnTo>
                  <a:pt x="521572" y="1095959"/>
                </a:lnTo>
                <a:lnTo>
                  <a:pt x="340012" y="1095959"/>
                </a:lnTo>
                <a:lnTo>
                  <a:pt x="340012" y="973819"/>
                </a:lnTo>
                <a:lnTo>
                  <a:pt x="283894" y="973819"/>
                </a:lnTo>
                <a:lnTo>
                  <a:pt x="283894" y="878088"/>
                </a:lnTo>
                <a:lnTo>
                  <a:pt x="254184" y="878088"/>
                </a:lnTo>
                <a:lnTo>
                  <a:pt x="254184" y="762550"/>
                </a:lnTo>
                <a:lnTo>
                  <a:pt x="234377" y="742743"/>
                </a:lnTo>
                <a:lnTo>
                  <a:pt x="234377" y="547980"/>
                </a:lnTo>
                <a:lnTo>
                  <a:pt x="221173" y="547980"/>
                </a:lnTo>
                <a:lnTo>
                  <a:pt x="221173" y="439044"/>
                </a:lnTo>
                <a:lnTo>
                  <a:pt x="158452" y="439044"/>
                </a:lnTo>
                <a:lnTo>
                  <a:pt x="158452" y="330108"/>
                </a:lnTo>
                <a:lnTo>
                  <a:pt x="105635" y="330108"/>
                </a:lnTo>
                <a:lnTo>
                  <a:pt x="105635" y="217871"/>
                </a:lnTo>
                <a:lnTo>
                  <a:pt x="72624" y="217871"/>
                </a:lnTo>
                <a:lnTo>
                  <a:pt x="72624" y="115538"/>
                </a:lnTo>
                <a:lnTo>
                  <a:pt x="72624" y="115538"/>
                </a:lnTo>
                <a:lnTo>
                  <a:pt x="72624" y="115538"/>
                </a:lnTo>
                <a:lnTo>
                  <a:pt x="72624" y="115538"/>
                </a:lnTo>
                <a:lnTo>
                  <a:pt x="72624" y="115538"/>
                </a:lnTo>
                <a:lnTo>
                  <a:pt x="52818" y="115538"/>
                </a:lnTo>
                <a:lnTo>
                  <a:pt x="52818" y="0"/>
                </a:lnTo>
                <a:lnTo>
                  <a:pt x="0" y="0"/>
                </a:lnTo>
              </a:path>
            </a:pathLst>
          </a:custGeom>
          <a:noFill/>
          <a:ln w="28575">
            <a:solidFill>
              <a:schemeClr val="accent3"/>
            </a:solidFill>
            <a:miter lim="800000"/>
            <a:headEnd/>
            <a:tailEnd/>
          </a:ln>
        </p:spPr>
        <p:txBody>
          <a:bodyPr rtlCol="0" anchor="ctr"/>
          <a:lstStyle/>
          <a:p>
            <a:pPr algn="ctr"/>
            <a:endParaRPr lang="en-US"/>
          </a:p>
        </p:txBody>
      </p:sp>
      <p:cxnSp>
        <p:nvCxnSpPr>
          <p:cNvPr id="94" name="Straight Connector 93">
            <a:extLst>
              <a:ext uri="{FF2B5EF4-FFF2-40B4-BE49-F238E27FC236}">
                <a16:creationId xmlns:a16="http://schemas.microsoft.com/office/drawing/2014/main" id="{81C2E7BC-E264-31F7-0727-093B33E82A0A}"/>
              </a:ext>
            </a:extLst>
          </p:cNvPr>
          <p:cNvCxnSpPr>
            <a:cxnSpLocks/>
          </p:cNvCxnSpPr>
          <p:nvPr/>
        </p:nvCxnSpPr>
        <p:spPr bwMode="auto">
          <a:xfrm flipV="1">
            <a:off x="4828790" y="3210268"/>
            <a:ext cx="0" cy="1756437"/>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D3EB1E22-597B-0A73-AD81-DF7911421261}"/>
              </a:ext>
            </a:extLst>
          </p:cNvPr>
          <p:cNvCxnSpPr>
            <a:cxnSpLocks/>
          </p:cNvCxnSpPr>
          <p:nvPr/>
        </p:nvCxnSpPr>
        <p:spPr bwMode="auto">
          <a:xfrm>
            <a:off x="8248042" y="5392489"/>
            <a:ext cx="2304628" cy="0"/>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F9691D56-C774-D365-41AF-21FDFB745E57}"/>
              </a:ext>
            </a:extLst>
          </p:cNvPr>
          <p:cNvCxnSpPr>
            <a:cxnSpLocks/>
          </p:cNvCxnSpPr>
          <p:nvPr/>
        </p:nvCxnSpPr>
        <p:spPr bwMode="auto">
          <a:xfrm flipV="1">
            <a:off x="8254314" y="3386615"/>
            <a:ext cx="0" cy="2005874"/>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EBD3DA70-868F-41F4-2C48-8C9E8EF2A915}"/>
              </a:ext>
            </a:extLst>
          </p:cNvPr>
          <p:cNvCxnSpPr>
            <a:cxnSpLocks/>
          </p:cNvCxnSpPr>
          <p:nvPr/>
        </p:nvCxnSpPr>
        <p:spPr bwMode="auto">
          <a:xfrm flipH="1">
            <a:off x="8195000" y="339650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CA9B2F64-B282-F60C-4359-A1F0DC4D10AB}"/>
              </a:ext>
            </a:extLst>
          </p:cNvPr>
          <p:cNvCxnSpPr>
            <a:cxnSpLocks/>
          </p:cNvCxnSpPr>
          <p:nvPr/>
        </p:nvCxnSpPr>
        <p:spPr bwMode="auto">
          <a:xfrm flipH="1">
            <a:off x="8195000" y="389549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C7285CF4-7696-A21B-E2B6-14FF65C208A8}"/>
              </a:ext>
            </a:extLst>
          </p:cNvPr>
          <p:cNvCxnSpPr>
            <a:cxnSpLocks/>
          </p:cNvCxnSpPr>
          <p:nvPr/>
        </p:nvCxnSpPr>
        <p:spPr bwMode="auto">
          <a:xfrm flipH="1">
            <a:off x="8195000" y="439449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8C4B9C5C-A69E-DC93-9CC4-799CB590992A}"/>
              </a:ext>
            </a:extLst>
          </p:cNvPr>
          <p:cNvCxnSpPr>
            <a:cxnSpLocks/>
          </p:cNvCxnSpPr>
          <p:nvPr/>
        </p:nvCxnSpPr>
        <p:spPr bwMode="auto">
          <a:xfrm flipH="1">
            <a:off x="8195000" y="489349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F51C4C7B-793F-0B7D-7CBD-B517CB58A66A}"/>
              </a:ext>
            </a:extLst>
          </p:cNvPr>
          <p:cNvCxnSpPr>
            <a:cxnSpLocks/>
          </p:cNvCxnSpPr>
          <p:nvPr/>
        </p:nvCxnSpPr>
        <p:spPr bwMode="auto">
          <a:xfrm flipH="1">
            <a:off x="8195000" y="5392489"/>
            <a:ext cx="64008" cy="0"/>
          </a:xfrm>
          <a:prstGeom prst="line">
            <a:avLst/>
          </a:prstGeom>
          <a:noFill/>
          <a:ln w="28575" cap="flat" cmpd="sng" algn="ctr">
            <a:solidFill>
              <a:schemeClr val="bg1"/>
            </a:solidFill>
            <a:prstDash val="solid"/>
            <a:round/>
            <a:headEnd type="none" w="med" len="med"/>
            <a:tailEnd type="none" w="med" len="med"/>
          </a:ln>
          <a:effectLst/>
        </p:spPr>
      </p:cxnSp>
      <p:sp>
        <p:nvSpPr>
          <p:cNvPr id="127" name="TextBox 126">
            <a:extLst>
              <a:ext uri="{FF2B5EF4-FFF2-40B4-BE49-F238E27FC236}">
                <a16:creationId xmlns:a16="http://schemas.microsoft.com/office/drawing/2014/main" id="{AC0F7B00-7833-66A4-D458-4083EAEA5A28}"/>
              </a:ext>
            </a:extLst>
          </p:cNvPr>
          <p:cNvSpPr txBox="1"/>
          <p:nvPr/>
        </p:nvSpPr>
        <p:spPr bwMode="auto">
          <a:xfrm>
            <a:off x="7599632" y="3218517"/>
            <a:ext cx="662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400</a:t>
            </a:r>
          </a:p>
        </p:txBody>
      </p:sp>
      <p:sp>
        <p:nvSpPr>
          <p:cNvPr id="133" name="TextBox 132">
            <a:extLst>
              <a:ext uri="{FF2B5EF4-FFF2-40B4-BE49-F238E27FC236}">
                <a16:creationId xmlns:a16="http://schemas.microsoft.com/office/drawing/2014/main" id="{EF63F05E-9E72-78BD-D393-7A694707D645}"/>
              </a:ext>
            </a:extLst>
          </p:cNvPr>
          <p:cNvSpPr txBox="1"/>
          <p:nvPr/>
        </p:nvSpPr>
        <p:spPr bwMode="auto">
          <a:xfrm>
            <a:off x="7599632" y="3715844"/>
            <a:ext cx="662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300</a:t>
            </a:r>
          </a:p>
        </p:txBody>
      </p:sp>
      <p:sp>
        <p:nvSpPr>
          <p:cNvPr id="134" name="TextBox 133">
            <a:extLst>
              <a:ext uri="{FF2B5EF4-FFF2-40B4-BE49-F238E27FC236}">
                <a16:creationId xmlns:a16="http://schemas.microsoft.com/office/drawing/2014/main" id="{8FA66506-470D-221F-5453-A08918F5ED9A}"/>
              </a:ext>
            </a:extLst>
          </p:cNvPr>
          <p:cNvSpPr txBox="1"/>
          <p:nvPr/>
        </p:nvSpPr>
        <p:spPr bwMode="auto">
          <a:xfrm>
            <a:off x="7599632" y="4213171"/>
            <a:ext cx="662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200</a:t>
            </a:r>
          </a:p>
        </p:txBody>
      </p:sp>
      <p:sp>
        <p:nvSpPr>
          <p:cNvPr id="135" name="TextBox 134">
            <a:extLst>
              <a:ext uri="{FF2B5EF4-FFF2-40B4-BE49-F238E27FC236}">
                <a16:creationId xmlns:a16="http://schemas.microsoft.com/office/drawing/2014/main" id="{873CCEDC-7878-291D-29E4-39723E3F46B9}"/>
              </a:ext>
            </a:extLst>
          </p:cNvPr>
          <p:cNvSpPr txBox="1"/>
          <p:nvPr/>
        </p:nvSpPr>
        <p:spPr bwMode="auto">
          <a:xfrm>
            <a:off x="7599632" y="4710498"/>
            <a:ext cx="662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36" name="TextBox 135">
            <a:extLst>
              <a:ext uri="{FF2B5EF4-FFF2-40B4-BE49-F238E27FC236}">
                <a16:creationId xmlns:a16="http://schemas.microsoft.com/office/drawing/2014/main" id="{BC255002-174C-EB67-6983-C9C0E6E8E342}"/>
              </a:ext>
            </a:extLst>
          </p:cNvPr>
          <p:cNvSpPr txBox="1"/>
          <p:nvPr/>
        </p:nvSpPr>
        <p:spPr bwMode="auto">
          <a:xfrm>
            <a:off x="7599632" y="5207823"/>
            <a:ext cx="662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37" name="TextBox 136">
            <a:extLst>
              <a:ext uri="{FF2B5EF4-FFF2-40B4-BE49-F238E27FC236}">
                <a16:creationId xmlns:a16="http://schemas.microsoft.com/office/drawing/2014/main" id="{77EB7B93-EF32-F7C4-C18D-1EDFA0726A43}"/>
              </a:ext>
            </a:extLst>
          </p:cNvPr>
          <p:cNvSpPr txBox="1"/>
          <p:nvPr/>
        </p:nvSpPr>
        <p:spPr bwMode="auto">
          <a:xfrm rot="16200000">
            <a:off x="6318679" y="4133571"/>
            <a:ext cx="22408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Number of B16F10 Lung metastases</a:t>
            </a:r>
          </a:p>
        </p:txBody>
      </p:sp>
      <p:cxnSp>
        <p:nvCxnSpPr>
          <p:cNvPr id="1025" name="Straight Connector 1024">
            <a:extLst>
              <a:ext uri="{FF2B5EF4-FFF2-40B4-BE49-F238E27FC236}">
                <a16:creationId xmlns:a16="http://schemas.microsoft.com/office/drawing/2014/main" id="{81A3B943-8CAD-B683-DC70-9880A82AECF7}"/>
              </a:ext>
            </a:extLst>
          </p:cNvPr>
          <p:cNvCxnSpPr>
            <a:cxnSpLocks/>
          </p:cNvCxnSpPr>
          <p:nvPr/>
        </p:nvCxnSpPr>
        <p:spPr bwMode="auto">
          <a:xfrm>
            <a:off x="8424101" y="539248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8D07BBD7-140B-09BB-3AFF-47A42E5CB674}"/>
              </a:ext>
            </a:extLst>
          </p:cNvPr>
          <p:cNvCxnSpPr>
            <a:cxnSpLocks/>
          </p:cNvCxnSpPr>
          <p:nvPr/>
        </p:nvCxnSpPr>
        <p:spPr bwMode="auto">
          <a:xfrm>
            <a:off x="8700775" y="539248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FA02EDC3-243B-7E79-6E2D-26FC71F623D4}"/>
              </a:ext>
            </a:extLst>
          </p:cNvPr>
          <p:cNvCxnSpPr>
            <a:cxnSpLocks/>
          </p:cNvCxnSpPr>
          <p:nvPr/>
        </p:nvCxnSpPr>
        <p:spPr bwMode="auto">
          <a:xfrm>
            <a:off x="8977449" y="539248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AAA6DC1B-E296-BF0B-5C3D-04F88B0B65EE}"/>
              </a:ext>
            </a:extLst>
          </p:cNvPr>
          <p:cNvCxnSpPr>
            <a:cxnSpLocks/>
          </p:cNvCxnSpPr>
          <p:nvPr/>
        </p:nvCxnSpPr>
        <p:spPr bwMode="auto">
          <a:xfrm>
            <a:off x="9254123" y="539248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37A05759-36A6-441A-A62E-DB491D3D2885}"/>
              </a:ext>
            </a:extLst>
          </p:cNvPr>
          <p:cNvCxnSpPr>
            <a:cxnSpLocks/>
          </p:cNvCxnSpPr>
          <p:nvPr/>
        </p:nvCxnSpPr>
        <p:spPr bwMode="auto">
          <a:xfrm>
            <a:off x="9530797" y="539248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1F4F8336-B2BB-3419-6D5B-1401A08E4011}"/>
              </a:ext>
            </a:extLst>
          </p:cNvPr>
          <p:cNvCxnSpPr>
            <a:cxnSpLocks/>
          </p:cNvCxnSpPr>
          <p:nvPr/>
        </p:nvCxnSpPr>
        <p:spPr bwMode="auto">
          <a:xfrm>
            <a:off x="9807471" y="539248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2B0AF662-12C3-1B21-1A58-B32D4DBA2A9A}"/>
              </a:ext>
            </a:extLst>
          </p:cNvPr>
          <p:cNvCxnSpPr>
            <a:cxnSpLocks/>
          </p:cNvCxnSpPr>
          <p:nvPr/>
        </p:nvCxnSpPr>
        <p:spPr bwMode="auto">
          <a:xfrm>
            <a:off x="10084145" y="539248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A7C71209-815C-6284-4D58-BD396C130443}"/>
              </a:ext>
            </a:extLst>
          </p:cNvPr>
          <p:cNvCxnSpPr>
            <a:cxnSpLocks/>
          </p:cNvCxnSpPr>
          <p:nvPr/>
        </p:nvCxnSpPr>
        <p:spPr bwMode="auto">
          <a:xfrm>
            <a:off x="10360817" y="5392489"/>
            <a:ext cx="0" cy="64008"/>
          </a:xfrm>
          <a:prstGeom prst="line">
            <a:avLst/>
          </a:prstGeom>
          <a:noFill/>
          <a:ln w="28575" cap="flat" cmpd="sng" algn="ctr">
            <a:solidFill>
              <a:schemeClr val="bg1"/>
            </a:solidFill>
            <a:prstDash val="solid"/>
            <a:round/>
            <a:headEnd type="none" w="med" len="med"/>
            <a:tailEnd type="none" w="med" len="med"/>
          </a:ln>
          <a:effectLst/>
        </p:spPr>
      </p:cxnSp>
      <p:sp>
        <p:nvSpPr>
          <p:cNvPr id="147" name="TextBox 146">
            <a:extLst>
              <a:ext uri="{FF2B5EF4-FFF2-40B4-BE49-F238E27FC236}">
                <a16:creationId xmlns:a16="http://schemas.microsoft.com/office/drawing/2014/main" id="{1721D3EC-B119-1A8B-CC35-B7F397291FA9}"/>
              </a:ext>
            </a:extLst>
          </p:cNvPr>
          <p:cNvSpPr txBox="1"/>
          <p:nvPr/>
        </p:nvSpPr>
        <p:spPr bwMode="auto">
          <a:xfrm>
            <a:off x="6820455" y="5475021"/>
            <a:ext cx="1486865"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600" b="0" dirty="0">
                <a:solidFill>
                  <a:schemeClr val="bg1"/>
                </a:solidFill>
                <a:latin typeface="Calibri" panose="020F0502020204030204" pitchFamily="34" charset="0"/>
              </a:rPr>
              <a:t>WT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aCD226</a:t>
            </a:r>
            <a:br>
              <a:rPr lang="en-US" sz="1600" b="0" dirty="0">
                <a:solidFill>
                  <a:schemeClr val="bg1"/>
                </a:solidFill>
                <a:latin typeface="Calibri" panose="020F0502020204030204" pitchFamily="34" charset="0"/>
              </a:rPr>
            </a:br>
            <a:r>
              <a:rPr lang="en-US" sz="1600" b="0" dirty="0" err="1">
                <a:solidFill>
                  <a:schemeClr val="bg1"/>
                </a:solidFill>
                <a:latin typeface="Calibri" panose="020F0502020204030204" pitchFamily="34" charset="0"/>
              </a:rPr>
              <a:t>aTIGIT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IL-15/IL-15R</a:t>
            </a:r>
          </a:p>
        </p:txBody>
      </p:sp>
      <p:sp>
        <p:nvSpPr>
          <p:cNvPr id="148" name="TextBox 147">
            <a:extLst>
              <a:ext uri="{FF2B5EF4-FFF2-40B4-BE49-F238E27FC236}">
                <a16:creationId xmlns:a16="http://schemas.microsoft.com/office/drawing/2014/main" id="{926080A7-680D-8398-FB7F-DF8A6298D310}"/>
              </a:ext>
            </a:extLst>
          </p:cNvPr>
          <p:cNvSpPr txBox="1"/>
          <p:nvPr/>
        </p:nvSpPr>
        <p:spPr bwMode="auto">
          <a:xfrm>
            <a:off x="8234267" y="5475021"/>
            <a:ext cx="362058"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p>
        </p:txBody>
      </p:sp>
      <p:sp>
        <p:nvSpPr>
          <p:cNvPr id="149" name="TextBox 148">
            <a:extLst>
              <a:ext uri="{FF2B5EF4-FFF2-40B4-BE49-F238E27FC236}">
                <a16:creationId xmlns:a16="http://schemas.microsoft.com/office/drawing/2014/main" id="{1741558D-BE62-B289-E584-6FA45F548772}"/>
              </a:ext>
            </a:extLst>
          </p:cNvPr>
          <p:cNvSpPr txBox="1"/>
          <p:nvPr/>
        </p:nvSpPr>
        <p:spPr bwMode="auto">
          <a:xfrm>
            <a:off x="8513365" y="5475021"/>
            <a:ext cx="362058"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p>
        </p:txBody>
      </p:sp>
      <p:sp>
        <p:nvSpPr>
          <p:cNvPr id="150" name="TextBox 149">
            <a:extLst>
              <a:ext uri="{FF2B5EF4-FFF2-40B4-BE49-F238E27FC236}">
                <a16:creationId xmlns:a16="http://schemas.microsoft.com/office/drawing/2014/main" id="{A3155B70-8303-E242-A4AC-23FF994DE602}"/>
              </a:ext>
            </a:extLst>
          </p:cNvPr>
          <p:cNvSpPr txBox="1"/>
          <p:nvPr/>
        </p:nvSpPr>
        <p:spPr bwMode="auto">
          <a:xfrm>
            <a:off x="8792463" y="5475021"/>
            <a:ext cx="362058"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p>
        </p:txBody>
      </p:sp>
      <p:sp>
        <p:nvSpPr>
          <p:cNvPr id="151" name="TextBox 150">
            <a:extLst>
              <a:ext uri="{FF2B5EF4-FFF2-40B4-BE49-F238E27FC236}">
                <a16:creationId xmlns:a16="http://schemas.microsoft.com/office/drawing/2014/main" id="{0A234852-1923-2D78-DE7A-F0C9AD02F839}"/>
              </a:ext>
            </a:extLst>
          </p:cNvPr>
          <p:cNvSpPr txBox="1"/>
          <p:nvPr/>
        </p:nvSpPr>
        <p:spPr bwMode="auto">
          <a:xfrm>
            <a:off x="9071561" y="5475021"/>
            <a:ext cx="362058"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p>
        </p:txBody>
      </p:sp>
      <p:sp>
        <p:nvSpPr>
          <p:cNvPr id="152" name="TextBox 151">
            <a:extLst>
              <a:ext uri="{FF2B5EF4-FFF2-40B4-BE49-F238E27FC236}">
                <a16:creationId xmlns:a16="http://schemas.microsoft.com/office/drawing/2014/main" id="{3ABEA43F-34B8-7EFA-E0E5-104D6EABB191}"/>
              </a:ext>
            </a:extLst>
          </p:cNvPr>
          <p:cNvSpPr txBox="1"/>
          <p:nvPr/>
        </p:nvSpPr>
        <p:spPr bwMode="auto">
          <a:xfrm>
            <a:off x="9350659" y="5475021"/>
            <a:ext cx="362058"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p>
        </p:txBody>
      </p:sp>
      <p:sp>
        <p:nvSpPr>
          <p:cNvPr id="153" name="TextBox 152">
            <a:extLst>
              <a:ext uri="{FF2B5EF4-FFF2-40B4-BE49-F238E27FC236}">
                <a16:creationId xmlns:a16="http://schemas.microsoft.com/office/drawing/2014/main" id="{77B482DC-5539-30F4-69E7-C96CA5A1FDB7}"/>
              </a:ext>
            </a:extLst>
          </p:cNvPr>
          <p:cNvSpPr txBox="1"/>
          <p:nvPr/>
        </p:nvSpPr>
        <p:spPr bwMode="auto">
          <a:xfrm>
            <a:off x="9629757" y="5475021"/>
            <a:ext cx="362058"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p>
        </p:txBody>
      </p:sp>
      <p:sp>
        <p:nvSpPr>
          <p:cNvPr id="154" name="TextBox 153">
            <a:extLst>
              <a:ext uri="{FF2B5EF4-FFF2-40B4-BE49-F238E27FC236}">
                <a16:creationId xmlns:a16="http://schemas.microsoft.com/office/drawing/2014/main" id="{2FA22A5D-53D6-3758-94A6-6546DC13C11B}"/>
              </a:ext>
            </a:extLst>
          </p:cNvPr>
          <p:cNvSpPr txBox="1"/>
          <p:nvPr/>
        </p:nvSpPr>
        <p:spPr bwMode="auto">
          <a:xfrm>
            <a:off x="9908855" y="5475021"/>
            <a:ext cx="362058"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p>
        </p:txBody>
      </p:sp>
      <p:sp>
        <p:nvSpPr>
          <p:cNvPr id="155" name="TextBox 154">
            <a:extLst>
              <a:ext uri="{FF2B5EF4-FFF2-40B4-BE49-F238E27FC236}">
                <a16:creationId xmlns:a16="http://schemas.microsoft.com/office/drawing/2014/main" id="{2C78C4BF-A51A-0BE2-6540-72E6D4A5B4BF}"/>
              </a:ext>
            </a:extLst>
          </p:cNvPr>
          <p:cNvSpPr txBox="1"/>
          <p:nvPr/>
        </p:nvSpPr>
        <p:spPr bwMode="auto">
          <a:xfrm>
            <a:off x="10187953" y="5475021"/>
            <a:ext cx="362058"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p>
        </p:txBody>
      </p:sp>
      <p:sp>
        <p:nvSpPr>
          <p:cNvPr id="1027" name="Right Bracket 1026">
            <a:extLst>
              <a:ext uri="{FF2B5EF4-FFF2-40B4-BE49-F238E27FC236}">
                <a16:creationId xmlns:a16="http://schemas.microsoft.com/office/drawing/2014/main" id="{E249BCD2-6DDA-FA84-230F-435305034D54}"/>
              </a:ext>
            </a:extLst>
          </p:cNvPr>
          <p:cNvSpPr/>
          <p:nvPr/>
        </p:nvSpPr>
        <p:spPr bwMode="auto">
          <a:xfrm rot="16200000">
            <a:off x="9069381" y="3710754"/>
            <a:ext cx="88857" cy="280632"/>
          </a:xfrm>
          <a:prstGeom prst="rightBracket">
            <a:avLst>
              <a:gd name="adj" fmla="val 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a:p>
        </p:txBody>
      </p:sp>
      <p:sp>
        <p:nvSpPr>
          <p:cNvPr id="157" name="Right Bracket 156">
            <a:extLst>
              <a:ext uri="{FF2B5EF4-FFF2-40B4-BE49-F238E27FC236}">
                <a16:creationId xmlns:a16="http://schemas.microsoft.com/office/drawing/2014/main" id="{937D056F-3E10-08A6-CBCC-6CF8FAAE1710}"/>
              </a:ext>
            </a:extLst>
          </p:cNvPr>
          <p:cNvSpPr/>
          <p:nvPr/>
        </p:nvSpPr>
        <p:spPr bwMode="auto">
          <a:xfrm rot="16200000">
            <a:off x="10165739" y="3700258"/>
            <a:ext cx="88857" cy="280632"/>
          </a:xfrm>
          <a:prstGeom prst="rightBracket">
            <a:avLst>
              <a:gd name="adj" fmla="val 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a:p>
        </p:txBody>
      </p:sp>
      <p:sp>
        <p:nvSpPr>
          <p:cNvPr id="158" name="Right Bracket 157">
            <a:extLst>
              <a:ext uri="{FF2B5EF4-FFF2-40B4-BE49-F238E27FC236}">
                <a16:creationId xmlns:a16="http://schemas.microsoft.com/office/drawing/2014/main" id="{69E58EE5-1F68-2136-19CD-DC88DC34EE5A}"/>
              </a:ext>
            </a:extLst>
          </p:cNvPr>
          <p:cNvSpPr/>
          <p:nvPr/>
        </p:nvSpPr>
        <p:spPr bwMode="auto">
          <a:xfrm rot="16200000">
            <a:off x="9612384" y="3382397"/>
            <a:ext cx="88857" cy="280632"/>
          </a:xfrm>
          <a:prstGeom prst="rightBracket">
            <a:avLst>
              <a:gd name="adj" fmla="val 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a:p>
        </p:txBody>
      </p:sp>
      <p:sp>
        <p:nvSpPr>
          <p:cNvPr id="159" name="Right Bracket 158">
            <a:extLst>
              <a:ext uri="{FF2B5EF4-FFF2-40B4-BE49-F238E27FC236}">
                <a16:creationId xmlns:a16="http://schemas.microsoft.com/office/drawing/2014/main" id="{F36293F3-2638-ADA0-D24C-E765F8C81AFF}"/>
              </a:ext>
            </a:extLst>
          </p:cNvPr>
          <p:cNvSpPr/>
          <p:nvPr/>
        </p:nvSpPr>
        <p:spPr bwMode="auto">
          <a:xfrm rot="16200000">
            <a:off x="8498749" y="3158523"/>
            <a:ext cx="88857" cy="280632"/>
          </a:xfrm>
          <a:prstGeom prst="rightBracket">
            <a:avLst>
              <a:gd name="adj" fmla="val 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a:p>
        </p:txBody>
      </p:sp>
      <p:sp>
        <p:nvSpPr>
          <p:cNvPr id="160" name="Right Bracket 159">
            <a:extLst>
              <a:ext uri="{FF2B5EF4-FFF2-40B4-BE49-F238E27FC236}">
                <a16:creationId xmlns:a16="http://schemas.microsoft.com/office/drawing/2014/main" id="{C8D90E4F-DAFE-C2F4-E42E-013A24426039}"/>
              </a:ext>
            </a:extLst>
          </p:cNvPr>
          <p:cNvSpPr/>
          <p:nvPr/>
        </p:nvSpPr>
        <p:spPr bwMode="auto">
          <a:xfrm rot="16200000">
            <a:off x="9475606" y="2734727"/>
            <a:ext cx="84144" cy="1132938"/>
          </a:xfrm>
          <a:prstGeom prst="rightBracket">
            <a:avLst>
              <a:gd name="adj" fmla="val 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a:p>
        </p:txBody>
      </p:sp>
      <p:sp>
        <p:nvSpPr>
          <p:cNvPr id="161" name="Right Bracket 160">
            <a:extLst>
              <a:ext uri="{FF2B5EF4-FFF2-40B4-BE49-F238E27FC236}">
                <a16:creationId xmlns:a16="http://schemas.microsoft.com/office/drawing/2014/main" id="{62070D1C-FA3F-31AE-F8DA-AFAD8FDC6921}"/>
              </a:ext>
            </a:extLst>
          </p:cNvPr>
          <p:cNvSpPr/>
          <p:nvPr/>
        </p:nvSpPr>
        <p:spPr bwMode="auto">
          <a:xfrm rot="16200000">
            <a:off x="8645268" y="2809411"/>
            <a:ext cx="84134" cy="527749"/>
          </a:xfrm>
          <a:prstGeom prst="rightBracket">
            <a:avLst>
              <a:gd name="adj" fmla="val 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a:p>
        </p:txBody>
      </p:sp>
      <p:sp>
        <p:nvSpPr>
          <p:cNvPr id="162" name="Right Bracket 161">
            <a:extLst>
              <a:ext uri="{FF2B5EF4-FFF2-40B4-BE49-F238E27FC236}">
                <a16:creationId xmlns:a16="http://schemas.microsoft.com/office/drawing/2014/main" id="{8FCC3202-1030-B2EE-51D3-058AD7577F5F}"/>
              </a:ext>
            </a:extLst>
          </p:cNvPr>
          <p:cNvSpPr/>
          <p:nvPr/>
        </p:nvSpPr>
        <p:spPr bwMode="auto">
          <a:xfrm rot="16200000">
            <a:off x="9210266" y="2013565"/>
            <a:ext cx="92133" cy="1655628"/>
          </a:xfrm>
          <a:prstGeom prst="rightBracket">
            <a:avLst>
              <a:gd name="adj" fmla="val 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a:p>
        </p:txBody>
      </p:sp>
      <p:sp>
        <p:nvSpPr>
          <p:cNvPr id="1028" name="TextBox 1027">
            <a:extLst>
              <a:ext uri="{FF2B5EF4-FFF2-40B4-BE49-F238E27FC236}">
                <a16:creationId xmlns:a16="http://schemas.microsoft.com/office/drawing/2014/main" id="{F0683AC9-DB9B-61AA-BF56-80A1742F9CC6}"/>
              </a:ext>
            </a:extLst>
          </p:cNvPr>
          <p:cNvSpPr txBox="1"/>
          <p:nvPr/>
        </p:nvSpPr>
        <p:spPr bwMode="auto">
          <a:xfrm>
            <a:off x="8428516" y="2549821"/>
            <a:ext cx="165562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a:t>
            </a:r>
          </a:p>
        </p:txBody>
      </p:sp>
      <p:sp>
        <p:nvSpPr>
          <p:cNvPr id="164" name="TextBox 163">
            <a:extLst>
              <a:ext uri="{FF2B5EF4-FFF2-40B4-BE49-F238E27FC236}">
                <a16:creationId xmlns:a16="http://schemas.microsoft.com/office/drawing/2014/main" id="{FFCC2391-BFCF-08C3-341C-27025C80FEE3}"/>
              </a:ext>
            </a:extLst>
          </p:cNvPr>
          <p:cNvSpPr txBox="1"/>
          <p:nvPr/>
        </p:nvSpPr>
        <p:spPr bwMode="auto">
          <a:xfrm>
            <a:off x="7866579" y="2815452"/>
            <a:ext cx="165562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a:t>
            </a:r>
          </a:p>
        </p:txBody>
      </p:sp>
      <p:sp>
        <p:nvSpPr>
          <p:cNvPr id="165" name="TextBox 164">
            <a:extLst>
              <a:ext uri="{FF2B5EF4-FFF2-40B4-BE49-F238E27FC236}">
                <a16:creationId xmlns:a16="http://schemas.microsoft.com/office/drawing/2014/main" id="{DADDB9EE-C6F7-AE1E-42AE-506529EE9FDF}"/>
              </a:ext>
            </a:extLst>
          </p:cNvPr>
          <p:cNvSpPr txBox="1"/>
          <p:nvPr/>
        </p:nvSpPr>
        <p:spPr bwMode="auto">
          <a:xfrm>
            <a:off x="8677007" y="3036078"/>
            <a:ext cx="165562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a:t>
            </a:r>
          </a:p>
        </p:txBody>
      </p:sp>
      <p:sp>
        <p:nvSpPr>
          <p:cNvPr id="166" name="TextBox 165">
            <a:extLst>
              <a:ext uri="{FF2B5EF4-FFF2-40B4-BE49-F238E27FC236}">
                <a16:creationId xmlns:a16="http://schemas.microsoft.com/office/drawing/2014/main" id="{60E3AA9E-CCEF-A206-15FD-998428678191}"/>
              </a:ext>
            </a:extLst>
          </p:cNvPr>
          <p:cNvSpPr txBox="1"/>
          <p:nvPr/>
        </p:nvSpPr>
        <p:spPr bwMode="auto">
          <a:xfrm>
            <a:off x="8261034" y="3055544"/>
            <a:ext cx="5809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a:t>
            </a:r>
          </a:p>
        </p:txBody>
      </p:sp>
      <p:sp>
        <p:nvSpPr>
          <p:cNvPr id="167" name="TextBox 166">
            <a:extLst>
              <a:ext uri="{FF2B5EF4-FFF2-40B4-BE49-F238E27FC236}">
                <a16:creationId xmlns:a16="http://schemas.microsoft.com/office/drawing/2014/main" id="{99512669-75BB-202B-E1A2-A8753DCA24AE}"/>
              </a:ext>
            </a:extLst>
          </p:cNvPr>
          <p:cNvSpPr txBox="1"/>
          <p:nvPr/>
        </p:nvSpPr>
        <p:spPr bwMode="auto">
          <a:xfrm>
            <a:off x="9366348" y="3275460"/>
            <a:ext cx="5809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a:t>
            </a:r>
          </a:p>
        </p:txBody>
      </p:sp>
      <p:sp>
        <p:nvSpPr>
          <p:cNvPr id="168" name="TextBox 167">
            <a:extLst>
              <a:ext uri="{FF2B5EF4-FFF2-40B4-BE49-F238E27FC236}">
                <a16:creationId xmlns:a16="http://schemas.microsoft.com/office/drawing/2014/main" id="{D27F2175-9E21-43B5-D885-018090A3E405}"/>
              </a:ext>
            </a:extLst>
          </p:cNvPr>
          <p:cNvSpPr txBox="1"/>
          <p:nvPr/>
        </p:nvSpPr>
        <p:spPr bwMode="auto">
          <a:xfrm>
            <a:off x="9933169" y="3584313"/>
            <a:ext cx="5809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a:t>
            </a:r>
          </a:p>
        </p:txBody>
      </p:sp>
      <p:sp>
        <p:nvSpPr>
          <p:cNvPr id="169" name="TextBox 168">
            <a:extLst>
              <a:ext uri="{FF2B5EF4-FFF2-40B4-BE49-F238E27FC236}">
                <a16:creationId xmlns:a16="http://schemas.microsoft.com/office/drawing/2014/main" id="{CF5B5F5C-BB25-DD1C-B998-DDAEA6B89E92}"/>
              </a:ext>
            </a:extLst>
          </p:cNvPr>
          <p:cNvSpPr txBox="1"/>
          <p:nvPr/>
        </p:nvSpPr>
        <p:spPr bwMode="auto">
          <a:xfrm>
            <a:off x="8819428" y="3588092"/>
            <a:ext cx="5809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a:t>
            </a:r>
          </a:p>
        </p:txBody>
      </p:sp>
      <p:grpSp>
        <p:nvGrpSpPr>
          <p:cNvPr id="1034" name="Group 1033">
            <a:extLst>
              <a:ext uri="{FF2B5EF4-FFF2-40B4-BE49-F238E27FC236}">
                <a16:creationId xmlns:a16="http://schemas.microsoft.com/office/drawing/2014/main" id="{D116C987-549C-7B91-747E-A81B6151E707}"/>
              </a:ext>
            </a:extLst>
          </p:cNvPr>
          <p:cNvGrpSpPr/>
          <p:nvPr/>
        </p:nvGrpSpPr>
        <p:grpSpPr>
          <a:xfrm>
            <a:off x="8619279" y="3725019"/>
            <a:ext cx="173184" cy="165996"/>
            <a:chOff x="8619279" y="3725019"/>
            <a:chExt cx="173184" cy="165996"/>
          </a:xfrm>
        </p:grpSpPr>
        <p:cxnSp>
          <p:nvCxnSpPr>
            <p:cNvPr id="1030" name="Straight Connector 1029">
              <a:extLst>
                <a:ext uri="{FF2B5EF4-FFF2-40B4-BE49-F238E27FC236}">
                  <a16:creationId xmlns:a16="http://schemas.microsoft.com/office/drawing/2014/main" id="{8C87E473-1235-E464-8307-6B229EE94354}"/>
                </a:ext>
              </a:extLst>
            </p:cNvPr>
            <p:cNvCxnSpPr>
              <a:cxnSpLocks/>
            </p:cNvCxnSpPr>
            <p:nvPr/>
          </p:nvCxnSpPr>
          <p:spPr bwMode="auto">
            <a:xfrm>
              <a:off x="8705871" y="3725019"/>
              <a:ext cx="0" cy="158002"/>
            </a:xfrm>
            <a:prstGeom prst="line">
              <a:avLst/>
            </a:prstGeom>
            <a:noFill/>
            <a:ln w="28575" cap="flat" cmpd="sng" algn="ctr">
              <a:solidFill>
                <a:schemeClr val="bg1"/>
              </a:solidFill>
              <a:prstDash val="solid"/>
              <a:round/>
              <a:headEnd type="none" w="med" len="med"/>
              <a:tailEnd type="none" w="med" len="med"/>
            </a:ln>
            <a:effectLst/>
          </p:spPr>
        </p:cxnSp>
        <p:cxnSp>
          <p:nvCxnSpPr>
            <p:cNvPr id="1032" name="Straight Connector 1031">
              <a:extLst>
                <a:ext uri="{FF2B5EF4-FFF2-40B4-BE49-F238E27FC236}">
                  <a16:creationId xmlns:a16="http://schemas.microsoft.com/office/drawing/2014/main" id="{332F0DA4-D492-9E85-8328-D625C35B7E99}"/>
                </a:ext>
              </a:extLst>
            </p:cNvPr>
            <p:cNvCxnSpPr>
              <a:cxnSpLocks/>
            </p:cNvCxnSpPr>
            <p:nvPr/>
          </p:nvCxnSpPr>
          <p:spPr bwMode="auto">
            <a:xfrm>
              <a:off x="8648143" y="3735616"/>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BA6A9A7C-D5F3-3EEC-0341-13C483364BE5}"/>
                </a:ext>
              </a:extLst>
            </p:cNvPr>
            <p:cNvCxnSpPr>
              <a:cxnSpLocks/>
            </p:cNvCxnSpPr>
            <p:nvPr/>
          </p:nvCxnSpPr>
          <p:spPr bwMode="auto">
            <a:xfrm>
              <a:off x="8648143" y="3891015"/>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D0DFC11A-88F6-B600-62F2-B99F9EE2C669}"/>
                </a:ext>
              </a:extLst>
            </p:cNvPr>
            <p:cNvCxnSpPr>
              <a:cxnSpLocks/>
            </p:cNvCxnSpPr>
            <p:nvPr/>
          </p:nvCxnSpPr>
          <p:spPr bwMode="auto">
            <a:xfrm>
              <a:off x="8619279" y="3816069"/>
              <a:ext cx="173184" cy="0"/>
            </a:xfrm>
            <a:prstGeom prst="line">
              <a:avLst/>
            </a:prstGeom>
            <a:noFill/>
            <a:ln w="28575" cap="flat" cmpd="sng" algn="ctr">
              <a:solidFill>
                <a:schemeClr val="bg1"/>
              </a:solidFill>
              <a:prstDash val="solid"/>
              <a:round/>
              <a:headEnd type="none" w="med" len="med"/>
              <a:tailEnd type="none" w="med" len="med"/>
            </a:ln>
            <a:effectLst/>
          </p:spPr>
        </p:cxnSp>
      </p:grpSp>
      <p:grpSp>
        <p:nvGrpSpPr>
          <p:cNvPr id="178" name="Group 177">
            <a:extLst>
              <a:ext uri="{FF2B5EF4-FFF2-40B4-BE49-F238E27FC236}">
                <a16:creationId xmlns:a16="http://schemas.microsoft.com/office/drawing/2014/main" id="{20F768A8-09A8-82BD-9E5C-88DB6BA92B54}"/>
              </a:ext>
            </a:extLst>
          </p:cNvPr>
          <p:cNvGrpSpPr/>
          <p:nvPr/>
        </p:nvGrpSpPr>
        <p:grpSpPr>
          <a:xfrm>
            <a:off x="9720879" y="3824568"/>
            <a:ext cx="173184" cy="165996"/>
            <a:chOff x="8619279" y="3725019"/>
            <a:chExt cx="173184" cy="165996"/>
          </a:xfrm>
        </p:grpSpPr>
        <p:cxnSp>
          <p:nvCxnSpPr>
            <p:cNvPr id="179" name="Straight Connector 178">
              <a:extLst>
                <a:ext uri="{FF2B5EF4-FFF2-40B4-BE49-F238E27FC236}">
                  <a16:creationId xmlns:a16="http://schemas.microsoft.com/office/drawing/2014/main" id="{71C78CFC-0217-AFED-297D-D9F8844790EB}"/>
                </a:ext>
              </a:extLst>
            </p:cNvPr>
            <p:cNvCxnSpPr>
              <a:cxnSpLocks/>
            </p:cNvCxnSpPr>
            <p:nvPr/>
          </p:nvCxnSpPr>
          <p:spPr bwMode="auto">
            <a:xfrm>
              <a:off x="8705871" y="3725019"/>
              <a:ext cx="0" cy="158002"/>
            </a:xfrm>
            <a:prstGeom prst="line">
              <a:avLst/>
            </a:prstGeom>
            <a:noFill/>
            <a:ln w="28575" cap="flat" cmpd="sng" algn="ctr">
              <a:solidFill>
                <a:schemeClr val="bg1"/>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774744C4-7999-5D55-7565-92A46FB28416}"/>
                </a:ext>
              </a:extLst>
            </p:cNvPr>
            <p:cNvCxnSpPr>
              <a:cxnSpLocks/>
            </p:cNvCxnSpPr>
            <p:nvPr/>
          </p:nvCxnSpPr>
          <p:spPr bwMode="auto">
            <a:xfrm>
              <a:off x="8648143" y="3735616"/>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97A21B41-6F12-7DA4-CC4D-C80905B4DD46}"/>
                </a:ext>
              </a:extLst>
            </p:cNvPr>
            <p:cNvCxnSpPr>
              <a:cxnSpLocks/>
            </p:cNvCxnSpPr>
            <p:nvPr/>
          </p:nvCxnSpPr>
          <p:spPr bwMode="auto">
            <a:xfrm>
              <a:off x="8648143" y="3891015"/>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8457F371-3D9A-BC78-218F-53055898EEC3}"/>
                </a:ext>
              </a:extLst>
            </p:cNvPr>
            <p:cNvCxnSpPr>
              <a:cxnSpLocks/>
            </p:cNvCxnSpPr>
            <p:nvPr/>
          </p:nvCxnSpPr>
          <p:spPr bwMode="auto">
            <a:xfrm>
              <a:off x="8619279" y="3816069"/>
              <a:ext cx="173184" cy="0"/>
            </a:xfrm>
            <a:prstGeom prst="line">
              <a:avLst/>
            </a:prstGeom>
            <a:noFill/>
            <a:ln w="28575" cap="flat" cmpd="sng" algn="ctr">
              <a:solidFill>
                <a:schemeClr val="bg1"/>
              </a:solidFill>
              <a:prstDash val="solid"/>
              <a:round/>
              <a:headEnd type="none" w="med" len="med"/>
              <a:tailEnd type="none" w="med" len="med"/>
            </a:ln>
            <a:effectLst/>
          </p:spPr>
        </p:cxnSp>
      </p:grpSp>
      <p:grpSp>
        <p:nvGrpSpPr>
          <p:cNvPr id="183" name="Group 182">
            <a:extLst>
              <a:ext uri="{FF2B5EF4-FFF2-40B4-BE49-F238E27FC236}">
                <a16:creationId xmlns:a16="http://schemas.microsoft.com/office/drawing/2014/main" id="{34AA519A-AA29-4547-7E4D-3A923A073CBB}"/>
              </a:ext>
            </a:extLst>
          </p:cNvPr>
          <p:cNvGrpSpPr/>
          <p:nvPr/>
        </p:nvGrpSpPr>
        <p:grpSpPr>
          <a:xfrm>
            <a:off x="8340181" y="4096865"/>
            <a:ext cx="173184" cy="165996"/>
            <a:chOff x="8619279" y="3725019"/>
            <a:chExt cx="173184" cy="165996"/>
          </a:xfrm>
        </p:grpSpPr>
        <p:cxnSp>
          <p:nvCxnSpPr>
            <p:cNvPr id="184" name="Straight Connector 183">
              <a:extLst>
                <a:ext uri="{FF2B5EF4-FFF2-40B4-BE49-F238E27FC236}">
                  <a16:creationId xmlns:a16="http://schemas.microsoft.com/office/drawing/2014/main" id="{E3951730-AF1B-38CD-6072-5BAB1EC13B4C}"/>
                </a:ext>
              </a:extLst>
            </p:cNvPr>
            <p:cNvCxnSpPr>
              <a:cxnSpLocks/>
            </p:cNvCxnSpPr>
            <p:nvPr/>
          </p:nvCxnSpPr>
          <p:spPr bwMode="auto">
            <a:xfrm>
              <a:off x="8705871" y="3725019"/>
              <a:ext cx="0" cy="158002"/>
            </a:xfrm>
            <a:prstGeom prst="line">
              <a:avLst/>
            </a:prstGeom>
            <a:noFill/>
            <a:ln w="28575" cap="flat" cmpd="sng" algn="ctr">
              <a:solidFill>
                <a:schemeClr val="bg1"/>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46AD6868-A72D-166B-89EA-C333166C1C30}"/>
                </a:ext>
              </a:extLst>
            </p:cNvPr>
            <p:cNvCxnSpPr>
              <a:cxnSpLocks/>
            </p:cNvCxnSpPr>
            <p:nvPr/>
          </p:nvCxnSpPr>
          <p:spPr bwMode="auto">
            <a:xfrm>
              <a:off x="8648143" y="3735616"/>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B554BD06-FBD5-5FB1-AEBE-73A2BA99BB25}"/>
                </a:ext>
              </a:extLst>
            </p:cNvPr>
            <p:cNvCxnSpPr>
              <a:cxnSpLocks/>
            </p:cNvCxnSpPr>
            <p:nvPr/>
          </p:nvCxnSpPr>
          <p:spPr bwMode="auto">
            <a:xfrm>
              <a:off x="8648143" y="3891015"/>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12C5D9AA-FF01-46DE-A806-99B677702645}"/>
                </a:ext>
              </a:extLst>
            </p:cNvPr>
            <p:cNvCxnSpPr>
              <a:cxnSpLocks/>
            </p:cNvCxnSpPr>
            <p:nvPr/>
          </p:nvCxnSpPr>
          <p:spPr bwMode="auto">
            <a:xfrm>
              <a:off x="8619279" y="3816069"/>
              <a:ext cx="173184" cy="0"/>
            </a:xfrm>
            <a:prstGeom prst="line">
              <a:avLst/>
            </a:prstGeom>
            <a:noFill/>
            <a:ln w="28575" cap="flat" cmpd="sng" algn="ctr">
              <a:solidFill>
                <a:schemeClr val="bg1"/>
              </a:solidFill>
              <a:prstDash val="solid"/>
              <a:round/>
              <a:headEnd type="none" w="med" len="med"/>
              <a:tailEnd type="none" w="med" len="med"/>
            </a:ln>
            <a:effectLst/>
          </p:spPr>
        </p:cxnSp>
      </p:grpSp>
      <p:grpSp>
        <p:nvGrpSpPr>
          <p:cNvPr id="188" name="Group 187">
            <a:extLst>
              <a:ext uri="{FF2B5EF4-FFF2-40B4-BE49-F238E27FC236}">
                <a16:creationId xmlns:a16="http://schemas.microsoft.com/office/drawing/2014/main" id="{CDF5B8C7-B5F5-B639-6843-9D6EE6C512FC}"/>
              </a:ext>
            </a:extLst>
          </p:cNvPr>
          <p:cNvGrpSpPr/>
          <p:nvPr/>
        </p:nvGrpSpPr>
        <p:grpSpPr>
          <a:xfrm>
            <a:off x="10274225" y="4265714"/>
            <a:ext cx="173184" cy="165996"/>
            <a:chOff x="8619279" y="3725019"/>
            <a:chExt cx="173184" cy="165996"/>
          </a:xfrm>
        </p:grpSpPr>
        <p:cxnSp>
          <p:nvCxnSpPr>
            <p:cNvPr id="189" name="Straight Connector 188">
              <a:extLst>
                <a:ext uri="{FF2B5EF4-FFF2-40B4-BE49-F238E27FC236}">
                  <a16:creationId xmlns:a16="http://schemas.microsoft.com/office/drawing/2014/main" id="{E67066EF-0D23-6B2C-0AA2-AC510EBB7F88}"/>
                </a:ext>
              </a:extLst>
            </p:cNvPr>
            <p:cNvCxnSpPr>
              <a:cxnSpLocks/>
            </p:cNvCxnSpPr>
            <p:nvPr/>
          </p:nvCxnSpPr>
          <p:spPr bwMode="auto">
            <a:xfrm>
              <a:off x="8705871" y="3725019"/>
              <a:ext cx="0" cy="158002"/>
            </a:xfrm>
            <a:prstGeom prst="line">
              <a:avLst/>
            </a:prstGeom>
            <a:noFill/>
            <a:ln w="28575" cap="flat" cmpd="sng" algn="ctr">
              <a:solidFill>
                <a:schemeClr val="bg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1845CF4F-3492-29CD-BA7B-B2315E9F8E55}"/>
                </a:ext>
              </a:extLst>
            </p:cNvPr>
            <p:cNvCxnSpPr>
              <a:cxnSpLocks/>
            </p:cNvCxnSpPr>
            <p:nvPr/>
          </p:nvCxnSpPr>
          <p:spPr bwMode="auto">
            <a:xfrm>
              <a:off x="8648143" y="3735616"/>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0138D37D-0F84-A75F-0EE4-0C7B6BB82F19}"/>
                </a:ext>
              </a:extLst>
            </p:cNvPr>
            <p:cNvCxnSpPr>
              <a:cxnSpLocks/>
            </p:cNvCxnSpPr>
            <p:nvPr/>
          </p:nvCxnSpPr>
          <p:spPr bwMode="auto">
            <a:xfrm>
              <a:off x="8648143" y="3891015"/>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26509F97-30D7-E4A7-9FD8-D7C2EA50DAE2}"/>
                </a:ext>
              </a:extLst>
            </p:cNvPr>
            <p:cNvCxnSpPr>
              <a:cxnSpLocks/>
            </p:cNvCxnSpPr>
            <p:nvPr/>
          </p:nvCxnSpPr>
          <p:spPr bwMode="auto">
            <a:xfrm>
              <a:off x="8619279" y="3816069"/>
              <a:ext cx="173184" cy="0"/>
            </a:xfrm>
            <a:prstGeom prst="line">
              <a:avLst/>
            </a:prstGeom>
            <a:noFill/>
            <a:ln w="28575" cap="flat" cmpd="sng" algn="ctr">
              <a:solidFill>
                <a:schemeClr val="bg1"/>
              </a:solidFill>
              <a:prstDash val="solid"/>
              <a:round/>
              <a:headEnd type="none" w="med" len="med"/>
              <a:tailEnd type="none" w="med" len="med"/>
            </a:ln>
            <a:effectLst/>
          </p:spPr>
        </p:cxnSp>
      </p:grpSp>
      <p:grpSp>
        <p:nvGrpSpPr>
          <p:cNvPr id="193" name="Group 192">
            <a:extLst>
              <a:ext uri="{FF2B5EF4-FFF2-40B4-BE49-F238E27FC236}">
                <a16:creationId xmlns:a16="http://schemas.microsoft.com/office/drawing/2014/main" id="{924E53A6-7B02-D75A-CE36-76D436AB56C3}"/>
              </a:ext>
            </a:extLst>
          </p:cNvPr>
          <p:cNvGrpSpPr/>
          <p:nvPr/>
        </p:nvGrpSpPr>
        <p:grpSpPr>
          <a:xfrm>
            <a:off x="9991815" y="5026320"/>
            <a:ext cx="173184" cy="165996"/>
            <a:chOff x="8619279" y="3725019"/>
            <a:chExt cx="173184" cy="165996"/>
          </a:xfrm>
        </p:grpSpPr>
        <p:cxnSp>
          <p:nvCxnSpPr>
            <p:cNvPr id="194" name="Straight Connector 193">
              <a:extLst>
                <a:ext uri="{FF2B5EF4-FFF2-40B4-BE49-F238E27FC236}">
                  <a16:creationId xmlns:a16="http://schemas.microsoft.com/office/drawing/2014/main" id="{1C50F97A-35A1-ED90-3FB2-5AF6C2F66AB7}"/>
                </a:ext>
              </a:extLst>
            </p:cNvPr>
            <p:cNvCxnSpPr>
              <a:cxnSpLocks/>
            </p:cNvCxnSpPr>
            <p:nvPr/>
          </p:nvCxnSpPr>
          <p:spPr bwMode="auto">
            <a:xfrm>
              <a:off x="8705871" y="3725019"/>
              <a:ext cx="0" cy="158002"/>
            </a:xfrm>
            <a:prstGeom prst="line">
              <a:avLst/>
            </a:prstGeom>
            <a:noFill/>
            <a:ln w="28575" cap="flat" cmpd="sng" algn="ctr">
              <a:solidFill>
                <a:schemeClr val="bg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FDF5A48B-5C24-BCA9-553D-5BE0ED59B1C9}"/>
                </a:ext>
              </a:extLst>
            </p:cNvPr>
            <p:cNvCxnSpPr>
              <a:cxnSpLocks/>
            </p:cNvCxnSpPr>
            <p:nvPr/>
          </p:nvCxnSpPr>
          <p:spPr bwMode="auto">
            <a:xfrm>
              <a:off x="8648143" y="3735616"/>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09E6BF52-4A64-AC86-2DE7-CB6BA267AB7D}"/>
                </a:ext>
              </a:extLst>
            </p:cNvPr>
            <p:cNvCxnSpPr>
              <a:cxnSpLocks/>
            </p:cNvCxnSpPr>
            <p:nvPr/>
          </p:nvCxnSpPr>
          <p:spPr bwMode="auto">
            <a:xfrm>
              <a:off x="8648143" y="3891015"/>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B01A5FD9-AA63-EC9C-BFC4-5FEE2280C08B}"/>
                </a:ext>
              </a:extLst>
            </p:cNvPr>
            <p:cNvCxnSpPr>
              <a:cxnSpLocks/>
            </p:cNvCxnSpPr>
            <p:nvPr/>
          </p:nvCxnSpPr>
          <p:spPr bwMode="auto">
            <a:xfrm>
              <a:off x="8619279" y="3816069"/>
              <a:ext cx="173184" cy="0"/>
            </a:xfrm>
            <a:prstGeom prst="line">
              <a:avLst/>
            </a:prstGeom>
            <a:noFill/>
            <a:ln w="28575" cap="flat" cmpd="sng" algn="ctr">
              <a:solidFill>
                <a:schemeClr val="bg1"/>
              </a:solidFill>
              <a:prstDash val="solid"/>
              <a:round/>
              <a:headEnd type="none" w="med" len="med"/>
              <a:tailEnd type="none" w="med" len="med"/>
            </a:ln>
            <a:effectLst/>
          </p:spPr>
        </p:cxnSp>
      </p:grpSp>
      <p:grpSp>
        <p:nvGrpSpPr>
          <p:cNvPr id="198" name="Group 197">
            <a:extLst>
              <a:ext uri="{FF2B5EF4-FFF2-40B4-BE49-F238E27FC236}">
                <a16:creationId xmlns:a16="http://schemas.microsoft.com/office/drawing/2014/main" id="{31E300F8-1C49-CAD4-7E7E-43500E822EA9}"/>
              </a:ext>
            </a:extLst>
          </p:cNvPr>
          <p:cNvGrpSpPr/>
          <p:nvPr/>
        </p:nvGrpSpPr>
        <p:grpSpPr>
          <a:xfrm>
            <a:off x="9444205" y="4190250"/>
            <a:ext cx="173184" cy="165996"/>
            <a:chOff x="8619279" y="3725019"/>
            <a:chExt cx="173184" cy="165996"/>
          </a:xfrm>
        </p:grpSpPr>
        <p:cxnSp>
          <p:nvCxnSpPr>
            <p:cNvPr id="199" name="Straight Connector 198">
              <a:extLst>
                <a:ext uri="{FF2B5EF4-FFF2-40B4-BE49-F238E27FC236}">
                  <a16:creationId xmlns:a16="http://schemas.microsoft.com/office/drawing/2014/main" id="{1A9B039A-0B2A-D7AA-D813-F4E37CA0176E}"/>
                </a:ext>
              </a:extLst>
            </p:cNvPr>
            <p:cNvCxnSpPr>
              <a:cxnSpLocks/>
            </p:cNvCxnSpPr>
            <p:nvPr/>
          </p:nvCxnSpPr>
          <p:spPr bwMode="auto">
            <a:xfrm>
              <a:off x="8705871" y="3725019"/>
              <a:ext cx="0" cy="158002"/>
            </a:xfrm>
            <a:prstGeom prst="line">
              <a:avLst/>
            </a:prstGeom>
            <a:noFill/>
            <a:ln w="28575" cap="flat" cmpd="sng" algn="ctr">
              <a:solidFill>
                <a:schemeClr val="bg1"/>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D3D50C98-BB0A-B512-EE24-24ADE713AAB1}"/>
                </a:ext>
              </a:extLst>
            </p:cNvPr>
            <p:cNvCxnSpPr>
              <a:cxnSpLocks/>
            </p:cNvCxnSpPr>
            <p:nvPr/>
          </p:nvCxnSpPr>
          <p:spPr bwMode="auto">
            <a:xfrm>
              <a:off x="8648143" y="3740559"/>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564DC5EA-D772-260F-FF09-C795720883DD}"/>
                </a:ext>
              </a:extLst>
            </p:cNvPr>
            <p:cNvCxnSpPr>
              <a:cxnSpLocks/>
            </p:cNvCxnSpPr>
            <p:nvPr/>
          </p:nvCxnSpPr>
          <p:spPr bwMode="auto">
            <a:xfrm>
              <a:off x="8648143" y="3891015"/>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98FBB47E-30EC-F2AB-F179-F60E4471A96F}"/>
                </a:ext>
              </a:extLst>
            </p:cNvPr>
            <p:cNvCxnSpPr>
              <a:cxnSpLocks/>
            </p:cNvCxnSpPr>
            <p:nvPr/>
          </p:nvCxnSpPr>
          <p:spPr bwMode="auto">
            <a:xfrm>
              <a:off x="8619279" y="3816069"/>
              <a:ext cx="173184" cy="0"/>
            </a:xfrm>
            <a:prstGeom prst="line">
              <a:avLst/>
            </a:prstGeom>
            <a:noFill/>
            <a:ln w="28575" cap="flat" cmpd="sng" algn="ctr">
              <a:solidFill>
                <a:schemeClr val="bg1"/>
              </a:solidFill>
              <a:prstDash val="solid"/>
              <a:round/>
              <a:headEnd type="none" w="med" len="med"/>
              <a:tailEnd type="none" w="med" len="med"/>
            </a:ln>
            <a:effectLst/>
          </p:spPr>
        </p:cxnSp>
      </p:grpSp>
      <p:grpSp>
        <p:nvGrpSpPr>
          <p:cNvPr id="203" name="Group 202">
            <a:extLst>
              <a:ext uri="{FF2B5EF4-FFF2-40B4-BE49-F238E27FC236}">
                <a16:creationId xmlns:a16="http://schemas.microsoft.com/office/drawing/2014/main" id="{5A5E6D8E-2885-C9D5-DC20-22B007C33DAD}"/>
              </a:ext>
            </a:extLst>
          </p:cNvPr>
          <p:cNvGrpSpPr/>
          <p:nvPr/>
        </p:nvGrpSpPr>
        <p:grpSpPr>
          <a:xfrm>
            <a:off x="9173225" y="4233430"/>
            <a:ext cx="173184" cy="165996"/>
            <a:chOff x="8619279" y="3725019"/>
            <a:chExt cx="173184" cy="165996"/>
          </a:xfrm>
        </p:grpSpPr>
        <p:cxnSp>
          <p:nvCxnSpPr>
            <p:cNvPr id="204" name="Straight Connector 203">
              <a:extLst>
                <a:ext uri="{FF2B5EF4-FFF2-40B4-BE49-F238E27FC236}">
                  <a16:creationId xmlns:a16="http://schemas.microsoft.com/office/drawing/2014/main" id="{3C9C3CB9-C81D-A5BB-F701-0DF8E47F3E48}"/>
                </a:ext>
              </a:extLst>
            </p:cNvPr>
            <p:cNvCxnSpPr>
              <a:cxnSpLocks/>
            </p:cNvCxnSpPr>
            <p:nvPr/>
          </p:nvCxnSpPr>
          <p:spPr bwMode="auto">
            <a:xfrm>
              <a:off x="8705871" y="3725019"/>
              <a:ext cx="0" cy="158002"/>
            </a:xfrm>
            <a:prstGeom prst="line">
              <a:avLst/>
            </a:prstGeom>
            <a:noFill/>
            <a:ln w="28575" cap="flat" cmpd="sng" algn="ctr">
              <a:solidFill>
                <a:schemeClr val="bg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5B7F2E45-9A50-8C43-179D-5DE1402D2D54}"/>
                </a:ext>
              </a:extLst>
            </p:cNvPr>
            <p:cNvCxnSpPr>
              <a:cxnSpLocks/>
            </p:cNvCxnSpPr>
            <p:nvPr/>
          </p:nvCxnSpPr>
          <p:spPr bwMode="auto">
            <a:xfrm>
              <a:off x="8648143" y="3740559"/>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C9F898A2-6A00-AE57-0912-A54AC2C74E5C}"/>
                </a:ext>
              </a:extLst>
            </p:cNvPr>
            <p:cNvCxnSpPr>
              <a:cxnSpLocks/>
            </p:cNvCxnSpPr>
            <p:nvPr/>
          </p:nvCxnSpPr>
          <p:spPr bwMode="auto">
            <a:xfrm>
              <a:off x="8648143" y="3891015"/>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BA016996-FA85-BDFD-862D-9AFF3E36DD45}"/>
                </a:ext>
              </a:extLst>
            </p:cNvPr>
            <p:cNvCxnSpPr>
              <a:cxnSpLocks/>
            </p:cNvCxnSpPr>
            <p:nvPr/>
          </p:nvCxnSpPr>
          <p:spPr bwMode="auto">
            <a:xfrm>
              <a:off x="8619279" y="3816069"/>
              <a:ext cx="173184" cy="0"/>
            </a:xfrm>
            <a:prstGeom prst="line">
              <a:avLst/>
            </a:prstGeom>
            <a:noFill/>
            <a:ln w="28575" cap="flat" cmpd="sng" algn="ctr">
              <a:solidFill>
                <a:schemeClr val="bg1"/>
              </a:solidFill>
              <a:prstDash val="solid"/>
              <a:round/>
              <a:headEnd type="none" w="med" len="med"/>
              <a:tailEnd type="none" w="med" len="med"/>
            </a:ln>
            <a:effectLst/>
          </p:spPr>
        </p:cxnSp>
      </p:grpSp>
      <p:grpSp>
        <p:nvGrpSpPr>
          <p:cNvPr id="208" name="Group 207">
            <a:extLst>
              <a:ext uri="{FF2B5EF4-FFF2-40B4-BE49-F238E27FC236}">
                <a16:creationId xmlns:a16="http://schemas.microsoft.com/office/drawing/2014/main" id="{21ABF2B6-0A59-95AC-E4A0-7B8A21B2E735}"/>
              </a:ext>
            </a:extLst>
          </p:cNvPr>
          <p:cNvGrpSpPr/>
          <p:nvPr/>
        </p:nvGrpSpPr>
        <p:grpSpPr>
          <a:xfrm>
            <a:off x="8884815" y="4727976"/>
            <a:ext cx="173184" cy="165996"/>
            <a:chOff x="8619279" y="3725019"/>
            <a:chExt cx="173184" cy="165996"/>
          </a:xfrm>
        </p:grpSpPr>
        <p:cxnSp>
          <p:nvCxnSpPr>
            <p:cNvPr id="209" name="Straight Connector 208">
              <a:extLst>
                <a:ext uri="{FF2B5EF4-FFF2-40B4-BE49-F238E27FC236}">
                  <a16:creationId xmlns:a16="http://schemas.microsoft.com/office/drawing/2014/main" id="{DCE180C2-E85F-4850-C422-342D4D1584C7}"/>
                </a:ext>
              </a:extLst>
            </p:cNvPr>
            <p:cNvCxnSpPr>
              <a:cxnSpLocks/>
            </p:cNvCxnSpPr>
            <p:nvPr/>
          </p:nvCxnSpPr>
          <p:spPr bwMode="auto">
            <a:xfrm>
              <a:off x="8705871" y="3725019"/>
              <a:ext cx="0" cy="158002"/>
            </a:xfrm>
            <a:prstGeom prst="line">
              <a:avLst/>
            </a:prstGeom>
            <a:noFill/>
            <a:ln w="28575" cap="flat" cmpd="sng" algn="ctr">
              <a:solidFill>
                <a:schemeClr val="bg1"/>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BFC44B29-2951-5F24-D7C3-02B2D2C52572}"/>
                </a:ext>
              </a:extLst>
            </p:cNvPr>
            <p:cNvCxnSpPr>
              <a:cxnSpLocks/>
            </p:cNvCxnSpPr>
            <p:nvPr/>
          </p:nvCxnSpPr>
          <p:spPr bwMode="auto">
            <a:xfrm>
              <a:off x="8648143" y="3740559"/>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20BE5F03-AB9C-C1B3-B8C0-0CDDFBD190F7}"/>
                </a:ext>
              </a:extLst>
            </p:cNvPr>
            <p:cNvCxnSpPr>
              <a:cxnSpLocks/>
            </p:cNvCxnSpPr>
            <p:nvPr/>
          </p:nvCxnSpPr>
          <p:spPr bwMode="auto">
            <a:xfrm>
              <a:off x="8648143" y="3891015"/>
              <a:ext cx="115456" cy="0"/>
            </a:xfrm>
            <a:prstGeom prst="line">
              <a:avLst/>
            </a:prstGeom>
            <a:noFill/>
            <a:ln w="28575" cap="flat" cmpd="sng" algn="ctr">
              <a:solidFill>
                <a:schemeClr val="bg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81A6FB02-B33B-9968-F565-4B37B3906467}"/>
                </a:ext>
              </a:extLst>
            </p:cNvPr>
            <p:cNvCxnSpPr>
              <a:cxnSpLocks/>
            </p:cNvCxnSpPr>
            <p:nvPr/>
          </p:nvCxnSpPr>
          <p:spPr bwMode="auto">
            <a:xfrm>
              <a:off x="8619279" y="3816069"/>
              <a:ext cx="173184" cy="0"/>
            </a:xfrm>
            <a:prstGeom prst="line">
              <a:avLst/>
            </a:prstGeom>
            <a:noFill/>
            <a:ln w="28575" cap="flat" cmpd="sng" algn="ctr">
              <a:solidFill>
                <a:schemeClr val="bg1"/>
              </a:solidFill>
              <a:prstDash val="solid"/>
              <a:round/>
              <a:headEnd type="none" w="med" len="med"/>
              <a:tailEnd type="none" w="med" len="med"/>
            </a:ln>
            <a:effectLst/>
          </p:spPr>
        </p:cxnSp>
      </p:grpSp>
      <p:sp>
        <p:nvSpPr>
          <p:cNvPr id="1035" name="Oval 1034">
            <a:extLst>
              <a:ext uri="{FF2B5EF4-FFF2-40B4-BE49-F238E27FC236}">
                <a16:creationId xmlns:a16="http://schemas.microsoft.com/office/drawing/2014/main" id="{0F289DEA-5EF2-FE1B-109E-DD8E580E5300}"/>
              </a:ext>
            </a:extLst>
          </p:cNvPr>
          <p:cNvSpPr/>
          <p:nvPr/>
        </p:nvSpPr>
        <p:spPr bwMode="auto">
          <a:xfrm>
            <a:off x="8668625" y="3531487"/>
            <a:ext cx="59426" cy="59426"/>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 name="Oval 213">
            <a:extLst>
              <a:ext uri="{FF2B5EF4-FFF2-40B4-BE49-F238E27FC236}">
                <a16:creationId xmlns:a16="http://schemas.microsoft.com/office/drawing/2014/main" id="{A4473FB0-4F00-9017-7039-8D4857FADD50}"/>
              </a:ext>
            </a:extLst>
          </p:cNvPr>
          <p:cNvSpPr/>
          <p:nvPr/>
        </p:nvSpPr>
        <p:spPr bwMode="auto">
          <a:xfrm>
            <a:off x="8721374" y="3738737"/>
            <a:ext cx="59426" cy="59426"/>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 name="Oval 214">
            <a:extLst>
              <a:ext uri="{FF2B5EF4-FFF2-40B4-BE49-F238E27FC236}">
                <a16:creationId xmlns:a16="http://schemas.microsoft.com/office/drawing/2014/main" id="{CEF94269-083A-1A89-9C4B-0BB741B52745}"/>
              </a:ext>
            </a:extLst>
          </p:cNvPr>
          <p:cNvSpPr/>
          <p:nvPr/>
        </p:nvSpPr>
        <p:spPr bwMode="auto">
          <a:xfrm>
            <a:off x="8623320" y="3781148"/>
            <a:ext cx="59426" cy="59426"/>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 name="Oval 215">
            <a:extLst>
              <a:ext uri="{FF2B5EF4-FFF2-40B4-BE49-F238E27FC236}">
                <a16:creationId xmlns:a16="http://schemas.microsoft.com/office/drawing/2014/main" id="{1B088474-31A2-8844-1A4A-BF146A4DD75C}"/>
              </a:ext>
            </a:extLst>
          </p:cNvPr>
          <p:cNvSpPr/>
          <p:nvPr/>
        </p:nvSpPr>
        <p:spPr bwMode="auto">
          <a:xfrm>
            <a:off x="8675569" y="3886561"/>
            <a:ext cx="59426" cy="59426"/>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7" name="Oval 216">
            <a:extLst>
              <a:ext uri="{FF2B5EF4-FFF2-40B4-BE49-F238E27FC236}">
                <a16:creationId xmlns:a16="http://schemas.microsoft.com/office/drawing/2014/main" id="{892D45BE-BF2B-7EBF-0FE4-C7D9E4158E59}"/>
              </a:ext>
            </a:extLst>
          </p:cNvPr>
          <p:cNvSpPr/>
          <p:nvPr/>
        </p:nvSpPr>
        <p:spPr bwMode="auto">
          <a:xfrm>
            <a:off x="8675434" y="3993163"/>
            <a:ext cx="59426" cy="59426"/>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 name="Oval 217">
            <a:extLst>
              <a:ext uri="{FF2B5EF4-FFF2-40B4-BE49-F238E27FC236}">
                <a16:creationId xmlns:a16="http://schemas.microsoft.com/office/drawing/2014/main" id="{F564ABEF-3624-097E-4BAB-A624A8F0976E}"/>
              </a:ext>
            </a:extLst>
          </p:cNvPr>
          <p:cNvSpPr/>
          <p:nvPr/>
        </p:nvSpPr>
        <p:spPr bwMode="auto">
          <a:xfrm>
            <a:off x="8393747" y="3990564"/>
            <a:ext cx="59426" cy="59426"/>
          </a:xfrm>
          <a:prstGeom prst="ellips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 name="Oval 218">
            <a:extLst>
              <a:ext uri="{FF2B5EF4-FFF2-40B4-BE49-F238E27FC236}">
                <a16:creationId xmlns:a16="http://schemas.microsoft.com/office/drawing/2014/main" id="{6C7B6C4A-F6DF-4472-1478-C18950B28E1D}"/>
              </a:ext>
            </a:extLst>
          </p:cNvPr>
          <p:cNvSpPr/>
          <p:nvPr/>
        </p:nvSpPr>
        <p:spPr bwMode="auto">
          <a:xfrm>
            <a:off x="8395034" y="4083633"/>
            <a:ext cx="59426" cy="59426"/>
          </a:xfrm>
          <a:prstGeom prst="ellips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 name="Oval 219">
            <a:extLst>
              <a:ext uri="{FF2B5EF4-FFF2-40B4-BE49-F238E27FC236}">
                <a16:creationId xmlns:a16="http://schemas.microsoft.com/office/drawing/2014/main" id="{3FE853DD-C20B-61F4-BB78-421CBEB1536F}"/>
              </a:ext>
            </a:extLst>
          </p:cNvPr>
          <p:cNvSpPr/>
          <p:nvPr/>
        </p:nvSpPr>
        <p:spPr bwMode="auto">
          <a:xfrm>
            <a:off x="8355870" y="4154312"/>
            <a:ext cx="59426" cy="59426"/>
          </a:xfrm>
          <a:prstGeom prst="ellips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 name="Oval 220">
            <a:extLst>
              <a:ext uri="{FF2B5EF4-FFF2-40B4-BE49-F238E27FC236}">
                <a16:creationId xmlns:a16="http://schemas.microsoft.com/office/drawing/2014/main" id="{A1982271-01F8-BC1A-47C9-705F36AAEE33}"/>
              </a:ext>
            </a:extLst>
          </p:cNvPr>
          <p:cNvSpPr/>
          <p:nvPr/>
        </p:nvSpPr>
        <p:spPr bwMode="auto">
          <a:xfrm>
            <a:off x="8443850" y="4219000"/>
            <a:ext cx="59426" cy="59426"/>
          </a:xfrm>
          <a:prstGeom prst="ellips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 name="Oval 221">
            <a:extLst>
              <a:ext uri="{FF2B5EF4-FFF2-40B4-BE49-F238E27FC236}">
                <a16:creationId xmlns:a16="http://schemas.microsoft.com/office/drawing/2014/main" id="{3FC01550-DBD9-F2F0-EB58-F3E4B848107C}"/>
              </a:ext>
            </a:extLst>
          </p:cNvPr>
          <p:cNvSpPr/>
          <p:nvPr/>
        </p:nvSpPr>
        <p:spPr bwMode="auto">
          <a:xfrm>
            <a:off x="8395034" y="4359839"/>
            <a:ext cx="59426" cy="59426"/>
          </a:xfrm>
          <a:prstGeom prst="ellips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6" name="Rectangle 1035">
            <a:extLst>
              <a:ext uri="{FF2B5EF4-FFF2-40B4-BE49-F238E27FC236}">
                <a16:creationId xmlns:a16="http://schemas.microsoft.com/office/drawing/2014/main" id="{B918DB10-4872-0018-6EDE-6DB580A5146C}"/>
              </a:ext>
            </a:extLst>
          </p:cNvPr>
          <p:cNvSpPr/>
          <p:nvPr/>
        </p:nvSpPr>
        <p:spPr bwMode="auto">
          <a:xfrm>
            <a:off x="9228654" y="4088486"/>
            <a:ext cx="47871" cy="47871"/>
          </a:xfrm>
          <a:prstGeom prst="rect">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 name="Rectangle 223">
            <a:extLst>
              <a:ext uri="{FF2B5EF4-FFF2-40B4-BE49-F238E27FC236}">
                <a16:creationId xmlns:a16="http://schemas.microsoft.com/office/drawing/2014/main" id="{BE9DFAB7-AED1-0E22-9D18-113E103D77E8}"/>
              </a:ext>
            </a:extLst>
          </p:cNvPr>
          <p:cNvSpPr/>
          <p:nvPr/>
        </p:nvSpPr>
        <p:spPr bwMode="auto">
          <a:xfrm>
            <a:off x="9228654" y="4241778"/>
            <a:ext cx="47871" cy="47871"/>
          </a:xfrm>
          <a:prstGeom prst="rect">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5" name="Rectangle 224">
            <a:extLst>
              <a:ext uri="{FF2B5EF4-FFF2-40B4-BE49-F238E27FC236}">
                <a16:creationId xmlns:a16="http://schemas.microsoft.com/office/drawing/2014/main" id="{EBC8AF90-46EA-EC7D-E30D-BE650C42213B}"/>
              </a:ext>
            </a:extLst>
          </p:cNvPr>
          <p:cNvSpPr/>
          <p:nvPr/>
        </p:nvSpPr>
        <p:spPr bwMode="auto">
          <a:xfrm>
            <a:off x="9189696" y="4324533"/>
            <a:ext cx="47871" cy="47871"/>
          </a:xfrm>
          <a:prstGeom prst="rect">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6" name="Rectangle 225">
            <a:extLst>
              <a:ext uri="{FF2B5EF4-FFF2-40B4-BE49-F238E27FC236}">
                <a16:creationId xmlns:a16="http://schemas.microsoft.com/office/drawing/2014/main" id="{F86830E3-BEE7-67C0-0B43-430891ADE1FD}"/>
              </a:ext>
            </a:extLst>
          </p:cNvPr>
          <p:cNvSpPr/>
          <p:nvPr/>
        </p:nvSpPr>
        <p:spPr bwMode="auto">
          <a:xfrm>
            <a:off x="9283529" y="4336565"/>
            <a:ext cx="47871" cy="47871"/>
          </a:xfrm>
          <a:prstGeom prst="rect">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7" name="Rectangle 226">
            <a:extLst>
              <a:ext uri="{FF2B5EF4-FFF2-40B4-BE49-F238E27FC236}">
                <a16:creationId xmlns:a16="http://schemas.microsoft.com/office/drawing/2014/main" id="{D65AC841-1CC9-CF65-1E07-A4EF5CB0D184}"/>
              </a:ext>
            </a:extLst>
          </p:cNvPr>
          <p:cNvSpPr/>
          <p:nvPr/>
        </p:nvSpPr>
        <p:spPr bwMode="auto">
          <a:xfrm>
            <a:off x="9226236" y="4509591"/>
            <a:ext cx="47871" cy="47871"/>
          </a:xfrm>
          <a:prstGeom prst="rect">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8" name="Rectangle 227">
            <a:extLst>
              <a:ext uri="{FF2B5EF4-FFF2-40B4-BE49-F238E27FC236}">
                <a16:creationId xmlns:a16="http://schemas.microsoft.com/office/drawing/2014/main" id="{394B1E11-75A8-4BF3-52E4-1BB7D92398AA}"/>
              </a:ext>
            </a:extLst>
          </p:cNvPr>
          <p:cNvSpPr/>
          <p:nvPr/>
        </p:nvSpPr>
        <p:spPr bwMode="auto">
          <a:xfrm>
            <a:off x="8952264" y="4582503"/>
            <a:ext cx="47871" cy="47871"/>
          </a:xfrm>
          <a:prstGeom prst="rect">
            <a:avLst/>
          </a:prstGeom>
          <a:solidFill>
            <a:schemeClr val="accent1"/>
          </a:solid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9" name="Rectangle 228">
            <a:extLst>
              <a:ext uri="{FF2B5EF4-FFF2-40B4-BE49-F238E27FC236}">
                <a16:creationId xmlns:a16="http://schemas.microsoft.com/office/drawing/2014/main" id="{C1A9E8C7-CBB7-B1A3-C0D7-A5775FC2651E}"/>
              </a:ext>
            </a:extLst>
          </p:cNvPr>
          <p:cNvSpPr/>
          <p:nvPr/>
        </p:nvSpPr>
        <p:spPr bwMode="auto">
          <a:xfrm>
            <a:off x="8999758" y="4738350"/>
            <a:ext cx="47871" cy="47871"/>
          </a:xfrm>
          <a:prstGeom prst="rect">
            <a:avLst/>
          </a:prstGeom>
          <a:solidFill>
            <a:schemeClr val="accent1"/>
          </a:solid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0" name="Rectangle 229">
            <a:extLst>
              <a:ext uri="{FF2B5EF4-FFF2-40B4-BE49-F238E27FC236}">
                <a16:creationId xmlns:a16="http://schemas.microsoft.com/office/drawing/2014/main" id="{E227024C-E306-89AC-E877-1708701BC234}"/>
              </a:ext>
            </a:extLst>
          </p:cNvPr>
          <p:cNvSpPr/>
          <p:nvPr/>
        </p:nvSpPr>
        <p:spPr bwMode="auto">
          <a:xfrm>
            <a:off x="8903338" y="4785175"/>
            <a:ext cx="47871" cy="47871"/>
          </a:xfrm>
          <a:prstGeom prst="rect">
            <a:avLst/>
          </a:prstGeom>
          <a:solidFill>
            <a:schemeClr val="accent1"/>
          </a:solid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1" name="Rectangle 230">
            <a:extLst>
              <a:ext uri="{FF2B5EF4-FFF2-40B4-BE49-F238E27FC236}">
                <a16:creationId xmlns:a16="http://schemas.microsoft.com/office/drawing/2014/main" id="{D3FB24A2-D6E2-B3FD-E8AF-0D1EFDB9E750}"/>
              </a:ext>
            </a:extLst>
          </p:cNvPr>
          <p:cNvSpPr/>
          <p:nvPr/>
        </p:nvSpPr>
        <p:spPr bwMode="auto">
          <a:xfrm>
            <a:off x="8953110" y="4873729"/>
            <a:ext cx="47871" cy="47871"/>
          </a:xfrm>
          <a:prstGeom prst="rect">
            <a:avLst/>
          </a:prstGeom>
          <a:solidFill>
            <a:schemeClr val="accent1"/>
          </a:solid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2" name="Rectangle 231">
            <a:extLst>
              <a:ext uri="{FF2B5EF4-FFF2-40B4-BE49-F238E27FC236}">
                <a16:creationId xmlns:a16="http://schemas.microsoft.com/office/drawing/2014/main" id="{6B476727-90EC-74DB-94AD-FBF6DE09DA80}"/>
              </a:ext>
            </a:extLst>
          </p:cNvPr>
          <p:cNvSpPr/>
          <p:nvPr/>
        </p:nvSpPr>
        <p:spPr bwMode="auto">
          <a:xfrm>
            <a:off x="8951209" y="4964335"/>
            <a:ext cx="47871" cy="47871"/>
          </a:xfrm>
          <a:prstGeom prst="rect">
            <a:avLst/>
          </a:prstGeom>
          <a:solidFill>
            <a:schemeClr val="accent1"/>
          </a:solid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7" name="Triangle 1036">
            <a:extLst>
              <a:ext uri="{FF2B5EF4-FFF2-40B4-BE49-F238E27FC236}">
                <a16:creationId xmlns:a16="http://schemas.microsoft.com/office/drawing/2014/main" id="{4148E792-FAA7-D1F4-D6BE-1D6060E0C763}"/>
              </a:ext>
            </a:extLst>
          </p:cNvPr>
          <p:cNvSpPr/>
          <p:nvPr/>
        </p:nvSpPr>
        <p:spPr bwMode="auto">
          <a:xfrm>
            <a:off x="9771839" y="4123374"/>
            <a:ext cx="71263" cy="61434"/>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4" name="Triangle 233">
            <a:extLst>
              <a:ext uri="{FF2B5EF4-FFF2-40B4-BE49-F238E27FC236}">
                <a16:creationId xmlns:a16="http://schemas.microsoft.com/office/drawing/2014/main" id="{F8D81961-B763-7F8A-9D03-2550569C7F2E}"/>
              </a:ext>
            </a:extLst>
          </p:cNvPr>
          <p:cNvSpPr/>
          <p:nvPr/>
        </p:nvSpPr>
        <p:spPr bwMode="auto">
          <a:xfrm>
            <a:off x="9727937" y="3898264"/>
            <a:ext cx="71263" cy="61434"/>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5" name="Triangle 234">
            <a:extLst>
              <a:ext uri="{FF2B5EF4-FFF2-40B4-BE49-F238E27FC236}">
                <a16:creationId xmlns:a16="http://schemas.microsoft.com/office/drawing/2014/main" id="{CBC7E354-4D53-984D-FE8E-D66291EBC54A}"/>
              </a:ext>
            </a:extLst>
          </p:cNvPr>
          <p:cNvSpPr/>
          <p:nvPr/>
        </p:nvSpPr>
        <p:spPr bwMode="auto">
          <a:xfrm>
            <a:off x="9807471" y="3938437"/>
            <a:ext cx="71263" cy="61434"/>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6" name="Triangle 235">
            <a:extLst>
              <a:ext uri="{FF2B5EF4-FFF2-40B4-BE49-F238E27FC236}">
                <a16:creationId xmlns:a16="http://schemas.microsoft.com/office/drawing/2014/main" id="{AF528CDF-7CBC-9AC3-D9DB-D8759673788B}"/>
              </a:ext>
            </a:extLst>
          </p:cNvPr>
          <p:cNvSpPr/>
          <p:nvPr/>
        </p:nvSpPr>
        <p:spPr bwMode="auto">
          <a:xfrm>
            <a:off x="9771839" y="3637868"/>
            <a:ext cx="71263" cy="61434"/>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7" name="Triangle 236">
            <a:extLst>
              <a:ext uri="{FF2B5EF4-FFF2-40B4-BE49-F238E27FC236}">
                <a16:creationId xmlns:a16="http://schemas.microsoft.com/office/drawing/2014/main" id="{527DE38F-BE61-49F2-761B-0D0FB2FF784C}"/>
              </a:ext>
            </a:extLst>
          </p:cNvPr>
          <p:cNvSpPr/>
          <p:nvPr/>
        </p:nvSpPr>
        <p:spPr bwMode="auto">
          <a:xfrm>
            <a:off x="9765074" y="3792912"/>
            <a:ext cx="71263" cy="61434"/>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8" name="Triangle 237">
            <a:extLst>
              <a:ext uri="{FF2B5EF4-FFF2-40B4-BE49-F238E27FC236}">
                <a16:creationId xmlns:a16="http://schemas.microsoft.com/office/drawing/2014/main" id="{45468D41-D2E3-54E3-2F04-8C8EDFAD390C}"/>
              </a:ext>
            </a:extLst>
          </p:cNvPr>
          <p:cNvSpPr/>
          <p:nvPr/>
        </p:nvSpPr>
        <p:spPr bwMode="auto">
          <a:xfrm>
            <a:off x="9491727" y="4102102"/>
            <a:ext cx="71263" cy="61434"/>
          </a:xfrm>
          <a:prstGeom prst="triangl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9" name="Triangle 238">
            <a:extLst>
              <a:ext uri="{FF2B5EF4-FFF2-40B4-BE49-F238E27FC236}">
                <a16:creationId xmlns:a16="http://schemas.microsoft.com/office/drawing/2014/main" id="{BD92901F-90E1-61CB-2C6C-B20BB9C71209}"/>
              </a:ext>
            </a:extLst>
          </p:cNvPr>
          <p:cNvSpPr/>
          <p:nvPr/>
        </p:nvSpPr>
        <p:spPr bwMode="auto">
          <a:xfrm>
            <a:off x="9536113" y="4164510"/>
            <a:ext cx="71263" cy="61434"/>
          </a:xfrm>
          <a:prstGeom prst="triangl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0" name="Triangle 239">
            <a:extLst>
              <a:ext uri="{FF2B5EF4-FFF2-40B4-BE49-F238E27FC236}">
                <a16:creationId xmlns:a16="http://schemas.microsoft.com/office/drawing/2014/main" id="{E8C37795-23F4-332D-9DC5-FD434C956B63}"/>
              </a:ext>
            </a:extLst>
          </p:cNvPr>
          <p:cNvSpPr/>
          <p:nvPr/>
        </p:nvSpPr>
        <p:spPr bwMode="auto">
          <a:xfrm>
            <a:off x="9445233" y="4241762"/>
            <a:ext cx="71263" cy="61434"/>
          </a:xfrm>
          <a:prstGeom prst="triangl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1" name="Triangle 240">
            <a:extLst>
              <a:ext uri="{FF2B5EF4-FFF2-40B4-BE49-F238E27FC236}">
                <a16:creationId xmlns:a16="http://schemas.microsoft.com/office/drawing/2014/main" id="{2BB5A6B8-135C-1FD6-CA2F-C1E74A650661}"/>
              </a:ext>
            </a:extLst>
          </p:cNvPr>
          <p:cNvSpPr/>
          <p:nvPr/>
        </p:nvSpPr>
        <p:spPr bwMode="auto">
          <a:xfrm>
            <a:off x="9491727" y="4341908"/>
            <a:ext cx="71263" cy="61434"/>
          </a:xfrm>
          <a:prstGeom prst="triangl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 name="Triangle 241">
            <a:extLst>
              <a:ext uri="{FF2B5EF4-FFF2-40B4-BE49-F238E27FC236}">
                <a16:creationId xmlns:a16="http://schemas.microsoft.com/office/drawing/2014/main" id="{3074C972-DBDE-920D-4EF0-7F7BEC247326}"/>
              </a:ext>
            </a:extLst>
          </p:cNvPr>
          <p:cNvSpPr/>
          <p:nvPr/>
        </p:nvSpPr>
        <p:spPr bwMode="auto">
          <a:xfrm>
            <a:off x="9495165" y="4438379"/>
            <a:ext cx="71263" cy="61434"/>
          </a:xfrm>
          <a:prstGeom prst="triangl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3" name="Triangle 242">
            <a:extLst>
              <a:ext uri="{FF2B5EF4-FFF2-40B4-BE49-F238E27FC236}">
                <a16:creationId xmlns:a16="http://schemas.microsoft.com/office/drawing/2014/main" id="{2349BBE5-A354-7218-016A-7AB77FB83BF3}"/>
              </a:ext>
            </a:extLst>
          </p:cNvPr>
          <p:cNvSpPr/>
          <p:nvPr/>
        </p:nvSpPr>
        <p:spPr bwMode="auto">
          <a:xfrm rot="18000000">
            <a:off x="10034219" y="4902928"/>
            <a:ext cx="71263" cy="61434"/>
          </a:xfrm>
          <a:prstGeom prst="triangl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 name="Triangle 243">
            <a:extLst>
              <a:ext uri="{FF2B5EF4-FFF2-40B4-BE49-F238E27FC236}">
                <a16:creationId xmlns:a16="http://schemas.microsoft.com/office/drawing/2014/main" id="{152A0DF6-3A6C-2F62-BA38-9365FF7DB55B}"/>
              </a:ext>
            </a:extLst>
          </p:cNvPr>
          <p:cNvSpPr/>
          <p:nvPr/>
        </p:nvSpPr>
        <p:spPr bwMode="auto">
          <a:xfrm rot="18000000">
            <a:off x="10082847" y="4995362"/>
            <a:ext cx="71263" cy="61434"/>
          </a:xfrm>
          <a:prstGeom prst="triangl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 name="Triangle 244">
            <a:extLst>
              <a:ext uri="{FF2B5EF4-FFF2-40B4-BE49-F238E27FC236}">
                <a16:creationId xmlns:a16="http://schemas.microsoft.com/office/drawing/2014/main" id="{AF570D4B-D714-A73C-41C7-38ECDA1BD650}"/>
              </a:ext>
            </a:extLst>
          </p:cNvPr>
          <p:cNvSpPr/>
          <p:nvPr/>
        </p:nvSpPr>
        <p:spPr bwMode="auto">
          <a:xfrm rot="18000000">
            <a:off x="9981174" y="5028012"/>
            <a:ext cx="71263" cy="61434"/>
          </a:xfrm>
          <a:prstGeom prst="triangl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 name="Triangle 245">
            <a:extLst>
              <a:ext uri="{FF2B5EF4-FFF2-40B4-BE49-F238E27FC236}">
                <a16:creationId xmlns:a16="http://schemas.microsoft.com/office/drawing/2014/main" id="{06DFCE3A-C975-E1C5-8048-5CFC6E2B4233}"/>
              </a:ext>
            </a:extLst>
          </p:cNvPr>
          <p:cNvSpPr/>
          <p:nvPr/>
        </p:nvSpPr>
        <p:spPr bwMode="auto">
          <a:xfrm rot="18000000">
            <a:off x="10034219" y="5137242"/>
            <a:ext cx="71263" cy="61434"/>
          </a:xfrm>
          <a:prstGeom prst="triangl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 name="Triangle 246">
            <a:extLst>
              <a:ext uri="{FF2B5EF4-FFF2-40B4-BE49-F238E27FC236}">
                <a16:creationId xmlns:a16="http://schemas.microsoft.com/office/drawing/2014/main" id="{252A2DB9-08DC-B818-E491-F2C4DFE5B801}"/>
              </a:ext>
            </a:extLst>
          </p:cNvPr>
          <p:cNvSpPr/>
          <p:nvPr/>
        </p:nvSpPr>
        <p:spPr bwMode="auto">
          <a:xfrm rot="18000000">
            <a:off x="10034220" y="5277691"/>
            <a:ext cx="71263" cy="61434"/>
          </a:xfrm>
          <a:prstGeom prst="triangle">
            <a:avLst/>
          </a:prstGeom>
          <a:solidFill>
            <a:schemeClr val="accent1"/>
          </a:solidFill>
          <a:ln w="1905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 name="Triangle 248">
            <a:extLst>
              <a:ext uri="{FF2B5EF4-FFF2-40B4-BE49-F238E27FC236}">
                <a16:creationId xmlns:a16="http://schemas.microsoft.com/office/drawing/2014/main" id="{2BA49E3E-A27A-87E6-AB80-5BF9A1A96B3C}"/>
              </a:ext>
            </a:extLst>
          </p:cNvPr>
          <p:cNvSpPr/>
          <p:nvPr/>
        </p:nvSpPr>
        <p:spPr bwMode="auto">
          <a:xfrm rot="10800000">
            <a:off x="10314852" y="4061057"/>
            <a:ext cx="71263" cy="61434"/>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 name="Triangle 249">
            <a:extLst>
              <a:ext uri="{FF2B5EF4-FFF2-40B4-BE49-F238E27FC236}">
                <a16:creationId xmlns:a16="http://schemas.microsoft.com/office/drawing/2014/main" id="{36A9D09C-6CF7-19E6-9B19-FB1E47608E2D}"/>
              </a:ext>
            </a:extLst>
          </p:cNvPr>
          <p:cNvSpPr/>
          <p:nvPr/>
        </p:nvSpPr>
        <p:spPr bwMode="auto">
          <a:xfrm rot="10800000">
            <a:off x="10314852" y="4234997"/>
            <a:ext cx="71263" cy="61434"/>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 name="Triangle 250">
            <a:extLst>
              <a:ext uri="{FF2B5EF4-FFF2-40B4-BE49-F238E27FC236}">
                <a16:creationId xmlns:a16="http://schemas.microsoft.com/office/drawing/2014/main" id="{841B6A57-F7E5-5921-413E-7DDE37FA46CF}"/>
              </a:ext>
            </a:extLst>
          </p:cNvPr>
          <p:cNvSpPr/>
          <p:nvPr/>
        </p:nvSpPr>
        <p:spPr bwMode="auto">
          <a:xfrm rot="10800000">
            <a:off x="10270913" y="4341908"/>
            <a:ext cx="71263" cy="61434"/>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2" name="Triangle 251">
            <a:extLst>
              <a:ext uri="{FF2B5EF4-FFF2-40B4-BE49-F238E27FC236}">
                <a16:creationId xmlns:a16="http://schemas.microsoft.com/office/drawing/2014/main" id="{99A9E240-5D40-D180-24F9-23591EAAC9E0}"/>
              </a:ext>
            </a:extLst>
          </p:cNvPr>
          <p:cNvSpPr/>
          <p:nvPr/>
        </p:nvSpPr>
        <p:spPr bwMode="auto">
          <a:xfrm rot="10800000">
            <a:off x="10368982" y="4397837"/>
            <a:ext cx="71263" cy="61434"/>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 name="Triangle 252">
            <a:extLst>
              <a:ext uri="{FF2B5EF4-FFF2-40B4-BE49-F238E27FC236}">
                <a16:creationId xmlns:a16="http://schemas.microsoft.com/office/drawing/2014/main" id="{9F6B759A-7783-6700-E3F8-E2FC642D635F}"/>
              </a:ext>
            </a:extLst>
          </p:cNvPr>
          <p:cNvSpPr/>
          <p:nvPr/>
        </p:nvSpPr>
        <p:spPr bwMode="auto">
          <a:xfrm rot="10800000">
            <a:off x="10314852" y="4582503"/>
            <a:ext cx="71263" cy="61434"/>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32748389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a:extLst>
              <a:ext uri="{FF2B5EF4-FFF2-40B4-BE49-F238E27FC236}">
                <a16:creationId xmlns:a16="http://schemas.microsoft.com/office/drawing/2014/main" id="{E25DC55A-5558-0447-8A33-803B106E748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985" t="31006" r="49966" b="27673"/>
          <a:stretch/>
        </p:blipFill>
        <p:spPr bwMode="auto">
          <a:xfrm>
            <a:off x="2105111" y="2673460"/>
            <a:ext cx="2338553" cy="394641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FBE714B-A072-A84C-9D66-D3B86B651C8A}"/>
              </a:ext>
            </a:extLst>
          </p:cNvPr>
          <p:cNvSpPr>
            <a:spLocks noGrp="1"/>
          </p:cNvSpPr>
          <p:nvPr>
            <p:ph type="title"/>
          </p:nvPr>
        </p:nvSpPr>
        <p:spPr/>
        <p:txBody>
          <a:bodyPr/>
          <a:lstStyle/>
          <a:p>
            <a:r>
              <a:rPr lang="en-US" sz="3600" dirty="0"/>
              <a:t>Importance of Fc Engagement in Mediating the Functional Effects of TIGIT Blockade on T-Cells</a:t>
            </a:r>
          </a:p>
        </p:txBody>
      </p:sp>
      <p:sp>
        <p:nvSpPr>
          <p:cNvPr id="3" name="Content Placeholder 2">
            <a:extLst>
              <a:ext uri="{FF2B5EF4-FFF2-40B4-BE49-F238E27FC236}">
                <a16:creationId xmlns:a16="http://schemas.microsoft.com/office/drawing/2014/main" id="{12DE4C08-06EC-4686-BA0C-9B6542A22F22}"/>
              </a:ext>
            </a:extLst>
          </p:cNvPr>
          <p:cNvSpPr>
            <a:spLocks noGrp="1"/>
          </p:cNvSpPr>
          <p:nvPr>
            <p:ph sz="half" idx="1"/>
          </p:nvPr>
        </p:nvSpPr>
        <p:spPr>
          <a:xfrm>
            <a:off x="601820" y="1760582"/>
            <a:ext cx="5309278" cy="1247755"/>
          </a:xfrm>
        </p:spPr>
        <p:txBody>
          <a:bodyPr/>
          <a:lstStyle/>
          <a:p>
            <a:r>
              <a:rPr lang="en-US" sz="1800" dirty="0"/>
              <a:t>Effect of TIGIT blockade upon IL-2 production </a:t>
            </a:r>
            <a:br>
              <a:rPr lang="en-US" sz="1800" dirty="0"/>
            </a:br>
            <a:r>
              <a:rPr lang="en-US" sz="1800" dirty="0"/>
              <a:t>by peptide-stimulated T-cells requires Fc-active TIGIT mAb (red square), abrogated by Fc-inactivated TIGIT </a:t>
            </a:r>
            <a:r>
              <a:rPr lang="en-US" sz="1800" dirty="0" err="1"/>
              <a:t>mAb</a:t>
            </a:r>
            <a:r>
              <a:rPr lang="en-US" sz="1800" dirty="0"/>
              <a:t> (purple square)</a:t>
            </a:r>
          </a:p>
          <a:p>
            <a:endParaRPr lang="en-US" sz="1800" dirty="0"/>
          </a:p>
        </p:txBody>
      </p:sp>
      <p:sp>
        <p:nvSpPr>
          <p:cNvPr id="4" name="Content Placeholder 3">
            <a:extLst>
              <a:ext uri="{FF2B5EF4-FFF2-40B4-BE49-F238E27FC236}">
                <a16:creationId xmlns:a16="http://schemas.microsoft.com/office/drawing/2014/main" id="{375AFB31-9316-4208-B6DF-1BFC309350C3}"/>
              </a:ext>
            </a:extLst>
          </p:cNvPr>
          <p:cNvSpPr>
            <a:spLocks noGrp="1"/>
          </p:cNvSpPr>
          <p:nvPr>
            <p:ph sz="half" idx="2"/>
          </p:nvPr>
        </p:nvSpPr>
        <p:spPr>
          <a:xfrm>
            <a:off x="6252634" y="1760624"/>
            <a:ext cx="5229570" cy="1247948"/>
          </a:xfrm>
        </p:spPr>
        <p:txBody>
          <a:bodyPr/>
          <a:lstStyle/>
          <a:p>
            <a:r>
              <a:rPr lang="en-US" sz="1800" dirty="0"/>
              <a:t>This effect is Fc-Fc</a:t>
            </a:r>
            <a:r>
              <a:rPr lang="el-GR" sz="1800" dirty="0"/>
              <a:t>γ</a:t>
            </a:r>
            <a:r>
              <a:rPr lang="en-US" sz="1800" dirty="0"/>
              <a:t>R dependent upon </a:t>
            </a:r>
            <a:br>
              <a:rPr lang="en-US" sz="1800" dirty="0"/>
            </a:br>
            <a:r>
              <a:rPr lang="en-US" sz="1800" dirty="0"/>
              <a:t>co-engagement (purple square) and abrogated </a:t>
            </a:r>
            <a:br>
              <a:rPr lang="en-US" sz="1800" dirty="0"/>
            </a:br>
            <a:r>
              <a:rPr lang="en-US" sz="1800" dirty="0"/>
              <a:t>by either glycosylated or deglycosylated </a:t>
            </a:r>
            <a:br>
              <a:rPr lang="en-US" sz="1800" dirty="0"/>
            </a:br>
            <a:r>
              <a:rPr lang="en-US" sz="1800" dirty="0"/>
              <a:t>Fc</a:t>
            </a:r>
            <a:r>
              <a:rPr lang="el-GR" sz="1800" dirty="0"/>
              <a:t>γ</a:t>
            </a:r>
            <a:r>
              <a:rPr lang="en-US" sz="1800" dirty="0"/>
              <a:t>R-specific </a:t>
            </a:r>
            <a:r>
              <a:rPr lang="en-US" sz="1800" dirty="0" err="1"/>
              <a:t>mAbs</a:t>
            </a:r>
            <a:endParaRPr lang="en-US" sz="1800" dirty="0"/>
          </a:p>
        </p:txBody>
      </p:sp>
      <p:sp>
        <p:nvSpPr>
          <p:cNvPr id="11" name="TextBox 10">
            <a:extLst>
              <a:ext uri="{FF2B5EF4-FFF2-40B4-BE49-F238E27FC236}">
                <a16:creationId xmlns:a16="http://schemas.microsoft.com/office/drawing/2014/main" id="{AE49D139-FF66-C545-91D8-059BED1B8F36}"/>
              </a:ext>
            </a:extLst>
          </p:cNvPr>
          <p:cNvSpPr txBox="1"/>
          <p:nvPr/>
        </p:nvSpPr>
        <p:spPr>
          <a:xfrm>
            <a:off x="533400" y="1415534"/>
            <a:ext cx="10782299" cy="369332"/>
          </a:xfrm>
          <a:prstGeom prst="rect">
            <a:avLst/>
          </a:prstGeom>
          <a:noFill/>
        </p:spPr>
        <p:txBody>
          <a:bodyPr wrap="square">
            <a:spAutoFit/>
          </a:bodyPr>
          <a:lstStyle/>
          <a:p>
            <a:pPr algn="ctr"/>
            <a:r>
              <a:rPr lang="en-US" i="1" dirty="0">
                <a:solidFill>
                  <a:schemeClr val="bg1"/>
                </a:solidFill>
              </a:rPr>
              <a:t>Tumor antigen-specific T-cell responses by TIGIT (and CTLA) targeting mAbs require intact FcγR co-engagement</a:t>
            </a:r>
          </a:p>
        </p:txBody>
      </p:sp>
      <p:sp>
        <p:nvSpPr>
          <p:cNvPr id="10" name="Rectangle 9">
            <a:extLst>
              <a:ext uri="{FF2B5EF4-FFF2-40B4-BE49-F238E27FC236}">
                <a16:creationId xmlns:a16="http://schemas.microsoft.com/office/drawing/2014/main" id="{254BE8D5-65CE-A34B-BE3A-A076310507C2}"/>
              </a:ext>
            </a:extLst>
          </p:cNvPr>
          <p:cNvSpPr/>
          <p:nvPr/>
        </p:nvSpPr>
        <p:spPr>
          <a:xfrm>
            <a:off x="3444055" y="3462914"/>
            <a:ext cx="413651" cy="380999"/>
          </a:xfrm>
          <a:prstGeom prst="rect">
            <a:avLst/>
          </a:prstGeom>
          <a:no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B9E38A5-C0CF-4D4A-AD02-7ADA7DE732E1}"/>
              </a:ext>
            </a:extLst>
          </p:cNvPr>
          <p:cNvSpPr/>
          <p:nvPr/>
        </p:nvSpPr>
        <p:spPr>
          <a:xfrm>
            <a:off x="3777349" y="4343400"/>
            <a:ext cx="413651" cy="381000"/>
          </a:xfrm>
          <a:prstGeom prst="rect">
            <a:avLst/>
          </a:prstGeom>
          <a:no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 Box 11">
            <a:extLst>
              <a:ext uri="{FF2B5EF4-FFF2-40B4-BE49-F238E27FC236}">
                <a16:creationId xmlns:a16="http://schemas.microsoft.com/office/drawing/2014/main" id="{C29DDD08-A8EC-456E-8880-994E31199E6C}"/>
              </a:ext>
            </a:extLst>
          </p:cNvPr>
          <p:cNvSpPr txBox="1">
            <a:spLocks noChangeArrowheads="1"/>
          </p:cNvSpPr>
          <p:nvPr/>
        </p:nvSpPr>
        <p:spPr bwMode="auto">
          <a:xfrm>
            <a:off x="441771" y="6392025"/>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Waight. Cancer Cell. 2018;33:1033.</a:t>
            </a:r>
          </a:p>
        </p:txBody>
      </p:sp>
      <p:grpSp>
        <p:nvGrpSpPr>
          <p:cNvPr id="13" name="Group 12">
            <a:extLst>
              <a:ext uri="{FF2B5EF4-FFF2-40B4-BE49-F238E27FC236}">
                <a16:creationId xmlns:a16="http://schemas.microsoft.com/office/drawing/2014/main" id="{ADF583E6-E263-47E6-93BB-4B7681AA9F74}"/>
              </a:ext>
            </a:extLst>
          </p:cNvPr>
          <p:cNvGrpSpPr/>
          <p:nvPr/>
        </p:nvGrpSpPr>
        <p:grpSpPr>
          <a:xfrm>
            <a:off x="9392911" y="6207927"/>
            <a:ext cx="2488502" cy="454909"/>
            <a:chOff x="9392911" y="6207927"/>
            <a:chExt cx="2488502" cy="454909"/>
          </a:xfrm>
        </p:grpSpPr>
        <p:pic>
          <p:nvPicPr>
            <p:cNvPr id="14" name="Picture 13" descr="A picture containing text, ax, wheel&#10;&#10;Description automatically generated">
              <a:extLst>
                <a:ext uri="{FF2B5EF4-FFF2-40B4-BE49-F238E27FC236}">
                  <a16:creationId xmlns:a16="http://schemas.microsoft.com/office/drawing/2014/main" id="{268DC484-CB4C-488C-9937-B36AEF2961B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6" name="Rectangle 8">
              <a:extLst>
                <a:ext uri="{FF2B5EF4-FFF2-40B4-BE49-F238E27FC236}">
                  <a16:creationId xmlns:a16="http://schemas.microsoft.com/office/drawing/2014/main" id="{3F7D108C-31B3-4E86-BC8A-F88FE78B172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5"/>
                </a:rPr>
                <a:t>clinicaloptions.com</a:t>
              </a:r>
              <a:endParaRPr lang="en-US" altLang="en-US" sz="1400" b="0" dirty="0">
                <a:solidFill>
                  <a:schemeClr val="bg2"/>
                </a:solidFill>
                <a:latin typeface="Calibri" panose="020F0502020204030204" pitchFamily="34" charset="0"/>
              </a:endParaRPr>
            </a:p>
          </p:txBody>
        </p:sp>
      </p:grpSp>
      <p:grpSp>
        <p:nvGrpSpPr>
          <p:cNvPr id="23" name="Group 22">
            <a:extLst>
              <a:ext uri="{FF2B5EF4-FFF2-40B4-BE49-F238E27FC236}">
                <a16:creationId xmlns:a16="http://schemas.microsoft.com/office/drawing/2014/main" id="{DB3807F2-F378-9540-A407-81B46E43A722}"/>
              </a:ext>
            </a:extLst>
          </p:cNvPr>
          <p:cNvGrpSpPr/>
          <p:nvPr/>
        </p:nvGrpSpPr>
        <p:grpSpPr>
          <a:xfrm>
            <a:off x="6410741" y="2980890"/>
            <a:ext cx="4783449" cy="3435455"/>
            <a:chOff x="6539948" y="3010707"/>
            <a:chExt cx="4783449" cy="3435455"/>
          </a:xfrm>
        </p:grpSpPr>
        <p:grpSp>
          <p:nvGrpSpPr>
            <p:cNvPr id="20" name="Group 19">
              <a:extLst>
                <a:ext uri="{FF2B5EF4-FFF2-40B4-BE49-F238E27FC236}">
                  <a16:creationId xmlns:a16="http://schemas.microsoft.com/office/drawing/2014/main" id="{7C1B3180-18F9-3F4F-A4B4-D16B962E36D3}"/>
                </a:ext>
              </a:extLst>
            </p:cNvPr>
            <p:cNvGrpSpPr/>
            <p:nvPr/>
          </p:nvGrpSpPr>
          <p:grpSpPr>
            <a:xfrm>
              <a:off x="6609522" y="3010707"/>
              <a:ext cx="4713875" cy="3435455"/>
              <a:chOff x="6958710" y="3240922"/>
              <a:chExt cx="4122944" cy="3004786"/>
            </a:xfrm>
          </p:grpSpPr>
          <p:pic>
            <p:nvPicPr>
              <p:cNvPr id="21" name="Picture 2">
                <a:extLst>
                  <a:ext uri="{FF2B5EF4-FFF2-40B4-BE49-F238E27FC236}">
                    <a16:creationId xmlns:a16="http://schemas.microsoft.com/office/drawing/2014/main" id="{6CE93DC7-E1A3-574F-8594-87C307DF47F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1686" t="31006" r="1890" b="27673"/>
              <a:stretch/>
            </p:blipFill>
            <p:spPr bwMode="auto">
              <a:xfrm>
                <a:off x="6958710" y="3240922"/>
                <a:ext cx="4122944" cy="3004786"/>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D2C76974-9982-3349-9C53-FD3D7CBE5C2A}"/>
                  </a:ext>
                </a:extLst>
              </p:cNvPr>
              <p:cNvSpPr/>
              <p:nvPr/>
            </p:nvSpPr>
            <p:spPr>
              <a:xfrm>
                <a:off x="7722409" y="3735717"/>
                <a:ext cx="685800" cy="1236038"/>
              </a:xfrm>
              <a:prstGeom prst="rect">
                <a:avLst/>
              </a:prstGeom>
              <a:noFill/>
              <a:ln>
                <a:solidFill>
                  <a:srgbClr val="7030A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C66BD4F8-6952-E44A-B590-18E3651F53E0}"/>
                  </a:ext>
                </a:extLst>
              </p:cNvPr>
              <p:cNvSpPr/>
              <p:nvPr/>
            </p:nvSpPr>
            <p:spPr>
              <a:xfrm>
                <a:off x="7258497" y="5305758"/>
                <a:ext cx="1295400" cy="348229"/>
              </a:xfrm>
              <a:prstGeom prst="rect">
                <a:avLst/>
              </a:prstGeom>
              <a:noFill/>
              <a:ln>
                <a:solidFill>
                  <a:srgbClr val="7030A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2" name="Rectangle 21">
              <a:extLst>
                <a:ext uri="{FF2B5EF4-FFF2-40B4-BE49-F238E27FC236}">
                  <a16:creationId xmlns:a16="http://schemas.microsoft.com/office/drawing/2014/main" id="{B1243739-D66A-A74A-8EC8-B0F8FA0D7100}"/>
                </a:ext>
              </a:extLst>
            </p:cNvPr>
            <p:cNvSpPr/>
            <p:nvPr/>
          </p:nvSpPr>
          <p:spPr bwMode="auto">
            <a:xfrm>
              <a:off x="6539948" y="3010707"/>
              <a:ext cx="188843" cy="249328"/>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 name="Rectangle 23">
              <a:extLst>
                <a:ext uri="{FF2B5EF4-FFF2-40B4-BE49-F238E27FC236}">
                  <a16:creationId xmlns:a16="http://schemas.microsoft.com/office/drawing/2014/main" id="{9EE7F953-F674-2043-8C7E-B2AF3CACC1C7}"/>
                </a:ext>
              </a:extLst>
            </p:cNvPr>
            <p:cNvSpPr/>
            <p:nvPr/>
          </p:nvSpPr>
          <p:spPr bwMode="auto">
            <a:xfrm>
              <a:off x="8730653" y="3040140"/>
              <a:ext cx="188843" cy="249328"/>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5" name="TextBox 24">
            <a:extLst>
              <a:ext uri="{FF2B5EF4-FFF2-40B4-BE49-F238E27FC236}">
                <a16:creationId xmlns:a16="http://schemas.microsoft.com/office/drawing/2014/main" id="{C187A71D-4656-4CBF-AD89-C91C7B6756A4}"/>
              </a:ext>
            </a:extLst>
          </p:cNvPr>
          <p:cNvSpPr txBox="1"/>
          <p:nvPr/>
        </p:nvSpPr>
        <p:spPr bwMode="auto">
          <a:xfrm>
            <a:off x="4785891" y="6277845"/>
            <a:ext cx="33390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a:t>
            </a:r>
            <a:r>
              <a:rPr lang="en-US" sz="1200" i="1" dirty="0">
                <a:solidFill>
                  <a:schemeClr val="bg1"/>
                </a:solidFill>
                <a:latin typeface="Calibri" panose="020F0502020204030204" pitchFamily="34" charset="0"/>
              </a:rPr>
              <a:t>P</a:t>
            </a:r>
            <a:r>
              <a:rPr lang="en-US" sz="1200" dirty="0">
                <a:solidFill>
                  <a:schemeClr val="bg1"/>
                </a:solidFill>
                <a:latin typeface="Calibri" panose="020F0502020204030204" pitchFamily="34" charset="0"/>
              </a:rPr>
              <a:t>&lt;.01. </a:t>
            </a:r>
            <a:r>
              <a:rPr lang="en-US" sz="1200" b="0" dirty="0">
                <a:solidFill>
                  <a:schemeClr val="bg1"/>
                </a:solidFill>
                <a:latin typeface="Calibri" panose="020F0502020204030204" pitchFamily="34" charset="0"/>
              </a:rPr>
              <a:t>***</a:t>
            </a:r>
            <a:r>
              <a:rPr lang="en-US" sz="1200" b="0" i="1" dirty="0">
                <a:solidFill>
                  <a:schemeClr val="bg1"/>
                </a:solidFill>
                <a:latin typeface="Calibri" panose="020F0502020204030204" pitchFamily="34" charset="0"/>
              </a:rPr>
              <a:t>P </a:t>
            </a:r>
            <a:r>
              <a:rPr lang="en-US" sz="1200" b="0" dirty="0">
                <a:solidFill>
                  <a:schemeClr val="bg1"/>
                </a:solidFill>
                <a:latin typeface="Calibri" panose="020F0502020204030204" pitchFamily="34" charset="0"/>
              </a:rPr>
              <a:t>&lt;.001. </a:t>
            </a:r>
          </a:p>
        </p:txBody>
      </p:sp>
    </p:spTree>
    <p:extLst>
      <p:ext uri="{BB962C8B-B14F-4D97-AF65-F5344CB8AC3E}">
        <p14:creationId xmlns:p14="http://schemas.microsoft.com/office/powerpoint/2010/main" val="31419101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Freeform 48">
            <a:extLst>
              <a:ext uri="{FF2B5EF4-FFF2-40B4-BE49-F238E27FC236}">
                <a16:creationId xmlns:a16="http://schemas.microsoft.com/office/drawing/2014/main" id="{FFFEBEA6-2147-ED45-8BCE-41FA3431ED4F}"/>
              </a:ext>
            </a:extLst>
          </p:cNvPr>
          <p:cNvSpPr/>
          <p:nvPr/>
        </p:nvSpPr>
        <p:spPr bwMode="auto">
          <a:xfrm>
            <a:off x="10321493" y="3171825"/>
            <a:ext cx="459814" cy="885825"/>
          </a:xfrm>
          <a:custGeom>
            <a:avLst/>
            <a:gdLst>
              <a:gd name="connsiteX0" fmla="*/ 460375 w 460375"/>
              <a:gd name="connsiteY0" fmla="*/ 885825 h 885825"/>
              <a:gd name="connsiteX1" fmla="*/ 460375 w 460375"/>
              <a:gd name="connsiteY1" fmla="*/ 635000 h 885825"/>
              <a:gd name="connsiteX2" fmla="*/ 231775 w 460375"/>
              <a:gd name="connsiteY2" fmla="*/ 635000 h 885825"/>
              <a:gd name="connsiteX3" fmla="*/ 231775 w 460375"/>
              <a:gd name="connsiteY3" fmla="*/ 508000 h 885825"/>
              <a:gd name="connsiteX4" fmla="*/ 101600 w 460375"/>
              <a:gd name="connsiteY4" fmla="*/ 508000 h 885825"/>
              <a:gd name="connsiteX5" fmla="*/ 101600 w 460375"/>
              <a:gd name="connsiteY5" fmla="*/ 123825 h 885825"/>
              <a:gd name="connsiteX6" fmla="*/ 0 w 460375"/>
              <a:gd name="connsiteY6" fmla="*/ 123825 h 885825"/>
              <a:gd name="connsiteX7" fmla="*/ 0 w 460375"/>
              <a:gd name="connsiteY7" fmla="*/ 0 h 885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0375" h="885825">
                <a:moveTo>
                  <a:pt x="460375" y="885825"/>
                </a:moveTo>
                <a:lnTo>
                  <a:pt x="460375" y="635000"/>
                </a:lnTo>
                <a:lnTo>
                  <a:pt x="231775" y="635000"/>
                </a:lnTo>
                <a:lnTo>
                  <a:pt x="231775" y="508000"/>
                </a:lnTo>
                <a:lnTo>
                  <a:pt x="101600" y="508000"/>
                </a:lnTo>
                <a:lnTo>
                  <a:pt x="101600" y="123825"/>
                </a:lnTo>
                <a:lnTo>
                  <a:pt x="0" y="123825"/>
                </a:lnTo>
                <a:lnTo>
                  <a:pt x="0" y="0"/>
                </a:lnTo>
              </a:path>
            </a:pathLst>
          </a:custGeom>
          <a:noFill/>
          <a:ln w="28575">
            <a:solidFill>
              <a:schemeClr val="accent3"/>
            </a:solidFill>
            <a:miter lim="800000"/>
            <a:headEnd/>
            <a:tailEnd/>
          </a:ln>
        </p:spPr>
        <p:txBody>
          <a:bodyPr rtlCol="0" anchor="ctr"/>
          <a:lstStyle/>
          <a:p>
            <a:pPr algn="ctr"/>
            <a:endParaRPr lang="en-US" dirty="0"/>
          </a:p>
        </p:txBody>
      </p:sp>
      <p:cxnSp>
        <p:nvCxnSpPr>
          <p:cNvPr id="31" name="Straight Connector 30">
            <a:extLst>
              <a:ext uri="{FF2B5EF4-FFF2-40B4-BE49-F238E27FC236}">
                <a16:creationId xmlns:a16="http://schemas.microsoft.com/office/drawing/2014/main" id="{914DA427-58EB-9347-8B7C-9874ED489110}"/>
              </a:ext>
            </a:extLst>
          </p:cNvPr>
          <p:cNvCxnSpPr>
            <a:cxnSpLocks/>
          </p:cNvCxnSpPr>
          <p:nvPr/>
        </p:nvCxnSpPr>
        <p:spPr bwMode="auto">
          <a:xfrm flipV="1">
            <a:off x="7006645" y="3833050"/>
            <a:ext cx="1204912" cy="0"/>
          </a:xfrm>
          <a:prstGeom prst="line">
            <a:avLst/>
          </a:prstGeom>
          <a:noFill/>
          <a:ln w="28575" cap="flat" cmpd="sng" algn="ctr">
            <a:solidFill>
              <a:schemeClr val="bg1"/>
            </a:solidFill>
            <a:prstDash val="sysDot"/>
            <a:round/>
            <a:headEnd type="none" w="med" len="med"/>
            <a:tailEnd type="none" w="med" len="med"/>
          </a:ln>
          <a:effectLst/>
        </p:spPr>
      </p:cxnSp>
      <p:grpSp>
        <p:nvGrpSpPr>
          <p:cNvPr id="45" name="Group 44">
            <a:extLst>
              <a:ext uri="{FF2B5EF4-FFF2-40B4-BE49-F238E27FC236}">
                <a16:creationId xmlns:a16="http://schemas.microsoft.com/office/drawing/2014/main" id="{16B1595B-12AD-9A42-981E-16D1D2922D3E}"/>
              </a:ext>
            </a:extLst>
          </p:cNvPr>
          <p:cNvGrpSpPr/>
          <p:nvPr/>
        </p:nvGrpSpPr>
        <p:grpSpPr>
          <a:xfrm>
            <a:off x="7029450" y="3331146"/>
            <a:ext cx="1948684" cy="531634"/>
            <a:chOff x="7029450" y="3331146"/>
            <a:chExt cx="1948684" cy="531634"/>
          </a:xfrm>
        </p:grpSpPr>
        <p:sp>
          <p:nvSpPr>
            <p:cNvPr id="38" name="Freeform 37">
              <a:extLst>
                <a:ext uri="{FF2B5EF4-FFF2-40B4-BE49-F238E27FC236}">
                  <a16:creationId xmlns:a16="http://schemas.microsoft.com/office/drawing/2014/main" id="{F1762001-C47C-EF45-81B1-B783A8E2057B}"/>
                </a:ext>
              </a:extLst>
            </p:cNvPr>
            <p:cNvSpPr/>
            <p:nvPr/>
          </p:nvSpPr>
          <p:spPr bwMode="auto">
            <a:xfrm>
              <a:off x="7029450" y="3355975"/>
              <a:ext cx="1927225" cy="469900"/>
            </a:xfrm>
            <a:custGeom>
              <a:avLst/>
              <a:gdLst>
                <a:gd name="connsiteX0" fmla="*/ 1927225 w 1927225"/>
                <a:gd name="connsiteY0" fmla="*/ 469900 h 469900"/>
                <a:gd name="connsiteX1" fmla="*/ 962025 w 1927225"/>
                <a:gd name="connsiteY1" fmla="*/ 469900 h 469900"/>
                <a:gd name="connsiteX2" fmla="*/ 771525 w 1927225"/>
                <a:gd name="connsiteY2" fmla="*/ 431800 h 469900"/>
                <a:gd name="connsiteX3" fmla="*/ 612775 w 1927225"/>
                <a:gd name="connsiteY3" fmla="*/ 254000 h 469900"/>
                <a:gd name="connsiteX4" fmla="*/ 415925 w 1927225"/>
                <a:gd name="connsiteY4" fmla="*/ 82550 h 469900"/>
                <a:gd name="connsiteX5" fmla="*/ 263525 w 1927225"/>
                <a:gd name="connsiteY5" fmla="*/ 0 h 469900"/>
                <a:gd name="connsiteX6" fmla="*/ 130175 w 1927225"/>
                <a:gd name="connsiteY6" fmla="*/ 114300 h 469900"/>
                <a:gd name="connsiteX7" fmla="*/ 0 w 1927225"/>
                <a:gd name="connsiteY7" fmla="*/ 155575 h 469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27225" h="469900">
                  <a:moveTo>
                    <a:pt x="1927225" y="469900"/>
                  </a:moveTo>
                  <a:lnTo>
                    <a:pt x="962025" y="469900"/>
                  </a:lnTo>
                  <a:lnTo>
                    <a:pt x="771525" y="431800"/>
                  </a:lnTo>
                  <a:lnTo>
                    <a:pt x="612775" y="254000"/>
                  </a:lnTo>
                  <a:lnTo>
                    <a:pt x="415925" y="82550"/>
                  </a:lnTo>
                  <a:lnTo>
                    <a:pt x="263525" y="0"/>
                  </a:lnTo>
                  <a:lnTo>
                    <a:pt x="130175" y="114300"/>
                  </a:lnTo>
                  <a:lnTo>
                    <a:pt x="0" y="155575"/>
                  </a:lnTo>
                </a:path>
              </a:pathLst>
            </a:custGeom>
            <a:noFill/>
            <a:ln w="28575">
              <a:solidFill>
                <a:schemeClr val="accent4"/>
              </a:solidFill>
              <a:miter lim="800000"/>
              <a:headEnd/>
              <a:tailEnd/>
            </a:ln>
          </p:spPr>
          <p:txBody>
            <a:bodyPr rtlCol="0" anchor="ctr"/>
            <a:lstStyle/>
            <a:p>
              <a:pPr algn="ctr"/>
              <a:endParaRPr lang="en-US" dirty="0"/>
            </a:p>
          </p:txBody>
        </p:sp>
        <p:grpSp>
          <p:nvGrpSpPr>
            <p:cNvPr id="44" name="Group 43">
              <a:extLst>
                <a:ext uri="{FF2B5EF4-FFF2-40B4-BE49-F238E27FC236}">
                  <a16:creationId xmlns:a16="http://schemas.microsoft.com/office/drawing/2014/main" id="{B905B7A4-5A8F-F041-BAE6-1571D53A7BC1}"/>
                </a:ext>
              </a:extLst>
            </p:cNvPr>
            <p:cNvGrpSpPr/>
            <p:nvPr/>
          </p:nvGrpSpPr>
          <p:grpSpPr>
            <a:xfrm>
              <a:off x="7262261" y="3331146"/>
              <a:ext cx="1715873" cy="531634"/>
              <a:chOff x="7262261" y="3331146"/>
              <a:chExt cx="1715873" cy="531634"/>
            </a:xfrm>
          </p:grpSpPr>
          <p:sp>
            <p:nvSpPr>
              <p:cNvPr id="221" name="Rectangle 220">
                <a:extLst>
                  <a:ext uri="{FF2B5EF4-FFF2-40B4-BE49-F238E27FC236}">
                    <a16:creationId xmlns:a16="http://schemas.microsoft.com/office/drawing/2014/main" id="{CA4D51EB-FE5E-9C43-97B4-0A19DE8B65D9}"/>
                  </a:ext>
                </a:extLst>
              </p:cNvPr>
              <p:cNvSpPr/>
              <p:nvPr/>
            </p:nvSpPr>
            <p:spPr bwMode="auto">
              <a:xfrm>
                <a:off x="8914126" y="3794436"/>
                <a:ext cx="64008" cy="6400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 name="Rectangle 221">
                <a:extLst>
                  <a:ext uri="{FF2B5EF4-FFF2-40B4-BE49-F238E27FC236}">
                    <a16:creationId xmlns:a16="http://schemas.microsoft.com/office/drawing/2014/main" id="{E2B45EEA-25AD-BF46-872A-660261C621EC}"/>
                  </a:ext>
                </a:extLst>
              </p:cNvPr>
              <p:cNvSpPr/>
              <p:nvPr/>
            </p:nvSpPr>
            <p:spPr bwMode="auto">
              <a:xfrm>
                <a:off x="7262261" y="3331146"/>
                <a:ext cx="64008" cy="6400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 name="Rectangle 222">
                <a:extLst>
                  <a:ext uri="{FF2B5EF4-FFF2-40B4-BE49-F238E27FC236}">
                    <a16:creationId xmlns:a16="http://schemas.microsoft.com/office/drawing/2014/main" id="{30E2227B-0557-2F47-BA63-13912C62B24E}"/>
                  </a:ext>
                </a:extLst>
              </p:cNvPr>
              <p:cNvSpPr/>
              <p:nvPr/>
            </p:nvSpPr>
            <p:spPr bwMode="auto">
              <a:xfrm>
                <a:off x="7413525" y="3403106"/>
                <a:ext cx="64008" cy="6400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 name="Rectangle 223">
                <a:extLst>
                  <a:ext uri="{FF2B5EF4-FFF2-40B4-BE49-F238E27FC236}">
                    <a16:creationId xmlns:a16="http://schemas.microsoft.com/office/drawing/2014/main" id="{AB46735D-1D47-314F-BA2D-92AC0460DA9C}"/>
                  </a:ext>
                </a:extLst>
              </p:cNvPr>
              <p:cNvSpPr/>
              <p:nvPr/>
            </p:nvSpPr>
            <p:spPr bwMode="auto">
              <a:xfrm>
                <a:off x="7612278" y="3580504"/>
                <a:ext cx="64008" cy="6400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5" name="Rectangle 224">
                <a:extLst>
                  <a:ext uri="{FF2B5EF4-FFF2-40B4-BE49-F238E27FC236}">
                    <a16:creationId xmlns:a16="http://schemas.microsoft.com/office/drawing/2014/main" id="{1948E8B4-1873-6742-B266-D187E1499CA4}"/>
                  </a:ext>
                </a:extLst>
              </p:cNvPr>
              <p:cNvSpPr/>
              <p:nvPr/>
            </p:nvSpPr>
            <p:spPr bwMode="auto">
              <a:xfrm>
                <a:off x="7772715" y="3743070"/>
                <a:ext cx="64008" cy="6400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6" name="Rectangle 225">
                <a:extLst>
                  <a:ext uri="{FF2B5EF4-FFF2-40B4-BE49-F238E27FC236}">
                    <a16:creationId xmlns:a16="http://schemas.microsoft.com/office/drawing/2014/main" id="{99CE6097-37F0-1B42-9493-A2B43141EDC8}"/>
                  </a:ext>
                </a:extLst>
              </p:cNvPr>
              <p:cNvSpPr/>
              <p:nvPr/>
            </p:nvSpPr>
            <p:spPr bwMode="auto">
              <a:xfrm>
                <a:off x="7952713" y="3793660"/>
                <a:ext cx="64008" cy="6400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7" name="Rectangle 226">
                <a:extLst>
                  <a:ext uri="{FF2B5EF4-FFF2-40B4-BE49-F238E27FC236}">
                    <a16:creationId xmlns:a16="http://schemas.microsoft.com/office/drawing/2014/main" id="{70E7DBAF-4E66-3B43-B198-4AEDBF1B61A3}"/>
                  </a:ext>
                </a:extLst>
              </p:cNvPr>
              <p:cNvSpPr/>
              <p:nvPr/>
            </p:nvSpPr>
            <p:spPr bwMode="auto">
              <a:xfrm>
                <a:off x="8091440" y="3798772"/>
                <a:ext cx="64008" cy="6400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8" name="Rectangle 227">
                <a:extLst>
                  <a:ext uri="{FF2B5EF4-FFF2-40B4-BE49-F238E27FC236}">
                    <a16:creationId xmlns:a16="http://schemas.microsoft.com/office/drawing/2014/main" id="{6DA3CA00-0DF2-8B4D-9703-5908AB9AF91D}"/>
                  </a:ext>
                </a:extLst>
              </p:cNvPr>
              <p:cNvSpPr/>
              <p:nvPr/>
            </p:nvSpPr>
            <p:spPr bwMode="auto">
              <a:xfrm>
                <a:off x="8290581" y="3789976"/>
                <a:ext cx="64008" cy="6400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0" name="Rectangle 229">
                <a:extLst>
                  <a:ext uri="{FF2B5EF4-FFF2-40B4-BE49-F238E27FC236}">
                    <a16:creationId xmlns:a16="http://schemas.microsoft.com/office/drawing/2014/main" id="{E7F079BF-D720-9C42-8757-8C12DB127664}"/>
                  </a:ext>
                </a:extLst>
              </p:cNvPr>
              <p:cNvSpPr/>
              <p:nvPr/>
            </p:nvSpPr>
            <p:spPr bwMode="auto">
              <a:xfrm>
                <a:off x="8434175" y="3793660"/>
                <a:ext cx="64008" cy="6400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sp>
        <p:nvSpPr>
          <p:cNvPr id="5" name="Title 1">
            <a:extLst>
              <a:ext uri="{FF2B5EF4-FFF2-40B4-BE49-F238E27FC236}">
                <a16:creationId xmlns:a16="http://schemas.microsoft.com/office/drawing/2014/main" id="{3DD75092-6E7F-8A4B-883D-8651B3134C0F}"/>
              </a:ext>
            </a:extLst>
          </p:cNvPr>
          <p:cNvSpPr>
            <a:spLocks noGrp="1"/>
          </p:cNvSpPr>
          <p:nvPr>
            <p:ph type="title"/>
          </p:nvPr>
        </p:nvSpPr>
        <p:spPr/>
        <p:txBody>
          <a:bodyPr/>
          <a:lstStyle/>
          <a:p>
            <a:r>
              <a:rPr lang="en-US" sz="3600" dirty="0"/>
              <a:t>Tiragolumab (MTIG7192A) is an Anti-TIGIT mAb </a:t>
            </a:r>
            <a:br>
              <a:rPr lang="en-US" sz="3600" dirty="0"/>
            </a:br>
            <a:r>
              <a:rPr lang="en-US" sz="3600" dirty="0"/>
              <a:t>That Blocks TIGIT/PVR Interaction</a:t>
            </a:r>
          </a:p>
        </p:txBody>
      </p:sp>
      <p:sp>
        <p:nvSpPr>
          <p:cNvPr id="14" name="Content Placeholder 13">
            <a:extLst>
              <a:ext uri="{FF2B5EF4-FFF2-40B4-BE49-F238E27FC236}">
                <a16:creationId xmlns:a16="http://schemas.microsoft.com/office/drawing/2014/main" id="{65E7B7F0-22F8-4E49-AC44-5A967BE911B3}"/>
              </a:ext>
            </a:extLst>
          </p:cNvPr>
          <p:cNvSpPr>
            <a:spLocks noGrp="1"/>
          </p:cNvSpPr>
          <p:nvPr>
            <p:ph sz="half" idx="1"/>
          </p:nvPr>
        </p:nvSpPr>
        <p:spPr>
          <a:xfrm>
            <a:off x="601820" y="1510730"/>
            <a:ext cx="5694786" cy="833192"/>
          </a:xfrm>
        </p:spPr>
        <p:txBody>
          <a:bodyPr/>
          <a:lstStyle/>
          <a:p>
            <a:r>
              <a:rPr lang="en-US" sz="1800" dirty="0">
                <a:solidFill>
                  <a:schemeClr val="bg1"/>
                </a:solidFill>
              </a:rPr>
              <a:t>Tiragolumab is a fully human IgG1 </a:t>
            </a:r>
            <a:r>
              <a:rPr lang="el-GR" sz="1800" dirty="0">
                <a:solidFill>
                  <a:schemeClr val="bg1"/>
                </a:solidFill>
                <a:latin typeface="Arial" panose="020B0604020202020204" pitchFamily="34" charset="0"/>
                <a:cs typeface="Arial" panose="020B0604020202020204" pitchFamily="34" charset="0"/>
              </a:rPr>
              <a:t>κ</a:t>
            </a:r>
            <a:r>
              <a:rPr lang="en-US" sz="1800" dirty="0">
                <a:solidFill>
                  <a:schemeClr val="bg1"/>
                </a:solidFill>
              </a:rPr>
              <a:t> Fc-active </a:t>
            </a:r>
            <a:br>
              <a:rPr lang="en-US" sz="1800" dirty="0">
                <a:solidFill>
                  <a:schemeClr val="bg1"/>
                </a:solidFill>
              </a:rPr>
            </a:br>
            <a:r>
              <a:rPr lang="en-US" sz="1800" dirty="0">
                <a:solidFill>
                  <a:schemeClr val="bg1"/>
                </a:solidFill>
              </a:rPr>
              <a:t>anti-TIGIT mAb that blocks binding of TIGIT with PVR</a:t>
            </a:r>
            <a:r>
              <a:rPr lang="en-US" sz="1800" baseline="30000" dirty="0">
                <a:solidFill>
                  <a:schemeClr val="bg1"/>
                </a:solidFill>
              </a:rPr>
              <a:t>1,2</a:t>
            </a:r>
            <a:endParaRPr lang="en-US" sz="1800" baseline="30000" dirty="0"/>
          </a:p>
        </p:txBody>
      </p:sp>
      <p:sp>
        <p:nvSpPr>
          <p:cNvPr id="15" name="Content Placeholder 14">
            <a:extLst>
              <a:ext uri="{FF2B5EF4-FFF2-40B4-BE49-F238E27FC236}">
                <a16:creationId xmlns:a16="http://schemas.microsoft.com/office/drawing/2014/main" id="{FCCA96A0-BD58-4896-8499-DC083520B831}"/>
              </a:ext>
            </a:extLst>
          </p:cNvPr>
          <p:cNvSpPr>
            <a:spLocks noGrp="1"/>
          </p:cNvSpPr>
          <p:nvPr>
            <p:ph sz="half" idx="2"/>
          </p:nvPr>
        </p:nvSpPr>
        <p:spPr>
          <a:xfrm>
            <a:off x="6384157" y="1510730"/>
            <a:ext cx="5342719" cy="1103313"/>
          </a:xfrm>
        </p:spPr>
        <p:txBody>
          <a:bodyPr/>
          <a:lstStyle/>
          <a:p>
            <a:r>
              <a:rPr lang="en-US" sz="1800" dirty="0">
                <a:solidFill>
                  <a:schemeClr val="bg1"/>
                </a:solidFill>
              </a:rPr>
              <a:t>In preclinical models, combination TIGIT and PD-L1 blockade with mAb acts synergistically to control tumors and improve survival;</a:t>
            </a:r>
            <a:r>
              <a:rPr lang="en-US" sz="1800" baseline="30000" dirty="0">
                <a:solidFill>
                  <a:schemeClr val="bg1"/>
                </a:solidFill>
              </a:rPr>
              <a:t> </a:t>
            </a:r>
            <a:r>
              <a:rPr lang="en-US" sz="1800" dirty="0">
                <a:solidFill>
                  <a:schemeClr val="bg1"/>
                </a:solidFill>
              </a:rPr>
              <a:t>these effects are T-cell dependent</a:t>
            </a:r>
            <a:r>
              <a:rPr lang="en-US" sz="1800" baseline="30000" dirty="0">
                <a:solidFill>
                  <a:schemeClr val="bg1"/>
                </a:solidFill>
              </a:rPr>
              <a:t>3</a:t>
            </a:r>
          </a:p>
          <a:p>
            <a:endParaRPr lang="en-US" sz="1800" dirty="0"/>
          </a:p>
        </p:txBody>
      </p:sp>
      <p:sp>
        <p:nvSpPr>
          <p:cNvPr id="13" name="Text Box 11">
            <a:extLst>
              <a:ext uri="{FF2B5EF4-FFF2-40B4-BE49-F238E27FC236}">
                <a16:creationId xmlns:a16="http://schemas.microsoft.com/office/drawing/2014/main" id="{9B2262A1-DBC4-4A44-B55E-5A3EA8D1F206}"/>
              </a:ext>
            </a:extLst>
          </p:cNvPr>
          <p:cNvSpPr txBox="1">
            <a:spLocks noChangeArrowheads="1"/>
          </p:cNvSpPr>
          <p:nvPr/>
        </p:nvSpPr>
        <p:spPr bwMode="auto">
          <a:xfrm>
            <a:off x="438724" y="6400403"/>
            <a:ext cx="84248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Rodriguez-Abreu. ASCO 2020. Abstr 9503. 2. Manieri. Trends Immunol. 2017;38:20. 3. Johnston. Cancer Cell. 2014;26:923.</a:t>
            </a:r>
          </a:p>
        </p:txBody>
      </p:sp>
      <p:grpSp>
        <p:nvGrpSpPr>
          <p:cNvPr id="16" name="Group 15">
            <a:extLst>
              <a:ext uri="{FF2B5EF4-FFF2-40B4-BE49-F238E27FC236}">
                <a16:creationId xmlns:a16="http://schemas.microsoft.com/office/drawing/2014/main" id="{DAC1EB9A-63D6-4D1C-80AD-886B6107793B}"/>
              </a:ext>
            </a:extLst>
          </p:cNvPr>
          <p:cNvGrpSpPr/>
          <p:nvPr/>
        </p:nvGrpSpPr>
        <p:grpSpPr>
          <a:xfrm>
            <a:off x="9392911" y="6207927"/>
            <a:ext cx="2488502" cy="454909"/>
            <a:chOff x="9392911" y="6207927"/>
            <a:chExt cx="2488502" cy="454909"/>
          </a:xfrm>
        </p:grpSpPr>
        <p:pic>
          <p:nvPicPr>
            <p:cNvPr id="17" name="Picture 16" descr="A picture containing text, ax, wheel&#10;&#10;Description automatically generated">
              <a:extLst>
                <a:ext uri="{FF2B5EF4-FFF2-40B4-BE49-F238E27FC236}">
                  <a16:creationId xmlns:a16="http://schemas.microsoft.com/office/drawing/2014/main" id="{3132287A-514D-4D5B-88EC-65756399C2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8" name="Rectangle 8">
              <a:extLst>
                <a:ext uri="{FF2B5EF4-FFF2-40B4-BE49-F238E27FC236}">
                  <a16:creationId xmlns:a16="http://schemas.microsoft.com/office/drawing/2014/main" id="{BB1CD3A1-BCF0-4183-BB2F-3F1339822DFB}"/>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pSp>
        <p:nvGrpSpPr>
          <p:cNvPr id="51" name="Group 85">
            <a:extLst>
              <a:ext uri="{FF2B5EF4-FFF2-40B4-BE49-F238E27FC236}">
                <a16:creationId xmlns:a16="http://schemas.microsoft.com/office/drawing/2014/main" id="{2C5DA79A-9A81-4CA7-B3D3-D274031D7479}"/>
              </a:ext>
            </a:extLst>
          </p:cNvPr>
          <p:cNvGrpSpPr>
            <a:grpSpLocks/>
          </p:cNvGrpSpPr>
          <p:nvPr/>
        </p:nvGrpSpPr>
        <p:grpSpPr bwMode="auto">
          <a:xfrm rot="738066">
            <a:off x="3973270" y="4053025"/>
            <a:ext cx="955123" cy="979040"/>
            <a:chOff x="-121713" y="2865486"/>
            <a:chExt cx="608778" cy="624783"/>
          </a:xfrm>
        </p:grpSpPr>
        <p:sp>
          <p:nvSpPr>
            <p:cNvPr id="52" name="Freeform 15">
              <a:extLst>
                <a:ext uri="{FF2B5EF4-FFF2-40B4-BE49-F238E27FC236}">
                  <a16:creationId xmlns:a16="http://schemas.microsoft.com/office/drawing/2014/main" id="{00177155-3B24-4583-809F-36C71C30F4D1}"/>
                </a:ext>
              </a:extLst>
            </p:cNvPr>
            <p:cNvSpPr/>
            <p:nvPr/>
          </p:nvSpPr>
          <p:spPr bwMode="auto">
            <a:xfrm>
              <a:off x="-122259" y="2865214"/>
              <a:ext cx="608778" cy="624758"/>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gradFill flip="none" rotWithShape="1">
              <a:gsLst>
                <a:gs pos="0">
                  <a:schemeClr val="accent6">
                    <a:lumMod val="50000"/>
                  </a:schemeClr>
                </a:gs>
                <a:gs pos="50000">
                  <a:schemeClr val="accent6">
                    <a:lumMod val="60000"/>
                    <a:lumOff val="40000"/>
                  </a:schemeClr>
                </a:gs>
                <a:gs pos="100000">
                  <a:schemeClr val="accent6">
                    <a:lumMod val="20000"/>
                    <a:lumOff val="80000"/>
                  </a:schemeClr>
                </a:gs>
              </a:gsLst>
              <a:lin ang="10800000" scaled="1"/>
              <a:tileRect/>
            </a:gradFill>
            <a:ln w="12700">
              <a:solidFill>
                <a:schemeClr val="accent6">
                  <a:lumMod val="60000"/>
                  <a:lumOff val="4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53" name="Freeform 16">
              <a:extLst>
                <a:ext uri="{FF2B5EF4-FFF2-40B4-BE49-F238E27FC236}">
                  <a16:creationId xmlns:a16="http://schemas.microsoft.com/office/drawing/2014/main" id="{8125DCEF-3A75-476A-8CF8-F23D008E021B}"/>
                </a:ext>
              </a:extLst>
            </p:cNvPr>
            <p:cNvSpPr/>
            <p:nvPr/>
          </p:nvSpPr>
          <p:spPr bwMode="auto">
            <a:xfrm>
              <a:off x="-749" y="2944386"/>
              <a:ext cx="422351" cy="427181"/>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0">
                  <a:schemeClr val="accent6">
                    <a:lumMod val="50000"/>
                  </a:schemeClr>
                </a:gs>
                <a:gs pos="50000">
                  <a:srgbClr val="773484"/>
                </a:gs>
                <a:gs pos="100000">
                  <a:schemeClr val="accent6">
                    <a:lumMod val="40000"/>
                    <a:lumOff val="60000"/>
                  </a:schemeClr>
                </a:gs>
              </a:gsLst>
              <a:path path="circle">
                <a:fillToRect l="50000" t="50000" r="50000" b="50000"/>
              </a:path>
              <a:tileRect/>
            </a:gradFill>
            <a:ln w="12700">
              <a:solidFill>
                <a:schemeClr val="accent6">
                  <a:lumMod val="60000"/>
                  <a:lumOff val="4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grpSp>
      <p:sp>
        <p:nvSpPr>
          <p:cNvPr id="54" name="Freeform 83">
            <a:extLst>
              <a:ext uri="{FF2B5EF4-FFF2-40B4-BE49-F238E27FC236}">
                <a16:creationId xmlns:a16="http://schemas.microsoft.com/office/drawing/2014/main" id="{E8C4953F-1A33-4FA4-9024-F9D80EC9982F}"/>
              </a:ext>
            </a:extLst>
          </p:cNvPr>
          <p:cNvSpPr>
            <a:spLocks noChangeAspect="1"/>
          </p:cNvSpPr>
          <p:nvPr/>
        </p:nvSpPr>
        <p:spPr bwMode="auto">
          <a:xfrm rot="14113415">
            <a:off x="3950738" y="3798896"/>
            <a:ext cx="414387" cy="355512"/>
          </a:xfrm>
          <a:custGeom>
            <a:avLst/>
            <a:gdLst>
              <a:gd name="connsiteX0" fmla="*/ 15081 w 748506"/>
              <a:gd name="connsiteY0" fmla="*/ 74216 h 610791"/>
              <a:gd name="connsiteX1" fmla="*/ 12700 w 748506"/>
              <a:gd name="connsiteY1" fmla="*/ 19447 h 610791"/>
              <a:gd name="connsiteX2" fmla="*/ 91281 w 748506"/>
              <a:gd name="connsiteY2" fmla="*/ 28972 h 610791"/>
              <a:gd name="connsiteX3" fmla="*/ 341313 w 748506"/>
              <a:gd name="connsiteY3" fmla="*/ 193279 h 610791"/>
              <a:gd name="connsiteX4" fmla="*/ 455613 w 748506"/>
              <a:gd name="connsiteY4" fmla="*/ 259954 h 610791"/>
              <a:gd name="connsiteX5" fmla="*/ 524669 w 748506"/>
              <a:gd name="connsiteY5" fmla="*/ 228997 h 610791"/>
              <a:gd name="connsiteX6" fmla="*/ 612775 w 748506"/>
              <a:gd name="connsiteY6" fmla="*/ 224235 h 610791"/>
              <a:gd name="connsiteX7" fmla="*/ 729456 w 748506"/>
              <a:gd name="connsiteY7" fmla="*/ 302816 h 610791"/>
              <a:gd name="connsiteX8" fmla="*/ 727075 w 748506"/>
              <a:gd name="connsiteY8" fmla="*/ 367110 h 610791"/>
              <a:gd name="connsiteX9" fmla="*/ 700881 w 748506"/>
              <a:gd name="connsiteY9" fmla="*/ 388541 h 610791"/>
              <a:gd name="connsiteX10" fmla="*/ 665163 w 748506"/>
              <a:gd name="connsiteY10" fmla="*/ 350441 h 610791"/>
              <a:gd name="connsiteX11" fmla="*/ 588963 w 748506"/>
              <a:gd name="connsiteY11" fmla="*/ 326629 h 610791"/>
              <a:gd name="connsiteX12" fmla="*/ 510381 w 748506"/>
              <a:gd name="connsiteY12" fmla="*/ 379016 h 610791"/>
              <a:gd name="connsiteX13" fmla="*/ 479425 w 748506"/>
              <a:gd name="connsiteY13" fmla="*/ 471885 h 610791"/>
              <a:gd name="connsiteX14" fmla="*/ 505619 w 748506"/>
              <a:gd name="connsiteY14" fmla="*/ 533797 h 610791"/>
              <a:gd name="connsiteX15" fmla="*/ 555625 w 748506"/>
              <a:gd name="connsiteY15" fmla="*/ 567135 h 610791"/>
              <a:gd name="connsiteX16" fmla="*/ 534194 w 748506"/>
              <a:gd name="connsiteY16" fmla="*/ 593329 h 610791"/>
              <a:gd name="connsiteX17" fmla="*/ 465138 w 748506"/>
              <a:gd name="connsiteY17" fmla="*/ 600472 h 610791"/>
              <a:gd name="connsiteX18" fmla="*/ 379413 w 748506"/>
              <a:gd name="connsiteY18" fmla="*/ 531416 h 610791"/>
              <a:gd name="connsiteX19" fmla="*/ 355600 w 748506"/>
              <a:gd name="connsiteY19" fmla="*/ 450454 h 610791"/>
              <a:gd name="connsiteX20" fmla="*/ 391319 w 748506"/>
              <a:gd name="connsiteY20" fmla="*/ 350441 h 610791"/>
              <a:gd name="connsiteX21" fmla="*/ 291306 w 748506"/>
              <a:gd name="connsiteY21" fmla="*/ 276622 h 610791"/>
              <a:gd name="connsiteX22" fmla="*/ 184150 w 748506"/>
              <a:gd name="connsiteY22" fmla="*/ 198041 h 610791"/>
              <a:gd name="connsiteX23" fmla="*/ 15081 w 748506"/>
              <a:gd name="connsiteY23" fmla="*/ 74216 h 61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48506" h="610791">
                <a:moveTo>
                  <a:pt x="15081" y="74216"/>
                </a:moveTo>
                <a:cubicBezTo>
                  <a:pt x="7540" y="50602"/>
                  <a:pt x="0" y="26988"/>
                  <a:pt x="12700" y="19447"/>
                </a:cubicBezTo>
                <a:cubicBezTo>
                  <a:pt x="25400" y="11906"/>
                  <a:pt x="36512" y="0"/>
                  <a:pt x="91281" y="28972"/>
                </a:cubicBezTo>
                <a:cubicBezTo>
                  <a:pt x="146050" y="57944"/>
                  <a:pt x="280591" y="154782"/>
                  <a:pt x="341313" y="193279"/>
                </a:cubicBezTo>
                <a:cubicBezTo>
                  <a:pt x="402035" y="231776"/>
                  <a:pt x="425054" y="254001"/>
                  <a:pt x="455613" y="259954"/>
                </a:cubicBezTo>
                <a:cubicBezTo>
                  <a:pt x="486172" y="265907"/>
                  <a:pt x="498475" y="234950"/>
                  <a:pt x="524669" y="228997"/>
                </a:cubicBezTo>
                <a:cubicBezTo>
                  <a:pt x="550863" y="223044"/>
                  <a:pt x="578644" y="211932"/>
                  <a:pt x="612775" y="224235"/>
                </a:cubicBezTo>
                <a:cubicBezTo>
                  <a:pt x="646906" y="236538"/>
                  <a:pt x="710406" y="279004"/>
                  <a:pt x="729456" y="302816"/>
                </a:cubicBezTo>
                <a:cubicBezTo>
                  <a:pt x="748506" y="326628"/>
                  <a:pt x="731838" y="352822"/>
                  <a:pt x="727075" y="367110"/>
                </a:cubicBezTo>
                <a:cubicBezTo>
                  <a:pt x="722312" y="381398"/>
                  <a:pt x="711200" y="391319"/>
                  <a:pt x="700881" y="388541"/>
                </a:cubicBezTo>
                <a:cubicBezTo>
                  <a:pt x="690562" y="385763"/>
                  <a:pt x="683816" y="360760"/>
                  <a:pt x="665163" y="350441"/>
                </a:cubicBezTo>
                <a:cubicBezTo>
                  <a:pt x="646510" y="340122"/>
                  <a:pt x="614760" y="321867"/>
                  <a:pt x="588963" y="326629"/>
                </a:cubicBezTo>
                <a:cubicBezTo>
                  <a:pt x="563166" y="331391"/>
                  <a:pt x="528637" y="354807"/>
                  <a:pt x="510381" y="379016"/>
                </a:cubicBezTo>
                <a:cubicBezTo>
                  <a:pt x="492125" y="403225"/>
                  <a:pt x="480219" y="446088"/>
                  <a:pt x="479425" y="471885"/>
                </a:cubicBezTo>
                <a:cubicBezTo>
                  <a:pt x="478631" y="497682"/>
                  <a:pt x="492919" y="517922"/>
                  <a:pt x="505619" y="533797"/>
                </a:cubicBezTo>
                <a:cubicBezTo>
                  <a:pt x="518319" y="549672"/>
                  <a:pt x="550863" y="557213"/>
                  <a:pt x="555625" y="567135"/>
                </a:cubicBezTo>
                <a:cubicBezTo>
                  <a:pt x="560387" y="577057"/>
                  <a:pt x="549275" y="587773"/>
                  <a:pt x="534194" y="593329"/>
                </a:cubicBezTo>
                <a:cubicBezTo>
                  <a:pt x="519113" y="598885"/>
                  <a:pt x="490935" y="610791"/>
                  <a:pt x="465138" y="600472"/>
                </a:cubicBezTo>
                <a:cubicBezTo>
                  <a:pt x="439341" y="590153"/>
                  <a:pt x="397669" y="556419"/>
                  <a:pt x="379413" y="531416"/>
                </a:cubicBezTo>
                <a:cubicBezTo>
                  <a:pt x="361157" y="506413"/>
                  <a:pt x="353616" y="480617"/>
                  <a:pt x="355600" y="450454"/>
                </a:cubicBezTo>
                <a:cubicBezTo>
                  <a:pt x="357584" y="420291"/>
                  <a:pt x="402035" y="379413"/>
                  <a:pt x="391319" y="350441"/>
                </a:cubicBezTo>
                <a:cubicBezTo>
                  <a:pt x="380603" y="321469"/>
                  <a:pt x="291306" y="276622"/>
                  <a:pt x="291306" y="276622"/>
                </a:cubicBezTo>
                <a:lnTo>
                  <a:pt x="184150" y="198041"/>
                </a:lnTo>
                <a:lnTo>
                  <a:pt x="15081" y="74216"/>
                </a:lnTo>
                <a:close/>
              </a:path>
            </a:pathLst>
          </a:custGeom>
          <a:solidFill>
            <a:schemeClr val="accent5"/>
          </a:solidFill>
          <a:ln w="9525">
            <a:solidFill>
              <a:schemeClr val="accent5">
                <a:lumMod val="75000"/>
              </a:schemeClr>
            </a:solidFill>
            <a:miter lim="800000"/>
            <a:headEnd/>
            <a:tailEnd/>
          </a:ln>
        </p:spPr>
        <p:txBody>
          <a:bodyPr anchor="ctr"/>
          <a:lstStyle/>
          <a:p>
            <a:pPr algn="ctr" eaLnBrk="1" fontAlgn="auto" hangingPunct="1">
              <a:spcBef>
                <a:spcPts val="0"/>
              </a:spcBef>
              <a:spcAft>
                <a:spcPts val="0"/>
              </a:spcAft>
              <a:defRPr/>
            </a:pPr>
            <a:endParaRPr lang="en-US" sz="1400" dirty="0">
              <a:solidFill>
                <a:schemeClr val="bg1"/>
              </a:solidFill>
              <a:latin typeface="Calibri" panose="020F0502020204030204" pitchFamily="34" charset="0"/>
              <a:ea typeface="MS PGothic" pitchFamily="34" charset="-128"/>
            </a:endParaRPr>
          </a:p>
        </p:txBody>
      </p:sp>
      <p:grpSp>
        <p:nvGrpSpPr>
          <p:cNvPr id="55" name="Group 22">
            <a:extLst>
              <a:ext uri="{FF2B5EF4-FFF2-40B4-BE49-F238E27FC236}">
                <a16:creationId xmlns:a16="http://schemas.microsoft.com/office/drawing/2014/main" id="{9D67B827-3A5F-4FA3-85D0-57566C561BF6}"/>
              </a:ext>
            </a:extLst>
          </p:cNvPr>
          <p:cNvGrpSpPr>
            <a:grpSpLocks noChangeAspect="1"/>
          </p:cNvGrpSpPr>
          <p:nvPr/>
        </p:nvGrpSpPr>
        <p:grpSpPr bwMode="auto">
          <a:xfrm rot="9885458">
            <a:off x="3729147" y="3562163"/>
            <a:ext cx="361950" cy="261938"/>
            <a:chOff x="8571792" y="4033631"/>
            <a:chExt cx="697742" cy="506060"/>
          </a:xfrm>
          <a:solidFill>
            <a:schemeClr val="accent5">
              <a:lumMod val="75000"/>
            </a:schemeClr>
          </a:solidFill>
        </p:grpSpPr>
        <p:sp>
          <p:nvSpPr>
            <p:cNvPr id="56" name="Rounded Rectangle 24">
              <a:extLst>
                <a:ext uri="{FF2B5EF4-FFF2-40B4-BE49-F238E27FC236}">
                  <a16:creationId xmlns:a16="http://schemas.microsoft.com/office/drawing/2014/main" id="{7D564B3E-4DD6-468C-9E85-DD321C2BDEC9}"/>
                </a:ext>
              </a:extLst>
            </p:cNvPr>
            <p:cNvSpPr>
              <a:spLocks noChangeArrowheads="1"/>
            </p:cNvSpPr>
            <p:nvPr/>
          </p:nvSpPr>
          <p:spPr bwMode="auto">
            <a:xfrm rot="15224074" flipH="1">
              <a:off x="8623141" y="4298481"/>
              <a:ext cx="70541" cy="269304"/>
            </a:xfrm>
            <a:prstGeom prst="roundRect">
              <a:avLst>
                <a:gd name="adj" fmla="val 16667"/>
              </a:avLst>
            </a:prstGeom>
            <a:grp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57" name="Rounded Rectangle 25">
              <a:extLst>
                <a:ext uri="{FF2B5EF4-FFF2-40B4-BE49-F238E27FC236}">
                  <a16:creationId xmlns:a16="http://schemas.microsoft.com/office/drawing/2014/main" id="{A155C7BB-4BE5-4C62-BBC1-508E22AE9D94}"/>
                </a:ext>
              </a:extLst>
            </p:cNvPr>
            <p:cNvSpPr>
              <a:spLocks noChangeArrowheads="1"/>
            </p:cNvSpPr>
            <p:nvPr/>
          </p:nvSpPr>
          <p:spPr bwMode="auto">
            <a:xfrm rot="15224074" flipH="1">
              <a:off x="8643483" y="4362584"/>
              <a:ext cx="70541" cy="269304"/>
            </a:xfrm>
            <a:prstGeom prst="roundRect">
              <a:avLst>
                <a:gd name="adj" fmla="val 16667"/>
              </a:avLst>
            </a:prstGeom>
            <a:grp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58" name="Rounded Rectangle 26">
              <a:extLst>
                <a:ext uri="{FF2B5EF4-FFF2-40B4-BE49-F238E27FC236}">
                  <a16:creationId xmlns:a16="http://schemas.microsoft.com/office/drawing/2014/main" id="{04A20494-4C3B-4D6F-8D17-7620E9B140ED}"/>
                </a:ext>
              </a:extLst>
            </p:cNvPr>
            <p:cNvSpPr>
              <a:spLocks noChangeArrowheads="1"/>
            </p:cNvSpPr>
            <p:nvPr/>
          </p:nvSpPr>
          <p:spPr bwMode="auto">
            <a:xfrm rot="-975926">
              <a:off x="8746414" y="4061921"/>
              <a:ext cx="73447" cy="263764"/>
            </a:xfrm>
            <a:prstGeom prst="roundRect">
              <a:avLst>
                <a:gd name="adj" fmla="val 16667"/>
              </a:avLst>
            </a:prstGeom>
            <a:grp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59" name="Rounded Rectangle 27">
              <a:extLst>
                <a:ext uri="{FF2B5EF4-FFF2-40B4-BE49-F238E27FC236}">
                  <a16:creationId xmlns:a16="http://schemas.microsoft.com/office/drawing/2014/main" id="{45B571BE-8B0E-4B31-85D8-5625BB245F43}"/>
                </a:ext>
              </a:extLst>
            </p:cNvPr>
            <p:cNvSpPr>
              <a:spLocks noChangeArrowheads="1"/>
            </p:cNvSpPr>
            <p:nvPr/>
          </p:nvSpPr>
          <p:spPr bwMode="auto">
            <a:xfrm rot="-975926">
              <a:off x="8822867" y="4037993"/>
              <a:ext cx="73447" cy="263764"/>
            </a:xfrm>
            <a:prstGeom prst="roundRect">
              <a:avLst>
                <a:gd name="adj" fmla="val 16667"/>
              </a:avLst>
            </a:prstGeom>
            <a:grp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60" name="Rounded Rectangle 29">
              <a:extLst>
                <a:ext uri="{FF2B5EF4-FFF2-40B4-BE49-F238E27FC236}">
                  <a16:creationId xmlns:a16="http://schemas.microsoft.com/office/drawing/2014/main" id="{08299D8C-1B32-4F33-950C-F5C7334C866C}"/>
                </a:ext>
              </a:extLst>
            </p:cNvPr>
            <p:cNvSpPr>
              <a:spLocks noChangeArrowheads="1"/>
            </p:cNvSpPr>
            <p:nvPr/>
          </p:nvSpPr>
          <p:spPr bwMode="auto">
            <a:xfrm rot="-3660000">
              <a:off x="9034973" y="4265042"/>
              <a:ext cx="67475" cy="367233"/>
            </a:xfrm>
            <a:prstGeom prst="roundRect">
              <a:avLst>
                <a:gd name="adj" fmla="val 16667"/>
              </a:avLst>
            </a:prstGeom>
            <a:grp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61" name="Rounded Rectangle 31">
              <a:extLst>
                <a:ext uri="{FF2B5EF4-FFF2-40B4-BE49-F238E27FC236}">
                  <a16:creationId xmlns:a16="http://schemas.microsoft.com/office/drawing/2014/main" id="{7AFE1518-4679-4741-9D31-B9E0B374E819}"/>
                </a:ext>
              </a:extLst>
            </p:cNvPr>
            <p:cNvSpPr>
              <a:spLocks noChangeArrowheads="1"/>
            </p:cNvSpPr>
            <p:nvPr/>
          </p:nvSpPr>
          <p:spPr bwMode="auto">
            <a:xfrm rot="-3660000">
              <a:off x="8997959" y="4325122"/>
              <a:ext cx="67475" cy="367233"/>
            </a:xfrm>
            <a:prstGeom prst="roundRect">
              <a:avLst>
                <a:gd name="adj" fmla="val 16667"/>
              </a:avLst>
            </a:prstGeom>
            <a:grpFill/>
            <a:ln w="9525">
              <a:solidFill>
                <a:srgbClr val="BE4B48"/>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grpSp>
      <p:sp>
        <p:nvSpPr>
          <p:cNvPr id="62" name="Freeform 83">
            <a:extLst>
              <a:ext uri="{FF2B5EF4-FFF2-40B4-BE49-F238E27FC236}">
                <a16:creationId xmlns:a16="http://schemas.microsoft.com/office/drawing/2014/main" id="{6BB2CEA3-24D9-4550-A5C2-0413B2EB0390}"/>
              </a:ext>
            </a:extLst>
          </p:cNvPr>
          <p:cNvSpPr>
            <a:spLocks noChangeAspect="1"/>
          </p:cNvSpPr>
          <p:nvPr/>
        </p:nvSpPr>
        <p:spPr bwMode="auto">
          <a:xfrm rot="14113415">
            <a:off x="4443403" y="3758983"/>
            <a:ext cx="414387" cy="355512"/>
          </a:xfrm>
          <a:custGeom>
            <a:avLst/>
            <a:gdLst>
              <a:gd name="connsiteX0" fmla="*/ 15081 w 748506"/>
              <a:gd name="connsiteY0" fmla="*/ 74216 h 610791"/>
              <a:gd name="connsiteX1" fmla="*/ 12700 w 748506"/>
              <a:gd name="connsiteY1" fmla="*/ 19447 h 610791"/>
              <a:gd name="connsiteX2" fmla="*/ 91281 w 748506"/>
              <a:gd name="connsiteY2" fmla="*/ 28972 h 610791"/>
              <a:gd name="connsiteX3" fmla="*/ 341313 w 748506"/>
              <a:gd name="connsiteY3" fmla="*/ 193279 h 610791"/>
              <a:gd name="connsiteX4" fmla="*/ 455613 w 748506"/>
              <a:gd name="connsiteY4" fmla="*/ 259954 h 610791"/>
              <a:gd name="connsiteX5" fmla="*/ 524669 w 748506"/>
              <a:gd name="connsiteY5" fmla="*/ 228997 h 610791"/>
              <a:gd name="connsiteX6" fmla="*/ 612775 w 748506"/>
              <a:gd name="connsiteY6" fmla="*/ 224235 h 610791"/>
              <a:gd name="connsiteX7" fmla="*/ 729456 w 748506"/>
              <a:gd name="connsiteY7" fmla="*/ 302816 h 610791"/>
              <a:gd name="connsiteX8" fmla="*/ 727075 w 748506"/>
              <a:gd name="connsiteY8" fmla="*/ 367110 h 610791"/>
              <a:gd name="connsiteX9" fmla="*/ 700881 w 748506"/>
              <a:gd name="connsiteY9" fmla="*/ 388541 h 610791"/>
              <a:gd name="connsiteX10" fmla="*/ 665163 w 748506"/>
              <a:gd name="connsiteY10" fmla="*/ 350441 h 610791"/>
              <a:gd name="connsiteX11" fmla="*/ 588963 w 748506"/>
              <a:gd name="connsiteY11" fmla="*/ 326629 h 610791"/>
              <a:gd name="connsiteX12" fmla="*/ 510381 w 748506"/>
              <a:gd name="connsiteY12" fmla="*/ 379016 h 610791"/>
              <a:gd name="connsiteX13" fmla="*/ 479425 w 748506"/>
              <a:gd name="connsiteY13" fmla="*/ 471885 h 610791"/>
              <a:gd name="connsiteX14" fmla="*/ 505619 w 748506"/>
              <a:gd name="connsiteY14" fmla="*/ 533797 h 610791"/>
              <a:gd name="connsiteX15" fmla="*/ 555625 w 748506"/>
              <a:gd name="connsiteY15" fmla="*/ 567135 h 610791"/>
              <a:gd name="connsiteX16" fmla="*/ 534194 w 748506"/>
              <a:gd name="connsiteY16" fmla="*/ 593329 h 610791"/>
              <a:gd name="connsiteX17" fmla="*/ 465138 w 748506"/>
              <a:gd name="connsiteY17" fmla="*/ 600472 h 610791"/>
              <a:gd name="connsiteX18" fmla="*/ 379413 w 748506"/>
              <a:gd name="connsiteY18" fmla="*/ 531416 h 610791"/>
              <a:gd name="connsiteX19" fmla="*/ 355600 w 748506"/>
              <a:gd name="connsiteY19" fmla="*/ 450454 h 610791"/>
              <a:gd name="connsiteX20" fmla="*/ 391319 w 748506"/>
              <a:gd name="connsiteY20" fmla="*/ 350441 h 610791"/>
              <a:gd name="connsiteX21" fmla="*/ 291306 w 748506"/>
              <a:gd name="connsiteY21" fmla="*/ 276622 h 610791"/>
              <a:gd name="connsiteX22" fmla="*/ 184150 w 748506"/>
              <a:gd name="connsiteY22" fmla="*/ 198041 h 610791"/>
              <a:gd name="connsiteX23" fmla="*/ 15081 w 748506"/>
              <a:gd name="connsiteY23" fmla="*/ 74216 h 61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48506" h="610791">
                <a:moveTo>
                  <a:pt x="15081" y="74216"/>
                </a:moveTo>
                <a:cubicBezTo>
                  <a:pt x="7540" y="50602"/>
                  <a:pt x="0" y="26988"/>
                  <a:pt x="12700" y="19447"/>
                </a:cubicBezTo>
                <a:cubicBezTo>
                  <a:pt x="25400" y="11906"/>
                  <a:pt x="36512" y="0"/>
                  <a:pt x="91281" y="28972"/>
                </a:cubicBezTo>
                <a:cubicBezTo>
                  <a:pt x="146050" y="57944"/>
                  <a:pt x="280591" y="154782"/>
                  <a:pt x="341313" y="193279"/>
                </a:cubicBezTo>
                <a:cubicBezTo>
                  <a:pt x="402035" y="231776"/>
                  <a:pt x="425054" y="254001"/>
                  <a:pt x="455613" y="259954"/>
                </a:cubicBezTo>
                <a:cubicBezTo>
                  <a:pt x="486172" y="265907"/>
                  <a:pt x="498475" y="234950"/>
                  <a:pt x="524669" y="228997"/>
                </a:cubicBezTo>
                <a:cubicBezTo>
                  <a:pt x="550863" y="223044"/>
                  <a:pt x="578644" y="211932"/>
                  <a:pt x="612775" y="224235"/>
                </a:cubicBezTo>
                <a:cubicBezTo>
                  <a:pt x="646906" y="236538"/>
                  <a:pt x="710406" y="279004"/>
                  <a:pt x="729456" y="302816"/>
                </a:cubicBezTo>
                <a:cubicBezTo>
                  <a:pt x="748506" y="326628"/>
                  <a:pt x="731838" y="352822"/>
                  <a:pt x="727075" y="367110"/>
                </a:cubicBezTo>
                <a:cubicBezTo>
                  <a:pt x="722312" y="381398"/>
                  <a:pt x="711200" y="391319"/>
                  <a:pt x="700881" y="388541"/>
                </a:cubicBezTo>
                <a:cubicBezTo>
                  <a:pt x="690562" y="385763"/>
                  <a:pt x="683816" y="360760"/>
                  <a:pt x="665163" y="350441"/>
                </a:cubicBezTo>
                <a:cubicBezTo>
                  <a:pt x="646510" y="340122"/>
                  <a:pt x="614760" y="321867"/>
                  <a:pt x="588963" y="326629"/>
                </a:cubicBezTo>
                <a:cubicBezTo>
                  <a:pt x="563166" y="331391"/>
                  <a:pt x="528637" y="354807"/>
                  <a:pt x="510381" y="379016"/>
                </a:cubicBezTo>
                <a:cubicBezTo>
                  <a:pt x="492125" y="403225"/>
                  <a:pt x="480219" y="446088"/>
                  <a:pt x="479425" y="471885"/>
                </a:cubicBezTo>
                <a:cubicBezTo>
                  <a:pt x="478631" y="497682"/>
                  <a:pt x="492919" y="517922"/>
                  <a:pt x="505619" y="533797"/>
                </a:cubicBezTo>
                <a:cubicBezTo>
                  <a:pt x="518319" y="549672"/>
                  <a:pt x="550863" y="557213"/>
                  <a:pt x="555625" y="567135"/>
                </a:cubicBezTo>
                <a:cubicBezTo>
                  <a:pt x="560387" y="577057"/>
                  <a:pt x="549275" y="587773"/>
                  <a:pt x="534194" y="593329"/>
                </a:cubicBezTo>
                <a:cubicBezTo>
                  <a:pt x="519113" y="598885"/>
                  <a:pt x="490935" y="610791"/>
                  <a:pt x="465138" y="600472"/>
                </a:cubicBezTo>
                <a:cubicBezTo>
                  <a:pt x="439341" y="590153"/>
                  <a:pt x="397669" y="556419"/>
                  <a:pt x="379413" y="531416"/>
                </a:cubicBezTo>
                <a:cubicBezTo>
                  <a:pt x="361157" y="506413"/>
                  <a:pt x="353616" y="480617"/>
                  <a:pt x="355600" y="450454"/>
                </a:cubicBezTo>
                <a:cubicBezTo>
                  <a:pt x="357584" y="420291"/>
                  <a:pt x="402035" y="379413"/>
                  <a:pt x="391319" y="350441"/>
                </a:cubicBezTo>
                <a:cubicBezTo>
                  <a:pt x="380603" y="321469"/>
                  <a:pt x="291306" y="276622"/>
                  <a:pt x="291306" y="276622"/>
                </a:cubicBezTo>
                <a:lnTo>
                  <a:pt x="184150" y="198041"/>
                </a:lnTo>
                <a:lnTo>
                  <a:pt x="15081" y="74216"/>
                </a:lnTo>
                <a:close/>
              </a:path>
            </a:pathLst>
          </a:custGeom>
          <a:solidFill>
            <a:schemeClr val="accent2"/>
          </a:solidFill>
          <a:ln w="9525">
            <a:solidFill>
              <a:schemeClr val="accent1"/>
            </a:solidFill>
            <a:miter lim="800000"/>
            <a:headEnd/>
            <a:tailEnd/>
          </a:ln>
        </p:spPr>
        <p:txBody>
          <a:bodyPr anchor="ctr"/>
          <a:lstStyle/>
          <a:p>
            <a:pPr algn="ctr" eaLnBrk="1" fontAlgn="auto" hangingPunct="1">
              <a:spcBef>
                <a:spcPts val="0"/>
              </a:spcBef>
              <a:spcAft>
                <a:spcPts val="0"/>
              </a:spcAft>
              <a:defRPr/>
            </a:pPr>
            <a:endParaRPr lang="en-US" sz="1400" dirty="0">
              <a:solidFill>
                <a:schemeClr val="bg1"/>
              </a:solidFill>
              <a:latin typeface="Calibri" panose="020F0502020204030204" pitchFamily="34" charset="0"/>
              <a:ea typeface="MS PGothic" pitchFamily="34" charset="-128"/>
            </a:endParaRPr>
          </a:p>
        </p:txBody>
      </p:sp>
      <p:grpSp>
        <p:nvGrpSpPr>
          <p:cNvPr id="63" name="Group 22">
            <a:extLst>
              <a:ext uri="{FF2B5EF4-FFF2-40B4-BE49-F238E27FC236}">
                <a16:creationId xmlns:a16="http://schemas.microsoft.com/office/drawing/2014/main" id="{BDE414D6-5466-4C94-A148-7D0FF119C789}"/>
              </a:ext>
            </a:extLst>
          </p:cNvPr>
          <p:cNvGrpSpPr>
            <a:grpSpLocks noChangeAspect="1"/>
          </p:cNvGrpSpPr>
          <p:nvPr/>
        </p:nvGrpSpPr>
        <p:grpSpPr bwMode="auto">
          <a:xfrm rot="19268805">
            <a:off x="4631503" y="3403267"/>
            <a:ext cx="361950" cy="261938"/>
            <a:chOff x="8571792" y="4033631"/>
            <a:chExt cx="697742" cy="506060"/>
          </a:xfrm>
          <a:solidFill>
            <a:schemeClr val="accent1"/>
          </a:solidFill>
        </p:grpSpPr>
        <p:sp>
          <p:nvSpPr>
            <p:cNvPr id="64" name="Rounded Rectangle 24">
              <a:extLst>
                <a:ext uri="{FF2B5EF4-FFF2-40B4-BE49-F238E27FC236}">
                  <a16:creationId xmlns:a16="http://schemas.microsoft.com/office/drawing/2014/main" id="{06E0B5C0-CE71-4859-BAD6-B93BFF298209}"/>
                </a:ext>
              </a:extLst>
            </p:cNvPr>
            <p:cNvSpPr>
              <a:spLocks noChangeArrowheads="1"/>
            </p:cNvSpPr>
            <p:nvPr/>
          </p:nvSpPr>
          <p:spPr bwMode="auto">
            <a:xfrm rot="15224074" flipH="1">
              <a:off x="8623141" y="4298481"/>
              <a:ext cx="70541" cy="269304"/>
            </a:xfrm>
            <a:prstGeom prst="roundRect">
              <a:avLst>
                <a:gd name="adj" fmla="val 16667"/>
              </a:avLst>
            </a:prstGeom>
            <a:grpFill/>
            <a:ln w="9525">
              <a:solidFill>
                <a:schemeClr val="accent1">
                  <a:lumMod val="50000"/>
                </a:schemeClr>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65" name="Rounded Rectangle 25">
              <a:extLst>
                <a:ext uri="{FF2B5EF4-FFF2-40B4-BE49-F238E27FC236}">
                  <a16:creationId xmlns:a16="http://schemas.microsoft.com/office/drawing/2014/main" id="{70768A84-B7F6-48AE-8E84-3493D729B99D}"/>
                </a:ext>
              </a:extLst>
            </p:cNvPr>
            <p:cNvSpPr>
              <a:spLocks noChangeArrowheads="1"/>
            </p:cNvSpPr>
            <p:nvPr/>
          </p:nvSpPr>
          <p:spPr bwMode="auto">
            <a:xfrm rot="15224074" flipH="1">
              <a:off x="8643483" y="4362584"/>
              <a:ext cx="70541" cy="269304"/>
            </a:xfrm>
            <a:prstGeom prst="roundRect">
              <a:avLst>
                <a:gd name="adj" fmla="val 16667"/>
              </a:avLst>
            </a:prstGeom>
            <a:grpFill/>
            <a:ln w="9525">
              <a:solidFill>
                <a:schemeClr val="accent1">
                  <a:lumMod val="50000"/>
                </a:schemeClr>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66" name="Rounded Rectangle 26">
              <a:extLst>
                <a:ext uri="{FF2B5EF4-FFF2-40B4-BE49-F238E27FC236}">
                  <a16:creationId xmlns:a16="http://schemas.microsoft.com/office/drawing/2014/main" id="{D8C1F6FA-B36C-47A1-BA02-C8B3E70B08F0}"/>
                </a:ext>
              </a:extLst>
            </p:cNvPr>
            <p:cNvSpPr>
              <a:spLocks noChangeArrowheads="1"/>
            </p:cNvSpPr>
            <p:nvPr/>
          </p:nvSpPr>
          <p:spPr bwMode="auto">
            <a:xfrm rot="-975926">
              <a:off x="8746414" y="4061921"/>
              <a:ext cx="73447" cy="263764"/>
            </a:xfrm>
            <a:prstGeom prst="roundRect">
              <a:avLst>
                <a:gd name="adj" fmla="val 16667"/>
              </a:avLst>
            </a:prstGeom>
            <a:grpFill/>
            <a:ln w="9525">
              <a:solidFill>
                <a:schemeClr val="accent1">
                  <a:lumMod val="50000"/>
                </a:schemeClr>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67" name="Rounded Rectangle 27">
              <a:extLst>
                <a:ext uri="{FF2B5EF4-FFF2-40B4-BE49-F238E27FC236}">
                  <a16:creationId xmlns:a16="http://schemas.microsoft.com/office/drawing/2014/main" id="{9E87FF9D-6BC7-416B-89CC-BB5D9486EAF7}"/>
                </a:ext>
              </a:extLst>
            </p:cNvPr>
            <p:cNvSpPr>
              <a:spLocks noChangeArrowheads="1"/>
            </p:cNvSpPr>
            <p:nvPr/>
          </p:nvSpPr>
          <p:spPr bwMode="auto">
            <a:xfrm rot="-975926">
              <a:off x="8822867" y="4037993"/>
              <a:ext cx="73447" cy="263764"/>
            </a:xfrm>
            <a:prstGeom prst="roundRect">
              <a:avLst>
                <a:gd name="adj" fmla="val 16667"/>
              </a:avLst>
            </a:prstGeom>
            <a:grpFill/>
            <a:ln w="9525">
              <a:solidFill>
                <a:schemeClr val="accent1">
                  <a:lumMod val="50000"/>
                </a:schemeClr>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68" name="Rounded Rectangle 29">
              <a:extLst>
                <a:ext uri="{FF2B5EF4-FFF2-40B4-BE49-F238E27FC236}">
                  <a16:creationId xmlns:a16="http://schemas.microsoft.com/office/drawing/2014/main" id="{48FDD50C-1C06-412F-AD1F-BCF277DF10E7}"/>
                </a:ext>
              </a:extLst>
            </p:cNvPr>
            <p:cNvSpPr>
              <a:spLocks noChangeArrowheads="1"/>
            </p:cNvSpPr>
            <p:nvPr/>
          </p:nvSpPr>
          <p:spPr bwMode="auto">
            <a:xfrm rot="-3660000">
              <a:off x="9034973" y="4265042"/>
              <a:ext cx="67475" cy="367233"/>
            </a:xfrm>
            <a:prstGeom prst="roundRect">
              <a:avLst>
                <a:gd name="adj" fmla="val 16667"/>
              </a:avLst>
            </a:prstGeom>
            <a:grpFill/>
            <a:ln w="9525">
              <a:solidFill>
                <a:schemeClr val="accent1">
                  <a:lumMod val="50000"/>
                </a:schemeClr>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sp>
          <p:nvSpPr>
            <p:cNvPr id="69" name="Rounded Rectangle 31">
              <a:extLst>
                <a:ext uri="{FF2B5EF4-FFF2-40B4-BE49-F238E27FC236}">
                  <a16:creationId xmlns:a16="http://schemas.microsoft.com/office/drawing/2014/main" id="{B20D3A62-DA35-4290-AB83-6F6D9D281EFA}"/>
                </a:ext>
              </a:extLst>
            </p:cNvPr>
            <p:cNvSpPr>
              <a:spLocks noChangeArrowheads="1"/>
            </p:cNvSpPr>
            <p:nvPr/>
          </p:nvSpPr>
          <p:spPr bwMode="auto">
            <a:xfrm rot="-3660000">
              <a:off x="8997959" y="4325122"/>
              <a:ext cx="67475" cy="367233"/>
            </a:xfrm>
            <a:prstGeom prst="roundRect">
              <a:avLst>
                <a:gd name="adj" fmla="val 16667"/>
              </a:avLst>
            </a:prstGeom>
            <a:grpFill/>
            <a:ln w="9525">
              <a:solidFill>
                <a:schemeClr val="accent1">
                  <a:lumMod val="50000"/>
                </a:schemeClr>
              </a:solidFill>
              <a:round/>
              <a:headEnd/>
              <a:tailEnd/>
            </a:ln>
            <a:effectLst>
              <a:outerShdw dist="20000" dir="5400000" rotWithShape="0">
                <a:srgbClr val="808080">
                  <a:alpha val="37999"/>
                </a:srgbClr>
              </a:outerShdw>
            </a:effectLst>
          </p:spPr>
          <p:txBody>
            <a:bodyPr anchor="ctr"/>
            <a:lstStyle>
              <a:lvl1pPr defTabSz="44926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44926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44926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44926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44926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44926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endParaRPr lang="fr-FR" altLang="en-US" sz="1600" b="0" dirty="0">
                <a:solidFill>
                  <a:schemeClr val="bg1"/>
                </a:solidFill>
                <a:latin typeface="Calibri" panose="020F0502020204030204" pitchFamily="34" charset="0"/>
                <a:ea typeface="MS PGothic" panose="020B0600070205080204" pitchFamily="34" charset="-128"/>
              </a:endParaRPr>
            </a:p>
          </p:txBody>
        </p:sp>
      </p:grpSp>
      <p:sp>
        <p:nvSpPr>
          <p:cNvPr id="70" name="Can 75">
            <a:extLst>
              <a:ext uri="{FF2B5EF4-FFF2-40B4-BE49-F238E27FC236}">
                <a16:creationId xmlns:a16="http://schemas.microsoft.com/office/drawing/2014/main" id="{CC3496CA-C61C-4ADB-B5D4-16F2ED438160}"/>
              </a:ext>
            </a:extLst>
          </p:cNvPr>
          <p:cNvSpPr/>
          <p:nvPr/>
        </p:nvSpPr>
        <p:spPr bwMode="auto">
          <a:xfrm rot="10495391">
            <a:off x="4565991" y="3243117"/>
            <a:ext cx="64008" cy="274320"/>
          </a:xfrm>
          <a:prstGeom prst="can">
            <a:avLst/>
          </a:prstGeom>
          <a:solidFill>
            <a:schemeClr val="accent3"/>
          </a:solidFill>
          <a:ln w="9525" cap="flat" cmpd="sng" algn="ctr">
            <a:solidFill>
              <a:srgbClr val="FF0000"/>
            </a:solidFill>
            <a:prstDash val="solid"/>
            <a:round/>
            <a:headEnd type="none" w="med" len="med"/>
            <a:tailEnd type="none" w="med" len="med"/>
          </a:ln>
          <a:effectLst/>
        </p:spPr>
        <p:txBody>
          <a:bodyPr/>
          <a:lstStyle/>
          <a:p>
            <a:pPr eaLnBrk="1" fontAlgn="auto" hangingPunct="1">
              <a:lnSpc>
                <a:spcPct val="90000"/>
              </a:lnSpc>
              <a:spcBef>
                <a:spcPct val="35000"/>
              </a:spcBef>
              <a:spcAft>
                <a:spcPct val="25000"/>
              </a:spcAft>
              <a:buClr>
                <a:srgbClr val="8B3D9A"/>
              </a:buClr>
              <a:buFont typeface="Arial" charset="0"/>
              <a:buChar char="•"/>
              <a:defRPr/>
            </a:pPr>
            <a:endParaRPr lang="en-US" dirty="0">
              <a:solidFill>
                <a:schemeClr val="bg1"/>
              </a:solidFill>
              <a:latin typeface="Calibri" panose="020F0502020204030204" pitchFamily="34" charset="0"/>
            </a:endParaRPr>
          </a:p>
        </p:txBody>
      </p:sp>
      <p:sp>
        <p:nvSpPr>
          <p:cNvPr id="71" name="Can 75">
            <a:extLst>
              <a:ext uri="{FF2B5EF4-FFF2-40B4-BE49-F238E27FC236}">
                <a16:creationId xmlns:a16="http://schemas.microsoft.com/office/drawing/2014/main" id="{C771573F-DA1F-409B-B1F2-A83B5976A4D0}"/>
              </a:ext>
            </a:extLst>
          </p:cNvPr>
          <p:cNvSpPr/>
          <p:nvPr/>
        </p:nvSpPr>
        <p:spPr bwMode="auto">
          <a:xfrm rot="11437422">
            <a:off x="4156838" y="3322736"/>
            <a:ext cx="64008" cy="274320"/>
          </a:xfrm>
          <a:prstGeom prst="can">
            <a:avLst/>
          </a:prstGeom>
          <a:solidFill>
            <a:schemeClr val="accent4"/>
          </a:solidFill>
          <a:ln w="9525" cap="flat" cmpd="sng" algn="ctr">
            <a:solidFill>
              <a:schemeClr val="accent4">
                <a:lumMod val="75000"/>
              </a:schemeClr>
            </a:solidFill>
            <a:prstDash val="solid"/>
            <a:round/>
            <a:headEnd type="none" w="med" len="med"/>
            <a:tailEnd type="none" w="med" len="med"/>
          </a:ln>
          <a:effectLst/>
        </p:spPr>
        <p:txBody>
          <a:bodyPr/>
          <a:lstStyle/>
          <a:p>
            <a:pPr eaLnBrk="1" fontAlgn="auto" hangingPunct="1">
              <a:lnSpc>
                <a:spcPct val="90000"/>
              </a:lnSpc>
              <a:spcBef>
                <a:spcPct val="35000"/>
              </a:spcBef>
              <a:spcAft>
                <a:spcPct val="25000"/>
              </a:spcAft>
              <a:buClr>
                <a:srgbClr val="8B3D9A"/>
              </a:buClr>
              <a:buFont typeface="Arial" charset="0"/>
              <a:buChar char="•"/>
              <a:defRPr/>
            </a:pPr>
            <a:endParaRPr lang="en-US" dirty="0">
              <a:solidFill>
                <a:schemeClr val="bg1"/>
              </a:solidFill>
              <a:latin typeface="Calibri" panose="020F0502020204030204" pitchFamily="34" charset="0"/>
            </a:endParaRPr>
          </a:p>
        </p:txBody>
      </p:sp>
      <p:grpSp>
        <p:nvGrpSpPr>
          <p:cNvPr id="72" name="Group 59">
            <a:extLst>
              <a:ext uri="{FF2B5EF4-FFF2-40B4-BE49-F238E27FC236}">
                <a16:creationId xmlns:a16="http://schemas.microsoft.com/office/drawing/2014/main" id="{7662250B-4DAF-4825-A5FF-BFF18F8FE583}"/>
              </a:ext>
            </a:extLst>
          </p:cNvPr>
          <p:cNvGrpSpPr>
            <a:grpSpLocks/>
          </p:cNvGrpSpPr>
          <p:nvPr/>
        </p:nvGrpSpPr>
        <p:grpSpPr bwMode="auto">
          <a:xfrm rot="11665370">
            <a:off x="3945668" y="2442447"/>
            <a:ext cx="918686" cy="1008112"/>
            <a:chOff x="6244431" y="2503487"/>
            <a:chExt cx="1040210" cy="1144985"/>
          </a:xfrm>
        </p:grpSpPr>
        <p:sp>
          <p:nvSpPr>
            <p:cNvPr id="73" name="Freeform 61">
              <a:extLst>
                <a:ext uri="{FF2B5EF4-FFF2-40B4-BE49-F238E27FC236}">
                  <a16:creationId xmlns:a16="http://schemas.microsoft.com/office/drawing/2014/main" id="{ED06A305-E513-40BA-9283-A1CD6149D2BA}"/>
                </a:ext>
              </a:extLst>
            </p:cNvPr>
            <p:cNvSpPr/>
            <p:nvPr/>
          </p:nvSpPr>
          <p:spPr bwMode="auto">
            <a:xfrm>
              <a:off x="6245458" y="2503628"/>
              <a:ext cx="1039164"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gradFill flip="none" rotWithShape="1">
              <a:gsLst>
                <a:gs pos="0">
                  <a:schemeClr val="bg2"/>
                </a:gs>
                <a:gs pos="81000">
                  <a:schemeClr val="bg2">
                    <a:lumMod val="60000"/>
                    <a:lumOff val="40000"/>
                  </a:schemeClr>
                </a:gs>
                <a:gs pos="100000">
                  <a:schemeClr val="bg2">
                    <a:tint val="23500"/>
                    <a:satMod val="160000"/>
                  </a:schemeClr>
                </a:gs>
              </a:gsLst>
              <a:path path="circle">
                <a:fillToRect l="50000" t="50000" r="50000" b="50000"/>
              </a:path>
              <a:tileRect/>
            </a:gradFill>
            <a:ln w="12700" cap="flat" cmpd="sng" algn="ctr">
              <a:solidFill>
                <a:schemeClr val="bg2"/>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74" name="Freeform 62">
              <a:extLst>
                <a:ext uri="{FF2B5EF4-FFF2-40B4-BE49-F238E27FC236}">
                  <a16:creationId xmlns:a16="http://schemas.microsoft.com/office/drawing/2014/main" id="{1C977EEA-7505-456A-A7DA-17F4E15C3ADD}"/>
                </a:ext>
              </a:extLst>
            </p:cNvPr>
            <p:cNvSpPr/>
            <p:nvPr/>
          </p:nvSpPr>
          <p:spPr bwMode="auto">
            <a:xfrm rot="2112546">
              <a:off x="6489914" y="2765008"/>
              <a:ext cx="578808" cy="529286"/>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gradFill>
              <a:gsLst>
                <a:gs pos="0">
                  <a:schemeClr val="bg2"/>
                </a:gs>
                <a:gs pos="97000">
                  <a:schemeClr val="bg1">
                    <a:lumMod val="95000"/>
                    <a:lumOff val="5000"/>
                  </a:schemeClr>
                </a:gs>
              </a:gsLst>
              <a:path path="circle">
                <a:fillToRect l="50000" t="50000" r="50000" b="50000"/>
              </a:path>
            </a:gradFill>
            <a:ln w="12700">
              <a:solidFill>
                <a:schemeClr val="bg2"/>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sp>
        <p:nvSpPr>
          <p:cNvPr id="75" name="TextBox 74">
            <a:extLst>
              <a:ext uri="{FF2B5EF4-FFF2-40B4-BE49-F238E27FC236}">
                <a16:creationId xmlns:a16="http://schemas.microsoft.com/office/drawing/2014/main" id="{5EA3995C-4190-40B1-9262-309BBD7FE109}"/>
              </a:ext>
            </a:extLst>
          </p:cNvPr>
          <p:cNvSpPr txBox="1"/>
          <p:nvPr/>
        </p:nvSpPr>
        <p:spPr bwMode="auto">
          <a:xfrm>
            <a:off x="4699173" y="2432514"/>
            <a:ext cx="11794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Tumor cell</a:t>
            </a:r>
          </a:p>
        </p:txBody>
      </p:sp>
      <p:sp>
        <p:nvSpPr>
          <p:cNvPr id="76" name="TextBox 75">
            <a:extLst>
              <a:ext uri="{FF2B5EF4-FFF2-40B4-BE49-F238E27FC236}">
                <a16:creationId xmlns:a16="http://schemas.microsoft.com/office/drawing/2014/main" id="{80656B06-DF50-4C2D-99FD-068922E41768}"/>
              </a:ext>
            </a:extLst>
          </p:cNvPr>
          <p:cNvSpPr txBox="1"/>
          <p:nvPr/>
        </p:nvSpPr>
        <p:spPr bwMode="auto">
          <a:xfrm>
            <a:off x="3564889" y="3202319"/>
            <a:ext cx="5586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PVR</a:t>
            </a:r>
          </a:p>
        </p:txBody>
      </p:sp>
      <p:sp>
        <p:nvSpPr>
          <p:cNvPr id="77" name="TextBox 76">
            <a:extLst>
              <a:ext uri="{FF2B5EF4-FFF2-40B4-BE49-F238E27FC236}">
                <a16:creationId xmlns:a16="http://schemas.microsoft.com/office/drawing/2014/main" id="{05063951-37AB-4211-9B24-837E2407F99D}"/>
              </a:ext>
            </a:extLst>
          </p:cNvPr>
          <p:cNvSpPr txBox="1"/>
          <p:nvPr/>
        </p:nvSpPr>
        <p:spPr bwMode="auto">
          <a:xfrm>
            <a:off x="2559139" y="3578282"/>
            <a:ext cx="1356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Tiragolumab</a:t>
            </a:r>
          </a:p>
        </p:txBody>
      </p:sp>
      <p:sp>
        <p:nvSpPr>
          <p:cNvPr id="78" name="TextBox 77">
            <a:extLst>
              <a:ext uri="{FF2B5EF4-FFF2-40B4-BE49-F238E27FC236}">
                <a16:creationId xmlns:a16="http://schemas.microsoft.com/office/drawing/2014/main" id="{B3D9B002-2EE5-4F12-B8AA-7DD697D602FD}"/>
              </a:ext>
            </a:extLst>
          </p:cNvPr>
          <p:cNvSpPr txBox="1"/>
          <p:nvPr/>
        </p:nvSpPr>
        <p:spPr bwMode="auto">
          <a:xfrm>
            <a:off x="3489141" y="3918807"/>
            <a:ext cx="6703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TIGIT</a:t>
            </a:r>
          </a:p>
        </p:txBody>
      </p:sp>
      <p:sp>
        <p:nvSpPr>
          <p:cNvPr id="79" name="TextBox 78">
            <a:extLst>
              <a:ext uri="{FF2B5EF4-FFF2-40B4-BE49-F238E27FC236}">
                <a16:creationId xmlns:a16="http://schemas.microsoft.com/office/drawing/2014/main" id="{AC0EBD00-2D9F-4276-B10B-22B474A64C81}"/>
              </a:ext>
            </a:extLst>
          </p:cNvPr>
          <p:cNvSpPr txBox="1"/>
          <p:nvPr/>
        </p:nvSpPr>
        <p:spPr bwMode="auto">
          <a:xfrm>
            <a:off x="4708468" y="3185731"/>
            <a:ext cx="7312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PD-L1</a:t>
            </a:r>
          </a:p>
        </p:txBody>
      </p:sp>
      <p:sp>
        <p:nvSpPr>
          <p:cNvPr id="80" name="TextBox 79">
            <a:extLst>
              <a:ext uri="{FF2B5EF4-FFF2-40B4-BE49-F238E27FC236}">
                <a16:creationId xmlns:a16="http://schemas.microsoft.com/office/drawing/2014/main" id="{CD3FBF63-F2C9-4071-8BFE-A6E7FD868461}"/>
              </a:ext>
            </a:extLst>
          </p:cNvPr>
          <p:cNvSpPr txBox="1"/>
          <p:nvPr/>
        </p:nvSpPr>
        <p:spPr bwMode="auto">
          <a:xfrm>
            <a:off x="4962140" y="3474938"/>
            <a:ext cx="1223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PD-L1 mAb</a:t>
            </a:r>
          </a:p>
        </p:txBody>
      </p:sp>
      <p:sp>
        <p:nvSpPr>
          <p:cNvPr id="81" name="TextBox 80">
            <a:extLst>
              <a:ext uri="{FF2B5EF4-FFF2-40B4-BE49-F238E27FC236}">
                <a16:creationId xmlns:a16="http://schemas.microsoft.com/office/drawing/2014/main" id="{C19A8DE4-28DE-475D-A9C9-809A7B23DA73}"/>
              </a:ext>
            </a:extLst>
          </p:cNvPr>
          <p:cNvSpPr txBox="1"/>
          <p:nvPr/>
        </p:nvSpPr>
        <p:spPr bwMode="auto">
          <a:xfrm>
            <a:off x="4632720" y="3902219"/>
            <a:ext cx="6335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PD-1</a:t>
            </a:r>
          </a:p>
        </p:txBody>
      </p:sp>
      <p:sp>
        <p:nvSpPr>
          <p:cNvPr id="82" name="TextBox 81">
            <a:extLst>
              <a:ext uri="{FF2B5EF4-FFF2-40B4-BE49-F238E27FC236}">
                <a16:creationId xmlns:a16="http://schemas.microsoft.com/office/drawing/2014/main" id="{7CE572CA-122E-4586-A6C9-002201DD7DF2}"/>
              </a:ext>
            </a:extLst>
          </p:cNvPr>
          <p:cNvSpPr txBox="1"/>
          <p:nvPr/>
        </p:nvSpPr>
        <p:spPr bwMode="auto">
          <a:xfrm>
            <a:off x="4824676" y="4584398"/>
            <a:ext cx="14320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T-cell/NK cell</a:t>
            </a:r>
          </a:p>
        </p:txBody>
      </p:sp>
      <p:grpSp>
        <p:nvGrpSpPr>
          <p:cNvPr id="108" name="Group 85">
            <a:extLst>
              <a:ext uri="{FF2B5EF4-FFF2-40B4-BE49-F238E27FC236}">
                <a16:creationId xmlns:a16="http://schemas.microsoft.com/office/drawing/2014/main" id="{89A2026F-8701-4D05-A0A4-EE4F6E65A7D0}"/>
              </a:ext>
            </a:extLst>
          </p:cNvPr>
          <p:cNvGrpSpPr>
            <a:grpSpLocks/>
          </p:cNvGrpSpPr>
          <p:nvPr/>
        </p:nvGrpSpPr>
        <p:grpSpPr bwMode="auto">
          <a:xfrm rot="738066">
            <a:off x="877064" y="3842487"/>
            <a:ext cx="955123" cy="979040"/>
            <a:chOff x="-121713" y="2865486"/>
            <a:chExt cx="608778" cy="624783"/>
          </a:xfrm>
        </p:grpSpPr>
        <p:sp>
          <p:nvSpPr>
            <p:cNvPr id="109" name="Freeform 15">
              <a:extLst>
                <a:ext uri="{FF2B5EF4-FFF2-40B4-BE49-F238E27FC236}">
                  <a16:creationId xmlns:a16="http://schemas.microsoft.com/office/drawing/2014/main" id="{E7290EC5-636D-4A02-928D-816D42AF6BD1}"/>
                </a:ext>
              </a:extLst>
            </p:cNvPr>
            <p:cNvSpPr/>
            <p:nvPr/>
          </p:nvSpPr>
          <p:spPr bwMode="auto">
            <a:xfrm>
              <a:off x="-122259" y="2865214"/>
              <a:ext cx="608778" cy="624758"/>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gradFill flip="none" rotWithShape="1">
              <a:gsLst>
                <a:gs pos="0">
                  <a:schemeClr val="accent6">
                    <a:lumMod val="50000"/>
                  </a:schemeClr>
                </a:gs>
                <a:gs pos="50000">
                  <a:schemeClr val="accent6">
                    <a:lumMod val="60000"/>
                    <a:lumOff val="40000"/>
                  </a:schemeClr>
                </a:gs>
                <a:gs pos="100000">
                  <a:schemeClr val="accent6">
                    <a:lumMod val="20000"/>
                    <a:lumOff val="80000"/>
                  </a:schemeClr>
                </a:gs>
              </a:gsLst>
              <a:lin ang="10800000" scaled="1"/>
              <a:tileRect/>
            </a:gradFill>
            <a:ln w="12700">
              <a:solidFill>
                <a:schemeClr val="accent6">
                  <a:lumMod val="60000"/>
                  <a:lumOff val="4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sp>
          <p:nvSpPr>
            <p:cNvPr id="110" name="Freeform 16">
              <a:extLst>
                <a:ext uri="{FF2B5EF4-FFF2-40B4-BE49-F238E27FC236}">
                  <a16:creationId xmlns:a16="http://schemas.microsoft.com/office/drawing/2014/main" id="{365BF015-F48F-49BF-A855-C9176C0E5A63}"/>
                </a:ext>
              </a:extLst>
            </p:cNvPr>
            <p:cNvSpPr/>
            <p:nvPr/>
          </p:nvSpPr>
          <p:spPr bwMode="auto">
            <a:xfrm>
              <a:off x="-749" y="2944386"/>
              <a:ext cx="422351" cy="427181"/>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0">
                  <a:schemeClr val="accent6">
                    <a:lumMod val="50000"/>
                  </a:schemeClr>
                </a:gs>
                <a:gs pos="50000">
                  <a:srgbClr val="773484"/>
                </a:gs>
                <a:gs pos="100000">
                  <a:schemeClr val="accent6">
                    <a:lumMod val="40000"/>
                    <a:lumOff val="60000"/>
                  </a:schemeClr>
                </a:gs>
              </a:gsLst>
              <a:path path="circle">
                <a:fillToRect l="50000" t="50000" r="50000" b="50000"/>
              </a:path>
              <a:tileRect/>
            </a:gradFill>
            <a:ln w="12700">
              <a:solidFill>
                <a:schemeClr val="accent6">
                  <a:lumMod val="60000"/>
                  <a:lumOff val="40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200" dirty="0">
                <a:solidFill>
                  <a:schemeClr val="bg1"/>
                </a:solidFill>
                <a:latin typeface="Calibri" panose="020F0502020204030204" pitchFamily="34" charset="0"/>
                <a:ea typeface="MS PGothic" pitchFamily="34" charset="-128"/>
              </a:endParaRPr>
            </a:p>
          </p:txBody>
        </p:sp>
      </p:grpSp>
      <p:sp>
        <p:nvSpPr>
          <p:cNvPr id="111" name="Freeform 83">
            <a:extLst>
              <a:ext uri="{FF2B5EF4-FFF2-40B4-BE49-F238E27FC236}">
                <a16:creationId xmlns:a16="http://schemas.microsoft.com/office/drawing/2014/main" id="{46B79504-262D-48D7-9B63-411E7510FD4D}"/>
              </a:ext>
            </a:extLst>
          </p:cNvPr>
          <p:cNvSpPr>
            <a:spLocks noChangeAspect="1"/>
          </p:cNvSpPr>
          <p:nvPr/>
        </p:nvSpPr>
        <p:spPr bwMode="auto">
          <a:xfrm rot="14113415">
            <a:off x="854532" y="3588358"/>
            <a:ext cx="414387" cy="355512"/>
          </a:xfrm>
          <a:custGeom>
            <a:avLst/>
            <a:gdLst>
              <a:gd name="connsiteX0" fmla="*/ 15081 w 748506"/>
              <a:gd name="connsiteY0" fmla="*/ 74216 h 610791"/>
              <a:gd name="connsiteX1" fmla="*/ 12700 w 748506"/>
              <a:gd name="connsiteY1" fmla="*/ 19447 h 610791"/>
              <a:gd name="connsiteX2" fmla="*/ 91281 w 748506"/>
              <a:gd name="connsiteY2" fmla="*/ 28972 h 610791"/>
              <a:gd name="connsiteX3" fmla="*/ 341313 w 748506"/>
              <a:gd name="connsiteY3" fmla="*/ 193279 h 610791"/>
              <a:gd name="connsiteX4" fmla="*/ 455613 w 748506"/>
              <a:gd name="connsiteY4" fmla="*/ 259954 h 610791"/>
              <a:gd name="connsiteX5" fmla="*/ 524669 w 748506"/>
              <a:gd name="connsiteY5" fmla="*/ 228997 h 610791"/>
              <a:gd name="connsiteX6" fmla="*/ 612775 w 748506"/>
              <a:gd name="connsiteY6" fmla="*/ 224235 h 610791"/>
              <a:gd name="connsiteX7" fmla="*/ 729456 w 748506"/>
              <a:gd name="connsiteY7" fmla="*/ 302816 h 610791"/>
              <a:gd name="connsiteX8" fmla="*/ 727075 w 748506"/>
              <a:gd name="connsiteY8" fmla="*/ 367110 h 610791"/>
              <a:gd name="connsiteX9" fmla="*/ 700881 w 748506"/>
              <a:gd name="connsiteY9" fmla="*/ 388541 h 610791"/>
              <a:gd name="connsiteX10" fmla="*/ 665163 w 748506"/>
              <a:gd name="connsiteY10" fmla="*/ 350441 h 610791"/>
              <a:gd name="connsiteX11" fmla="*/ 588963 w 748506"/>
              <a:gd name="connsiteY11" fmla="*/ 326629 h 610791"/>
              <a:gd name="connsiteX12" fmla="*/ 510381 w 748506"/>
              <a:gd name="connsiteY12" fmla="*/ 379016 h 610791"/>
              <a:gd name="connsiteX13" fmla="*/ 479425 w 748506"/>
              <a:gd name="connsiteY13" fmla="*/ 471885 h 610791"/>
              <a:gd name="connsiteX14" fmla="*/ 505619 w 748506"/>
              <a:gd name="connsiteY14" fmla="*/ 533797 h 610791"/>
              <a:gd name="connsiteX15" fmla="*/ 555625 w 748506"/>
              <a:gd name="connsiteY15" fmla="*/ 567135 h 610791"/>
              <a:gd name="connsiteX16" fmla="*/ 534194 w 748506"/>
              <a:gd name="connsiteY16" fmla="*/ 593329 h 610791"/>
              <a:gd name="connsiteX17" fmla="*/ 465138 w 748506"/>
              <a:gd name="connsiteY17" fmla="*/ 600472 h 610791"/>
              <a:gd name="connsiteX18" fmla="*/ 379413 w 748506"/>
              <a:gd name="connsiteY18" fmla="*/ 531416 h 610791"/>
              <a:gd name="connsiteX19" fmla="*/ 355600 w 748506"/>
              <a:gd name="connsiteY19" fmla="*/ 450454 h 610791"/>
              <a:gd name="connsiteX20" fmla="*/ 391319 w 748506"/>
              <a:gd name="connsiteY20" fmla="*/ 350441 h 610791"/>
              <a:gd name="connsiteX21" fmla="*/ 291306 w 748506"/>
              <a:gd name="connsiteY21" fmla="*/ 276622 h 610791"/>
              <a:gd name="connsiteX22" fmla="*/ 184150 w 748506"/>
              <a:gd name="connsiteY22" fmla="*/ 198041 h 610791"/>
              <a:gd name="connsiteX23" fmla="*/ 15081 w 748506"/>
              <a:gd name="connsiteY23" fmla="*/ 74216 h 61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48506" h="610791">
                <a:moveTo>
                  <a:pt x="15081" y="74216"/>
                </a:moveTo>
                <a:cubicBezTo>
                  <a:pt x="7540" y="50602"/>
                  <a:pt x="0" y="26988"/>
                  <a:pt x="12700" y="19447"/>
                </a:cubicBezTo>
                <a:cubicBezTo>
                  <a:pt x="25400" y="11906"/>
                  <a:pt x="36512" y="0"/>
                  <a:pt x="91281" y="28972"/>
                </a:cubicBezTo>
                <a:cubicBezTo>
                  <a:pt x="146050" y="57944"/>
                  <a:pt x="280591" y="154782"/>
                  <a:pt x="341313" y="193279"/>
                </a:cubicBezTo>
                <a:cubicBezTo>
                  <a:pt x="402035" y="231776"/>
                  <a:pt x="425054" y="254001"/>
                  <a:pt x="455613" y="259954"/>
                </a:cubicBezTo>
                <a:cubicBezTo>
                  <a:pt x="486172" y="265907"/>
                  <a:pt x="498475" y="234950"/>
                  <a:pt x="524669" y="228997"/>
                </a:cubicBezTo>
                <a:cubicBezTo>
                  <a:pt x="550863" y="223044"/>
                  <a:pt x="578644" y="211932"/>
                  <a:pt x="612775" y="224235"/>
                </a:cubicBezTo>
                <a:cubicBezTo>
                  <a:pt x="646906" y="236538"/>
                  <a:pt x="710406" y="279004"/>
                  <a:pt x="729456" y="302816"/>
                </a:cubicBezTo>
                <a:cubicBezTo>
                  <a:pt x="748506" y="326628"/>
                  <a:pt x="731838" y="352822"/>
                  <a:pt x="727075" y="367110"/>
                </a:cubicBezTo>
                <a:cubicBezTo>
                  <a:pt x="722312" y="381398"/>
                  <a:pt x="711200" y="391319"/>
                  <a:pt x="700881" y="388541"/>
                </a:cubicBezTo>
                <a:cubicBezTo>
                  <a:pt x="690562" y="385763"/>
                  <a:pt x="683816" y="360760"/>
                  <a:pt x="665163" y="350441"/>
                </a:cubicBezTo>
                <a:cubicBezTo>
                  <a:pt x="646510" y="340122"/>
                  <a:pt x="614760" y="321867"/>
                  <a:pt x="588963" y="326629"/>
                </a:cubicBezTo>
                <a:cubicBezTo>
                  <a:pt x="563166" y="331391"/>
                  <a:pt x="528637" y="354807"/>
                  <a:pt x="510381" y="379016"/>
                </a:cubicBezTo>
                <a:cubicBezTo>
                  <a:pt x="492125" y="403225"/>
                  <a:pt x="480219" y="446088"/>
                  <a:pt x="479425" y="471885"/>
                </a:cubicBezTo>
                <a:cubicBezTo>
                  <a:pt x="478631" y="497682"/>
                  <a:pt x="492919" y="517922"/>
                  <a:pt x="505619" y="533797"/>
                </a:cubicBezTo>
                <a:cubicBezTo>
                  <a:pt x="518319" y="549672"/>
                  <a:pt x="550863" y="557213"/>
                  <a:pt x="555625" y="567135"/>
                </a:cubicBezTo>
                <a:cubicBezTo>
                  <a:pt x="560387" y="577057"/>
                  <a:pt x="549275" y="587773"/>
                  <a:pt x="534194" y="593329"/>
                </a:cubicBezTo>
                <a:cubicBezTo>
                  <a:pt x="519113" y="598885"/>
                  <a:pt x="490935" y="610791"/>
                  <a:pt x="465138" y="600472"/>
                </a:cubicBezTo>
                <a:cubicBezTo>
                  <a:pt x="439341" y="590153"/>
                  <a:pt x="397669" y="556419"/>
                  <a:pt x="379413" y="531416"/>
                </a:cubicBezTo>
                <a:cubicBezTo>
                  <a:pt x="361157" y="506413"/>
                  <a:pt x="353616" y="480617"/>
                  <a:pt x="355600" y="450454"/>
                </a:cubicBezTo>
                <a:cubicBezTo>
                  <a:pt x="357584" y="420291"/>
                  <a:pt x="402035" y="379413"/>
                  <a:pt x="391319" y="350441"/>
                </a:cubicBezTo>
                <a:cubicBezTo>
                  <a:pt x="380603" y="321469"/>
                  <a:pt x="291306" y="276622"/>
                  <a:pt x="291306" y="276622"/>
                </a:cubicBezTo>
                <a:lnTo>
                  <a:pt x="184150" y="198041"/>
                </a:lnTo>
                <a:lnTo>
                  <a:pt x="15081" y="74216"/>
                </a:lnTo>
                <a:close/>
              </a:path>
            </a:pathLst>
          </a:custGeom>
          <a:solidFill>
            <a:schemeClr val="accent5"/>
          </a:solidFill>
          <a:ln w="9525">
            <a:solidFill>
              <a:schemeClr val="accent5">
                <a:lumMod val="75000"/>
              </a:schemeClr>
            </a:solidFill>
            <a:miter lim="800000"/>
            <a:headEnd/>
            <a:tailEnd/>
          </a:ln>
        </p:spPr>
        <p:txBody>
          <a:bodyPr anchor="ctr"/>
          <a:lstStyle/>
          <a:p>
            <a:pPr algn="ctr" eaLnBrk="1" fontAlgn="auto" hangingPunct="1">
              <a:spcBef>
                <a:spcPts val="0"/>
              </a:spcBef>
              <a:spcAft>
                <a:spcPts val="0"/>
              </a:spcAft>
              <a:defRPr/>
            </a:pPr>
            <a:endParaRPr lang="en-US" sz="1400" dirty="0">
              <a:solidFill>
                <a:schemeClr val="bg1"/>
              </a:solidFill>
              <a:latin typeface="Calibri" panose="020F0502020204030204" pitchFamily="34" charset="0"/>
              <a:ea typeface="MS PGothic" pitchFamily="34" charset="-128"/>
            </a:endParaRPr>
          </a:p>
        </p:txBody>
      </p:sp>
      <p:sp>
        <p:nvSpPr>
          <p:cNvPr id="119" name="Freeform 83">
            <a:extLst>
              <a:ext uri="{FF2B5EF4-FFF2-40B4-BE49-F238E27FC236}">
                <a16:creationId xmlns:a16="http://schemas.microsoft.com/office/drawing/2014/main" id="{F68C7152-B819-4517-8507-EF3102E01E48}"/>
              </a:ext>
            </a:extLst>
          </p:cNvPr>
          <p:cNvSpPr>
            <a:spLocks noChangeAspect="1"/>
          </p:cNvSpPr>
          <p:nvPr/>
        </p:nvSpPr>
        <p:spPr bwMode="auto">
          <a:xfrm rot="14113415">
            <a:off x="1309748" y="3502855"/>
            <a:ext cx="414387" cy="355512"/>
          </a:xfrm>
          <a:custGeom>
            <a:avLst/>
            <a:gdLst>
              <a:gd name="connsiteX0" fmla="*/ 15081 w 748506"/>
              <a:gd name="connsiteY0" fmla="*/ 74216 h 610791"/>
              <a:gd name="connsiteX1" fmla="*/ 12700 w 748506"/>
              <a:gd name="connsiteY1" fmla="*/ 19447 h 610791"/>
              <a:gd name="connsiteX2" fmla="*/ 91281 w 748506"/>
              <a:gd name="connsiteY2" fmla="*/ 28972 h 610791"/>
              <a:gd name="connsiteX3" fmla="*/ 341313 w 748506"/>
              <a:gd name="connsiteY3" fmla="*/ 193279 h 610791"/>
              <a:gd name="connsiteX4" fmla="*/ 455613 w 748506"/>
              <a:gd name="connsiteY4" fmla="*/ 259954 h 610791"/>
              <a:gd name="connsiteX5" fmla="*/ 524669 w 748506"/>
              <a:gd name="connsiteY5" fmla="*/ 228997 h 610791"/>
              <a:gd name="connsiteX6" fmla="*/ 612775 w 748506"/>
              <a:gd name="connsiteY6" fmla="*/ 224235 h 610791"/>
              <a:gd name="connsiteX7" fmla="*/ 729456 w 748506"/>
              <a:gd name="connsiteY7" fmla="*/ 302816 h 610791"/>
              <a:gd name="connsiteX8" fmla="*/ 727075 w 748506"/>
              <a:gd name="connsiteY8" fmla="*/ 367110 h 610791"/>
              <a:gd name="connsiteX9" fmla="*/ 700881 w 748506"/>
              <a:gd name="connsiteY9" fmla="*/ 388541 h 610791"/>
              <a:gd name="connsiteX10" fmla="*/ 665163 w 748506"/>
              <a:gd name="connsiteY10" fmla="*/ 350441 h 610791"/>
              <a:gd name="connsiteX11" fmla="*/ 588963 w 748506"/>
              <a:gd name="connsiteY11" fmla="*/ 326629 h 610791"/>
              <a:gd name="connsiteX12" fmla="*/ 510381 w 748506"/>
              <a:gd name="connsiteY12" fmla="*/ 379016 h 610791"/>
              <a:gd name="connsiteX13" fmla="*/ 479425 w 748506"/>
              <a:gd name="connsiteY13" fmla="*/ 471885 h 610791"/>
              <a:gd name="connsiteX14" fmla="*/ 505619 w 748506"/>
              <a:gd name="connsiteY14" fmla="*/ 533797 h 610791"/>
              <a:gd name="connsiteX15" fmla="*/ 555625 w 748506"/>
              <a:gd name="connsiteY15" fmla="*/ 567135 h 610791"/>
              <a:gd name="connsiteX16" fmla="*/ 534194 w 748506"/>
              <a:gd name="connsiteY16" fmla="*/ 593329 h 610791"/>
              <a:gd name="connsiteX17" fmla="*/ 465138 w 748506"/>
              <a:gd name="connsiteY17" fmla="*/ 600472 h 610791"/>
              <a:gd name="connsiteX18" fmla="*/ 379413 w 748506"/>
              <a:gd name="connsiteY18" fmla="*/ 531416 h 610791"/>
              <a:gd name="connsiteX19" fmla="*/ 355600 w 748506"/>
              <a:gd name="connsiteY19" fmla="*/ 450454 h 610791"/>
              <a:gd name="connsiteX20" fmla="*/ 391319 w 748506"/>
              <a:gd name="connsiteY20" fmla="*/ 350441 h 610791"/>
              <a:gd name="connsiteX21" fmla="*/ 291306 w 748506"/>
              <a:gd name="connsiteY21" fmla="*/ 276622 h 610791"/>
              <a:gd name="connsiteX22" fmla="*/ 184150 w 748506"/>
              <a:gd name="connsiteY22" fmla="*/ 198041 h 610791"/>
              <a:gd name="connsiteX23" fmla="*/ 15081 w 748506"/>
              <a:gd name="connsiteY23" fmla="*/ 74216 h 610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48506" h="610791">
                <a:moveTo>
                  <a:pt x="15081" y="74216"/>
                </a:moveTo>
                <a:cubicBezTo>
                  <a:pt x="7540" y="50602"/>
                  <a:pt x="0" y="26988"/>
                  <a:pt x="12700" y="19447"/>
                </a:cubicBezTo>
                <a:cubicBezTo>
                  <a:pt x="25400" y="11906"/>
                  <a:pt x="36512" y="0"/>
                  <a:pt x="91281" y="28972"/>
                </a:cubicBezTo>
                <a:cubicBezTo>
                  <a:pt x="146050" y="57944"/>
                  <a:pt x="280591" y="154782"/>
                  <a:pt x="341313" y="193279"/>
                </a:cubicBezTo>
                <a:cubicBezTo>
                  <a:pt x="402035" y="231776"/>
                  <a:pt x="425054" y="254001"/>
                  <a:pt x="455613" y="259954"/>
                </a:cubicBezTo>
                <a:cubicBezTo>
                  <a:pt x="486172" y="265907"/>
                  <a:pt x="498475" y="234950"/>
                  <a:pt x="524669" y="228997"/>
                </a:cubicBezTo>
                <a:cubicBezTo>
                  <a:pt x="550863" y="223044"/>
                  <a:pt x="578644" y="211932"/>
                  <a:pt x="612775" y="224235"/>
                </a:cubicBezTo>
                <a:cubicBezTo>
                  <a:pt x="646906" y="236538"/>
                  <a:pt x="710406" y="279004"/>
                  <a:pt x="729456" y="302816"/>
                </a:cubicBezTo>
                <a:cubicBezTo>
                  <a:pt x="748506" y="326628"/>
                  <a:pt x="731838" y="352822"/>
                  <a:pt x="727075" y="367110"/>
                </a:cubicBezTo>
                <a:cubicBezTo>
                  <a:pt x="722312" y="381398"/>
                  <a:pt x="711200" y="391319"/>
                  <a:pt x="700881" y="388541"/>
                </a:cubicBezTo>
                <a:cubicBezTo>
                  <a:pt x="690562" y="385763"/>
                  <a:pt x="683816" y="360760"/>
                  <a:pt x="665163" y="350441"/>
                </a:cubicBezTo>
                <a:cubicBezTo>
                  <a:pt x="646510" y="340122"/>
                  <a:pt x="614760" y="321867"/>
                  <a:pt x="588963" y="326629"/>
                </a:cubicBezTo>
                <a:cubicBezTo>
                  <a:pt x="563166" y="331391"/>
                  <a:pt x="528637" y="354807"/>
                  <a:pt x="510381" y="379016"/>
                </a:cubicBezTo>
                <a:cubicBezTo>
                  <a:pt x="492125" y="403225"/>
                  <a:pt x="480219" y="446088"/>
                  <a:pt x="479425" y="471885"/>
                </a:cubicBezTo>
                <a:cubicBezTo>
                  <a:pt x="478631" y="497682"/>
                  <a:pt x="492919" y="517922"/>
                  <a:pt x="505619" y="533797"/>
                </a:cubicBezTo>
                <a:cubicBezTo>
                  <a:pt x="518319" y="549672"/>
                  <a:pt x="550863" y="557213"/>
                  <a:pt x="555625" y="567135"/>
                </a:cubicBezTo>
                <a:cubicBezTo>
                  <a:pt x="560387" y="577057"/>
                  <a:pt x="549275" y="587773"/>
                  <a:pt x="534194" y="593329"/>
                </a:cubicBezTo>
                <a:cubicBezTo>
                  <a:pt x="519113" y="598885"/>
                  <a:pt x="490935" y="610791"/>
                  <a:pt x="465138" y="600472"/>
                </a:cubicBezTo>
                <a:cubicBezTo>
                  <a:pt x="439341" y="590153"/>
                  <a:pt x="397669" y="556419"/>
                  <a:pt x="379413" y="531416"/>
                </a:cubicBezTo>
                <a:cubicBezTo>
                  <a:pt x="361157" y="506413"/>
                  <a:pt x="353616" y="480617"/>
                  <a:pt x="355600" y="450454"/>
                </a:cubicBezTo>
                <a:cubicBezTo>
                  <a:pt x="357584" y="420291"/>
                  <a:pt x="402035" y="379413"/>
                  <a:pt x="391319" y="350441"/>
                </a:cubicBezTo>
                <a:cubicBezTo>
                  <a:pt x="380603" y="321469"/>
                  <a:pt x="291306" y="276622"/>
                  <a:pt x="291306" y="276622"/>
                </a:cubicBezTo>
                <a:lnTo>
                  <a:pt x="184150" y="198041"/>
                </a:lnTo>
                <a:lnTo>
                  <a:pt x="15081" y="74216"/>
                </a:lnTo>
                <a:close/>
              </a:path>
            </a:pathLst>
          </a:custGeom>
          <a:solidFill>
            <a:schemeClr val="accent2"/>
          </a:solidFill>
          <a:ln w="9525">
            <a:solidFill>
              <a:schemeClr val="accent1"/>
            </a:solidFill>
            <a:miter lim="800000"/>
            <a:headEnd/>
            <a:tailEnd/>
          </a:ln>
        </p:spPr>
        <p:txBody>
          <a:bodyPr anchor="ctr"/>
          <a:lstStyle/>
          <a:p>
            <a:pPr algn="ctr" eaLnBrk="1" fontAlgn="auto" hangingPunct="1">
              <a:spcBef>
                <a:spcPts val="0"/>
              </a:spcBef>
              <a:spcAft>
                <a:spcPts val="0"/>
              </a:spcAft>
              <a:defRPr/>
            </a:pPr>
            <a:endParaRPr lang="en-US" sz="1400" dirty="0">
              <a:solidFill>
                <a:schemeClr val="bg1"/>
              </a:solidFill>
              <a:latin typeface="Calibri" panose="020F0502020204030204" pitchFamily="34" charset="0"/>
              <a:ea typeface="MS PGothic" pitchFamily="34" charset="-128"/>
            </a:endParaRPr>
          </a:p>
        </p:txBody>
      </p:sp>
      <p:sp>
        <p:nvSpPr>
          <p:cNvPr id="127" name="Can 75">
            <a:extLst>
              <a:ext uri="{FF2B5EF4-FFF2-40B4-BE49-F238E27FC236}">
                <a16:creationId xmlns:a16="http://schemas.microsoft.com/office/drawing/2014/main" id="{EF905230-35EE-491D-B760-4121BFBC4F86}"/>
              </a:ext>
            </a:extLst>
          </p:cNvPr>
          <p:cNvSpPr/>
          <p:nvPr/>
        </p:nvSpPr>
        <p:spPr bwMode="auto">
          <a:xfrm rot="10495391">
            <a:off x="1469785" y="3287023"/>
            <a:ext cx="64008" cy="274320"/>
          </a:xfrm>
          <a:prstGeom prst="can">
            <a:avLst/>
          </a:prstGeom>
          <a:solidFill>
            <a:schemeClr val="accent3"/>
          </a:solidFill>
          <a:ln w="9525" cap="flat" cmpd="sng" algn="ctr">
            <a:solidFill>
              <a:srgbClr val="FF0000"/>
            </a:solidFill>
            <a:prstDash val="solid"/>
            <a:round/>
            <a:headEnd type="none" w="med" len="med"/>
            <a:tailEnd type="none" w="med" len="med"/>
          </a:ln>
          <a:effectLst/>
        </p:spPr>
        <p:txBody>
          <a:bodyPr/>
          <a:lstStyle/>
          <a:p>
            <a:pPr eaLnBrk="1" fontAlgn="auto" hangingPunct="1">
              <a:lnSpc>
                <a:spcPct val="90000"/>
              </a:lnSpc>
              <a:spcBef>
                <a:spcPct val="35000"/>
              </a:spcBef>
              <a:spcAft>
                <a:spcPct val="25000"/>
              </a:spcAft>
              <a:buClr>
                <a:srgbClr val="8B3D9A"/>
              </a:buClr>
              <a:buFont typeface="Arial" charset="0"/>
              <a:buChar char="•"/>
              <a:defRPr/>
            </a:pPr>
            <a:endParaRPr lang="en-US" dirty="0">
              <a:solidFill>
                <a:schemeClr val="bg1"/>
              </a:solidFill>
              <a:latin typeface="Calibri" panose="020F0502020204030204" pitchFamily="34" charset="0"/>
            </a:endParaRPr>
          </a:p>
        </p:txBody>
      </p:sp>
      <p:sp>
        <p:nvSpPr>
          <p:cNvPr id="128" name="Can 75">
            <a:extLst>
              <a:ext uri="{FF2B5EF4-FFF2-40B4-BE49-F238E27FC236}">
                <a16:creationId xmlns:a16="http://schemas.microsoft.com/office/drawing/2014/main" id="{655E4E7E-1636-48C3-87B2-CA560D68944E}"/>
              </a:ext>
            </a:extLst>
          </p:cNvPr>
          <p:cNvSpPr/>
          <p:nvPr/>
        </p:nvSpPr>
        <p:spPr bwMode="auto">
          <a:xfrm rot="11437422">
            <a:off x="1060632" y="3366642"/>
            <a:ext cx="64008" cy="274320"/>
          </a:xfrm>
          <a:prstGeom prst="can">
            <a:avLst/>
          </a:prstGeom>
          <a:solidFill>
            <a:schemeClr val="accent4"/>
          </a:solidFill>
          <a:ln w="9525" cap="flat" cmpd="sng" algn="ctr">
            <a:solidFill>
              <a:schemeClr val="accent4">
                <a:lumMod val="75000"/>
              </a:schemeClr>
            </a:solidFill>
            <a:prstDash val="solid"/>
            <a:round/>
            <a:headEnd type="none" w="med" len="med"/>
            <a:tailEnd type="none" w="med" len="med"/>
          </a:ln>
          <a:effectLst/>
        </p:spPr>
        <p:txBody>
          <a:bodyPr/>
          <a:lstStyle/>
          <a:p>
            <a:pPr eaLnBrk="1" fontAlgn="auto" hangingPunct="1">
              <a:lnSpc>
                <a:spcPct val="90000"/>
              </a:lnSpc>
              <a:spcBef>
                <a:spcPct val="35000"/>
              </a:spcBef>
              <a:spcAft>
                <a:spcPct val="25000"/>
              </a:spcAft>
              <a:buClr>
                <a:srgbClr val="8B3D9A"/>
              </a:buClr>
              <a:buFont typeface="Arial" charset="0"/>
              <a:buChar char="•"/>
              <a:defRPr/>
            </a:pPr>
            <a:endParaRPr lang="en-US" dirty="0">
              <a:solidFill>
                <a:schemeClr val="bg1"/>
              </a:solidFill>
              <a:latin typeface="Calibri" panose="020F0502020204030204" pitchFamily="34" charset="0"/>
            </a:endParaRPr>
          </a:p>
        </p:txBody>
      </p:sp>
      <p:grpSp>
        <p:nvGrpSpPr>
          <p:cNvPr id="129" name="Group 59">
            <a:extLst>
              <a:ext uri="{FF2B5EF4-FFF2-40B4-BE49-F238E27FC236}">
                <a16:creationId xmlns:a16="http://schemas.microsoft.com/office/drawing/2014/main" id="{87A03A54-D426-441A-90C5-15344BFECA89}"/>
              </a:ext>
            </a:extLst>
          </p:cNvPr>
          <p:cNvGrpSpPr>
            <a:grpSpLocks/>
          </p:cNvGrpSpPr>
          <p:nvPr/>
        </p:nvGrpSpPr>
        <p:grpSpPr bwMode="auto">
          <a:xfrm rot="11665370">
            <a:off x="849462" y="2486353"/>
            <a:ext cx="918686" cy="1008112"/>
            <a:chOff x="6244431" y="2503487"/>
            <a:chExt cx="1040210" cy="1144985"/>
          </a:xfrm>
        </p:grpSpPr>
        <p:sp>
          <p:nvSpPr>
            <p:cNvPr id="130" name="Freeform 61">
              <a:extLst>
                <a:ext uri="{FF2B5EF4-FFF2-40B4-BE49-F238E27FC236}">
                  <a16:creationId xmlns:a16="http://schemas.microsoft.com/office/drawing/2014/main" id="{929182C8-74F3-4EAD-8090-6CAF6E520FC2}"/>
                </a:ext>
              </a:extLst>
            </p:cNvPr>
            <p:cNvSpPr/>
            <p:nvPr/>
          </p:nvSpPr>
          <p:spPr bwMode="auto">
            <a:xfrm>
              <a:off x="6245458" y="2503628"/>
              <a:ext cx="1039164" cy="114498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gradFill flip="none" rotWithShape="1">
              <a:gsLst>
                <a:gs pos="0">
                  <a:schemeClr val="bg2"/>
                </a:gs>
                <a:gs pos="81000">
                  <a:schemeClr val="bg2">
                    <a:lumMod val="60000"/>
                    <a:lumOff val="40000"/>
                  </a:schemeClr>
                </a:gs>
                <a:gs pos="100000">
                  <a:schemeClr val="bg2">
                    <a:tint val="23500"/>
                    <a:satMod val="160000"/>
                  </a:schemeClr>
                </a:gs>
              </a:gsLst>
              <a:path path="circle">
                <a:fillToRect l="50000" t="50000" r="50000" b="50000"/>
              </a:path>
              <a:tileRect/>
            </a:gradFill>
            <a:ln w="12700" cap="flat" cmpd="sng" algn="ctr">
              <a:solidFill>
                <a:schemeClr val="bg2"/>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dirty="0">
                <a:solidFill>
                  <a:schemeClr val="bg1"/>
                </a:solidFill>
                <a:latin typeface="Calibri" panose="020F0502020204030204" pitchFamily="34" charset="0"/>
              </a:endParaRPr>
            </a:p>
          </p:txBody>
        </p:sp>
        <p:sp>
          <p:nvSpPr>
            <p:cNvPr id="131" name="Freeform 62">
              <a:extLst>
                <a:ext uri="{FF2B5EF4-FFF2-40B4-BE49-F238E27FC236}">
                  <a16:creationId xmlns:a16="http://schemas.microsoft.com/office/drawing/2014/main" id="{E15C90B9-F4B2-4F09-927E-4AA7C554D262}"/>
                </a:ext>
              </a:extLst>
            </p:cNvPr>
            <p:cNvSpPr/>
            <p:nvPr/>
          </p:nvSpPr>
          <p:spPr bwMode="auto">
            <a:xfrm rot="2112546">
              <a:off x="6489914" y="2765008"/>
              <a:ext cx="578808" cy="529286"/>
            </a:xfrm>
            <a:custGeom>
              <a:avLst/>
              <a:gdLst>
                <a:gd name="connsiteX0" fmla="*/ 174624 w 389334"/>
                <a:gd name="connsiteY0" fmla="*/ 193675 h 463550"/>
                <a:gd name="connsiteX1" fmla="*/ 203199 w 389334"/>
                <a:gd name="connsiteY1" fmla="*/ 138906 h 463550"/>
                <a:gd name="connsiteX2" fmla="*/ 177006 w 389334"/>
                <a:gd name="connsiteY2" fmla="*/ 88900 h 463550"/>
                <a:gd name="connsiteX3" fmla="*/ 224631 w 389334"/>
                <a:gd name="connsiteY3" fmla="*/ 43656 h 463550"/>
                <a:gd name="connsiteX4" fmla="*/ 286543 w 389334"/>
                <a:gd name="connsiteY4" fmla="*/ 3175 h 463550"/>
                <a:gd name="connsiteX5" fmla="*/ 346074 w 389334"/>
                <a:gd name="connsiteY5" fmla="*/ 24606 h 463550"/>
                <a:gd name="connsiteX6" fmla="*/ 353218 w 389334"/>
                <a:gd name="connsiteY6" fmla="*/ 76993 h 463550"/>
                <a:gd name="connsiteX7" fmla="*/ 346074 w 389334"/>
                <a:gd name="connsiteY7" fmla="*/ 96043 h 463550"/>
                <a:gd name="connsiteX8" fmla="*/ 365124 w 389334"/>
                <a:gd name="connsiteY8" fmla="*/ 179387 h 463550"/>
                <a:gd name="connsiteX9" fmla="*/ 388937 w 389334"/>
                <a:gd name="connsiteY9" fmla="*/ 250825 h 463550"/>
                <a:gd name="connsiteX10" fmla="*/ 362743 w 389334"/>
                <a:gd name="connsiteY10" fmla="*/ 319881 h 463550"/>
                <a:gd name="connsiteX11" fmla="*/ 312737 w 389334"/>
                <a:gd name="connsiteY11" fmla="*/ 369887 h 463550"/>
                <a:gd name="connsiteX12" fmla="*/ 279399 w 389334"/>
                <a:gd name="connsiteY12" fmla="*/ 377031 h 463550"/>
                <a:gd name="connsiteX13" fmla="*/ 248443 w 389334"/>
                <a:gd name="connsiteY13" fmla="*/ 405606 h 463550"/>
                <a:gd name="connsiteX14" fmla="*/ 229393 w 389334"/>
                <a:gd name="connsiteY14" fmla="*/ 450850 h 463550"/>
                <a:gd name="connsiteX15" fmla="*/ 177006 w 389334"/>
                <a:gd name="connsiteY15" fmla="*/ 460375 h 463550"/>
                <a:gd name="connsiteX16" fmla="*/ 72231 w 389334"/>
                <a:gd name="connsiteY16" fmla="*/ 431800 h 463550"/>
                <a:gd name="connsiteX17" fmla="*/ 5556 w 389334"/>
                <a:gd name="connsiteY17" fmla="*/ 369887 h 463550"/>
                <a:gd name="connsiteX18" fmla="*/ 38893 w 389334"/>
                <a:gd name="connsiteY18" fmla="*/ 284162 h 463550"/>
                <a:gd name="connsiteX19" fmla="*/ 174624 w 389334"/>
                <a:gd name="connsiteY19" fmla="*/ 193675 h 46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9334" h="463550">
                  <a:moveTo>
                    <a:pt x="174624" y="193675"/>
                  </a:moveTo>
                  <a:cubicBezTo>
                    <a:pt x="202008" y="169466"/>
                    <a:pt x="202802" y="156368"/>
                    <a:pt x="203199" y="138906"/>
                  </a:cubicBezTo>
                  <a:cubicBezTo>
                    <a:pt x="203596" y="121444"/>
                    <a:pt x="173434" y="104775"/>
                    <a:pt x="177006" y="88900"/>
                  </a:cubicBezTo>
                  <a:cubicBezTo>
                    <a:pt x="180578" y="73025"/>
                    <a:pt x="206375" y="57943"/>
                    <a:pt x="224631" y="43656"/>
                  </a:cubicBezTo>
                  <a:cubicBezTo>
                    <a:pt x="242887" y="29369"/>
                    <a:pt x="266303" y="6350"/>
                    <a:pt x="286543" y="3175"/>
                  </a:cubicBezTo>
                  <a:cubicBezTo>
                    <a:pt x="306784" y="0"/>
                    <a:pt x="334962" y="12303"/>
                    <a:pt x="346074" y="24606"/>
                  </a:cubicBezTo>
                  <a:cubicBezTo>
                    <a:pt x="357186" y="36909"/>
                    <a:pt x="353218" y="65087"/>
                    <a:pt x="353218" y="76993"/>
                  </a:cubicBezTo>
                  <a:cubicBezTo>
                    <a:pt x="353218" y="88899"/>
                    <a:pt x="344090" y="78977"/>
                    <a:pt x="346074" y="96043"/>
                  </a:cubicBezTo>
                  <a:cubicBezTo>
                    <a:pt x="348058" y="113109"/>
                    <a:pt x="357980" y="153590"/>
                    <a:pt x="365124" y="179387"/>
                  </a:cubicBezTo>
                  <a:cubicBezTo>
                    <a:pt x="372268" y="205184"/>
                    <a:pt x="389334" y="227409"/>
                    <a:pt x="388937" y="250825"/>
                  </a:cubicBezTo>
                  <a:cubicBezTo>
                    <a:pt x="388540" y="274241"/>
                    <a:pt x="375443" y="300037"/>
                    <a:pt x="362743" y="319881"/>
                  </a:cubicBezTo>
                  <a:cubicBezTo>
                    <a:pt x="350043" y="339725"/>
                    <a:pt x="326628" y="360362"/>
                    <a:pt x="312737" y="369887"/>
                  </a:cubicBezTo>
                  <a:cubicBezTo>
                    <a:pt x="298846" y="379412"/>
                    <a:pt x="290115" y="371078"/>
                    <a:pt x="279399" y="377031"/>
                  </a:cubicBezTo>
                  <a:cubicBezTo>
                    <a:pt x="268683" y="382984"/>
                    <a:pt x="256777" y="393303"/>
                    <a:pt x="248443" y="405606"/>
                  </a:cubicBezTo>
                  <a:cubicBezTo>
                    <a:pt x="240109" y="417909"/>
                    <a:pt x="241299" y="441722"/>
                    <a:pt x="229393" y="450850"/>
                  </a:cubicBezTo>
                  <a:cubicBezTo>
                    <a:pt x="217487" y="459978"/>
                    <a:pt x="203200" y="463550"/>
                    <a:pt x="177006" y="460375"/>
                  </a:cubicBezTo>
                  <a:cubicBezTo>
                    <a:pt x="150812" y="457200"/>
                    <a:pt x="100806" y="446881"/>
                    <a:pt x="72231" y="431800"/>
                  </a:cubicBezTo>
                  <a:cubicBezTo>
                    <a:pt x="43656" y="416719"/>
                    <a:pt x="11112" y="394493"/>
                    <a:pt x="5556" y="369887"/>
                  </a:cubicBezTo>
                  <a:cubicBezTo>
                    <a:pt x="0" y="345281"/>
                    <a:pt x="14287" y="308768"/>
                    <a:pt x="38893" y="284162"/>
                  </a:cubicBezTo>
                  <a:cubicBezTo>
                    <a:pt x="63499" y="259556"/>
                    <a:pt x="147240" y="217884"/>
                    <a:pt x="174624" y="193675"/>
                  </a:cubicBezTo>
                  <a:close/>
                </a:path>
              </a:pathLst>
            </a:custGeom>
            <a:gradFill>
              <a:gsLst>
                <a:gs pos="0">
                  <a:schemeClr val="bg2"/>
                </a:gs>
                <a:gs pos="97000">
                  <a:schemeClr val="bg1">
                    <a:lumMod val="95000"/>
                    <a:lumOff val="5000"/>
                  </a:schemeClr>
                </a:gs>
              </a:gsLst>
              <a:path path="circle">
                <a:fillToRect l="50000" t="50000" r="50000" b="50000"/>
              </a:path>
            </a:gradFill>
            <a:ln w="12700">
              <a:solidFill>
                <a:schemeClr val="bg2"/>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defRPr/>
              </a:pPr>
              <a:endParaRPr lang="en-US" sz="1400" dirty="0">
                <a:solidFill>
                  <a:schemeClr val="bg1"/>
                </a:solidFill>
                <a:latin typeface="Calibri" panose="020F0502020204030204" pitchFamily="34" charset="0"/>
                <a:ea typeface="MS PGothic" pitchFamily="34" charset="-128"/>
              </a:endParaRPr>
            </a:p>
          </p:txBody>
        </p:sp>
      </p:grpSp>
      <p:sp>
        <p:nvSpPr>
          <p:cNvPr id="132" name="TextBox 131">
            <a:extLst>
              <a:ext uri="{FF2B5EF4-FFF2-40B4-BE49-F238E27FC236}">
                <a16:creationId xmlns:a16="http://schemas.microsoft.com/office/drawing/2014/main" id="{D3B374C5-381D-4CE6-89AE-7EEE41187A71}"/>
              </a:ext>
            </a:extLst>
          </p:cNvPr>
          <p:cNvSpPr txBox="1"/>
          <p:nvPr/>
        </p:nvSpPr>
        <p:spPr bwMode="auto">
          <a:xfrm>
            <a:off x="1602967" y="2417718"/>
            <a:ext cx="11794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Tumor cell</a:t>
            </a:r>
          </a:p>
        </p:txBody>
      </p:sp>
      <p:sp>
        <p:nvSpPr>
          <p:cNvPr id="133" name="TextBox 132">
            <a:extLst>
              <a:ext uri="{FF2B5EF4-FFF2-40B4-BE49-F238E27FC236}">
                <a16:creationId xmlns:a16="http://schemas.microsoft.com/office/drawing/2014/main" id="{CD5AD47F-B927-4D4E-BF55-EC9A637383C8}"/>
              </a:ext>
            </a:extLst>
          </p:cNvPr>
          <p:cNvSpPr txBox="1"/>
          <p:nvPr/>
        </p:nvSpPr>
        <p:spPr bwMode="auto">
          <a:xfrm>
            <a:off x="468683" y="3187523"/>
            <a:ext cx="5586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PVR</a:t>
            </a:r>
          </a:p>
        </p:txBody>
      </p:sp>
      <p:sp>
        <p:nvSpPr>
          <p:cNvPr id="135" name="TextBox 134">
            <a:extLst>
              <a:ext uri="{FF2B5EF4-FFF2-40B4-BE49-F238E27FC236}">
                <a16:creationId xmlns:a16="http://schemas.microsoft.com/office/drawing/2014/main" id="{B209A785-C8CA-4977-88DD-7F887E6C9C07}"/>
              </a:ext>
            </a:extLst>
          </p:cNvPr>
          <p:cNvSpPr txBox="1"/>
          <p:nvPr/>
        </p:nvSpPr>
        <p:spPr bwMode="auto">
          <a:xfrm>
            <a:off x="392935" y="3904011"/>
            <a:ext cx="6703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TIGIT</a:t>
            </a:r>
          </a:p>
        </p:txBody>
      </p:sp>
      <p:sp>
        <p:nvSpPr>
          <p:cNvPr id="136" name="TextBox 135">
            <a:extLst>
              <a:ext uri="{FF2B5EF4-FFF2-40B4-BE49-F238E27FC236}">
                <a16:creationId xmlns:a16="http://schemas.microsoft.com/office/drawing/2014/main" id="{C87FF761-B617-4989-A773-CB08D1C0E87A}"/>
              </a:ext>
            </a:extLst>
          </p:cNvPr>
          <p:cNvSpPr txBox="1"/>
          <p:nvPr/>
        </p:nvSpPr>
        <p:spPr bwMode="auto">
          <a:xfrm>
            <a:off x="1612262" y="3170935"/>
            <a:ext cx="7312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PD-L1</a:t>
            </a:r>
          </a:p>
        </p:txBody>
      </p:sp>
      <p:sp>
        <p:nvSpPr>
          <p:cNvPr id="138" name="TextBox 137">
            <a:extLst>
              <a:ext uri="{FF2B5EF4-FFF2-40B4-BE49-F238E27FC236}">
                <a16:creationId xmlns:a16="http://schemas.microsoft.com/office/drawing/2014/main" id="{7367E5D5-EDD9-4BA8-9031-C24DCA1F810C}"/>
              </a:ext>
            </a:extLst>
          </p:cNvPr>
          <p:cNvSpPr txBox="1"/>
          <p:nvPr/>
        </p:nvSpPr>
        <p:spPr bwMode="auto">
          <a:xfrm>
            <a:off x="1602901" y="3725134"/>
            <a:ext cx="6335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PD-1</a:t>
            </a:r>
          </a:p>
        </p:txBody>
      </p:sp>
      <p:sp>
        <p:nvSpPr>
          <p:cNvPr id="139" name="TextBox 138">
            <a:extLst>
              <a:ext uri="{FF2B5EF4-FFF2-40B4-BE49-F238E27FC236}">
                <a16:creationId xmlns:a16="http://schemas.microsoft.com/office/drawing/2014/main" id="{563CE275-3A0D-4F8A-A37C-949C1D1BC077}"/>
              </a:ext>
            </a:extLst>
          </p:cNvPr>
          <p:cNvSpPr txBox="1"/>
          <p:nvPr/>
        </p:nvSpPr>
        <p:spPr bwMode="auto">
          <a:xfrm>
            <a:off x="1728470" y="4569602"/>
            <a:ext cx="14320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T-cell/NK cell</a:t>
            </a:r>
          </a:p>
        </p:txBody>
      </p:sp>
      <p:sp>
        <p:nvSpPr>
          <p:cNvPr id="2" name="TextBox 1">
            <a:extLst>
              <a:ext uri="{FF2B5EF4-FFF2-40B4-BE49-F238E27FC236}">
                <a16:creationId xmlns:a16="http://schemas.microsoft.com/office/drawing/2014/main" id="{0FBA992E-7153-4C81-BB60-85EBAADD995B}"/>
              </a:ext>
            </a:extLst>
          </p:cNvPr>
          <p:cNvSpPr txBox="1"/>
          <p:nvPr/>
        </p:nvSpPr>
        <p:spPr bwMode="auto">
          <a:xfrm>
            <a:off x="129144" y="5245203"/>
            <a:ext cx="2667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TIGIT binds to PVR, resulting </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in inhibitory response </a:t>
            </a:r>
            <a:endParaRPr lang="en-US" sz="1400" b="0" dirty="0">
              <a:solidFill>
                <a:schemeClr val="bg1"/>
              </a:solidFill>
              <a:latin typeface="Calibri" panose="020F0502020204030204" pitchFamily="34" charset="0"/>
            </a:endParaRPr>
          </a:p>
        </p:txBody>
      </p:sp>
      <p:sp>
        <p:nvSpPr>
          <p:cNvPr id="140" name="TextBox 139">
            <a:extLst>
              <a:ext uri="{FF2B5EF4-FFF2-40B4-BE49-F238E27FC236}">
                <a16:creationId xmlns:a16="http://schemas.microsoft.com/office/drawing/2014/main" id="{96E71052-663F-46EC-974F-303DFB2F37F4}"/>
              </a:ext>
            </a:extLst>
          </p:cNvPr>
          <p:cNvSpPr txBox="1"/>
          <p:nvPr/>
        </p:nvSpPr>
        <p:spPr bwMode="auto">
          <a:xfrm>
            <a:off x="3261776" y="5262857"/>
            <a:ext cx="26670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Blocking TIGIT binding restores antitumor response and complements PD-1/PD-L1 activity </a:t>
            </a:r>
            <a:endParaRPr lang="en-US" sz="1400" b="0" dirty="0">
              <a:solidFill>
                <a:schemeClr val="bg1"/>
              </a:solidFill>
              <a:latin typeface="Calibri" panose="020F0502020204030204" pitchFamily="34" charset="0"/>
            </a:endParaRPr>
          </a:p>
        </p:txBody>
      </p:sp>
      <p:grpSp>
        <p:nvGrpSpPr>
          <p:cNvPr id="24" name="Group 23">
            <a:extLst>
              <a:ext uri="{FF2B5EF4-FFF2-40B4-BE49-F238E27FC236}">
                <a16:creationId xmlns:a16="http://schemas.microsoft.com/office/drawing/2014/main" id="{F5EDF50D-BB7A-6747-B3CA-11658F453CDF}"/>
              </a:ext>
            </a:extLst>
          </p:cNvPr>
          <p:cNvGrpSpPr/>
          <p:nvPr/>
        </p:nvGrpSpPr>
        <p:grpSpPr>
          <a:xfrm>
            <a:off x="6966937" y="2747300"/>
            <a:ext cx="1997326" cy="1409105"/>
            <a:chOff x="6966937" y="2747300"/>
            <a:chExt cx="1997326" cy="1409105"/>
          </a:xfrm>
        </p:grpSpPr>
        <p:cxnSp>
          <p:nvCxnSpPr>
            <p:cNvPr id="4" name="Straight Connector 3">
              <a:extLst>
                <a:ext uri="{FF2B5EF4-FFF2-40B4-BE49-F238E27FC236}">
                  <a16:creationId xmlns:a16="http://schemas.microsoft.com/office/drawing/2014/main" id="{1F87E742-269A-1D4A-8654-73732FCCDAEC}"/>
                </a:ext>
              </a:extLst>
            </p:cNvPr>
            <p:cNvCxnSpPr/>
            <p:nvPr/>
          </p:nvCxnSpPr>
          <p:spPr bwMode="auto">
            <a:xfrm flipV="1">
              <a:off x="7024068" y="2747300"/>
              <a:ext cx="0" cy="1290388"/>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BCFE0C3C-8387-1640-88C2-81DBCEC7E04E}"/>
                </a:ext>
              </a:extLst>
            </p:cNvPr>
            <p:cNvCxnSpPr>
              <a:cxnSpLocks/>
            </p:cNvCxnSpPr>
            <p:nvPr/>
          </p:nvCxnSpPr>
          <p:spPr bwMode="auto">
            <a:xfrm>
              <a:off x="7028169" y="4037688"/>
              <a:ext cx="1636079" cy="0"/>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35A609FB-5111-FF4B-961B-EF69CEF90D42}"/>
                </a:ext>
              </a:extLst>
            </p:cNvPr>
            <p:cNvCxnSpPr>
              <a:cxnSpLocks/>
            </p:cNvCxnSpPr>
            <p:nvPr/>
          </p:nvCxnSpPr>
          <p:spPr bwMode="auto">
            <a:xfrm>
              <a:off x="8770858" y="4037688"/>
              <a:ext cx="193405"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31FD64BD-D9DB-5148-AE19-FE73842A3E71}"/>
                </a:ext>
              </a:extLst>
            </p:cNvPr>
            <p:cNvCxnSpPr>
              <a:cxnSpLocks/>
            </p:cNvCxnSpPr>
            <p:nvPr/>
          </p:nvCxnSpPr>
          <p:spPr bwMode="auto">
            <a:xfrm>
              <a:off x="7024068" y="403045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EB214D0D-7B53-7447-B35E-9CBB8D4D9C83}"/>
                </a:ext>
              </a:extLst>
            </p:cNvPr>
            <p:cNvCxnSpPr>
              <a:cxnSpLocks/>
            </p:cNvCxnSpPr>
            <p:nvPr/>
          </p:nvCxnSpPr>
          <p:spPr bwMode="auto">
            <a:xfrm>
              <a:off x="7500403" y="403045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10DC4886-3F85-AB43-A4AD-6F7FE7031284}"/>
                </a:ext>
              </a:extLst>
            </p:cNvPr>
            <p:cNvCxnSpPr>
              <a:cxnSpLocks/>
            </p:cNvCxnSpPr>
            <p:nvPr/>
          </p:nvCxnSpPr>
          <p:spPr bwMode="auto">
            <a:xfrm>
              <a:off x="7976739" y="403045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4C561684-0E3C-6743-8BAA-2AC62E3EF72D}"/>
                </a:ext>
              </a:extLst>
            </p:cNvPr>
            <p:cNvCxnSpPr>
              <a:cxnSpLocks/>
            </p:cNvCxnSpPr>
            <p:nvPr/>
          </p:nvCxnSpPr>
          <p:spPr bwMode="auto">
            <a:xfrm>
              <a:off x="8951963" y="403045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57BFFB45-36F2-1C4A-92B8-01023E675460}"/>
                </a:ext>
              </a:extLst>
            </p:cNvPr>
            <p:cNvCxnSpPr>
              <a:cxnSpLocks/>
            </p:cNvCxnSpPr>
            <p:nvPr/>
          </p:nvCxnSpPr>
          <p:spPr bwMode="auto">
            <a:xfrm>
              <a:off x="8461959" y="403045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3B7B4EB8-5E11-B54D-8D81-07833BD78D72}"/>
                </a:ext>
              </a:extLst>
            </p:cNvPr>
            <p:cNvCxnSpPr>
              <a:cxnSpLocks/>
            </p:cNvCxnSpPr>
            <p:nvPr/>
          </p:nvCxnSpPr>
          <p:spPr bwMode="auto">
            <a:xfrm flipV="1">
              <a:off x="8634521" y="3957538"/>
              <a:ext cx="52621" cy="192151"/>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08D0F09A-AB61-EC41-93AD-426793FBAFA0}"/>
                </a:ext>
              </a:extLst>
            </p:cNvPr>
            <p:cNvCxnSpPr>
              <a:cxnSpLocks/>
            </p:cNvCxnSpPr>
            <p:nvPr/>
          </p:nvCxnSpPr>
          <p:spPr bwMode="auto">
            <a:xfrm flipV="1">
              <a:off x="8725774" y="3964254"/>
              <a:ext cx="52621" cy="192151"/>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30445406-A40E-7043-8B0A-FAC61AD3317E}"/>
                </a:ext>
              </a:extLst>
            </p:cNvPr>
            <p:cNvCxnSpPr>
              <a:cxnSpLocks/>
            </p:cNvCxnSpPr>
            <p:nvPr/>
          </p:nvCxnSpPr>
          <p:spPr bwMode="auto">
            <a:xfrm flipH="1">
              <a:off x="6966937" y="275998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84FB185B-1D0C-FF41-B9AE-932C45350790}"/>
                </a:ext>
              </a:extLst>
            </p:cNvPr>
            <p:cNvCxnSpPr>
              <a:cxnSpLocks/>
            </p:cNvCxnSpPr>
            <p:nvPr/>
          </p:nvCxnSpPr>
          <p:spPr bwMode="auto">
            <a:xfrm flipH="1">
              <a:off x="6966937" y="318588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B7FC4E99-5507-A84D-9E41-F8CDAE7837DD}"/>
                </a:ext>
              </a:extLst>
            </p:cNvPr>
            <p:cNvCxnSpPr>
              <a:cxnSpLocks/>
            </p:cNvCxnSpPr>
            <p:nvPr/>
          </p:nvCxnSpPr>
          <p:spPr bwMode="auto">
            <a:xfrm flipH="1">
              <a:off x="6966937" y="361178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06B49BF9-5916-2B45-9547-44DF83CD50BF}"/>
                </a:ext>
              </a:extLst>
            </p:cNvPr>
            <p:cNvCxnSpPr>
              <a:cxnSpLocks/>
            </p:cNvCxnSpPr>
            <p:nvPr/>
          </p:nvCxnSpPr>
          <p:spPr bwMode="auto">
            <a:xfrm flipH="1">
              <a:off x="6966937" y="4037688"/>
              <a:ext cx="64008" cy="0"/>
            </a:xfrm>
            <a:prstGeom prst="line">
              <a:avLst/>
            </a:prstGeom>
            <a:noFill/>
            <a:ln w="28575" cap="flat" cmpd="sng" algn="ctr">
              <a:solidFill>
                <a:schemeClr val="bg1"/>
              </a:solidFill>
              <a:prstDash val="solid"/>
              <a:round/>
              <a:headEnd type="none" w="med" len="med"/>
              <a:tailEnd type="none" w="med" len="med"/>
            </a:ln>
            <a:effectLst/>
          </p:spPr>
        </p:cxnSp>
      </p:grpSp>
      <p:sp>
        <p:nvSpPr>
          <p:cNvPr id="25" name="TextBox 24">
            <a:extLst>
              <a:ext uri="{FF2B5EF4-FFF2-40B4-BE49-F238E27FC236}">
                <a16:creationId xmlns:a16="http://schemas.microsoft.com/office/drawing/2014/main" id="{F4B2DC0A-649B-3842-80F4-F9189A20FC76}"/>
              </a:ext>
            </a:extLst>
          </p:cNvPr>
          <p:cNvSpPr txBox="1"/>
          <p:nvPr/>
        </p:nvSpPr>
        <p:spPr bwMode="auto">
          <a:xfrm>
            <a:off x="7047599" y="4224981"/>
            <a:ext cx="195698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Day</a:t>
            </a:r>
          </a:p>
        </p:txBody>
      </p:sp>
      <p:sp>
        <p:nvSpPr>
          <p:cNvPr id="93" name="TextBox 92">
            <a:extLst>
              <a:ext uri="{FF2B5EF4-FFF2-40B4-BE49-F238E27FC236}">
                <a16:creationId xmlns:a16="http://schemas.microsoft.com/office/drawing/2014/main" id="{D6D9E292-8792-154D-A62D-2195E9BB0751}"/>
              </a:ext>
            </a:extLst>
          </p:cNvPr>
          <p:cNvSpPr txBox="1"/>
          <p:nvPr/>
        </p:nvSpPr>
        <p:spPr bwMode="auto">
          <a:xfrm rot="16200000">
            <a:off x="5114937" y="3216508"/>
            <a:ext cx="24720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Median Tumor Volume (mm</a:t>
            </a:r>
            <a:r>
              <a:rPr lang="en-US" sz="1400" b="1" baseline="30000" dirty="0">
                <a:solidFill>
                  <a:schemeClr val="bg1"/>
                </a:solidFill>
                <a:latin typeface="Calibri" panose="020F0502020204030204" pitchFamily="34" charset="0"/>
              </a:rPr>
              <a:t>3</a:t>
            </a:r>
            <a:r>
              <a:rPr lang="en-US" sz="1400" b="1" dirty="0">
                <a:solidFill>
                  <a:schemeClr val="bg1"/>
                </a:solidFill>
                <a:latin typeface="Calibri" panose="020F0502020204030204" pitchFamily="34" charset="0"/>
              </a:rPr>
              <a:t>)</a:t>
            </a:r>
          </a:p>
        </p:txBody>
      </p:sp>
      <p:sp>
        <p:nvSpPr>
          <p:cNvPr id="94" name="TextBox 93">
            <a:extLst>
              <a:ext uri="{FF2B5EF4-FFF2-40B4-BE49-F238E27FC236}">
                <a16:creationId xmlns:a16="http://schemas.microsoft.com/office/drawing/2014/main" id="{5221E2D8-827F-CD4A-945E-C98E744FEDD4}"/>
              </a:ext>
            </a:extLst>
          </p:cNvPr>
          <p:cNvSpPr txBox="1"/>
          <p:nvPr/>
        </p:nvSpPr>
        <p:spPr bwMode="auto">
          <a:xfrm>
            <a:off x="6293965" y="2611929"/>
            <a:ext cx="7456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10,000</a:t>
            </a:r>
          </a:p>
        </p:txBody>
      </p:sp>
      <p:sp>
        <p:nvSpPr>
          <p:cNvPr id="95" name="TextBox 94">
            <a:extLst>
              <a:ext uri="{FF2B5EF4-FFF2-40B4-BE49-F238E27FC236}">
                <a16:creationId xmlns:a16="http://schemas.microsoft.com/office/drawing/2014/main" id="{BA614A8E-7E03-FC43-A7A0-06417224FCC6}"/>
              </a:ext>
            </a:extLst>
          </p:cNvPr>
          <p:cNvSpPr txBox="1"/>
          <p:nvPr/>
        </p:nvSpPr>
        <p:spPr bwMode="auto">
          <a:xfrm>
            <a:off x="6293965" y="3034230"/>
            <a:ext cx="7456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1,000</a:t>
            </a:r>
          </a:p>
        </p:txBody>
      </p:sp>
      <p:sp>
        <p:nvSpPr>
          <p:cNvPr id="96" name="TextBox 95">
            <a:extLst>
              <a:ext uri="{FF2B5EF4-FFF2-40B4-BE49-F238E27FC236}">
                <a16:creationId xmlns:a16="http://schemas.microsoft.com/office/drawing/2014/main" id="{3D554A75-25AA-BD43-95BC-800B76579DBE}"/>
              </a:ext>
            </a:extLst>
          </p:cNvPr>
          <p:cNvSpPr txBox="1"/>
          <p:nvPr/>
        </p:nvSpPr>
        <p:spPr bwMode="auto">
          <a:xfrm>
            <a:off x="6293965" y="3456531"/>
            <a:ext cx="7456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100</a:t>
            </a:r>
          </a:p>
        </p:txBody>
      </p:sp>
      <p:sp>
        <p:nvSpPr>
          <p:cNvPr id="97" name="TextBox 96">
            <a:extLst>
              <a:ext uri="{FF2B5EF4-FFF2-40B4-BE49-F238E27FC236}">
                <a16:creationId xmlns:a16="http://schemas.microsoft.com/office/drawing/2014/main" id="{95BEB8B0-4F14-6D4F-9B09-55615B5E2363}"/>
              </a:ext>
            </a:extLst>
          </p:cNvPr>
          <p:cNvSpPr txBox="1"/>
          <p:nvPr/>
        </p:nvSpPr>
        <p:spPr bwMode="auto">
          <a:xfrm>
            <a:off x="6293965" y="3878831"/>
            <a:ext cx="7456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a:t>
            </a:r>
          </a:p>
        </p:txBody>
      </p:sp>
      <p:sp>
        <p:nvSpPr>
          <p:cNvPr id="98" name="TextBox 97">
            <a:extLst>
              <a:ext uri="{FF2B5EF4-FFF2-40B4-BE49-F238E27FC236}">
                <a16:creationId xmlns:a16="http://schemas.microsoft.com/office/drawing/2014/main" id="{4EC8FA5B-D3F7-2B41-8BF1-808EB72C1FB2}"/>
              </a:ext>
            </a:extLst>
          </p:cNvPr>
          <p:cNvSpPr txBox="1"/>
          <p:nvPr/>
        </p:nvSpPr>
        <p:spPr bwMode="auto">
          <a:xfrm>
            <a:off x="8761622" y="4053551"/>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60</a:t>
            </a:r>
          </a:p>
        </p:txBody>
      </p:sp>
      <p:sp>
        <p:nvSpPr>
          <p:cNvPr id="99" name="TextBox 98">
            <a:extLst>
              <a:ext uri="{FF2B5EF4-FFF2-40B4-BE49-F238E27FC236}">
                <a16:creationId xmlns:a16="http://schemas.microsoft.com/office/drawing/2014/main" id="{1F7A332B-AF26-C046-9DB1-7DB049835824}"/>
              </a:ext>
            </a:extLst>
          </p:cNvPr>
          <p:cNvSpPr txBox="1"/>
          <p:nvPr/>
        </p:nvSpPr>
        <p:spPr bwMode="auto">
          <a:xfrm>
            <a:off x="6836736" y="4046435"/>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0</a:t>
            </a:r>
          </a:p>
        </p:txBody>
      </p:sp>
      <p:sp>
        <p:nvSpPr>
          <p:cNvPr id="100" name="TextBox 99">
            <a:extLst>
              <a:ext uri="{FF2B5EF4-FFF2-40B4-BE49-F238E27FC236}">
                <a16:creationId xmlns:a16="http://schemas.microsoft.com/office/drawing/2014/main" id="{DFF07F40-D65F-AB4D-8612-2CDD09FF4F78}"/>
              </a:ext>
            </a:extLst>
          </p:cNvPr>
          <p:cNvSpPr txBox="1"/>
          <p:nvPr/>
        </p:nvSpPr>
        <p:spPr bwMode="auto">
          <a:xfrm>
            <a:off x="7306533" y="4046435"/>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a:t>
            </a:r>
          </a:p>
        </p:txBody>
      </p:sp>
      <p:sp>
        <p:nvSpPr>
          <p:cNvPr id="101" name="TextBox 100">
            <a:extLst>
              <a:ext uri="{FF2B5EF4-FFF2-40B4-BE49-F238E27FC236}">
                <a16:creationId xmlns:a16="http://schemas.microsoft.com/office/drawing/2014/main" id="{A4C62EE7-1827-3843-90FD-53C1F361E4F3}"/>
              </a:ext>
            </a:extLst>
          </p:cNvPr>
          <p:cNvSpPr txBox="1"/>
          <p:nvPr/>
        </p:nvSpPr>
        <p:spPr bwMode="auto">
          <a:xfrm>
            <a:off x="7794231" y="4046435"/>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p>
        </p:txBody>
      </p:sp>
      <p:sp>
        <p:nvSpPr>
          <p:cNvPr id="102" name="TextBox 101">
            <a:extLst>
              <a:ext uri="{FF2B5EF4-FFF2-40B4-BE49-F238E27FC236}">
                <a16:creationId xmlns:a16="http://schemas.microsoft.com/office/drawing/2014/main" id="{992413D4-88DC-8245-9947-1D72E54A86F3}"/>
              </a:ext>
            </a:extLst>
          </p:cNvPr>
          <p:cNvSpPr txBox="1"/>
          <p:nvPr/>
        </p:nvSpPr>
        <p:spPr bwMode="auto">
          <a:xfrm>
            <a:off x="8277721" y="4046435"/>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30</a:t>
            </a:r>
          </a:p>
        </p:txBody>
      </p:sp>
      <p:sp>
        <p:nvSpPr>
          <p:cNvPr id="103" name="TextBox 102">
            <a:extLst>
              <a:ext uri="{FF2B5EF4-FFF2-40B4-BE49-F238E27FC236}">
                <a16:creationId xmlns:a16="http://schemas.microsoft.com/office/drawing/2014/main" id="{E0BBA59A-0C6C-F24B-8B41-9262F4676CA5}"/>
              </a:ext>
            </a:extLst>
          </p:cNvPr>
          <p:cNvSpPr txBox="1"/>
          <p:nvPr/>
        </p:nvSpPr>
        <p:spPr bwMode="auto">
          <a:xfrm>
            <a:off x="7783697" y="2653241"/>
            <a:ext cx="11179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bg1"/>
                </a:solidFill>
                <a:latin typeface="Calibri" panose="020F0502020204030204" pitchFamily="34" charset="0"/>
              </a:rPr>
              <a:t>Control</a:t>
            </a:r>
            <a:br>
              <a:rPr lang="en-US" sz="1200" dirty="0">
                <a:solidFill>
                  <a:schemeClr val="bg1"/>
                </a:solidFill>
                <a:latin typeface="Calibri" panose="020F0502020204030204" pitchFamily="34" charset="0"/>
              </a:rPr>
            </a:br>
            <a:r>
              <a:rPr lang="en-US" sz="1200" dirty="0">
                <a:solidFill>
                  <a:schemeClr val="accent3"/>
                </a:solidFill>
                <a:latin typeface="Calibri" panose="020F0502020204030204" pitchFamily="34" charset="0"/>
              </a:rPr>
              <a:t>Anti-PD-L1</a:t>
            </a:r>
            <a:br>
              <a:rPr lang="en-US" sz="1200" dirty="0">
                <a:solidFill>
                  <a:schemeClr val="accent3"/>
                </a:solidFill>
                <a:latin typeface="Calibri" panose="020F0502020204030204" pitchFamily="34" charset="0"/>
              </a:rPr>
            </a:br>
            <a:r>
              <a:rPr lang="en-US" sz="1200" dirty="0">
                <a:solidFill>
                  <a:schemeClr val="accent1"/>
                </a:solidFill>
                <a:latin typeface="Calibri" panose="020F0502020204030204" pitchFamily="34" charset="0"/>
              </a:rPr>
              <a:t>Anti-TIGIT</a:t>
            </a:r>
          </a:p>
        </p:txBody>
      </p:sp>
      <p:sp>
        <p:nvSpPr>
          <p:cNvPr id="104" name="TextBox 103">
            <a:extLst>
              <a:ext uri="{FF2B5EF4-FFF2-40B4-BE49-F238E27FC236}">
                <a16:creationId xmlns:a16="http://schemas.microsoft.com/office/drawing/2014/main" id="{C074D277-F959-A841-A9CE-0F89B561D75C}"/>
              </a:ext>
            </a:extLst>
          </p:cNvPr>
          <p:cNvSpPr txBox="1"/>
          <p:nvPr/>
        </p:nvSpPr>
        <p:spPr bwMode="auto">
          <a:xfrm>
            <a:off x="7704595" y="3509596"/>
            <a:ext cx="16024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accent4"/>
                </a:solidFill>
                <a:latin typeface="Calibri" panose="020F0502020204030204" pitchFamily="34" charset="0"/>
              </a:rPr>
              <a:t>Anti-TIGIT + anti-PD-L1</a:t>
            </a:r>
          </a:p>
        </p:txBody>
      </p:sp>
      <p:sp>
        <p:nvSpPr>
          <p:cNvPr id="105" name="TextBox 104">
            <a:extLst>
              <a:ext uri="{FF2B5EF4-FFF2-40B4-BE49-F238E27FC236}">
                <a16:creationId xmlns:a16="http://schemas.microsoft.com/office/drawing/2014/main" id="{3648B1A7-6CA9-264E-BDFF-E4C384DBAA89}"/>
              </a:ext>
            </a:extLst>
          </p:cNvPr>
          <p:cNvSpPr txBox="1"/>
          <p:nvPr/>
        </p:nvSpPr>
        <p:spPr bwMode="auto">
          <a:xfrm>
            <a:off x="6989815" y="3791496"/>
            <a:ext cx="17208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bg1"/>
                </a:solidFill>
                <a:latin typeface="Calibri" panose="020F0502020204030204" pitchFamily="34" charset="0"/>
              </a:rPr>
              <a:t>Complete response </a:t>
            </a:r>
          </a:p>
        </p:txBody>
      </p:sp>
      <p:sp>
        <p:nvSpPr>
          <p:cNvPr id="106" name="TextBox 105">
            <a:extLst>
              <a:ext uri="{FF2B5EF4-FFF2-40B4-BE49-F238E27FC236}">
                <a16:creationId xmlns:a16="http://schemas.microsoft.com/office/drawing/2014/main" id="{3CC5551B-AC6F-3D47-A15D-6D723D470BF2}"/>
              </a:ext>
            </a:extLst>
          </p:cNvPr>
          <p:cNvSpPr txBox="1"/>
          <p:nvPr/>
        </p:nvSpPr>
        <p:spPr bwMode="auto">
          <a:xfrm>
            <a:off x="7592782" y="3424183"/>
            <a:ext cx="4325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bg1"/>
                </a:solidFill>
                <a:latin typeface="Calibri" panose="020F0502020204030204" pitchFamily="34" charset="0"/>
              </a:rPr>
              <a:t>***</a:t>
            </a:r>
          </a:p>
        </p:txBody>
      </p:sp>
      <p:cxnSp>
        <p:nvCxnSpPr>
          <p:cNvPr id="137" name="Straight Connector 136">
            <a:extLst>
              <a:ext uri="{FF2B5EF4-FFF2-40B4-BE49-F238E27FC236}">
                <a16:creationId xmlns:a16="http://schemas.microsoft.com/office/drawing/2014/main" id="{7B3499EC-D11B-E14E-A942-065D54CC75FD}"/>
              </a:ext>
            </a:extLst>
          </p:cNvPr>
          <p:cNvCxnSpPr/>
          <p:nvPr/>
        </p:nvCxnSpPr>
        <p:spPr bwMode="auto">
          <a:xfrm flipV="1">
            <a:off x="9903136" y="2770385"/>
            <a:ext cx="0" cy="1290388"/>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352D51FF-D6DF-884D-9110-0E57DDA276F0}"/>
              </a:ext>
            </a:extLst>
          </p:cNvPr>
          <p:cNvCxnSpPr>
            <a:cxnSpLocks/>
          </p:cNvCxnSpPr>
          <p:nvPr/>
        </p:nvCxnSpPr>
        <p:spPr bwMode="auto">
          <a:xfrm>
            <a:off x="9911438" y="4063033"/>
            <a:ext cx="1923207" cy="0"/>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E194FB3F-372B-1444-8B5E-A17973713B0B}"/>
              </a:ext>
            </a:extLst>
          </p:cNvPr>
          <p:cNvCxnSpPr>
            <a:cxnSpLocks/>
          </p:cNvCxnSpPr>
          <p:nvPr/>
        </p:nvCxnSpPr>
        <p:spPr bwMode="auto">
          <a:xfrm>
            <a:off x="9903136" y="405354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3E38FCE8-C9E8-8546-9394-21FDB32C7696}"/>
              </a:ext>
            </a:extLst>
          </p:cNvPr>
          <p:cNvCxnSpPr>
            <a:cxnSpLocks/>
          </p:cNvCxnSpPr>
          <p:nvPr/>
        </p:nvCxnSpPr>
        <p:spPr bwMode="auto">
          <a:xfrm>
            <a:off x="10545768" y="405354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15CCBFAB-7AD4-004C-84EA-A9E5D580CDA3}"/>
              </a:ext>
            </a:extLst>
          </p:cNvPr>
          <p:cNvCxnSpPr>
            <a:cxnSpLocks/>
          </p:cNvCxnSpPr>
          <p:nvPr/>
        </p:nvCxnSpPr>
        <p:spPr bwMode="auto">
          <a:xfrm>
            <a:off x="11188400" y="405354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19D1C371-8B21-714C-B12A-26E5B0DFD967}"/>
              </a:ext>
            </a:extLst>
          </p:cNvPr>
          <p:cNvCxnSpPr>
            <a:cxnSpLocks/>
          </p:cNvCxnSpPr>
          <p:nvPr/>
        </p:nvCxnSpPr>
        <p:spPr bwMode="auto">
          <a:xfrm>
            <a:off x="11831031" y="405354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B430D02B-17B6-4044-8F67-EC96F9C7073B}"/>
              </a:ext>
            </a:extLst>
          </p:cNvPr>
          <p:cNvCxnSpPr>
            <a:cxnSpLocks/>
          </p:cNvCxnSpPr>
          <p:nvPr/>
        </p:nvCxnSpPr>
        <p:spPr bwMode="auto">
          <a:xfrm flipH="1">
            <a:off x="9846005" y="278307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E62D6F70-6C22-3149-9F27-E73124D9A179}"/>
              </a:ext>
            </a:extLst>
          </p:cNvPr>
          <p:cNvCxnSpPr>
            <a:cxnSpLocks/>
          </p:cNvCxnSpPr>
          <p:nvPr/>
        </p:nvCxnSpPr>
        <p:spPr bwMode="auto">
          <a:xfrm flipH="1">
            <a:off x="9846005" y="303861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2C79BB0F-1321-754A-9F3E-B326C512AE1D}"/>
              </a:ext>
            </a:extLst>
          </p:cNvPr>
          <p:cNvCxnSpPr>
            <a:cxnSpLocks/>
          </p:cNvCxnSpPr>
          <p:nvPr/>
        </p:nvCxnSpPr>
        <p:spPr bwMode="auto">
          <a:xfrm flipH="1">
            <a:off x="9846005" y="380523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3DE4DDBA-C05A-214C-AF73-6379194B9CB0}"/>
              </a:ext>
            </a:extLst>
          </p:cNvPr>
          <p:cNvCxnSpPr>
            <a:cxnSpLocks/>
          </p:cNvCxnSpPr>
          <p:nvPr/>
        </p:nvCxnSpPr>
        <p:spPr bwMode="auto">
          <a:xfrm flipH="1">
            <a:off x="9846005" y="4060773"/>
            <a:ext cx="64008" cy="0"/>
          </a:xfrm>
          <a:prstGeom prst="line">
            <a:avLst/>
          </a:prstGeom>
          <a:noFill/>
          <a:ln w="28575" cap="flat" cmpd="sng" algn="ctr">
            <a:solidFill>
              <a:schemeClr val="bg1"/>
            </a:solidFill>
            <a:prstDash val="solid"/>
            <a:round/>
            <a:headEnd type="none" w="med" len="med"/>
            <a:tailEnd type="none" w="med" len="med"/>
          </a:ln>
          <a:effectLst/>
        </p:spPr>
      </p:cxnSp>
      <p:sp>
        <p:nvSpPr>
          <p:cNvPr id="154" name="TextBox 153">
            <a:extLst>
              <a:ext uri="{FF2B5EF4-FFF2-40B4-BE49-F238E27FC236}">
                <a16:creationId xmlns:a16="http://schemas.microsoft.com/office/drawing/2014/main" id="{C5B40299-3ABC-1D4E-A5DF-4B40A5E7F344}"/>
              </a:ext>
            </a:extLst>
          </p:cNvPr>
          <p:cNvSpPr txBox="1"/>
          <p:nvPr/>
        </p:nvSpPr>
        <p:spPr bwMode="auto">
          <a:xfrm>
            <a:off x="9926667" y="4248066"/>
            <a:ext cx="195698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Day</a:t>
            </a:r>
          </a:p>
        </p:txBody>
      </p:sp>
      <p:sp>
        <p:nvSpPr>
          <p:cNvPr id="155" name="TextBox 154">
            <a:extLst>
              <a:ext uri="{FF2B5EF4-FFF2-40B4-BE49-F238E27FC236}">
                <a16:creationId xmlns:a16="http://schemas.microsoft.com/office/drawing/2014/main" id="{5843282C-535E-1946-B512-2BF81147EE9D}"/>
              </a:ext>
            </a:extLst>
          </p:cNvPr>
          <p:cNvSpPr txBox="1"/>
          <p:nvPr/>
        </p:nvSpPr>
        <p:spPr bwMode="auto">
          <a:xfrm rot="16200000">
            <a:off x="8716454" y="3327393"/>
            <a:ext cx="139641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Survival (%)</a:t>
            </a:r>
          </a:p>
        </p:txBody>
      </p:sp>
      <p:sp>
        <p:nvSpPr>
          <p:cNvPr id="156" name="TextBox 155">
            <a:extLst>
              <a:ext uri="{FF2B5EF4-FFF2-40B4-BE49-F238E27FC236}">
                <a16:creationId xmlns:a16="http://schemas.microsoft.com/office/drawing/2014/main" id="{8FD03D47-C136-0C4D-B351-378EAC455993}"/>
              </a:ext>
            </a:extLst>
          </p:cNvPr>
          <p:cNvSpPr txBox="1"/>
          <p:nvPr/>
        </p:nvSpPr>
        <p:spPr bwMode="auto">
          <a:xfrm>
            <a:off x="9445800" y="2635014"/>
            <a:ext cx="4728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100</a:t>
            </a:r>
          </a:p>
        </p:txBody>
      </p:sp>
      <p:sp>
        <p:nvSpPr>
          <p:cNvPr id="157" name="TextBox 156">
            <a:extLst>
              <a:ext uri="{FF2B5EF4-FFF2-40B4-BE49-F238E27FC236}">
                <a16:creationId xmlns:a16="http://schemas.microsoft.com/office/drawing/2014/main" id="{9C13411F-70B2-5349-8E9B-FBA8524EA609}"/>
              </a:ext>
            </a:extLst>
          </p:cNvPr>
          <p:cNvSpPr txBox="1"/>
          <p:nvPr/>
        </p:nvSpPr>
        <p:spPr bwMode="auto">
          <a:xfrm>
            <a:off x="9445800" y="2888394"/>
            <a:ext cx="4728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80</a:t>
            </a:r>
          </a:p>
        </p:txBody>
      </p:sp>
      <p:sp>
        <p:nvSpPr>
          <p:cNvPr id="158" name="TextBox 157">
            <a:extLst>
              <a:ext uri="{FF2B5EF4-FFF2-40B4-BE49-F238E27FC236}">
                <a16:creationId xmlns:a16="http://schemas.microsoft.com/office/drawing/2014/main" id="{52E60172-D3B8-1040-B9BE-88E96773A52C}"/>
              </a:ext>
            </a:extLst>
          </p:cNvPr>
          <p:cNvSpPr txBox="1"/>
          <p:nvPr/>
        </p:nvSpPr>
        <p:spPr bwMode="auto">
          <a:xfrm>
            <a:off x="9445800" y="3648534"/>
            <a:ext cx="4728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p>
        </p:txBody>
      </p:sp>
      <p:sp>
        <p:nvSpPr>
          <p:cNvPr id="159" name="TextBox 158">
            <a:extLst>
              <a:ext uri="{FF2B5EF4-FFF2-40B4-BE49-F238E27FC236}">
                <a16:creationId xmlns:a16="http://schemas.microsoft.com/office/drawing/2014/main" id="{9B31C6D8-1C6C-D14C-B391-79E2883BE8D8}"/>
              </a:ext>
            </a:extLst>
          </p:cNvPr>
          <p:cNvSpPr txBox="1"/>
          <p:nvPr/>
        </p:nvSpPr>
        <p:spPr bwMode="auto">
          <a:xfrm>
            <a:off x="9445800" y="3901916"/>
            <a:ext cx="4728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0</a:t>
            </a:r>
          </a:p>
        </p:txBody>
      </p:sp>
      <p:sp>
        <p:nvSpPr>
          <p:cNvPr id="160" name="TextBox 159">
            <a:extLst>
              <a:ext uri="{FF2B5EF4-FFF2-40B4-BE49-F238E27FC236}">
                <a16:creationId xmlns:a16="http://schemas.microsoft.com/office/drawing/2014/main" id="{39F8BDD2-A931-4247-A0C4-F7810BA0AD4F}"/>
              </a:ext>
            </a:extLst>
          </p:cNvPr>
          <p:cNvSpPr txBox="1"/>
          <p:nvPr/>
        </p:nvSpPr>
        <p:spPr bwMode="auto">
          <a:xfrm>
            <a:off x="11640690" y="4076636"/>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60</a:t>
            </a:r>
          </a:p>
        </p:txBody>
      </p:sp>
      <p:sp>
        <p:nvSpPr>
          <p:cNvPr id="161" name="TextBox 160">
            <a:extLst>
              <a:ext uri="{FF2B5EF4-FFF2-40B4-BE49-F238E27FC236}">
                <a16:creationId xmlns:a16="http://schemas.microsoft.com/office/drawing/2014/main" id="{DC5017AF-2569-6A4B-A7B5-F3EAAC078448}"/>
              </a:ext>
            </a:extLst>
          </p:cNvPr>
          <p:cNvSpPr txBox="1"/>
          <p:nvPr/>
        </p:nvSpPr>
        <p:spPr bwMode="auto">
          <a:xfrm>
            <a:off x="9715804" y="4069520"/>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0</a:t>
            </a:r>
          </a:p>
        </p:txBody>
      </p:sp>
      <p:sp>
        <p:nvSpPr>
          <p:cNvPr id="162" name="TextBox 161">
            <a:extLst>
              <a:ext uri="{FF2B5EF4-FFF2-40B4-BE49-F238E27FC236}">
                <a16:creationId xmlns:a16="http://schemas.microsoft.com/office/drawing/2014/main" id="{3801B130-9524-A545-8CD7-0ED84AAA1388}"/>
              </a:ext>
            </a:extLst>
          </p:cNvPr>
          <p:cNvSpPr txBox="1"/>
          <p:nvPr/>
        </p:nvSpPr>
        <p:spPr bwMode="auto">
          <a:xfrm>
            <a:off x="10357433" y="4069520"/>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p>
        </p:txBody>
      </p:sp>
      <p:sp>
        <p:nvSpPr>
          <p:cNvPr id="163" name="TextBox 162">
            <a:extLst>
              <a:ext uri="{FF2B5EF4-FFF2-40B4-BE49-F238E27FC236}">
                <a16:creationId xmlns:a16="http://schemas.microsoft.com/office/drawing/2014/main" id="{FE22A3DD-374F-0345-817A-FDCE1F81E802}"/>
              </a:ext>
            </a:extLst>
          </p:cNvPr>
          <p:cNvSpPr txBox="1"/>
          <p:nvPr/>
        </p:nvSpPr>
        <p:spPr bwMode="auto">
          <a:xfrm>
            <a:off x="10999062" y="4069520"/>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40</a:t>
            </a:r>
          </a:p>
        </p:txBody>
      </p:sp>
      <p:sp>
        <p:nvSpPr>
          <p:cNvPr id="165" name="TextBox 164">
            <a:extLst>
              <a:ext uri="{FF2B5EF4-FFF2-40B4-BE49-F238E27FC236}">
                <a16:creationId xmlns:a16="http://schemas.microsoft.com/office/drawing/2014/main" id="{563AC530-4229-8944-B949-ED954DB9B45D}"/>
              </a:ext>
            </a:extLst>
          </p:cNvPr>
          <p:cNvSpPr txBox="1"/>
          <p:nvPr/>
        </p:nvSpPr>
        <p:spPr bwMode="auto">
          <a:xfrm>
            <a:off x="10797068" y="3306571"/>
            <a:ext cx="11179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bg1"/>
                </a:solidFill>
                <a:latin typeface="Calibri" panose="020F0502020204030204" pitchFamily="34" charset="0"/>
              </a:rPr>
              <a:t>Control</a:t>
            </a:r>
            <a:br>
              <a:rPr lang="en-US" sz="1200" dirty="0">
                <a:solidFill>
                  <a:schemeClr val="bg1"/>
                </a:solidFill>
                <a:latin typeface="Calibri" panose="020F0502020204030204" pitchFamily="34" charset="0"/>
              </a:rPr>
            </a:br>
            <a:r>
              <a:rPr lang="en-US" sz="1200" dirty="0">
                <a:solidFill>
                  <a:schemeClr val="accent3"/>
                </a:solidFill>
                <a:latin typeface="Calibri" panose="020F0502020204030204" pitchFamily="34" charset="0"/>
              </a:rPr>
              <a:t>Anti-PD-L1</a:t>
            </a:r>
            <a:br>
              <a:rPr lang="en-US" sz="1200" dirty="0">
                <a:solidFill>
                  <a:schemeClr val="accent3"/>
                </a:solidFill>
                <a:latin typeface="Calibri" panose="020F0502020204030204" pitchFamily="34" charset="0"/>
              </a:rPr>
            </a:br>
            <a:r>
              <a:rPr lang="en-US" sz="1200" dirty="0">
                <a:solidFill>
                  <a:schemeClr val="accent1"/>
                </a:solidFill>
                <a:latin typeface="Calibri" panose="020F0502020204030204" pitchFamily="34" charset="0"/>
              </a:rPr>
              <a:t>Anti-TIGIT</a:t>
            </a:r>
          </a:p>
        </p:txBody>
      </p:sp>
      <p:sp>
        <p:nvSpPr>
          <p:cNvPr id="166" name="TextBox 165">
            <a:extLst>
              <a:ext uri="{FF2B5EF4-FFF2-40B4-BE49-F238E27FC236}">
                <a16:creationId xmlns:a16="http://schemas.microsoft.com/office/drawing/2014/main" id="{B49A9F6A-A2B6-8F49-8E58-5DDEC8E24984}"/>
              </a:ext>
            </a:extLst>
          </p:cNvPr>
          <p:cNvSpPr txBox="1"/>
          <p:nvPr/>
        </p:nvSpPr>
        <p:spPr bwMode="auto">
          <a:xfrm>
            <a:off x="10379914" y="2892913"/>
            <a:ext cx="16024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accent4"/>
                </a:solidFill>
                <a:latin typeface="Calibri" panose="020F0502020204030204" pitchFamily="34" charset="0"/>
              </a:rPr>
              <a:t>Anti-TIGIT + anti-PD-L1</a:t>
            </a:r>
          </a:p>
        </p:txBody>
      </p:sp>
      <p:cxnSp>
        <p:nvCxnSpPr>
          <p:cNvPr id="169" name="Straight Connector 168">
            <a:extLst>
              <a:ext uri="{FF2B5EF4-FFF2-40B4-BE49-F238E27FC236}">
                <a16:creationId xmlns:a16="http://schemas.microsoft.com/office/drawing/2014/main" id="{5502977F-7EFD-6B4B-98B7-9748238D186D}"/>
              </a:ext>
            </a:extLst>
          </p:cNvPr>
          <p:cNvCxnSpPr>
            <a:cxnSpLocks/>
          </p:cNvCxnSpPr>
          <p:nvPr/>
        </p:nvCxnSpPr>
        <p:spPr bwMode="auto">
          <a:xfrm flipH="1">
            <a:off x="9846005" y="3294154"/>
            <a:ext cx="64008" cy="0"/>
          </a:xfrm>
          <a:prstGeom prst="line">
            <a:avLst/>
          </a:prstGeom>
          <a:noFill/>
          <a:ln w="28575" cap="flat" cmpd="sng" algn="ctr">
            <a:solidFill>
              <a:schemeClr val="bg1"/>
            </a:solidFill>
            <a:prstDash val="solid"/>
            <a:round/>
            <a:headEnd type="none" w="med" len="med"/>
            <a:tailEnd type="none" w="med" len="med"/>
          </a:ln>
          <a:effectLst/>
        </p:spPr>
      </p:cxnSp>
      <p:sp>
        <p:nvSpPr>
          <p:cNvPr id="170" name="TextBox 169">
            <a:extLst>
              <a:ext uri="{FF2B5EF4-FFF2-40B4-BE49-F238E27FC236}">
                <a16:creationId xmlns:a16="http://schemas.microsoft.com/office/drawing/2014/main" id="{76CF8236-97A2-A548-81A2-2F6C0388A99D}"/>
              </a:ext>
            </a:extLst>
          </p:cNvPr>
          <p:cNvSpPr txBox="1"/>
          <p:nvPr/>
        </p:nvSpPr>
        <p:spPr bwMode="auto">
          <a:xfrm>
            <a:off x="9445800" y="3141774"/>
            <a:ext cx="4728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60</a:t>
            </a:r>
          </a:p>
        </p:txBody>
      </p:sp>
      <p:cxnSp>
        <p:nvCxnSpPr>
          <p:cNvPr id="171" name="Straight Connector 170">
            <a:extLst>
              <a:ext uri="{FF2B5EF4-FFF2-40B4-BE49-F238E27FC236}">
                <a16:creationId xmlns:a16="http://schemas.microsoft.com/office/drawing/2014/main" id="{D19A85F6-2416-FD44-B4EA-B6D2FFBF03FF}"/>
              </a:ext>
            </a:extLst>
          </p:cNvPr>
          <p:cNvCxnSpPr>
            <a:cxnSpLocks/>
          </p:cNvCxnSpPr>
          <p:nvPr/>
        </p:nvCxnSpPr>
        <p:spPr bwMode="auto">
          <a:xfrm flipH="1">
            <a:off x="9846005" y="3549694"/>
            <a:ext cx="64008" cy="0"/>
          </a:xfrm>
          <a:prstGeom prst="line">
            <a:avLst/>
          </a:prstGeom>
          <a:noFill/>
          <a:ln w="28575" cap="flat" cmpd="sng" algn="ctr">
            <a:solidFill>
              <a:schemeClr val="bg1"/>
            </a:solidFill>
            <a:prstDash val="solid"/>
            <a:round/>
            <a:headEnd type="none" w="med" len="med"/>
            <a:tailEnd type="none" w="med" len="med"/>
          </a:ln>
          <a:effectLst/>
        </p:spPr>
      </p:cxnSp>
      <p:sp>
        <p:nvSpPr>
          <p:cNvPr id="172" name="TextBox 171">
            <a:extLst>
              <a:ext uri="{FF2B5EF4-FFF2-40B4-BE49-F238E27FC236}">
                <a16:creationId xmlns:a16="http://schemas.microsoft.com/office/drawing/2014/main" id="{86690099-B9E5-644D-9890-C807E3A0923A}"/>
              </a:ext>
            </a:extLst>
          </p:cNvPr>
          <p:cNvSpPr txBox="1"/>
          <p:nvPr/>
        </p:nvSpPr>
        <p:spPr bwMode="auto">
          <a:xfrm>
            <a:off x="9445800" y="3395154"/>
            <a:ext cx="4728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40</a:t>
            </a:r>
          </a:p>
        </p:txBody>
      </p:sp>
      <p:cxnSp>
        <p:nvCxnSpPr>
          <p:cNvPr id="174" name="Straight Connector 173">
            <a:extLst>
              <a:ext uri="{FF2B5EF4-FFF2-40B4-BE49-F238E27FC236}">
                <a16:creationId xmlns:a16="http://schemas.microsoft.com/office/drawing/2014/main" id="{1CFB6424-9B3A-6D46-8F43-A733A34FD371}"/>
              </a:ext>
            </a:extLst>
          </p:cNvPr>
          <p:cNvCxnSpPr/>
          <p:nvPr/>
        </p:nvCxnSpPr>
        <p:spPr bwMode="auto">
          <a:xfrm flipV="1">
            <a:off x="8251858" y="4703366"/>
            <a:ext cx="0" cy="1290388"/>
          </a:xfrm>
          <a:prstGeom prst="line">
            <a:avLst/>
          </a:prstGeom>
          <a:noFill/>
          <a:ln w="28575" cap="flat" cmpd="sng" algn="ctr">
            <a:solidFill>
              <a:schemeClr val="bg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391218C0-0807-BB49-BC7D-C4A99B8CA9BD}"/>
              </a:ext>
            </a:extLst>
          </p:cNvPr>
          <p:cNvCxnSpPr>
            <a:cxnSpLocks/>
          </p:cNvCxnSpPr>
          <p:nvPr/>
        </p:nvCxnSpPr>
        <p:spPr bwMode="auto">
          <a:xfrm>
            <a:off x="8255959" y="5993754"/>
            <a:ext cx="2101474" cy="0"/>
          </a:xfrm>
          <a:prstGeom prst="line">
            <a:avLst/>
          </a:prstGeom>
          <a:noFill/>
          <a:ln w="28575" cap="flat" cmpd="sng" algn="ctr">
            <a:solidFill>
              <a:schemeClr val="bg1"/>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74569982-175B-4E4F-BE1A-47A35AAAA879}"/>
              </a:ext>
            </a:extLst>
          </p:cNvPr>
          <p:cNvCxnSpPr>
            <a:cxnSpLocks/>
          </p:cNvCxnSpPr>
          <p:nvPr/>
        </p:nvCxnSpPr>
        <p:spPr bwMode="auto">
          <a:xfrm>
            <a:off x="8251858" y="59865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BEB42570-4580-7E49-8745-2CBEAC5A7728}"/>
              </a:ext>
            </a:extLst>
          </p:cNvPr>
          <p:cNvCxnSpPr>
            <a:cxnSpLocks/>
          </p:cNvCxnSpPr>
          <p:nvPr/>
        </p:nvCxnSpPr>
        <p:spPr bwMode="auto">
          <a:xfrm>
            <a:off x="8778535" y="59865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BDC78E50-D1F3-E841-A74F-B33F0E1A2CB0}"/>
              </a:ext>
            </a:extLst>
          </p:cNvPr>
          <p:cNvCxnSpPr>
            <a:cxnSpLocks/>
          </p:cNvCxnSpPr>
          <p:nvPr/>
        </p:nvCxnSpPr>
        <p:spPr bwMode="auto">
          <a:xfrm>
            <a:off x="9305212" y="59865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A62CDE14-B87F-3345-B2F7-70E28F8173CD}"/>
              </a:ext>
            </a:extLst>
          </p:cNvPr>
          <p:cNvCxnSpPr>
            <a:cxnSpLocks/>
          </p:cNvCxnSpPr>
          <p:nvPr/>
        </p:nvCxnSpPr>
        <p:spPr bwMode="auto">
          <a:xfrm>
            <a:off x="10358566" y="59865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DA26C80E-DE2F-AF4A-B850-B90E00513746}"/>
              </a:ext>
            </a:extLst>
          </p:cNvPr>
          <p:cNvCxnSpPr>
            <a:cxnSpLocks/>
          </p:cNvCxnSpPr>
          <p:nvPr/>
        </p:nvCxnSpPr>
        <p:spPr bwMode="auto">
          <a:xfrm>
            <a:off x="9831889" y="59865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881004D2-A1A7-D445-A909-68442A87533A}"/>
              </a:ext>
            </a:extLst>
          </p:cNvPr>
          <p:cNvCxnSpPr>
            <a:cxnSpLocks/>
          </p:cNvCxnSpPr>
          <p:nvPr/>
        </p:nvCxnSpPr>
        <p:spPr bwMode="auto">
          <a:xfrm flipH="1">
            <a:off x="8194727" y="471605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89CB2D3B-6FF4-D24B-87CC-30D7BA706A84}"/>
              </a:ext>
            </a:extLst>
          </p:cNvPr>
          <p:cNvCxnSpPr>
            <a:cxnSpLocks/>
          </p:cNvCxnSpPr>
          <p:nvPr/>
        </p:nvCxnSpPr>
        <p:spPr bwMode="auto">
          <a:xfrm flipH="1">
            <a:off x="8194727" y="535490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EB6A1168-3466-BF46-B355-31F25ADED547}"/>
              </a:ext>
            </a:extLst>
          </p:cNvPr>
          <p:cNvCxnSpPr>
            <a:cxnSpLocks/>
          </p:cNvCxnSpPr>
          <p:nvPr/>
        </p:nvCxnSpPr>
        <p:spPr bwMode="auto">
          <a:xfrm flipH="1">
            <a:off x="8194727" y="5993754"/>
            <a:ext cx="64008" cy="0"/>
          </a:xfrm>
          <a:prstGeom prst="line">
            <a:avLst/>
          </a:prstGeom>
          <a:noFill/>
          <a:ln w="28575" cap="flat" cmpd="sng" algn="ctr">
            <a:solidFill>
              <a:schemeClr val="bg1"/>
            </a:solidFill>
            <a:prstDash val="solid"/>
            <a:round/>
            <a:headEnd type="none" w="med" len="med"/>
            <a:tailEnd type="none" w="med" len="med"/>
          </a:ln>
          <a:effectLst/>
        </p:spPr>
      </p:cxnSp>
      <p:sp>
        <p:nvSpPr>
          <p:cNvPr id="188" name="TextBox 187">
            <a:extLst>
              <a:ext uri="{FF2B5EF4-FFF2-40B4-BE49-F238E27FC236}">
                <a16:creationId xmlns:a16="http://schemas.microsoft.com/office/drawing/2014/main" id="{3601C4C0-2755-B34D-AD33-F91D78F3F699}"/>
              </a:ext>
            </a:extLst>
          </p:cNvPr>
          <p:cNvSpPr txBox="1"/>
          <p:nvPr/>
        </p:nvSpPr>
        <p:spPr bwMode="auto">
          <a:xfrm>
            <a:off x="8275388" y="6181047"/>
            <a:ext cx="20598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Day</a:t>
            </a:r>
          </a:p>
        </p:txBody>
      </p:sp>
      <p:sp>
        <p:nvSpPr>
          <p:cNvPr id="189" name="TextBox 188">
            <a:extLst>
              <a:ext uri="{FF2B5EF4-FFF2-40B4-BE49-F238E27FC236}">
                <a16:creationId xmlns:a16="http://schemas.microsoft.com/office/drawing/2014/main" id="{FF2AEA59-C5D2-DD43-8316-2D347B7802AC}"/>
              </a:ext>
            </a:extLst>
          </p:cNvPr>
          <p:cNvSpPr txBox="1"/>
          <p:nvPr/>
        </p:nvSpPr>
        <p:spPr bwMode="auto">
          <a:xfrm rot="16200000">
            <a:off x="6710738" y="5118639"/>
            <a:ext cx="162269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Median Tumor Volume (mm</a:t>
            </a:r>
            <a:r>
              <a:rPr lang="en-US" sz="1400" b="1" baseline="30000" dirty="0">
                <a:solidFill>
                  <a:schemeClr val="bg1"/>
                </a:solidFill>
                <a:latin typeface="Calibri" panose="020F0502020204030204" pitchFamily="34" charset="0"/>
              </a:rPr>
              <a:t>3</a:t>
            </a:r>
            <a:r>
              <a:rPr lang="en-US" sz="1400" b="1" dirty="0">
                <a:solidFill>
                  <a:schemeClr val="bg1"/>
                </a:solidFill>
                <a:latin typeface="Calibri" panose="020F0502020204030204" pitchFamily="34" charset="0"/>
              </a:rPr>
              <a:t>)</a:t>
            </a:r>
          </a:p>
        </p:txBody>
      </p:sp>
      <p:sp>
        <p:nvSpPr>
          <p:cNvPr id="190" name="TextBox 189">
            <a:extLst>
              <a:ext uri="{FF2B5EF4-FFF2-40B4-BE49-F238E27FC236}">
                <a16:creationId xmlns:a16="http://schemas.microsoft.com/office/drawing/2014/main" id="{113DA064-BC70-2441-99FD-FE499373BC96}"/>
              </a:ext>
            </a:extLst>
          </p:cNvPr>
          <p:cNvSpPr txBox="1"/>
          <p:nvPr/>
        </p:nvSpPr>
        <p:spPr bwMode="auto">
          <a:xfrm>
            <a:off x="7521755" y="4567995"/>
            <a:ext cx="7456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1,000</a:t>
            </a:r>
          </a:p>
        </p:txBody>
      </p:sp>
      <p:sp>
        <p:nvSpPr>
          <p:cNvPr id="192" name="TextBox 191">
            <a:extLst>
              <a:ext uri="{FF2B5EF4-FFF2-40B4-BE49-F238E27FC236}">
                <a16:creationId xmlns:a16="http://schemas.microsoft.com/office/drawing/2014/main" id="{FA9DB71F-D9F4-3341-938A-6674E0181BE5}"/>
              </a:ext>
            </a:extLst>
          </p:cNvPr>
          <p:cNvSpPr txBox="1"/>
          <p:nvPr/>
        </p:nvSpPr>
        <p:spPr bwMode="auto">
          <a:xfrm>
            <a:off x="7521755" y="5201446"/>
            <a:ext cx="7456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100</a:t>
            </a:r>
          </a:p>
        </p:txBody>
      </p:sp>
      <p:sp>
        <p:nvSpPr>
          <p:cNvPr id="193" name="TextBox 192">
            <a:extLst>
              <a:ext uri="{FF2B5EF4-FFF2-40B4-BE49-F238E27FC236}">
                <a16:creationId xmlns:a16="http://schemas.microsoft.com/office/drawing/2014/main" id="{BCA5F02C-A9F0-6844-905E-839B97BBA997}"/>
              </a:ext>
            </a:extLst>
          </p:cNvPr>
          <p:cNvSpPr txBox="1"/>
          <p:nvPr/>
        </p:nvSpPr>
        <p:spPr bwMode="auto">
          <a:xfrm>
            <a:off x="7521755" y="5834897"/>
            <a:ext cx="7456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a:t>
            </a:r>
          </a:p>
        </p:txBody>
      </p:sp>
      <p:sp>
        <p:nvSpPr>
          <p:cNvPr id="194" name="TextBox 193">
            <a:extLst>
              <a:ext uri="{FF2B5EF4-FFF2-40B4-BE49-F238E27FC236}">
                <a16:creationId xmlns:a16="http://schemas.microsoft.com/office/drawing/2014/main" id="{F9BD6170-4756-024E-8A2A-80F63C7B0B47}"/>
              </a:ext>
            </a:extLst>
          </p:cNvPr>
          <p:cNvSpPr txBox="1"/>
          <p:nvPr/>
        </p:nvSpPr>
        <p:spPr bwMode="auto">
          <a:xfrm>
            <a:off x="10168225" y="6009617"/>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p>
        </p:txBody>
      </p:sp>
      <p:sp>
        <p:nvSpPr>
          <p:cNvPr id="195" name="TextBox 194">
            <a:extLst>
              <a:ext uri="{FF2B5EF4-FFF2-40B4-BE49-F238E27FC236}">
                <a16:creationId xmlns:a16="http://schemas.microsoft.com/office/drawing/2014/main" id="{78167E46-7E94-7548-8EBD-2243C3AA89EC}"/>
              </a:ext>
            </a:extLst>
          </p:cNvPr>
          <p:cNvSpPr txBox="1"/>
          <p:nvPr/>
        </p:nvSpPr>
        <p:spPr bwMode="auto">
          <a:xfrm>
            <a:off x="8064526" y="6002501"/>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0</a:t>
            </a:r>
          </a:p>
        </p:txBody>
      </p:sp>
      <p:sp>
        <p:nvSpPr>
          <p:cNvPr id="196" name="TextBox 195">
            <a:extLst>
              <a:ext uri="{FF2B5EF4-FFF2-40B4-BE49-F238E27FC236}">
                <a16:creationId xmlns:a16="http://schemas.microsoft.com/office/drawing/2014/main" id="{52D173B9-B1A0-8F48-B45F-BF19F8534955}"/>
              </a:ext>
            </a:extLst>
          </p:cNvPr>
          <p:cNvSpPr txBox="1"/>
          <p:nvPr/>
        </p:nvSpPr>
        <p:spPr bwMode="auto">
          <a:xfrm>
            <a:off x="8590451" y="6002501"/>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5</a:t>
            </a:r>
          </a:p>
        </p:txBody>
      </p:sp>
      <p:sp>
        <p:nvSpPr>
          <p:cNvPr id="197" name="TextBox 196">
            <a:extLst>
              <a:ext uri="{FF2B5EF4-FFF2-40B4-BE49-F238E27FC236}">
                <a16:creationId xmlns:a16="http://schemas.microsoft.com/office/drawing/2014/main" id="{79E1C174-B3C1-5749-9AAE-ACD6E6F310C4}"/>
              </a:ext>
            </a:extLst>
          </p:cNvPr>
          <p:cNvSpPr txBox="1"/>
          <p:nvPr/>
        </p:nvSpPr>
        <p:spPr bwMode="auto">
          <a:xfrm>
            <a:off x="9116376" y="6002501"/>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a:t>
            </a:r>
          </a:p>
        </p:txBody>
      </p:sp>
      <p:sp>
        <p:nvSpPr>
          <p:cNvPr id="198" name="TextBox 197">
            <a:extLst>
              <a:ext uri="{FF2B5EF4-FFF2-40B4-BE49-F238E27FC236}">
                <a16:creationId xmlns:a16="http://schemas.microsoft.com/office/drawing/2014/main" id="{813396D5-C0D4-F14C-9F29-C94FFC33EF58}"/>
              </a:ext>
            </a:extLst>
          </p:cNvPr>
          <p:cNvSpPr txBox="1"/>
          <p:nvPr/>
        </p:nvSpPr>
        <p:spPr bwMode="auto">
          <a:xfrm>
            <a:off x="9642301" y="6002501"/>
            <a:ext cx="3819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15</a:t>
            </a:r>
          </a:p>
        </p:txBody>
      </p:sp>
      <p:sp>
        <p:nvSpPr>
          <p:cNvPr id="199" name="TextBox 198">
            <a:extLst>
              <a:ext uri="{FF2B5EF4-FFF2-40B4-BE49-F238E27FC236}">
                <a16:creationId xmlns:a16="http://schemas.microsoft.com/office/drawing/2014/main" id="{EB6F554A-0307-2C49-9AF4-BD99A1643A6C}"/>
              </a:ext>
            </a:extLst>
          </p:cNvPr>
          <p:cNvSpPr txBox="1"/>
          <p:nvPr/>
        </p:nvSpPr>
        <p:spPr bwMode="auto">
          <a:xfrm>
            <a:off x="9219610" y="4908264"/>
            <a:ext cx="16534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dirty="0">
                <a:solidFill>
                  <a:schemeClr val="accent3"/>
                </a:solidFill>
                <a:latin typeface="Calibri" panose="020F0502020204030204" pitchFamily="34" charset="0"/>
              </a:rPr>
              <a:t>CR, CD8-depleted</a:t>
            </a:r>
            <a:endParaRPr lang="en-US" sz="1200" dirty="0">
              <a:solidFill>
                <a:schemeClr val="accent1"/>
              </a:solidFill>
              <a:latin typeface="Calibri" panose="020F0502020204030204" pitchFamily="34" charset="0"/>
            </a:endParaRPr>
          </a:p>
        </p:txBody>
      </p:sp>
      <p:sp>
        <p:nvSpPr>
          <p:cNvPr id="200" name="TextBox 199">
            <a:extLst>
              <a:ext uri="{FF2B5EF4-FFF2-40B4-BE49-F238E27FC236}">
                <a16:creationId xmlns:a16="http://schemas.microsoft.com/office/drawing/2014/main" id="{B25F29E9-1C27-9943-AA8A-57E049AA3B6E}"/>
              </a:ext>
            </a:extLst>
          </p:cNvPr>
          <p:cNvSpPr txBox="1"/>
          <p:nvPr/>
        </p:nvSpPr>
        <p:spPr bwMode="auto">
          <a:xfrm>
            <a:off x="8217605" y="5623109"/>
            <a:ext cx="17208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bg1"/>
                </a:solidFill>
                <a:latin typeface="Calibri" panose="020F0502020204030204" pitchFamily="34" charset="0"/>
              </a:rPr>
              <a:t>Complete response </a:t>
            </a:r>
          </a:p>
        </p:txBody>
      </p:sp>
      <p:sp>
        <p:nvSpPr>
          <p:cNvPr id="202" name="TextBox 201">
            <a:extLst>
              <a:ext uri="{FF2B5EF4-FFF2-40B4-BE49-F238E27FC236}">
                <a16:creationId xmlns:a16="http://schemas.microsoft.com/office/drawing/2014/main" id="{B83A1D0D-D93C-D244-BA63-D1E1EAD53EEC}"/>
              </a:ext>
            </a:extLst>
          </p:cNvPr>
          <p:cNvSpPr txBox="1"/>
          <p:nvPr/>
        </p:nvSpPr>
        <p:spPr bwMode="auto">
          <a:xfrm>
            <a:off x="9091950" y="5352588"/>
            <a:ext cx="16534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dirty="0">
                <a:solidFill>
                  <a:schemeClr val="accent1"/>
                </a:solidFill>
                <a:latin typeface="Calibri" panose="020F0502020204030204" pitchFamily="34" charset="0"/>
              </a:rPr>
              <a:t>CR, no depletion</a:t>
            </a:r>
          </a:p>
        </p:txBody>
      </p:sp>
      <p:sp>
        <p:nvSpPr>
          <p:cNvPr id="203" name="TextBox 202">
            <a:extLst>
              <a:ext uri="{FF2B5EF4-FFF2-40B4-BE49-F238E27FC236}">
                <a16:creationId xmlns:a16="http://schemas.microsoft.com/office/drawing/2014/main" id="{D5F3B3A8-1504-634A-BD47-19A37FDC8DC5}"/>
              </a:ext>
            </a:extLst>
          </p:cNvPr>
          <p:cNvSpPr txBox="1"/>
          <p:nvPr/>
        </p:nvSpPr>
        <p:spPr bwMode="auto">
          <a:xfrm>
            <a:off x="9980700" y="4631265"/>
            <a:ext cx="6599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bg1"/>
                </a:solidFill>
                <a:latin typeface="Calibri" panose="020F0502020204030204" pitchFamily="34" charset="0"/>
              </a:rPr>
              <a:t>Naive</a:t>
            </a:r>
          </a:p>
        </p:txBody>
      </p:sp>
      <p:cxnSp>
        <p:nvCxnSpPr>
          <p:cNvPr id="204" name="Straight Connector 203">
            <a:extLst>
              <a:ext uri="{FF2B5EF4-FFF2-40B4-BE49-F238E27FC236}">
                <a16:creationId xmlns:a16="http://schemas.microsoft.com/office/drawing/2014/main" id="{B51338B4-4456-A146-8FE4-4F911E79E099}"/>
              </a:ext>
            </a:extLst>
          </p:cNvPr>
          <p:cNvCxnSpPr>
            <a:cxnSpLocks/>
          </p:cNvCxnSpPr>
          <p:nvPr/>
        </p:nvCxnSpPr>
        <p:spPr bwMode="auto">
          <a:xfrm>
            <a:off x="8251858" y="5685224"/>
            <a:ext cx="1916367" cy="0"/>
          </a:xfrm>
          <a:prstGeom prst="line">
            <a:avLst/>
          </a:prstGeom>
          <a:noFill/>
          <a:ln w="28575" cap="flat" cmpd="sng" algn="ctr">
            <a:solidFill>
              <a:schemeClr val="bg1"/>
            </a:solidFill>
            <a:prstDash val="sysDot"/>
            <a:round/>
            <a:headEnd type="none" w="med" len="med"/>
            <a:tailEnd type="none" w="med" len="med"/>
          </a:ln>
          <a:effectLst/>
        </p:spPr>
      </p:cxnSp>
      <p:grpSp>
        <p:nvGrpSpPr>
          <p:cNvPr id="41" name="Group 40">
            <a:extLst>
              <a:ext uri="{FF2B5EF4-FFF2-40B4-BE49-F238E27FC236}">
                <a16:creationId xmlns:a16="http://schemas.microsoft.com/office/drawing/2014/main" id="{33C33B53-DD33-B741-A4C1-9248C4101CA5}"/>
              </a:ext>
            </a:extLst>
          </p:cNvPr>
          <p:cNvGrpSpPr/>
          <p:nvPr/>
        </p:nvGrpSpPr>
        <p:grpSpPr>
          <a:xfrm>
            <a:off x="6990569" y="2996213"/>
            <a:ext cx="674421" cy="534284"/>
            <a:chOff x="6990569" y="2996213"/>
            <a:chExt cx="674421" cy="534284"/>
          </a:xfrm>
        </p:grpSpPr>
        <p:sp>
          <p:nvSpPr>
            <p:cNvPr id="35" name="Freeform 34">
              <a:extLst>
                <a:ext uri="{FF2B5EF4-FFF2-40B4-BE49-F238E27FC236}">
                  <a16:creationId xmlns:a16="http://schemas.microsoft.com/office/drawing/2014/main" id="{8EAA8ADB-2E7A-784B-BBB1-2288F2B2F5EA}"/>
                </a:ext>
              </a:extLst>
            </p:cNvPr>
            <p:cNvSpPr/>
            <p:nvPr/>
          </p:nvSpPr>
          <p:spPr bwMode="auto">
            <a:xfrm>
              <a:off x="7029450" y="3025775"/>
              <a:ext cx="612775" cy="479425"/>
            </a:xfrm>
            <a:custGeom>
              <a:avLst/>
              <a:gdLst>
                <a:gd name="connsiteX0" fmla="*/ 0 w 612775"/>
                <a:gd name="connsiteY0" fmla="*/ 479425 h 479425"/>
                <a:gd name="connsiteX1" fmla="*/ 130175 w 612775"/>
                <a:gd name="connsiteY1" fmla="*/ 406400 h 479425"/>
                <a:gd name="connsiteX2" fmla="*/ 276225 w 612775"/>
                <a:gd name="connsiteY2" fmla="*/ 238125 h 479425"/>
                <a:gd name="connsiteX3" fmla="*/ 419100 w 612775"/>
                <a:gd name="connsiteY3" fmla="*/ 146050 h 479425"/>
                <a:gd name="connsiteX4" fmla="*/ 612775 w 612775"/>
                <a:gd name="connsiteY4" fmla="*/ 0 h 4794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2775" h="479425">
                  <a:moveTo>
                    <a:pt x="0" y="479425"/>
                  </a:moveTo>
                  <a:lnTo>
                    <a:pt x="130175" y="406400"/>
                  </a:lnTo>
                  <a:lnTo>
                    <a:pt x="276225" y="238125"/>
                  </a:lnTo>
                  <a:lnTo>
                    <a:pt x="419100" y="146050"/>
                  </a:lnTo>
                  <a:lnTo>
                    <a:pt x="612775" y="0"/>
                  </a:lnTo>
                </a:path>
              </a:pathLst>
            </a:custGeom>
            <a:noFill/>
            <a:ln w="28575">
              <a:solidFill>
                <a:schemeClr val="bg1"/>
              </a:solidFill>
              <a:miter lim="800000"/>
              <a:headEnd/>
              <a:tailEnd/>
            </a:ln>
          </p:spPr>
          <p:txBody>
            <a:bodyPr rtlCol="0" anchor="ctr"/>
            <a:lstStyle/>
            <a:p>
              <a:pPr algn="ctr"/>
              <a:endParaRPr lang="en-US" dirty="0"/>
            </a:p>
          </p:txBody>
        </p:sp>
        <p:grpSp>
          <p:nvGrpSpPr>
            <p:cNvPr id="40" name="Group 39">
              <a:extLst>
                <a:ext uri="{FF2B5EF4-FFF2-40B4-BE49-F238E27FC236}">
                  <a16:creationId xmlns:a16="http://schemas.microsoft.com/office/drawing/2014/main" id="{EB8D1846-8C99-4F40-B99E-6D626641F0FD}"/>
                </a:ext>
              </a:extLst>
            </p:cNvPr>
            <p:cNvGrpSpPr/>
            <p:nvPr/>
          </p:nvGrpSpPr>
          <p:grpSpPr>
            <a:xfrm>
              <a:off x="6990569" y="2996213"/>
              <a:ext cx="674421" cy="534284"/>
              <a:chOff x="6990569" y="2996213"/>
              <a:chExt cx="674421" cy="534284"/>
            </a:xfrm>
          </p:grpSpPr>
          <p:sp>
            <p:nvSpPr>
              <p:cNvPr id="39" name="Rectangle 38">
                <a:extLst>
                  <a:ext uri="{FF2B5EF4-FFF2-40B4-BE49-F238E27FC236}">
                    <a16:creationId xmlns:a16="http://schemas.microsoft.com/office/drawing/2014/main" id="{1E70FB77-4095-B24A-86E2-BFA80923234F}"/>
                  </a:ext>
                </a:extLst>
              </p:cNvPr>
              <p:cNvSpPr/>
              <p:nvPr/>
            </p:nvSpPr>
            <p:spPr bwMode="auto">
              <a:xfrm>
                <a:off x="7600982" y="2996213"/>
                <a:ext cx="64008" cy="64008"/>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5" name="Rectangle 204">
                <a:extLst>
                  <a:ext uri="{FF2B5EF4-FFF2-40B4-BE49-F238E27FC236}">
                    <a16:creationId xmlns:a16="http://schemas.microsoft.com/office/drawing/2014/main" id="{9B011DFA-7FDB-5C44-B29B-F72C41A6CE0D}"/>
                  </a:ext>
                </a:extLst>
              </p:cNvPr>
              <p:cNvSpPr/>
              <p:nvPr/>
            </p:nvSpPr>
            <p:spPr bwMode="auto">
              <a:xfrm>
                <a:off x="7418387" y="3129656"/>
                <a:ext cx="64008" cy="64008"/>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6" name="Rectangle 205">
                <a:extLst>
                  <a:ext uri="{FF2B5EF4-FFF2-40B4-BE49-F238E27FC236}">
                    <a16:creationId xmlns:a16="http://schemas.microsoft.com/office/drawing/2014/main" id="{7D575AA9-9386-9340-9468-D6AFC9991206}"/>
                  </a:ext>
                </a:extLst>
              </p:cNvPr>
              <p:cNvSpPr/>
              <p:nvPr/>
            </p:nvSpPr>
            <p:spPr bwMode="auto">
              <a:xfrm>
                <a:off x="6990569" y="3466489"/>
                <a:ext cx="64008" cy="64008"/>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7" name="Rectangle 206">
                <a:extLst>
                  <a:ext uri="{FF2B5EF4-FFF2-40B4-BE49-F238E27FC236}">
                    <a16:creationId xmlns:a16="http://schemas.microsoft.com/office/drawing/2014/main" id="{52B9BD7A-8021-D64B-84B8-16B474D378F8}"/>
                  </a:ext>
                </a:extLst>
              </p:cNvPr>
              <p:cNvSpPr/>
              <p:nvPr/>
            </p:nvSpPr>
            <p:spPr bwMode="auto">
              <a:xfrm>
                <a:off x="7114317" y="3402481"/>
                <a:ext cx="64008" cy="64008"/>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8" name="Rectangle 207">
                <a:extLst>
                  <a:ext uri="{FF2B5EF4-FFF2-40B4-BE49-F238E27FC236}">
                    <a16:creationId xmlns:a16="http://schemas.microsoft.com/office/drawing/2014/main" id="{2B3F13AC-27FC-0D41-A42B-95360FCC7E61}"/>
                  </a:ext>
                </a:extLst>
              </p:cNvPr>
              <p:cNvSpPr/>
              <p:nvPr/>
            </p:nvSpPr>
            <p:spPr bwMode="auto">
              <a:xfrm>
                <a:off x="7271829" y="3224308"/>
                <a:ext cx="64008" cy="64008"/>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42" name="Group 41">
            <a:extLst>
              <a:ext uri="{FF2B5EF4-FFF2-40B4-BE49-F238E27FC236}">
                <a16:creationId xmlns:a16="http://schemas.microsoft.com/office/drawing/2014/main" id="{E52D1FBA-B985-AB45-AB45-2115FBAF17D1}"/>
              </a:ext>
            </a:extLst>
          </p:cNvPr>
          <p:cNvGrpSpPr/>
          <p:nvPr/>
        </p:nvGrpSpPr>
        <p:grpSpPr>
          <a:xfrm>
            <a:off x="7003796" y="3014571"/>
            <a:ext cx="815333" cy="522179"/>
            <a:chOff x="7003796" y="3014571"/>
            <a:chExt cx="815333" cy="522179"/>
          </a:xfrm>
        </p:grpSpPr>
        <p:sp>
          <p:nvSpPr>
            <p:cNvPr id="37" name="Freeform 36">
              <a:extLst>
                <a:ext uri="{FF2B5EF4-FFF2-40B4-BE49-F238E27FC236}">
                  <a16:creationId xmlns:a16="http://schemas.microsoft.com/office/drawing/2014/main" id="{F2D4B303-3E47-BD48-B2AE-67B46AE3C968}"/>
                </a:ext>
              </a:extLst>
            </p:cNvPr>
            <p:cNvSpPr/>
            <p:nvPr/>
          </p:nvSpPr>
          <p:spPr bwMode="auto">
            <a:xfrm>
              <a:off x="7038975" y="3054350"/>
              <a:ext cx="758825" cy="454025"/>
            </a:xfrm>
            <a:custGeom>
              <a:avLst/>
              <a:gdLst>
                <a:gd name="connsiteX0" fmla="*/ 758825 w 758825"/>
                <a:gd name="connsiteY0" fmla="*/ 0 h 454025"/>
                <a:gd name="connsiteX1" fmla="*/ 615950 w 758825"/>
                <a:gd name="connsiteY1" fmla="*/ 34925 h 454025"/>
                <a:gd name="connsiteX2" fmla="*/ 409575 w 758825"/>
                <a:gd name="connsiteY2" fmla="*/ 187325 h 454025"/>
                <a:gd name="connsiteX3" fmla="*/ 269875 w 758825"/>
                <a:gd name="connsiteY3" fmla="*/ 304800 h 454025"/>
                <a:gd name="connsiteX4" fmla="*/ 120650 w 758825"/>
                <a:gd name="connsiteY4" fmla="*/ 422275 h 454025"/>
                <a:gd name="connsiteX5" fmla="*/ 0 w 758825"/>
                <a:gd name="connsiteY5" fmla="*/ 454025 h 454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8825" h="454025">
                  <a:moveTo>
                    <a:pt x="758825" y="0"/>
                  </a:moveTo>
                  <a:lnTo>
                    <a:pt x="615950" y="34925"/>
                  </a:lnTo>
                  <a:lnTo>
                    <a:pt x="409575" y="187325"/>
                  </a:lnTo>
                  <a:lnTo>
                    <a:pt x="269875" y="304800"/>
                  </a:lnTo>
                  <a:lnTo>
                    <a:pt x="120650" y="422275"/>
                  </a:lnTo>
                  <a:lnTo>
                    <a:pt x="0" y="454025"/>
                  </a:lnTo>
                </a:path>
              </a:pathLst>
            </a:custGeom>
            <a:noFill/>
            <a:ln w="28575">
              <a:solidFill>
                <a:schemeClr val="accent3"/>
              </a:solidFill>
              <a:miter lim="800000"/>
              <a:headEnd/>
              <a:tailEnd/>
            </a:ln>
          </p:spPr>
          <p:txBody>
            <a:bodyPr rtlCol="0" anchor="ctr"/>
            <a:lstStyle/>
            <a:p>
              <a:pPr algn="ctr"/>
              <a:endParaRPr lang="en-US" dirty="0"/>
            </a:p>
          </p:txBody>
        </p:sp>
        <p:sp>
          <p:nvSpPr>
            <p:cNvPr id="209" name="Rectangle 208">
              <a:extLst>
                <a:ext uri="{FF2B5EF4-FFF2-40B4-BE49-F238E27FC236}">
                  <a16:creationId xmlns:a16="http://schemas.microsoft.com/office/drawing/2014/main" id="{1589F0CF-A26B-174B-A1C6-691DD213CDDD}"/>
                </a:ext>
              </a:extLst>
            </p:cNvPr>
            <p:cNvSpPr/>
            <p:nvPr/>
          </p:nvSpPr>
          <p:spPr bwMode="auto">
            <a:xfrm>
              <a:off x="7003796" y="3472742"/>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 name="Rectangle 209">
              <a:extLst>
                <a:ext uri="{FF2B5EF4-FFF2-40B4-BE49-F238E27FC236}">
                  <a16:creationId xmlns:a16="http://schemas.microsoft.com/office/drawing/2014/main" id="{A556B315-C4A3-8047-A031-2DD78BB4E978}"/>
                </a:ext>
              </a:extLst>
            </p:cNvPr>
            <p:cNvSpPr/>
            <p:nvPr/>
          </p:nvSpPr>
          <p:spPr bwMode="auto">
            <a:xfrm>
              <a:off x="7128220" y="3444968"/>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 name="Rectangle 210">
              <a:extLst>
                <a:ext uri="{FF2B5EF4-FFF2-40B4-BE49-F238E27FC236}">
                  <a16:creationId xmlns:a16="http://schemas.microsoft.com/office/drawing/2014/main" id="{4F783E72-CA95-6848-A86F-D8F32084686E}"/>
                </a:ext>
              </a:extLst>
            </p:cNvPr>
            <p:cNvSpPr/>
            <p:nvPr/>
          </p:nvSpPr>
          <p:spPr bwMode="auto">
            <a:xfrm>
              <a:off x="7274529" y="3331146"/>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 name="Rectangle 211">
              <a:extLst>
                <a:ext uri="{FF2B5EF4-FFF2-40B4-BE49-F238E27FC236}">
                  <a16:creationId xmlns:a16="http://schemas.microsoft.com/office/drawing/2014/main" id="{57498B7B-4F00-0043-8D89-C14FEF6610AB}"/>
                </a:ext>
              </a:extLst>
            </p:cNvPr>
            <p:cNvSpPr/>
            <p:nvPr/>
          </p:nvSpPr>
          <p:spPr bwMode="auto">
            <a:xfrm>
              <a:off x="7418387" y="3205858"/>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 name="Rectangle 212">
              <a:extLst>
                <a:ext uri="{FF2B5EF4-FFF2-40B4-BE49-F238E27FC236}">
                  <a16:creationId xmlns:a16="http://schemas.microsoft.com/office/drawing/2014/main" id="{9332CEFA-190F-DA47-B2C1-46A98DEC6941}"/>
                </a:ext>
              </a:extLst>
            </p:cNvPr>
            <p:cNvSpPr/>
            <p:nvPr/>
          </p:nvSpPr>
          <p:spPr bwMode="auto">
            <a:xfrm>
              <a:off x="7600688" y="3066505"/>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 name="Rectangle 213">
              <a:extLst>
                <a:ext uri="{FF2B5EF4-FFF2-40B4-BE49-F238E27FC236}">
                  <a16:creationId xmlns:a16="http://schemas.microsoft.com/office/drawing/2014/main" id="{9417F936-8C70-A44E-9764-4570085C2EA8}"/>
                </a:ext>
              </a:extLst>
            </p:cNvPr>
            <p:cNvSpPr/>
            <p:nvPr/>
          </p:nvSpPr>
          <p:spPr bwMode="auto">
            <a:xfrm>
              <a:off x="7755121" y="3014571"/>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3" name="Group 42">
            <a:extLst>
              <a:ext uri="{FF2B5EF4-FFF2-40B4-BE49-F238E27FC236}">
                <a16:creationId xmlns:a16="http://schemas.microsoft.com/office/drawing/2014/main" id="{8736BE60-EEB2-724F-920F-2BB8D0D84798}"/>
              </a:ext>
            </a:extLst>
          </p:cNvPr>
          <p:cNvGrpSpPr/>
          <p:nvPr/>
        </p:nvGrpSpPr>
        <p:grpSpPr>
          <a:xfrm>
            <a:off x="6994018" y="3063206"/>
            <a:ext cx="823086" cy="457128"/>
            <a:chOff x="6994018" y="3063206"/>
            <a:chExt cx="823086" cy="457128"/>
          </a:xfrm>
        </p:grpSpPr>
        <p:sp>
          <p:nvSpPr>
            <p:cNvPr id="36" name="Freeform 35">
              <a:extLst>
                <a:ext uri="{FF2B5EF4-FFF2-40B4-BE49-F238E27FC236}">
                  <a16:creationId xmlns:a16="http://schemas.microsoft.com/office/drawing/2014/main" id="{3254F3B2-8529-7444-88C2-3CC9A6F028E6}"/>
                </a:ext>
              </a:extLst>
            </p:cNvPr>
            <p:cNvSpPr/>
            <p:nvPr/>
          </p:nvSpPr>
          <p:spPr bwMode="auto">
            <a:xfrm>
              <a:off x="7032625" y="3092450"/>
              <a:ext cx="752475" cy="406400"/>
            </a:xfrm>
            <a:custGeom>
              <a:avLst/>
              <a:gdLst>
                <a:gd name="connsiteX0" fmla="*/ 0 w 752475"/>
                <a:gd name="connsiteY0" fmla="*/ 406400 h 406400"/>
                <a:gd name="connsiteX1" fmla="*/ 127000 w 752475"/>
                <a:gd name="connsiteY1" fmla="*/ 301625 h 406400"/>
                <a:gd name="connsiteX2" fmla="*/ 282575 w 752475"/>
                <a:gd name="connsiteY2" fmla="*/ 203200 h 406400"/>
                <a:gd name="connsiteX3" fmla="*/ 428625 w 752475"/>
                <a:gd name="connsiteY3" fmla="*/ 136525 h 406400"/>
                <a:gd name="connsiteX4" fmla="*/ 615950 w 752475"/>
                <a:gd name="connsiteY4" fmla="*/ 73025 h 406400"/>
                <a:gd name="connsiteX5" fmla="*/ 752475 w 752475"/>
                <a:gd name="connsiteY5" fmla="*/ 0 h 40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2475" h="406400">
                  <a:moveTo>
                    <a:pt x="0" y="406400"/>
                  </a:moveTo>
                  <a:lnTo>
                    <a:pt x="127000" y="301625"/>
                  </a:lnTo>
                  <a:lnTo>
                    <a:pt x="282575" y="203200"/>
                  </a:lnTo>
                  <a:lnTo>
                    <a:pt x="428625" y="136525"/>
                  </a:lnTo>
                  <a:lnTo>
                    <a:pt x="615950" y="73025"/>
                  </a:lnTo>
                  <a:lnTo>
                    <a:pt x="752475" y="0"/>
                  </a:lnTo>
                </a:path>
              </a:pathLst>
            </a:custGeom>
            <a:noFill/>
            <a:ln w="28575">
              <a:solidFill>
                <a:schemeClr val="accent1"/>
              </a:solidFill>
              <a:miter lim="800000"/>
              <a:headEnd/>
              <a:tailEnd/>
            </a:ln>
          </p:spPr>
          <p:txBody>
            <a:bodyPr rtlCol="0" anchor="ctr"/>
            <a:lstStyle/>
            <a:p>
              <a:pPr algn="ctr"/>
              <a:endParaRPr lang="en-US" dirty="0"/>
            </a:p>
          </p:txBody>
        </p:sp>
        <p:sp>
          <p:nvSpPr>
            <p:cNvPr id="215" name="Rectangle 214">
              <a:extLst>
                <a:ext uri="{FF2B5EF4-FFF2-40B4-BE49-F238E27FC236}">
                  <a16:creationId xmlns:a16="http://schemas.microsoft.com/office/drawing/2014/main" id="{F04EF7C6-D96B-D84C-8659-65EA58F75F25}"/>
                </a:ext>
              </a:extLst>
            </p:cNvPr>
            <p:cNvSpPr/>
            <p:nvPr/>
          </p:nvSpPr>
          <p:spPr bwMode="auto">
            <a:xfrm>
              <a:off x="7753096" y="3063206"/>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 name="Rectangle 215">
              <a:extLst>
                <a:ext uri="{FF2B5EF4-FFF2-40B4-BE49-F238E27FC236}">
                  <a16:creationId xmlns:a16="http://schemas.microsoft.com/office/drawing/2014/main" id="{2438E9D7-91D0-BF48-8E75-4087F13A1477}"/>
                </a:ext>
              </a:extLst>
            </p:cNvPr>
            <p:cNvSpPr/>
            <p:nvPr/>
          </p:nvSpPr>
          <p:spPr bwMode="auto">
            <a:xfrm>
              <a:off x="7621313" y="3130591"/>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7" name="Rectangle 216">
              <a:extLst>
                <a:ext uri="{FF2B5EF4-FFF2-40B4-BE49-F238E27FC236}">
                  <a16:creationId xmlns:a16="http://schemas.microsoft.com/office/drawing/2014/main" id="{AF0478AC-4A63-5144-973A-0DF40AA2BC21}"/>
                </a:ext>
              </a:extLst>
            </p:cNvPr>
            <p:cNvSpPr/>
            <p:nvPr/>
          </p:nvSpPr>
          <p:spPr bwMode="auto">
            <a:xfrm>
              <a:off x="7424311" y="3199934"/>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 name="Rectangle 217">
              <a:extLst>
                <a:ext uri="{FF2B5EF4-FFF2-40B4-BE49-F238E27FC236}">
                  <a16:creationId xmlns:a16="http://schemas.microsoft.com/office/drawing/2014/main" id="{CE6A0879-8B48-E74A-819F-0B7F814214B2}"/>
                </a:ext>
              </a:extLst>
            </p:cNvPr>
            <p:cNvSpPr/>
            <p:nvPr/>
          </p:nvSpPr>
          <p:spPr bwMode="auto">
            <a:xfrm>
              <a:off x="7273180" y="3267449"/>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 name="Rectangle 218">
              <a:extLst>
                <a:ext uri="{FF2B5EF4-FFF2-40B4-BE49-F238E27FC236}">
                  <a16:creationId xmlns:a16="http://schemas.microsoft.com/office/drawing/2014/main" id="{DA6B2204-C58D-0B4C-A8B9-2A881BD3C61C}"/>
                </a:ext>
              </a:extLst>
            </p:cNvPr>
            <p:cNvSpPr/>
            <p:nvPr/>
          </p:nvSpPr>
          <p:spPr bwMode="auto">
            <a:xfrm>
              <a:off x="7129893" y="3355956"/>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 name="Rectangle 219">
              <a:extLst>
                <a:ext uri="{FF2B5EF4-FFF2-40B4-BE49-F238E27FC236}">
                  <a16:creationId xmlns:a16="http://schemas.microsoft.com/office/drawing/2014/main" id="{10271596-5689-1245-891E-7DEC8CF41174}"/>
                </a:ext>
              </a:extLst>
            </p:cNvPr>
            <p:cNvSpPr/>
            <p:nvPr/>
          </p:nvSpPr>
          <p:spPr bwMode="auto">
            <a:xfrm>
              <a:off x="6994018" y="3456326"/>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46" name="Freeform 45">
            <a:extLst>
              <a:ext uri="{FF2B5EF4-FFF2-40B4-BE49-F238E27FC236}">
                <a16:creationId xmlns:a16="http://schemas.microsoft.com/office/drawing/2014/main" id="{8DDD07F7-2C09-9849-A09B-747992C9DC1C}"/>
              </a:ext>
            </a:extLst>
          </p:cNvPr>
          <p:cNvSpPr/>
          <p:nvPr/>
        </p:nvSpPr>
        <p:spPr bwMode="auto">
          <a:xfrm>
            <a:off x="9912350" y="2787650"/>
            <a:ext cx="1908175" cy="384175"/>
          </a:xfrm>
          <a:custGeom>
            <a:avLst/>
            <a:gdLst>
              <a:gd name="connsiteX0" fmla="*/ 0 w 1908175"/>
              <a:gd name="connsiteY0" fmla="*/ 0 h 384175"/>
              <a:gd name="connsiteX1" fmla="*/ 406400 w 1908175"/>
              <a:gd name="connsiteY1" fmla="*/ 0 h 384175"/>
              <a:gd name="connsiteX2" fmla="*/ 406400 w 1908175"/>
              <a:gd name="connsiteY2" fmla="*/ 136525 h 384175"/>
              <a:gd name="connsiteX3" fmla="*/ 501650 w 1908175"/>
              <a:gd name="connsiteY3" fmla="*/ 136525 h 384175"/>
              <a:gd name="connsiteX4" fmla="*/ 501650 w 1908175"/>
              <a:gd name="connsiteY4" fmla="*/ 384175 h 384175"/>
              <a:gd name="connsiteX5" fmla="*/ 1908175 w 1908175"/>
              <a:gd name="connsiteY5"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08175" h="384175">
                <a:moveTo>
                  <a:pt x="0" y="0"/>
                </a:moveTo>
                <a:lnTo>
                  <a:pt x="406400" y="0"/>
                </a:lnTo>
                <a:lnTo>
                  <a:pt x="406400" y="136525"/>
                </a:lnTo>
                <a:lnTo>
                  <a:pt x="501650" y="136525"/>
                </a:lnTo>
                <a:lnTo>
                  <a:pt x="501650" y="384175"/>
                </a:lnTo>
                <a:lnTo>
                  <a:pt x="1908175" y="384175"/>
                </a:lnTo>
              </a:path>
            </a:pathLst>
          </a:custGeom>
          <a:noFill/>
          <a:ln w="28575">
            <a:solidFill>
              <a:schemeClr val="accent4"/>
            </a:solidFill>
            <a:miter lim="800000"/>
            <a:headEnd/>
            <a:tailEnd/>
          </a:ln>
        </p:spPr>
        <p:txBody>
          <a:bodyPr rtlCol="0" anchor="ctr"/>
          <a:lstStyle/>
          <a:p>
            <a:pPr algn="ctr"/>
            <a:endParaRPr lang="en-US" dirty="0"/>
          </a:p>
        </p:txBody>
      </p:sp>
      <p:sp>
        <p:nvSpPr>
          <p:cNvPr id="50" name="Freeform 49">
            <a:extLst>
              <a:ext uri="{FF2B5EF4-FFF2-40B4-BE49-F238E27FC236}">
                <a16:creationId xmlns:a16="http://schemas.microsoft.com/office/drawing/2014/main" id="{23CA62B3-7D2C-6A48-9863-97AA72E3D2FD}"/>
              </a:ext>
            </a:extLst>
          </p:cNvPr>
          <p:cNvSpPr/>
          <p:nvPr/>
        </p:nvSpPr>
        <p:spPr bwMode="auto">
          <a:xfrm>
            <a:off x="10321925" y="3298825"/>
            <a:ext cx="98425" cy="755650"/>
          </a:xfrm>
          <a:custGeom>
            <a:avLst/>
            <a:gdLst>
              <a:gd name="connsiteX0" fmla="*/ 98425 w 98425"/>
              <a:gd name="connsiteY0" fmla="*/ 755650 h 755650"/>
              <a:gd name="connsiteX1" fmla="*/ 98425 w 98425"/>
              <a:gd name="connsiteY1" fmla="*/ 384175 h 755650"/>
              <a:gd name="connsiteX2" fmla="*/ 0 w 98425"/>
              <a:gd name="connsiteY2" fmla="*/ 384175 h 755650"/>
              <a:gd name="connsiteX3" fmla="*/ 0 w 98425"/>
              <a:gd name="connsiteY3" fmla="*/ 0 h 755650"/>
            </a:gdLst>
            <a:ahLst/>
            <a:cxnLst>
              <a:cxn ang="0">
                <a:pos x="connsiteX0" y="connsiteY0"/>
              </a:cxn>
              <a:cxn ang="0">
                <a:pos x="connsiteX1" y="connsiteY1"/>
              </a:cxn>
              <a:cxn ang="0">
                <a:pos x="connsiteX2" y="connsiteY2"/>
              </a:cxn>
              <a:cxn ang="0">
                <a:pos x="connsiteX3" y="connsiteY3"/>
              </a:cxn>
            </a:cxnLst>
            <a:rect l="l" t="t" r="r" b="b"/>
            <a:pathLst>
              <a:path w="98425" h="755650">
                <a:moveTo>
                  <a:pt x="98425" y="755650"/>
                </a:moveTo>
                <a:lnTo>
                  <a:pt x="98425" y="384175"/>
                </a:lnTo>
                <a:lnTo>
                  <a:pt x="0" y="384175"/>
                </a:lnTo>
                <a:lnTo>
                  <a:pt x="0" y="0"/>
                </a:lnTo>
              </a:path>
            </a:pathLst>
          </a:custGeom>
          <a:noFill/>
          <a:ln w="28575">
            <a:solidFill>
              <a:schemeClr val="bg1"/>
            </a:solidFill>
            <a:miter lim="800000"/>
            <a:headEnd/>
            <a:tailEnd/>
          </a:ln>
        </p:spPr>
        <p:txBody>
          <a:bodyPr rtlCol="0" anchor="ctr"/>
          <a:lstStyle/>
          <a:p>
            <a:pPr algn="ctr"/>
            <a:endParaRPr lang="en-US" dirty="0"/>
          </a:p>
        </p:txBody>
      </p:sp>
      <p:sp>
        <p:nvSpPr>
          <p:cNvPr id="47" name="Freeform 46">
            <a:extLst>
              <a:ext uri="{FF2B5EF4-FFF2-40B4-BE49-F238E27FC236}">
                <a16:creationId xmlns:a16="http://schemas.microsoft.com/office/drawing/2014/main" id="{783CBE1A-7BFD-DF43-AAFE-328D02E9BB1B}"/>
              </a:ext>
            </a:extLst>
          </p:cNvPr>
          <p:cNvSpPr/>
          <p:nvPr/>
        </p:nvSpPr>
        <p:spPr bwMode="auto">
          <a:xfrm>
            <a:off x="10321492" y="2901950"/>
            <a:ext cx="1505383" cy="1031875"/>
          </a:xfrm>
          <a:custGeom>
            <a:avLst/>
            <a:gdLst>
              <a:gd name="connsiteX0" fmla="*/ 1520825 w 1520825"/>
              <a:gd name="connsiteY0" fmla="*/ 1031875 h 1031875"/>
              <a:gd name="connsiteX1" fmla="*/ 107950 w 1520825"/>
              <a:gd name="connsiteY1" fmla="*/ 1031875 h 1031875"/>
              <a:gd name="connsiteX2" fmla="*/ 107950 w 1520825"/>
              <a:gd name="connsiteY2" fmla="*/ 260350 h 1031875"/>
              <a:gd name="connsiteX3" fmla="*/ 0 w 1520825"/>
              <a:gd name="connsiteY3" fmla="*/ 260350 h 1031875"/>
              <a:gd name="connsiteX4" fmla="*/ 0 w 1520825"/>
              <a:gd name="connsiteY4" fmla="*/ 0 h 1031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825" h="1031875">
                <a:moveTo>
                  <a:pt x="1520825" y="1031875"/>
                </a:moveTo>
                <a:lnTo>
                  <a:pt x="107950" y="1031875"/>
                </a:lnTo>
                <a:lnTo>
                  <a:pt x="107950" y="260350"/>
                </a:lnTo>
                <a:lnTo>
                  <a:pt x="0" y="260350"/>
                </a:lnTo>
                <a:lnTo>
                  <a:pt x="0" y="0"/>
                </a:lnTo>
              </a:path>
            </a:pathLst>
          </a:custGeom>
          <a:noFill/>
          <a:ln w="28575">
            <a:solidFill>
              <a:schemeClr val="accent1"/>
            </a:solidFill>
            <a:miter lim="800000"/>
            <a:headEnd/>
            <a:tailEnd/>
          </a:ln>
        </p:spPr>
        <p:txBody>
          <a:bodyPr rtlCol="0" anchor="ctr"/>
          <a:lstStyle/>
          <a:p>
            <a:pPr algn="ctr"/>
            <a:endParaRPr lang="en-US" dirty="0"/>
          </a:p>
        </p:txBody>
      </p:sp>
      <p:sp>
        <p:nvSpPr>
          <p:cNvPr id="231" name="Rectangle 230">
            <a:extLst>
              <a:ext uri="{FF2B5EF4-FFF2-40B4-BE49-F238E27FC236}">
                <a16:creationId xmlns:a16="http://schemas.microsoft.com/office/drawing/2014/main" id="{B422B1E3-9077-BA48-BC27-C4C5FA1D70CC}"/>
              </a:ext>
            </a:extLst>
          </p:cNvPr>
          <p:cNvSpPr/>
          <p:nvPr/>
        </p:nvSpPr>
        <p:spPr bwMode="auto">
          <a:xfrm>
            <a:off x="10289487" y="2885532"/>
            <a:ext cx="64008" cy="6400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2" name="Rectangle 231">
            <a:extLst>
              <a:ext uri="{FF2B5EF4-FFF2-40B4-BE49-F238E27FC236}">
                <a16:creationId xmlns:a16="http://schemas.microsoft.com/office/drawing/2014/main" id="{A6635238-E7D5-3B44-9BF5-E0A6F43050BA}"/>
              </a:ext>
            </a:extLst>
          </p:cNvPr>
          <p:cNvSpPr/>
          <p:nvPr/>
        </p:nvSpPr>
        <p:spPr bwMode="auto">
          <a:xfrm>
            <a:off x="11777561" y="3143744"/>
            <a:ext cx="64008" cy="6400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3" name="Rectangle 232">
            <a:extLst>
              <a:ext uri="{FF2B5EF4-FFF2-40B4-BE49-F238E27FC236}">
                <a16:creationId xmlns:a16="http://schemas.microsoft.com/office/drawing/2014/main" id="{8CB2B91E-2999-294E-893E-E134730A7BFD}"/>
              </a:ext>
            </a:extLst>
          </p:cNvPr>
          <p:cNvSpPr/>
          <p:nvPr/>
        </p:nvSpPr>
        <p:spPr bwMode="auto">
          <a:xfrm>
            <a:off x="10389817" y="3138761"/>
            <a:ext cx="64008" cy="6400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4" name="Rectangle 233">
            <a:extLst>
              <a:ext uri="{FF2B5EF4-FFF2-40B4-BE49-F238E27FC236}">
                <a16:creationId xmlns:a16="http://schemas.microsoft.com/office/drawing/2014/main" id="{229502FB-EF27-2D46-96F7-03A5D7884FE7}"/>
              </a:ext>
            </a:extLst>
          </p:cNvPr>
          <p:cNvSpPr/>
          <p:nvPr/>
        </p:nvSpPr>
        <p:spPr bwMode="auto">
          <a:xfrm>
            <a:off x="10284219" y="3128086"/>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5" name="Rectangle 234">
            <a:extLst>
              <a:ext uri="{FF2B5EF4-FFF2-40B4-BE49-F238E27FC236}">
                <a16:creationId xmlns:a16="http://schemas.microsoft.com/office/drawing/2014/main" id="{C94EFBB2-D435-744E-8929-38C7E297B416}"/>
              </a:ext>
            </a:extLst>
          </p:cNvPr>
          <p:cNvSpPr/>
          <p:nvPr/>
        </p:nvSpPr>
        <p:spPr bwMode="auto">
          <a:xfrm>
            <a:off x="10393917" y="3893634"/>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6" name="Rectangle 235">
            <a:extLst>
              <a:ext uri="{FF2B5EF4-FFF2-40B4-BE49-F238E27FC236}">
                <a16:creationId xmlns:a16="http://schemas.microsoft.com/office/drawing/2014/main" id="{BDAF65AB-FE62-5341-A801-01B07438ED0E}"/>
              </a:ext>
            </a:extLst>
          </p:cNvPr>
          <p:cNvSpPr/>
          <p:nvPr/>
        </p:nvSpPr>
        <p:spPr bwMode="auto">
          <a:xfrm>
            <a:off x="11794871" y="3901916"/>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7" name="Rectangle 236">
            <a:extLst>
              <a:ext uri="{FF2B5EF4-FFF2-40B4-BE49-F238E27FC236}">
                <a16:creationId xmlns:a16="http://schemas.microsoft.com/office/drawing/2014/main" id="{A7B9873A-BDD5-5944-8F3A-1565F41D358B}"/>
              </a:ext>
            </a:extLst>
          </p:cNvPr>
          <p:cNvSpPr/>
          <p:nvPr/>
        </p:nvSpPr>
        <p:spPr bwMode="auto">
          <a:xfrm>
            <a:off x="10746569" y="4033461"/>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8" name="Rectangle 237">
            <a:extLst>
              <a:ext uri="{FF2B5EF4-FFF2-40B4-BE49-F238E27FC236}">
                <a16:creationId xmlns:a16="http://schemas.microsoft.com/office/drawing/2014/main" id="{3A6D55C1-A650-2B49-A570-A3C2AC2331FE}"/>
              </a:ext>
            </a:extLst>
          </p:cNvPr>
          <p:cNvSpPr/>
          <p:nvPr/>
        </p:nvSpPr>
        <p:spPr bwMode="auto">
          <a:xfrm>
            <a:off x="10522505" y="3770026"/>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9" name="Rectangle 238">
            <a:extLst>
              <a:ext uri="{FF2B5EF4-FFF2-40B4-BE49-F238E27FC236}">
                <a16:creationId xmlns:a16="http://schemas.microsoft.com/office/drawing/2014/main" id="{CD85DFEB-562B-1241-9D0A-DBD07ABAF11B}"/>
              </a:ext>
            </a:extLst>
          </p:cNvPr>
          <p:cNvSpPr/>
          <p:nvPr/>
        </p:nvSpPr>
        <p:spPr bwMode="auto">
          <a:xfrm>
            <a:off x="10387047" y="3641602"/>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0" name="Rectangle 239">
            <a:extLst>
              <a:ext uri="{FF2B5EF4-FFF2-40B4-BE49-F238E27FC236}">
                <a16:creationId xmlns:a16="http://schemas.microsoft.com/office/drawing/2014/main" id="{6F06B480-CC75-6643-B623-61DA098EF93D}"/>
              </a:ext>
            </a:extLst>
          </p:cNvPr>
          <p:cNvSpPr/>
          <p:nvPr/>
        </p:nvSpPr>
        <p:spPr bwMode="auto">
          <a:xfrm>
            <a:off x="10302690" y="3264314"/>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1" name="Rectangle 240">
            <a:extLst>
              <a:ext uri="{FF2B5EF4-FFF2-40B4-BE49-F238E27FC236}">
                <a16:creationId xmlns:a16="http://schemas.microsoft.com/office/drawing/2014/main" id="{2BD80324-92BB-0F46-8491-F61196BD5020}"/>
              </a:ext>
            </a:extLst>
          </p:cNvPr>
          <p:cNvSpPr/>
          <p:nvPr/>
        </p:nvSpPr>
        <p:spPr bwMode="auto">
          <a:xfrm>
            <a:off x="10287922" y="3648607"/>
            <a:ext cx="64008" cy="64008"/>
          </a:xfrm>
          <a:prstGeom prst="rect">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 name="Rectangle 241">
            <a:extLst>
              <a:ext uri="{FF2B5EF4-FFF2-40B4-BE49-F238E27FC236}">
                <a16:creationId xmlns:a16="http://schemas.microsoft.com/office/drawing/2014/main" id="{FFBCC41A-28DD-8643-8E3A-A09A13D7061A}"/>
              </a:ext>
            </a:extLst>
          </p:cNvPr>
          <p:cNvSpPr/>
          <p:nvPr/>
        </p:nvSpPr>
        <p:spPr bwMode="auto">
          <a:xfrm>
            <a:off x="10388346" y="4032483"/>
            <a:ext cx="64008" cy="64008"/>
          </a:xfrm>
          <a:prstGeom prst="rect">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3" name="Freeform 242">
            <a:extLst>
              <a:ext uri="{FF2B5EF4-FFF2-40B4-BE49-F238E27FC236}">
                <a16:creationId xmlns:a16="http://schemas.microsoft.com/office/drawing/2014/main" id="{FBD77E0A-042F-AB4B-A174-976AF9BC216C}"/>
              </a:ext>
            </a:extLst>
          </p:cNvPr>
          <p:cNvSpPr/>
          <p:nvPr/>
        </p:nvSpPr>
        <p:spPr bwMode="auto">
          <a:xfrm>
            <a:off x="8995833" y="4597400"/>
            <a:ext cx="1380067" cy="630767"/>
          </a:xfrm>
          <a:custGeom>
            <a:avLst/>
            <a:gdLst>
              <a:gd name="connsiteX0" fmla="*/ 0 w 1380067"/>
              <a:gd name="connsiteY0" fmla="*/ 630767 h 630767"/>
              <a:gd name="connsiteX1" fmla="*/ 431800 w 1380067"/>
              <a:gd name="connsiteY1" fmla="*/ 508000 h 630767"/>
              <a:gd name="connsiteX2" fmla="*/ 635000 w 1380067"/>
              <a:gd name="connsiteY2" fmla="*/ 304800 h 630767"/>
              <a:gd name="connsiteX3" fmla="*/ 1164167 w 1380067"/>
              <a:gd name="connsiteY3" fmla="*/ 0 h 630767"/>
              <a:gd name="connsiteX4" fmla="*/ 1380067 w 1380067"/>
              <a:gd name="connsiteY4" fmla="*/ 16933 h 6307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0067" h="630767">
                <a:moveTo>
                  <a:pt x="0" y="630767"/>
                </a:moveTo>
                <a:lnTo>
                  <a:pt x="431800" y="508000"/>
                </a:lnTo>
                <a:lnTo>
                  <a:pt x="635000" y="304800"/>
                </a:lnTo>
                <a:lnTo>
                  <a:pt x="1164167" y="0"/>
                </a:lnTo>
                <a:lnTo>
                  <a:pt x="1380067" y="16933"/>
                </a:lnTo>
              </a:path>
            </a:pathLst>
          </a:custGeom>
          <a:noFill/>
          <a:ln w="28575">
            <a:solidFill>
              <a:schemeClr val="bg1"/>
            </a:solidFill>
            <a:miter lim="800000"/>
            <a:headEnd/>
            <a:tailEnd/>
          </a:ln>
        </p:spPr>
        <p:txBody>
          <a:bodyPr rtlCol="0" anchor="ctr"/>
          <a:lstStyle/>
          <a:p>
            <a:pPr algn="ctr"/>
            <a:endParaRPr lang="en-US" dirty="0"/>
          </a:p>
        </p:txBody>
      </p:sp>
      <p:sp>
        <p:nvSpPr>
          <p:cNvPr id="244" name="Freeform 243">
            <a:extLst>
              <a:ext uri="{FF2B5EF4-FFF2-40B4-BE49-F238E27FC236}">
                <a16:creationId xmlns:a16="http://schemas.microsoft.com/office/drawing/2014/main" id="{3347ECB5-9AB8-9D4B-953F-6A4EDD056176}"/>
              </a:ext>
            </a:extLst>
          </p:cNvPr>
          <p:cNvSpPr/>
          <p:nvPr/>
        </p:nvSpPr>
        <p:spPr bwMode="auto">
          <a:xfrm>
            <a:off x="9008533" y="5160433"/>
            <a:ext cx="1367367" cy="292100"/>
          </a:xfrm>
          <a:custGeom>
            <a:avLst/>
            <a:gdLst>
              <a:gd name="connsiteX0" fmla="*/ 0 w 1367367"/>
              <a:gd name="connsiteY0" fmla="*/ 292100 h 292100"/>
              <a:gd name="connsiteX1" fmla="*/ 431800 w 1367367"/>
              <a:gd name="connsiteY1" fmla="*/ 105834 h 292100"/>
              <a:gd name="connsiteX2" fmla="*/ 622300 w 1367367"/>
              <a:gd name="connsiteY2" fmla="*/ 0 h 292100"/>
              <a:gd name="connsiteX3" fmla="*/ 1147234 w 1367367"/>
              <a:gd name="connsiteY3" fmla="*/ 71967 h 292100"/>
              <a:gd name="connsiteX4" fmla="*/ 1367367 w 1367367"/>
              <a:gd name="connsiteY4" fmla="*/ 8467 h 292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7367" h="292100">
                <a:moveTo>
                  <a:pt x="0" y="292100"/>
                </a:moveTo>
                <a:lnTo>
                  <a:pt x="431800" y="105834"/>
                </a:lnTo>
                <a:lnTo>
                  <a:pt x="622300" y="0"/>
                </a:lnTo>
                <a:lnTo>
                  <a:pt x="1147234" y="71967"/>
                </a:lnTo>
                <a:lnTo>
                  <a:pt x="1367367" y="8467"/>
                </a:lnTo>
              </a:path>
            </a:pathLst>
          </a:custGeom>
          <a:noFill/>
          <a:ln w="28575">
            <a:solidFill>
              <a:schemeClr val="accent3"/>
            </a:solidFill>
            <a:miter lim="800000"/>
            <a:headEnd/>
            <a:tailEnd/>
          </a:ln>
        </p:spPr>
        <p:txBody>
          <a:bodyPr rtlCol="0" anchor="ctr"/>
          <a:lstStyle/>
          <a:p>
            <a:pPr algn="ctr"/>
            <a:endParaRPr lang="en-US" dirty="0"/>
          </a:p>
        </p:txBody>
      </p:sp>
      <p:sp>
        <p:nvSpPr>
          <p:cNvPr id="245" name="Freeform 244">
            <a:extLst>
              <a:ext uri="{FF2B5EF4-FFF2-40B4-BE49-F238E27FC236}">
                <a16:creationId xmlns:a16="http://schemas.microsoft.com/office/drawing/2014/main" id="{03E5CA88-5B49-8343-88C9-490769347B60}"/>
              </a:ext>
            </a:extLst>
          </p:cNvPr>
          <p:cNvSpPr/>
          <p:nvPr/>
        </p:nvSpPr>
        <p:spPr bwMode="auto">
          <a:xfrm>
            <a:off x="9008533" y="5545667"/>
            <a:ext cx="1367367" cy="143933"/>
          </a:xfrm>
          <a:custGeom>
            <a:avLst/>
            <a:gdLst>
              <a:gd name="connsiteX0" fmla="*/ 0 w 1367367"/>
              <a:gd name="connsiteY0" fmla="*/ 0 h 143933"/>
              <a:gd name="connsiteX1" fmla="*/ 397934 w 1367367"/>
              <a:gd name="connsiteY1" fmla="*/ 127000 h 143933"/>
              <a:gd name="connsiteX2" fmla="*/ 630767 w 1367367"/>
              <a:gd name="connsiteY2" fmla="*/ 50800 h 143933"/>
              <a:gd name="connsiteX3" fmla="*/ 1164167 w 1367367"/>
              <a:gd name="connsiteY3" fmla="*/ 143933 h 143933"/>
              <a:gd name="connsiteX4" fmla="*/ 1367367 w 1367367"/>
              <a:gd name="connsiteY4" fmla="*/ 131233 h 143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7367" h="143933">
                <a:moveTo>
                  <a:pt x="0" y="0"/>
                </a:moveTo>
                <a:lnTo>
                  <a:pt x="397934" y="127000"/>
                </a:lnTo>
                <a:lnTo>
                  <a:pt x="630767" y="50800"/>
                </a:lnTo>
                <a:lnTo>
                  <a:pt x="1164167" y="143933"/>
                </a:lnTo>
                <a:lnTo>
                  <a:pt x="1367367" y="131233"/>
                </a:lnTo>
              </a:path>
            </a:pathLst>
          </a:custGeom>
          <a:noFill/>
          <a:ln w="28575">
            <a:solidFill>
              <a:schemeClr val="accent1"/>
            </a:solidFill>
            <a:miter lim="800000"/>
            <a:headEnd/>
            <a:tailEnd/>
          </a:ln>
        </p:spPr>
        <p:txBody>
          <a:bodyPr rtlCol="0" anchor="ctr"/>
          <a:lstStyle/>
          <a:p>
            <a:pPr algn="ctr"/>
            <a:endParaRPr lang="en-US" dirty="0"/>
          </a:p>
        </p:txBody>
      </p:sp>
      <p:sp>
        <p:nvSpPr>
          <p:cNvPr id="246" name="Rectangle 245">
            <a:extLst>
              <a:ext uri="{FF2B5EF4-FFF2-40B4-BE49-F238E27FC236}">
                <a16:creationId xmlns:a16="http://schemas.microsoft.com/office/drawing/2014/main" id="{9514B23D-684A-A44A-917E-8A195E43C700}"/>
              </a:ext>
            </a:extLst>
          </p:cNvPr>
          <p:cNvSpPr/>
          <p:nvPr/>
        </p:nvSpPr>
        <p:spPr bwMode="auto">
          <a:xfrm>
            <a:off x="8977269" y="5417221"/>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 name="Rectangle 246">
            <a:extLst>
              <a:ext uri="{FF2B5EF4-FFF2-40B4-BE49-F238E27FC236}">
                <a16:creationId xmlns:a16="http://schemas.microsoft.com/office/drawing/2014/main" id="{DF68C8F3-C3FC-484E-A4AC-BFB9865436B7}"/>
              </a:ext>
            </a:extLst>
          </p:cNvPr>
          <p:cNvSpPr/>
          <p:nvPr/>
        </p:nvSpPr>
        <p:spPr bwMode="auto">
          <a:xfrm>
            <a:off x="9398971" y="5235141"/>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 name="Rectangle 247">
            <a:extLst>
              <a:ext uri="{FF2B5EF4-FFF2-40B4-BE49-F238E27FC236}">
                <a16:creationId xmlns:a16="http://schemas.microsoft.com/office/drawing/2014/main" id="{96FB71C0-324C-EC40-BA3D-9693E7AABAE8}"/>
              </a:ext>
            </a:extLst>
          </p:cNvPr>
          <p:cNvSpPr/>
          <p:nvPr/>
        </p:nvSpPr>
        <p:spPr bwMode="auto">
          <a:xfrm>
            <a:off x="9605244" y="5124814"/>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 name="Rectangle 248">
            <a:extLst>
              <a:ext uri="{FF2B5EF4-FFF2-40B4-BE49-F238E27FC236}">
                <a16:creationId xmlns:a16="http://schemas.microsoft.com/office/drawing/2014/main" id="{F88F14A5-B2A3-5C45-88DD-F63EB49C6F4D}"/>
              </a:ext>
            </a:extLst>
          </p:cNvPr>
          <p:cNvSpPr/>
          <p:nvPr/>
        </p:nvSpPr>
        <p:spPr bwMode="auto">
          <a:xfrm>
            <a:off x="10141595" y="5205716"/>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 name="Rectangle 249">
            <a:extLst>
              <a:ext uri="{FF2B5EF4-FFF2-40B4-BE49-F238E27FC236}">
                <a16:creationId xmlns:a16="http://schemas.microsoft.com/office/drawing/2014/main" id="{3D4DA9A4-F5D8-834B-ACA2-6AB0D96F04C1}"/>
              </a:ext>
            </a:extLst>
          </p:cNvPr>
          <p:cNvSpPr/>
          <p:nvPr/>
        </p:nvSpPr>
        <p:spPr bwMode="auto">
          <a:xfrm>
            <a:off x="10341162" y="5145555"/>
            <a:ext cx="64008" cy="6400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 name="Rectangle 250">
            <a:extLst>
              <a:ext uri="{FF2B5EF4-FFF2-40B4-BE49-F238E27FC236}">
                <a16:creationId xmlns:a16="http://schemas.microsoft.com/office/drawing/2014/main" id="{A2069188-AD0E-EE4F-8652-4782A9B9C6FE}"/>
              </a:ext>
            </a:extLst>
          </p:cNvPr>
          <p:cNvSpPr/>
          <p:nvPr/>
        </p:nvSpPr>
        <p:spPr bwMode="auto">
          <a:xfrm>
            <a:off x="8977269" y="5516529"/>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2" name="Rectangle 251">
            <a:extLst>
              <a:ext uri="{FF2B5EF4-FFF2-40B4-BE49-F238E27FC236}">
                <a16:creationId xmlns:a16="http://schemas.microsoft.com/office/drawing/2014/main" id="{032D133A-7A15-5D4C-AF19-B6C9BB1ACE27}"/>
              </a:ext>
            </a:extLst>
          </p:cNvPr>
          <p:cNvSpPr/>
          <p:nvPr/>
        </p:nvSpPr>
        <p:spPr bwMode="auto">
          <a:xfrm>
            <a:off x="9366552" y="5639200"/>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 name="Rectangle 252">
            <a:extLst>
              <a:ext uri="{FF2B5EF4-FFF2-40B4-BE49-F238E27FC236}">
                <a16:creationId xmlns:a16="http://schemas.microsoft.com/office/drawing/2014/main" id="{A35388BF-AFE2-2041-86FA-C8563A477A97}"/>
              </a:ext>
            </a:extLst>
          </p:cNvPr>
          <p:cNvSpPr/>
          <p:nvPr/>
        </p:nvSpPr>
        <p:spPr bwMode="auto">
          <a:xfrm>
            <a:off x="9605244" y="5570644"/>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 name="Rectangle 253">
            <a:extLst>
              <a:ext uri="{FF2B5EF4-FFF2-40B4-BE49-F238E27FC236}">
                <a16:creationId xmlns:a16="http://schemas.microsoft.com/office/drawing/2014/main" id="{CC4319A2-81C1-5B4F-9464-39B499B83801}"/>
              </a:ext>
            </a:extLst>
          </p:cNvPr>
          <p:cNvSpPr/>
          <p:nvPr/>
        </p:nvSpPr>
        <p:spPr bwMode="auto">
          <a:xfrm>
            <a:off x="10138021" y="5656636"/>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 name="Rectangle 254">
            <a:extLst>
              <a:ext uri="{FF2B5EF4-FFF2-40B4-BE49-F238E27FC236}">
                <a16:creationId xmlns:a16="http://schemas.microsoft.com/office/drawing/2014/main" id="{2FD60190-D1EC-CC49-824E-DDF7CD72A2C3}"/>
              </a:ext>
            </a:extLst>
          </p:cNvPr>
          <p:cNvSpPr/>
          <p:nvPr/>
        </p:nvSpPr>
        <p:spPr bwMode="auto">
          <a:xfrm>
            <a:off x="10336654" y="5648443"/>
            <a:ext cx="64008" cy="6400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6" name="Rectangle 255">
            <a:extLst>
              <a:ext uri="{FF2B5EF4-FFF2-40B4-BE49-F238E27FC236}">
                <a16:creationId xmlns:a16="http://schemas.microsoft.com/office/drawing/2014/main" id="{CB7831AE-74F2-034B-B521-505BC29003C7}"/>
              </a:ext>
            </a:extLst>
          </p:cNvPr>
          <p:cNvSpPr/>
          <p:nvPr/>
        </p:nvSpPr>
        <p:spPr bwMode="auto">
          <a:xfrm>
            <a:off x="8977269" y="5198849"/>
            <a:ext cx="64008" cy="64008"/>
          </a:xfrm>
          <a:prstGeom prst="rect">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7" name="Rectangle 256">
            <a:extLst>
              <a:ext uri="{FF2B5EF4-FFF2-40B4-BE49-F238E27FC236}">
                <a16:creationId xmlns:a16="http://schemas.microsoft.com/office/drawing/2014/main" id="{F727E1C1-993F-9443-9003-2F34C8AB73F9}"/>
              </a:ext>
            </a:extLst>
          </p:cNvPr>
          <p:cNvSpPr/>
          <p:nvPr/>
        </p:nvSpPr>
        <p:spPr bwMode="auto">
          <a:xfrm>
            <a:off x="9389406" y="5070740"/>
            <a:ext cx="64008" cy="64008"/>
          </a:xfrm>
          <a:prstGeom prst="rect">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 name="Rectangle 257">
            <a:extLst>
              <a:ext uri="{FF2B5EF4-FFF2-40B4-BE49-F238E27FC236}">
                <a16:creationId xmlns:a16="http://schemas.microsoft.com/office/drawing/2014/main" id="{DF0868D2-5671-064B-A9A3-D0F484D15D9D}"/>
              </a:ext>
            </a:extLst>
          </p:cNvPr>
          <p:cNvSpPr/>
          <p:nvPr/>
        </p:nvSpPr>
        <p:spPr bwMode="auto">
          <a:xfrm>
            <a:off x="9612652" y="4876260"/>
            <a:ext cx="64008" cy="64008"/>
          </a:xfrm>
          <a:prstGeom prst="rect">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 name="Rectangle 258">
            <a:extLst>
              <a:ext uri="{FF2B5EF4-FFF2-40B4-BE49-F238E27FC236}">
                <a16:creationId xmlns:a16="http://schemas.microsoft.com/office/drawing/2014/main" id="{5B00F00F-4098-C746-9E3A-03ADB4FD50A8}"/>
              </a:ext>
            </a:extLst>
          </p:cNvPr>
          <p:cNvSpPr/>
          <p:nvPr/>
        </p:nvSpPr>
        <p:spPr bwMode="auto">
          <a:xfrm>
            <a:off x="10136221" y="4564274"/>
            <a:ext cx="64008" cy="64008"/>
          </a:xfrm>
          <a:prstGeom prst="rect">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0" name="Rectangle 259">
            <a:extLst>
              <a:ext uri="{FF2B5EF4-FFF2-40B4-BE49-F238E27FC236}">
                <a16:creationId xmlns:a16="http://schemas.microsoft.com/office/drawing/2014/main" id="{B14C4B55-D0BB-2544-869C-6F6F74FA3F7C}"/>
              </a:ext>
            </a:extLst>
          </p:cNvPr>
          <p:cNvSpPr/>
          <p:nvPr/>
        </p:nvSpPr>
        <p:spPr bwMode="auto">
          <a:xfrm>
            <a:off x="10343363" y="4581782"/>
            <a:ext cx="64008" cy="64008"/>
          </a:xfrm>
          <a:prstGeom prst="rect">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9" name="TextBox 228">
            <a:extLst>
              <a:ext uri="{FF2B5EF4-FFF2-40B4-BE49-F238E27FC236}">
                <a16:creationId xmlns:a16="http://schemas.microsoft.com/office/drawing/2014/main" id="{3CBC7F91-BE72-4DBA-88C5-AE68ECCC8DB9}"/>
              </a:ext>
            </a:extLst>
          </p:cNvPr>
          <p:cNvSpPr txBox="1"/>
          <p:nvPr/>
        </p:nvSpPr>
        <p:spPr bwMode="auto">
          <a:xfrm>
            <a:off x="10954342" y="5775319"/>
            <a:ext cx="9606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a:t>
            </a:r>
            <a:r>
              <a:rPr lang="en-US" sz="1200" b="0" i="1" dirty="0">
                <a:solidFill>
                  <a:schemeClr val="bg1"/>
                </a:solidFill>
                <a:latin typeface="Calibri" panose="020F0502020204030204" pitchFamily="34" charset="0"/>
              </a:rPr>
              <a:t>P </a:t>
            </a:r>
            <a:r>
              <a:rPr lang="en-US" sz="1200" b="0" dirty="0">
                <a:solidFill>
                  <a:schemeClr val="bg1"/>
                </a:solidFill>
                <a:latin typeface="Calibri" panose="020F0502020204030204" pitchFamily="34" charset="0"/>
              </a:rPr>
              <a:t>&lt;.001. </a:t>
            </a:r>
            <a:r>
              <a:rPr lang="en-US" sz="1200" dirty="0">
                <a:solidFill>
                  <a:schemeClr val="bg1"/>
                </a:solidFill>
                <a:latin typeface="Calibri" panose="020F0502020204030204" pitchFamily="34" charset="0"/>
              </a:rPr>
              <a:t> </a:t>
            </a:r>
            <a:endParaRPr lang="en-US" sz="12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33363148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DD75092-6E7F-8A4B-883D-8651B3134C0F}"/>
              </a:ext>
            </a:extLst>
          </p:cNvPr>
          <p:cNvSpPr>
            <a:spLocks noGrp="1"/>
          </p:cNvSpPr>
          <p:nvPr>
            <p:ph type="title"/>
          </p:nvPr>
        </p:nvSpPr>
        <p:spPr/>
        <p:txBody>
          <a:bodyPr/>
          <a:lstStyle/>
          <a:p>
            <a:r>
              <a:rPr lang="en-US" sz="3600" dirty="0"/>
              <a:t>Phase Ia/Ib Study of </a:t>
            </a:r>
            <a:r>
              <a:rPr lang="en-US" sz="3600" dirty="0" err="1"/>
              <a:t>Tiragolumab</a:t>
            </a:r>
            <a:r>
              <a:rPr lang="en-US" sz="3600"/>
              <a:t> ± Atezolizumab </a:t>
            </a:r>
            <a:br>
              <a:rPr lang="en-US" sz="3600" dirty="0"/>
            </a:br>
            <a:r>
              <a:rPr lang="en-US" sz="3600" dirty="0"/>
              <a:t>in Advanced Solid Tumors</a:t>
            </a:r>
          </a:p>
        </p:txBody>
      </p:sp>
      <p:sp>
        <p:nvSpPr>
          <p:cNvPr id="3" name="Content Placeholder 2">
            <a:extLst>
              <a:ext uri="{FF2B5EF4-FFF2-40B4-BE49-F238E27FC236}">
                <a16:creationId xmlns:a16="http://schemas.microsoft.com/office/drawing/2014/main" id="{02340A68-C062-4E36-B8C2-01D64B7D69B9}"/>
              </a:ext>
            </a:extLst>
          </p:cNvPr>
          <p:cNvSpPr>
            <a:spLocks noGrp="1"/>
          </p:cNvSpPr>
          <p:nvPr>
            <p:ph sz="half" idx="1"/>
          </p:nvPr>
        </p:nvSpPr>
        <p:spPr>
          <a:xfrm>
            <a:off x="6654121" y="4491427"/>
            <a:ext cx="5309279" cy="2518973"/>
          </a:xfrm>
        </p:spPr>
        <p:txBody>
          <a:bodyPr/>
          <a:lstStyle/>
          <a:p>
            <a:endParaRPr lang="en-US" sz="2000" dirty="0"/>
          </a:p>
          <a:p>
            <a:r>
              <a:rPr lang="en-US" sz="2000" dirty="0"/>
              <a:t>No DLTs observed </a:t>
            </a:r>
          </a:p>
          <a:p>
            <a:r>
              <a:rPr lang="en-US" sz="2000" dirty="0"/>
              <a:t>Exposure of tiragolumab increased with dose and the PK was not altered in combination with atezolizumab</a:t>
            </a:r>
          </a:p>
        </p:txBody>
      </p:sp>
      <p:graphicFrame>
        <p:nvGraphicFramePr>
          <p:cNvPr id="4" name="Content Placeholder 3">
            <a:extLst>
              <a:ext uri="{FF2B5EF4-FFF2-40B4-BE49-F238E27FC236}">
                <a16:creationId xmlns:a16="http://schemas.microsoft.com/office/drawing/2014/main" id="{76297186-B00A-4360-82E3-EA8A8EFA0FB6}"/>
              </a:ext>
            </a:extLst>
          </p:cNvPr>
          <p:cNvGraphicFramePr>
            <a:graphicFrameLocks noGrp="1"/>
          </p:cNvGraphicFramePr>
          <p:nvPr>
            <p:ph sz="half" idx="2"/>
            <p:extLst>
              <p:ext uri="{D42A27DB-BD31-4B8C-83A1-F6EECF244321}">
                <p14:modId xmlns:p14="http://schemas.microsoft.com/office/powerpoint/2010/main" val="3588938116"/>
              </p:ext>
            </p:extLst>
          </p:nvPr>
        </p:nvGraphicFramePr>
        <p:xfrm>
          <a:off x="6882722" y="1491796"/>
          <a:ext cx="4775878" cy="36898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 Box 11">
            <a:extLst>
              <a:ext uri="{FF2B5EF4-FFF2-40B4-BE49-F238E27FC236}">
                <a16:creationId xmlns:a16="http://schemas.microsoft.com/office/drawing/2014/main" id="{CE4DB55C-2C40-43C9-ACE1-4D228549BA59}"/>
              </a:ext>
            </a:extLst>
          </p:cNvPr>
          <p:cNvSpPr txBox="1">
            <a:spLocks noChangeArrowheads="1"/>
          </p:cNvSpPr>
          <p:nvPr/>
        </p:nvSpPr>
        <p:spPr bwMode="auto">
          <a:xfrm>
            <a:off x="441771" y="639470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en-US" sz="1200" dirty="0">
                <a:solidFill>
                  <a:srgbClr val="455560"/>
                </a:solidFill>
                <a:latin typeface="Calibri" panose="020F0502020204030204" pitchFamily="34" charset="0"/>
                <a:cs typeface="Arial" panose="020B0604020202020204" pitchFamily="34" charset="0"/>
              </a:rPr>
              <a:t>Bendell. AACR 2020. Abstr CT302</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grpSp>
        <p:nvGrpSpPr>
          <p:cNvPr id="9" name="Group 8">
            <a:extLst>
              <a:ext uri="{FF2B5EF4-FFF2-40B4-BE49-F238E27FC236}">
                <a16:creationId xmlns:a16="http://schemas.microsoft.com/office/drawing/2014/main" id="{AFD82D11-4776-4F22-840A-B0F84A8CFE6D}"/>
              </a:ext>
            </a:extLst>
          </p:cNvPr>
          <p:cNvGrpSpPr/>
          <p:nvPr/>
        </p:nvGrpSpPr>
        <p:grpSpPr>
          <a:xfrm>
            <a:off x="9392911" y="6207927"/>
            <a:ext cx="2488502" cy="454909"/>
            <a:chOff x="9392911" y="6207927"/>
            <a:chExt cx="2488502" cy="454909"/>
          </a:xfrm>
        </p:grpSpPr>
        <p:pic>
          <p:nvPicPr>
            <p:cNvPr id="10" name="Picture 9" descr="A picture containing text, ax, wheel&#10;&#10;Description automatically generated">
              <a:extLst>
                <a:ext uri="{FF2B5EF4-FFF2-40B4-BE49-F238E27FC236}">
                  <a16:creationId xmlns:a16="http://schemas.microsoft.com/office/drawing/2014/main" id="{1F7EA2CF-A57F-42F7-BA5D-6BD330357E7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1" name="Rectangle 8">
              <a:extLst>
                <a:ext uri="{FF2B5EF4-FFF2-40B4-BE49-F238E27FC236}">
                  <a16:creationId xmlns:a16="http://schemas.microsoft.com/office/drawing/2014/main" id="{E646F18C-B17D-4E98-8EA4-E1F0D61D8B96}"/>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9"/>
                </a:rPr>
                <a:t>clinicaloptions.com</a:t>
              </a:r>
              <a:endParaRPr lang="en-US" altLang="en-US" sz="1400" b="0" dirty="0">
                <a:solidFill>
                  <a:schemeClr val="bg2"/>
                </a:solidFill>
                <a:latin typeface="Calibri" panose="020F0502020204030204" pitchFamily="34" charset="0"/>
              </a:endParaRPr>
            </a:p>
          </p:txBody>
        </p:sp>
      </p:grpSp>
      <p:sp>
        <p:nvSpPr>
          <p:cNvPr id="7" name="Rectangle 6">
            <a:extLst>
              <a:ext uri="{FF2B5EF4-FFF2-40B4-BE49-F238E27FC236}">
                <a16:creationId xmlns:a16="http://schemas.microsoft.com/office/drawing/2014/main" id="{EFB32109-FBB3-4B0F-92A1-29B276469676}"/>
              </a:ext>
            </a:extLst>
          </p:cNvPr>
          <p:cNvSpPr/>
          <p:nvPr/>
        </p:nvSpPr>
        <p:spPr bwMode="auto">
          <a:xfrm>
            <a:off x="724060" y="1482850"/>
            <a:ext cx="2714376" cy="641548"/>
          </a:xfrm>
          <a:prstGeom prst="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Phase 1a: Tiragolumab</a:t>
            </a:r>
          </a:p>
        </p:txBody>
      </p:sp>
      <p:sp>
        <p:nvSpPr>
          <p:cNvPr id="15" name="Rectangle 14">
            <a:extLst>
              <a:ext uri="{FF2B5EF4-FFF2-40B4-BE49-F238E27FC236}">
                <a16:creationId xmlns:a16="http://schemas.microsoft.com/office/drawing/2014/main" id="{C853EF2C-BBF7-4E9A-8C8E-9AC05AF38314}"/>
              </a:ext>
            </a:extLst>
          </p:cNvPr>
          <p:cNvSpPr/>
          <p:nvPr/>
        </p:nvSpPr>
        <p:spPr bwMode="auto">
          <a:xfrm>
            <a:off x="3861567" y="1482851"/>
            <a:ext cx="2714376" cy="641548"/>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Phase Ib: Tiragolumab </a:t>
            </a:r>
            <a:br>
              <a:rPr lang="en-US" sz="1800" b="0" dirty="0">
                <a:solidFill>
                  <a:schemeClr val="tx1"/>
                </a:solidFill>
                <a:latin typeface="Calibri" panose="020F0502020204030204" pitchFamily="34" charset="0"/>
              </a:rPr>
            </a:br>
            <a:r>
              <a:rPr lang="en-US" sz="1800" b="0" dirty="0">
                <a:solidFill>
                  <a:schemeClr val="tx1"/>
                </a:solidFill>
                <a:latin typeface="Calibri" panose="020F0502020204030204" pitchFamily="34" charset="0"/>
              </a:rPr>
              <a:t>+ Atezolizumab</a:t>
            </a:r>
          </a:p>
        </p:txBody>
      </p:sp>
      <p:sp>
        <p:nvSpPr>
          <p:cNvPr id="17" name="TextBox 16">
            <a:extLst>
              <a:ext uri="{FF2B5EF4-FFF2-40B4-BE49-F238E27FC236}">
                <a16:creationId xmlns:a16="http://schemas.microsoft.com/office/drawing/2014/main" id="{6143144B-0D2E-41CA-BE2B-EA7C1E142AA4}"/>
              </a:ext>
            </a:extLst>
          </p:cNvPr>
          <p:cNvSpPr txBox="1"/>
          <p:nvPr/>
        </p:nvSpPr>
        <p:spPr bwMode="auto">
          <a:xfrm>
            <a:off x="724060" y="2165116"/>
            <a:ext cx="12617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Dose Expansion</a:t>
            </a:r>
          </a:p>
        </p:txBody>
      </p:sp>
      <p:sp>
        <p:nvSpPr>
          <p:cNvPr id="18" name="TextBox 17">
            <a:extLst>
              <a:ext uri="{FF2B5EF4-FFF2-40B4-BE49-F238E27FC236}">
                <a16:creationId xmlns:a16="http://schemas.microsoft.com/office/drawing/2014/main" id="{53A7912F-2BF2-42EB-9D41-58B5F944E28F}"/>
              </a:ext>
            </a:extLst>
          </p:cNvPr>
          <p:cNvSpPr txBox="1"/>
          <p:nvPr/>
        </p:nvSpPr>
        <p:spPr bwMode="auto">
          <a:xfrm>
            <a:off x="2193709" y="2154936"/>
            <a:ext cx="11971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Dose Escalation</a:t>
            </a:r>
          </a:p>
        </p:txBody>
      </p:sp>
      <p:sp>
        <p:nvSpPr>
          <p:cNvPr id="19" name="TextBox 18">
            <a:extLst>
              <a:ext uri="{FF2B5EF4-FFF2-40B4-BE49-F238E27FC236}">
                <a16:creationId xmlns:a16="http://schemas.microsoft.com/office/drawing/2014/main" id="{DA5A14B8-E414-4DFE-B817-04091FFB944F}"/>
              </a:ext>
            </a:extLst>
          </p:cNvPr>
          <p:cNvSpPr txBox="1"/>
          <p:nvPr/>
        </p:nvSpPr>
        <p:spPr bwMode="auto">
          <a:xfrm>
            <a:off x="3830191" y="2165116"/>
            <a:ext cx="12952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Dose Escalation</a:t>
            </a:r>
          </a:p>
        </p:txBody>
      </p:sp>
      <p:sp>
        <p:nvSpPr>
          <p:cNvPr id="20" name="TextBox 19">
            <a:extLst>
              <a:ext uri="{FF2B5EF4-FFF2-40B4-BE49-F238E27FC236}">
                <a16:creationId xmlns:a16="http://schemas.microsoft.com/office/drawing/2014/main" id="{9CD368A9-CE29-4638-B905-4D920BB08C20}"/>
              </a:ext>
            </a:extLst>
          </p:cNvPr>
          <p:cNvSpPr txBox="1"/>
          <p:nvPr/>
        </p:nvSpPr>
        <p:spPr bwMode="auto">
          <a:xfrm>
            <a:off x="5354191" y="2154936"/>
            <a:ext cx="12217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Dose Expansion</a:t>
            </a:r>
          </a:p>
        </p:txBody>
      </p:sp>
      <p:sp>
        <p:nvSpPr>
          <p:cNvPr id="21" name="Rectangle: Rounded Corners 20">
            <a:extLst>
              <a:ext uri="{FF2B5EF4-FFF2-40B4-BE49-F238E27FC236}">
                <a16:creationId xmlns:a16="http://schemas.microsoft.com/office/drawing/2014/main" id="{143C40FB-86CE-4C71-B73E-935C3E8EECBE}"/>
              </a:ext>
            </a:extLst>
          </p:cNvPr>
          <p:cNvSpPr/>
          <p:nvPr/>
        </p:nvSpPr>
        <p:spPr bwMode="auto">
          <a:xfrm>
            <a:off x="3861567" y="2861477"/>
            <a:ext cx="1263864" cy="352226"/>
          </a:xfrm>
          <a:prstGeom prst="round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1200 mg + Atezo</a:t>
            </a:r>
          </a:p>
        </p:txBody>
      </p:sp>
      <p:sp>
        <p:nvSpPr>
          <p:cNvPr id="22" name="Rectangle: Rounded Corners 21">
            <a:extLst>
              <a:ext uri="{FF2B5EF4-FFF2-40B4-BE49-F238E27FC236}">
                <a16:creationId xmlns:a16="http://schemas.microsoft.com/office/drawing/2014/main" id="{A55D2061-756B-45A2-BB84-17782BB41B68}"/>
              </a:ext>
            </a:extLst>
          </p:cNvPr>
          <p:cNvSpPr/>
          <p:nvPr/>
        </p:nvSpPr>
        <p:spPr bwMode="auto">
          <a:xfrm>
            <a:off x="5314071" y="5219789"/>
            <a:ext cx="1261872" cy="534926"/>
          </a:xfrm>
          <a:prstGeom prst="round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Other solid tumors</a:t>
            </a:r>
          </a:p>
        </p:txBody>
      </p:sp>
      <p:sp>
        <p:nvSpPr>
          <p:cNvPr id="23" name="Rectangle: Rounded Corners 22">
            <a:extLst>
              <a:ext uri="{FF2B5EF4-FFF2-40B4-BE49-F238E27FC236}">
                <a16:creationId xmlns:a16="http://schemas.microsoft.com/office/drawing/2014/main" id="{8EA7FF7D-F7DC-4A6D-A640-2AE5F2AC1071}"/>
              </a:ext>
            </a:extLst>
          </p:cNvPr>
          <p:cNvSpPr/>
          <p:nvPr/>
        </p:nvSpPr>
        <p:spPr bwMode="auto">
          <a:xfrm>
            <a:off x="2171700" y="2861477"/>
            <a:ext cx="1261872" cy="352226"/>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1200 mg</a:t>
            </a:r>
          </a:p>
        </p:txBody>
      </p:sp>
      <p:sp>
        <p:nvSpPr>
          <p:cNvPr id="24" name="Rectangle: Rounded Corners 23">
            <a:extLst>
              <a:ext uri="{FF2B5EF4-FFF2-40B4-BE49-F238E27FC236}">
                <a16:creationId xmlns:a16="http://schemas.microsoft.com/office/drawing/2014/main" id="{2F7EBC30-5721-46C3-AAB8-DEF67A788A79}"/>
              </a:ext>
            </a:extLst>
          </p:cNvPr>
          <p:cNvSpPr/>
          <p:nvPr/>
        </p:nvSpPr>
        <p:spPr bwMode="auto">
          <a:xfrm>
            <a:off x="728167" y="2861477"/>
            <a:ext cx="1261872" cy="352226"/>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1200 mg</a:t>
            </a:r>
          </a:p>
        </p:txBody>
      </p:sp>
      <p:sp>
        <p:nvSpPr>
          <p:cNvPr id="25" name="Rectangle: Rounded Corners 24">
            <a:extLst>
              <a:ext uri="{FF2B5EF4-FFF2-40B4-BE49-F238E27FC236}">
                <a16:creationId xmlns:a16="http://schemas.microsoft.com/office/drawing/2014/main" id="{599AB451-5270-412C-AFA7-9ABCE7F29FFD}"/>
              </a:ext>
            </a:extLst>
          </p:cNvPr>
          <p:cNvSpPr/>
          <p:nvPr/>
        </p:nvSpPr>
        <p:spPr bwMode="auto">
          <a:xfrm>
            <a:off x="3845879" y="3406570"/>
            <a:ext cx="1279552" cy="352226"/>
          </a:xfrm>
          <a:prstGeom prst="round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600 mg + Atezo</a:t>
            </a:r>
          </a:p>
        </p:txBody>
      </p:sp>
      <p:sp>
        <p:nvSpPr>
          <p:cNvPr id="26" name="Rectangle: Rounded Corners 25">
            <a:extLst>
              <a:ext uri="{FF2B5EF4-FFF2-40B4-BE49-F238E27FC236}">
                <a16:creationId xmlns:a16="http://schemas.microsoft.com/office/drawing/2014/main" id="{896056CC-F522-467D-8900-A51FEFB34679}"/>
              </a:ext>
            </a:extLst>
          </p:cNvPr>
          <p:cNvSpPr/>
          <p:nvPr/>
        </p:nvSpPr>
        <p:spPr bwMode="auto">
          <a:xfrm>
            <a:off x="3830191" y="4482228"/>
            <a:ext cx="1295240" cy="352226"/>
          </a:xfrm>
          <a:prstGeom prst="round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100 mg + Atezo</a:t>
            </a:r>
          </a:p>
        </p:txBody>
      </p:sp>
      <p:sp>
        <p:nvSpPr>
          <p:cNvPr id="27" name="Rectangle: Rounded Corners 26">
            <a:extLst>
              <a:ext uri="{FF2B5EF4-FFF2-40B4-BE49-F238E27FC236}">
                <a16:creationId xmlns:a16="http://schemas.microsoft.com/office/drawing/2014/main" id="{CE58A93E-9FEB-4E81-B649-0F2AA1915E6C}"/>
              </a:ext>
            </a:extLst>
          </p:cNvPr>
          <p:cNvSpPr/>
          <p:nvPr/>
        </p:nvSpPr>
        <p:spPr bwMode="auto">
          <a:xfrm>
            <a:off x="3845879" y="3931937"/>
            <a:ext cx="1279552" cy="352226"/>
          </a:xfrm>
          <a:prstGeom prst="round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400 mg + Atezo</a:t>
            </a:r>
          </a:p>
        </p:txBody>
      </p:sp>
      <p:sp>
        <p:nvSpPr>
          <p:cNvPr id="28" name="Rectangle: Rounded Corners 27">
            <a:extLst>
              <a:ext uri="{FF2B5EF4-FFF2-40B4-BE49-F238E27FC236}">
                <a16:creationId xmlns:a16="http://schemas.microsoft.com/office/drawing/2014/main" id="{479773C0-B9AB-4ADA-8132-702C75B90FD9}"/>
              </a:ext>
            </a:extLst>
          </p:cNvPr>
          <p:cNvSpPr/>
          <p:nvPr/>
        </p:nvSpPr>
        <p:spPr bwMode="auto">
          <a:xfrm>
            <a:off x="3823806" y="4995364"/>
            <a:ext cx="1295240" cy="352226"/>
          </a:xfrm>
          <a:prstGeom prst="round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30 mg + Atezo</a:t>
            </a:r>
          </a:p>
        </p:txBody>
      </p:sp>
      <p:sp>
        <p:nvSpPr>
          <p:cNvPr id="29" name="Rectangle: Rounded Corners 28">
            <a:extLst>
              <a:ext uri="{FF2B5EF4-FFF2-40B4-BE49-F238E27FC236}">
                <a16:creationId xmlns:a16="http://schemas.microsoft.com/office/drawing/2014/main" id="{F5E90569-6300-4703-B8BC-0DA6A1A56CFB}"/>
              </a:ext>
            </a:extLst>
          </p:cNvPr>
          <p:cNvSpPr/>
          <p:nvPr/>
        </p:nvSpPr>
        <p:spPr bwMode="auto">
          <a:xfrm>
            <a:off x="3823806" y="5550224"/>
            <a:ext cx="1295240" cy="352226"/>
          </a:xfrm>
          <a:prstGeom prst="round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8 mg + Atezo</a:t>
            </a:r>
          </a:p>
        </p:txBody>
      </p:sp>
      <p:sp>
        <p:nvSpPr>
          <p:cNvPr id="30" name="Rectangle: Rounded Corners 29">
            <a:extLst>
              <a:ext uri="{FF2B5EF4-FFF2-40B4-BE49-F238E27FC236}">
                <a16:creationId xmlns:a16="http://schemas.microsoft.com/office/drawing/2014/main" id="{D854321B-D574-484D-A440-923D887A7E62}"/>
              </a:ext>
            </a:extLst>
          </p:cNvPr>
          <p:cNvSpPr/>
          <p:nvPr/>
        </p:nvSpPr>
        <p:spPr bwMode="auto">
          <a:xfrm>
            <a:off x="3792589" y="6097724"/>
            <a:ext cx="1295240" cy="352226"/>
          </a:xfrm>
          <a:prstGeom prst="round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2 mg + Atezo</a:t>
            </a:r>
          </a:p>
        </p:txBody>
      </p:sp>
      <p:sp>
        <p:nvSpPr>
          <p:cNvPr id="31" name="Rectangle: Rounded Corners 30">
            <a:extLst>
              <a:ext uri="{FF2B5EF4-FFF2-40B4-BE49-F238E27FC236}">
                <a16:creationId xmlns:a16="http://schemas.microsoft.com/office/drawing/2014/main" id="{08C7C5B0-F5AC-48FA-95BE-FD5E85D765AA}"/>
              </a:ext>
            </a:extLst>
          </p:cNvPr>
          <p:cNvSpPr/>
          <p:nvPr/>
        </p:nvSpPr>
        <p:spPr bwMode="auto">
          <a:xfrm>
            <a:off x="5314071" y="3415234"/>
            <a:ext cx="1261872" cy="352226"/>
          </a:xfrm>
          <a:prstGeom prst="round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600 mg + Atezo </a:t>
            </a:r>
          </a:p>
        </p:txBody>
      </p:sp>
      <p:sp>
        <p:nvSpPr>
          <p:cNvPr id="32" name="Rectangle: Rounded Corners 31">
            <a:extLst>
              <a:ext uri="{FF2B5EF4-FFF2-40B4-BE49-F238E27FC236}">
                <a16:creationId xmlns:a16="http://schemas.microsoft.com/office/drawing/2014/main" id="{F819F65A-0A82-4D5C-AD87-68327E67D9BF}"/>
              </a:ext>
            </a:extLst>
          </p:cNvPr>
          <p:cNvSpPr/>
          <p:nvPr/>
        </p:nvSpPr>
        <p:spPr bwMode="auto">
          <a:xfrm>
            <a:off x="5323551" y="3931937"/>
            <a:ext cx="1261872" cy="352226"/>
          </a:xfrm>
          <a:prstGeom prst="round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400 mg + Atezo</a:t>
            </a:r>
          </a:p>
        </p:txBody>
      </p:sp>
      <p:sp>
        <p:nvSpPr>
          <p:cNvPr id="33" name="Rectangle: Rounded Corners 32">
            <a:extLst>
              <a:ext uri="{FF2B5EF4-FFF2-40B4-BE49-F238E27FC236}">
                <a16:creationId xmlns:a16="http://schemas.microsoft.com/office/drawing/2014/main" id="{B080F002-D836-411B-885F-61EED3255A65}"/>
              </a:ext>
            </a:extLst>
          </p:cNvPr>
          <p:cNvSpPr/>
          <p:nvPr/>
        </p:nvSpPr>
        <p:spPr bwMode="auto">
          <a:xfrm>
            <a:off x="5329428" y="4482228"/>
            <a:ext cx="1261872" cy="539496"/>
          </a:xfrm>
          <a:prstGeom prst="roundRect">
            <a:avLst/>
          </a:prstGeom>
          <a:solidFill>
            <a:schemeClr val="accent3"/>
          </a:solidFill>
          <a:ln w="0">
            <a:solidFill>
              <a:schemeClr val="accent3"/>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NSCLC</a:t>
            </a:r>
          </a:p>
        </p:txBody>
      </p:sp>
      <p:sp>
        <p:nvSpPr>
          <p:cNvPr id="34" name="Rectangle: Rounded Corners 33">
            <a:extLst>
              <a:ext uri="{FF2B5EF4-FFF2-40B4-BE49-F238E27FC236}">
                <a16:creationId xmlns:a16="http://schemas.microsoft.com/office/drawing/2014/main" id="{2E55A734-5E9E-490E-95A0-96D594E49108}"/>
              </a:ext>
            </a:extLst>
          </p:cNvPr>
          <p:cNvSpPr/>
          <p:nvPr/>
        </p:nvSpPr>
        <p:spPr bwMode="auto">
          <a:xfrm>
            <a:off x="723900" y="3415234"/>
            <a:ext cx="1261872" cy="352226"/>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200" dirty="0">
                <a:latin typeface="Calibri" panose="020F0502020204030204" pitchFamily="34" charset="0"/>
              </a:rPr>
              <a:t>600 mg </a:t>
            </a:r>
            <a:endParaRPr lang="en-US" sz="1200" b="0" dirty="0">
              <a:solidFill>
                <a:schemeClr val="tx1"/>
              </a:solidFill>
              <a:latin typeface="Calibri" panose="020F0502020204030204" pitchFamily="34" charset="0"/>
            </a:endParaRPr>
          </a:p>
        </p:txBody>
      </p:sp>
      <p:sp>
        <p:nvSpPr>
          <p:cNvPr id="35" name="Rectangle: Rounded Corners 34">
            <a:extLst>
              <a:ext uri="{FF2B5EF4-FFF2-40B4-BE49-F238E27FC236}">
                <a16:creationId xmlns:a16="http://schemas.microsoft.com/office/drawing/2014/main" id="{8A93CDC4-3B81-47E4-821D-7C01849BC420}"/>
              </a:ext>
            </a:extLst>
          </p:cNvPr>
          <p:cNvSpPr/>
          <p:nvPr/>
        </p:nvSpPr>
        <p:spPr bwMode="auto">
          <a:xfrm>
            <a:off x="723900" y="3967072"/>
            <a:ext cx="1261872" cy="352226"/>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400 mg </a:t>
            </a:r>
          </a:p>
        </p:txBody>
      </p:sp>
      <p:sp>
        <p:nvSpPr>
          <p:cNvPr id="36" name="Rectangle: Rounded Corners 35">
            <a:extLst>
              <a:ext uri="{FF2B5EF4-FFF2-40B4-BE49-F238E27FC236}">
                <a16:creationId xmlns:a16="http://schemas.microsoft.com/office/drawing/2014/main" id="{D09E88A6-80F6-416C-BBA2-7F316254B66B}"/>
              </a:ext>
            </a:extLst>
          </p:cNvPr>
          <p:cNvSpPr/>
          <p:nvPr/>
        </p:nvSpPr>
        <p:spPr bwMode="auto">
          <a:xfrm>
            <a:off x="2167156" y="3435114"/>
            <a:ext cx="1261872" cy="352226"/>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600 mg</a:t>
            </a:r>
          </a:p>
        </p:txBody>
      </p:sp>
      <p:sp>
        <p:nvSpPr>
          <p:cNvPr id="37" name="Rectangle: Rounded Corners 36">
            <a:extLst>
              <a:ext uri="{FF2B5EF4-FFF2-40B4-BE49-F238E27FC236}">
                <a16:creationId xmlns:a16="http://schemas.microsoft.com/office/drawing/2014/main" id="{892429E4-3302-496B-AECC-88371EB5303B}"/>
              </a:ext>
            </a:extLst>
          </p:cNvPr>
          <p:cNvSpPr/>
          <p:nvPr/>
        </p:nvSpPr>
        <p:spPr bwMode="auto">
          <a:xfrm>
            <a:off x="2169011" y="3956633"/>
            <a:ext cx="1261872" cy="352226"/>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400 mg</a:t>
            </a:r>
          </a:p>
        </p:txBody>
      </p:sp>
      <p:sp>
        <p:nvSpPr>
          <p:cNvPr id="38" name="Rectangle: Rounded Corners 37">
            <a:extLst>
              <a:ext uri="{FF2B5EF4-FFF2-40B4-BE49-F238E27FC236}">
                <a16:creationId xmlns:a16="http://schemas.microsoft.com/office/drawing/2014/main" id="{8DCF1793-6D90-423B-870C-8F5BD1C7652A}"/>
              </a:ext>
            </a:extLst>
          </p:cNvPr>
          <p:cNvSpPr/>
          <p:nvPr/>
        </p:nvSpPr>
        <p:spPr bwMode="auto">
          <a:xfrm>
            <a:off x="2129548" y="4481235"/>
            <a:ext cx="1261872" cy="352226"/>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200" dirty="0">
                <a:latin typeface="Calibri" panose="020F0502020204030204" pitchFamily="34" charset="0"/>
              </a:rPr>
              <a:t>100 mg</a:t>
            </a:r>
            <a:endParaRPr lang="en-US" sz="1200" b="0" dirty="0">
              <a:solidFill>
                <a:schemeClr val="tx1"/>
              </a:solidFill>
              <a:latin typeface="Calibri" panose="020F0502020204030204" pitchFamily="34" charset="0"/>
            </a:endParaRPr>
          </a:p>
        </p:txBody>
      </p:sp>
      <p:sp>
        <p:nvSpPr>
          <p:cNvPr id="39" name="Rectangle: Rounded Corners 38">
            <a:extLst>
              <a:ext uri="{FF2B5EF4-FFF2-40B4-BE49-F238E27FC236}">
                <a16:creationId xmlns:a16="http://schemas.microsoft.com/office/drawing/2014/main" id="{06E7BB93-3F83-40E2-BCE1-E4C1F81A0094}"/>
              </a:ext>
            </a:extLst>
          </p:cNvPr>
          <p:cNvSpPr/>
          <p:nvPr/>
        </p:nvSpPr>
        <p:spPr bwMode="auto">
          <a:xfrm>
            <a:off x="2129548" y="4995364"/>
            <a:ext cx="1261872" cy="352226"/>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30 mg</a:t>
            </a:r>
          </a:p>
        </p:txBody>
      </p:sp>
      <p:sp>
        <p:nvSpPr>
          <p:cNvPr id="40" name="Rectangle: Rounded Corners 39">
            <a:extLst>
              <a:ext uri="{FF2B5EF4-FFF2-40B4-BE49-F238E27FC236}">
                <a16:creationId xmlns:a16="http://schemas.microsoft.com/office/drawing/2014/main" id="{74AE7C45-120C-46F5-8D96-FF1F00D685AC}"/>
              </a:ext>
            </a:extLst>
          </p:cNvPr>
          <p:cNvSpPr/>
          <p:nvPr/>
        </p:nvSpPr>
        <p:spPr bwMode="auto">
          <a:xfrm>
            <a:off x="2129548" y="5544500"/>
            <a:ext cx="1261872" cy="352226"/>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8 mg</a:t>
            </a:r>
          </a:p>
        </p:txBody>
      </p:sp>
      <p:sp>
        <p:nvSpPr>
          <p:cNvPr id="41" name="Rectangle: Rounded Corners 40">
            <a:extLst>
              <a:ext uri="{FF2B5EF4-FFF2-40B4-BE49-F238E27FC236}">
                <a16:creationId xmlns:a16="http://schemas.microsoft.com/office/drawing/2014/main" id="{A19E36D8-87B2-49CD-BDEE-B0904ABA8604}"/>
              </a:ext>
            </a:extLst>
          </p:cNvPr>
          <p:cNvSpPr/>
          <p:nvPr/>
        </p:nvSpPr>
        <p:spPr bwMode="auto">
          <a:xfrm>
            <a:off x="2167156" y="6078449"/>
            <a:ext cx="1261872" cy="352226"/>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2 mg</a:t>
            </a:r>
          </a:p>
        </p:txBody>
      </p:sp>
      <p:cxnSp>
        <p:nvCxnSpPr>
          <p:cNvPr id="43" name="Straight Arrow Connector 42">
            <a:extLst>
              <a:ext uri="{FF2B5EF4-FFF2-40B4-BE49-F238E27FC236}">
                <a16:creationId xmlns:a16="http://schemas.microsoft.com/office/drawing/2014/main" id="{2F52CD18-014E-4312-BC3B-E8F71D93B762}"/>
              </a:ext>
            </a:extLst>
          </p:cNvPr>
          <p:cNvCxnSpPr>
            <a:cxnSpLocks/>
          </p:cNvCxnSpPr>
          <p:nvPr/>
        </p:nvCxnSpPr>
        <p:spPr bwMode="auto">
          <a:xfrm flipV="1">
            <a:off x="2799947" y="3205202"/>
            <a:ext cx="0" cy="229912"/>
          </a:xfrm>
          <a:prstGeom prst="straightConnector1">
            <a:avLst/>
          </a:prstGeom>
          <a:noFill/>
          <a:ln w="28575" cap="flat" cmpd="sng" algn="ctr">
            <a:solidFill>
              <a:schemeClr val="bg1"/>
            </a:solidFill>
            <a:prstDash val="solid"/>
            <a:round/>
            <a:headEnd type="none" w="med" len="med"/>
            <a:tailEnd type="triangle"/>
          </a:ln>
          <a:effectLst/>
        </p:spPr>
      </p:cxnSp>
      <p:cxnSp>
        <p:nvCxnSpPr>
          <p:cNvPr id="48" name="Straight Arrow Connector 47">
            <a:extLst>
              <a:ext uri="{FF2B5EF4-FFF2-40B4-BE49-F238E27FC236}">
                <a16:creationId xmlns:a16="http://schemas.microsoft.com/office/drawing/2014/main" id="{973910C7-A444-4170-B1C6-68CA82A79C6D}"/>
              </a:ext>
            </a:extLst>
          </p:cNvPr>
          <p:cNvCxnSpPr>
            <a:cxnSpLocks/>
          </p:cNvCxnSpPr>
          <p:nvPr/>
        </p:nvCxnSpPr>
        <p:spPr bwMode="auto">
          <a:xfrm flipV="1">
            <a:off x="2799947" y="3767460"/>
            <a:ext cx="0" cy="229912"/>
          </a:xfrm>
          <a:prstGeom prst="straightConnector1">
            <a:avLst/>
          </a:prstGeom>
          <a:noFill/>
          <a:ln w="28575" cap="flat" cmpd="sng" algn="ctr">
            <a:solidFill>
              <a:schemeClr val="bg1"/>
            </a:solidFill>
            <a:prstDash val="solid"/>
            <a:round/>
            <a:headEnd type="none" w="med" len="med"/>
            <a:tailEnd type="triangle"/>
          </a:ln>
          <a:effectLst/>
        </p:spPr>
      </p:cxnSp>
      <p:cxnSp>
        <p:nvCxnSpPr>
          <p:cNvPr id="49" name="Straight Arrow Connector 48">
            <a:extLst>
              <a:ext uri="{FF2B5EF4-FFF2-40B4-BE49-F238E27FC236}">
                <a16:creationId xmlns:a16="http://schemas.microsoft.com/office/drawing/2014/main" id="{95399894-6AD3-47F6-9A64-B7C9A8149D40}"/>
              </a:ext>
            </a:extLst>
          </p:cNvPr>
          <p:cNvCxnSpPr>
            <a:cxnSpLocks/>
          </p:cNvCxnSpPr>
          <p:nvPr/>
        </p:nvCxnSpPr>
        <p:spPr bwMode="auto">
          <a:xfrm flipV="1">
            <a:off x="2791700" y="4288536"/>
            <a:ext cx="0" cy="229912"/>
          </a:xfrm>
          <a:prstGeom prst="straightConnector1">
            <a:avLst/>
          </a:prstGeom>
          <a:noFill/>
          <a:ln w="28575" cap="flat" cmpd="sng" algn="ctr">
            <a:solidFill>
              <a:schemeClr val="bg1"/>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0F061B2E-9D4D-44C9-8E36-8AC49E2FACDA}"/>
              </a:ext>
            </a:extLst>
          </p:cNvPr>
          <p:cNvCxnSpPr>
            <a:cxnSpLocks/>
          </p:cNvCxnSpPr>
          <p:nvPr/>
        </p:nvCxnSpPr>
        <p:spPr bwMode="auto">
          <a:xfrm flipV="1">
            <a:off x="2791700" y="4791812"/>
            <a:ext cx="0" cy="229912"/>
          </a:xfrm>
          <a:prstGeom prst="straightConnector1">
            <a:avLst/>
          </a:prstGeom>
          <a:noFill/>
          <a:ln w="28575" cap="flat" cmpd="sng" algn="ctr">
            <a:solidFill>
              <a:schemeClr val="bg1"/>
            </a:solidFill>
            <a:prstDash val="solid"/>
            <a:round/>
            <a:headEnd type="none" w="med" len="med"/>
            <a:tailEnd type="triangle"/>
          </a:ln>
          <a:effectLst/>
        </p:spPr>
      </p:cxnSp>
      <p:cxnSp>
        <p:nvCxnSpPr>
          <p:cNvPr id="51" name="Straight Arrow Connector 50">
            <a:extLst>
              <a:ext uri="{FF2B5EF4-FFF2-40B4-BE49-F238E27FC236}">
                <a16:creationId xmlns:a16="http://schemas.microsoft.com/office/drawing/2014/main" id="{5D436E89-08A3-4B31-AAFD-4B78D5C4F3CE}"/>
              </a:ext>
            </a:extLst>
          </p:cNvPr>
          <p:cNvCxnSpPr>
            <a:cxnSpLocks/>
          </p:cNvCxnSpPr>
          <p:nvPr/>
        </p:nvCxnSpPr>
        <p:spPr bwMode="auto">
          <a:xfrm flipV="1">
            <a:off x="2813394" y="5340730"/>
            <a:ext cx="0" cy="229912"/>
          </a:xfrm>
          <a:prstGeom prst="straightConnector1">
            <a:avLst/>
          </a:prstGeom>
          <a:noFill/>
          <a:ln w="28575" cap="flat" cmpd="sng" algn="ctr">
            <a:solidFill>
              <a:schemeClr val="bg1"/>
            </a:solidFill>
            <a:prstDash val="solid"/>
            <a:round/>
            <a:headEnd type="none" w="med" len="med"/>
            <a:tailEnd type="triangle"/>
          </a:ln>
          <a:effectLst/>
        </p:spPr>
      </p:cxnSp>
      <p:cxnSp>
        <p:nvCxnSpPr>
          <p:cNvPr id="52" name="Straight Arrow Connector 51">
            <a:extLst>
              <a:ext uri="{FF2B5EF4-FFF2-40B4-BE49-F238E27FC236}">
                <a16:creationId xmlns:a16="http://schemas.microsoft.com/office/drawing/2014/main" id="{F421E5B5-F79B-40E3-AB5D-4D79E2EA46DC}"/>
              </a:ext>
            </a:extLst>
          </p:cNvPr>
          <p:cNvCxnSpPr>
            <a:cxnSpLocks/>
          </p:cNvCxnSpPr>
          <p:nvPr/>
        </p:nvCxnSpPr>
        <p:spPr bwMode="auto">
          <a:xfrm flipV="1">
            <a:off x="2813394" y="5896726"/>
            <a:ext cx="0" cy="229912"/>
          </a:xfrm>
          <a:prstGeom prst="straightConnector1">
            <a:avLst/>
          </a:prstGeom>
          <a:noFill/>
          <a:ln w="28575" cap="flat" cmpd="sng" algn="ctr">
            <a:solidFill>
              <a:schemeClr val="bg1"/>
            </a:solidFill>
            <a:prstDash val="solid"/>
            <a:round/>
            <a:headEnd type="none" w="med" len="med"/>
            <a:tailEnd type="triangle"/>
          </a:ln>
          <a:effectLst/>
        </p:spPr>
      </p:cxnSp>
      <p:cxnSp>
        <p:nvCxnSpPr>
          <p:cNvPr id="55" name="Straight Arrow Connector 54">
            <a:extLst>
              <a:ext uri="{FF2B5EF4-FFF2-40B4-BE49-F238E27FC236}">
                <a16:creationId xmlns:a16="http://schemas.microsoft.com/office/drawing/2014/main" id="{70FC46FA-8689-46B3-8EE6-DC896E6E77BC}"/>
              </a:ext>
            </a:extLst>
          </p:cNvPr>
          <p:cNvCxnSpPr>
            <a:cxnSpLocks/>
          </p:cNvCxnSpPr>
          <p:nvPr/>
        </p:nvCxnSpPr>
        <p:spPr bwMode="auto">
          <a:xfrm flipV="1">
            <a:off x="4503042" y="3205202"/>
            <a:ext cx="0" cy="229912"/>
          </a:xfrm>
          <a:prstGeom prst="straightConnector1">
            <a:avLst/>
          </a:prstGeom>
          <a:noFill/>
          <a:ln w="28575" cap="flat" cmpd="sng" algn="ctr">
            <a:solidFill>
              <a:schemeClr val="bg1"/>
            </a:solidFill>
            <a:prstDash val="solid"/>
            <a:round/>
            <a:headEnd type="none" w="med" len="med"/>
            <a:tailEnd type="triangle"/>
          </a:ln>
          <a:effectLst/>
        </p:spPr>
      </p:cxnSp>
      <p:cxnSp>
        <p:nvCxnSpPr>
          <p:cNvPr id="56" name="Straight Arrow Connector 55">
            <a:extLst>
              <a:ext uri="{FF2B5EF4-FFF2-40B4-BE49-F238E27FC236}">
                <a16:creationId xmlns:a16="http://schemas.microsoft.com/office/drawing/2014/main" id="{CC4517E3-8EAD-4C84-BD1F-855E7D0BD16D}"/>
              </a:ext>
            </a:extLst>
          </p:cNvPr>
          <p:cNvCxnSpPr>
            <a:cxnSpLocks/>
          </p:cNvCxnSpPr>
          <p:nvPr/>
        </p:nvCxnSpPr>
        <p:spPr bwMode="auto">
          <a:xfrm flipV="1">
            <a:off x="4493499" y="3726721"/>
            <a:ext cx="0" cy="229912"/>
          </a:xfrm>
          <a:prstGeom prst="straightConnector1">
            <a:avLst/>
          </a:prstGeom>
          <a:noFill/>
          <a:ln w="28575" cap="flat" cmpd="sng" algn="ctr">
            <a:solidFill>
              <a:schemeClr val="bg1"/>
            </a:solidFill>
            <a:prstDash val="solid"/>
            <a:round/>
            <a:headEnd type="none" w="med" len="med"/>
            <a:tailEnd type="triangle"/>
          </a:ln>
          <a:effectLst/>
        </p:spPr>
      </p:cxnSp>
      <p:cxnSp>
        <p:nvCxnSpPr>
          <p:cNvPr id="57" name="Straight Arrow Connector 56">
            <a:extLst>
              <a:ext uri="{FF2B5EF4-FFF2-40B4-BE49-F238E27FC236}">
                <a16:creationId xmlns:a16="http://schemas.microsoft.com/office/drawing/2014/main" id="{6446F3C2-2AB4-4DEC-A120-1D2E1383BFA3}"/>
              </a:ext>
            </a:extLst>
          </p:cNvPr>
          <p:cNvCxnSpPr>
            <a:cxnSpLocks/>
          </p:cNvCxnSpPr>
          <p:nvPr/>
        </p:nvCxnSpPr>
        <p:spPr bwMode="auto">
          <a:xfrm flipV="1">
            <a:off x="4495936" y="4251323"/>
            <a:ext cx="0" cy="229912"/>
          </a:xfrm>
          <a:prstGeom prst="straightConnector1">
            <a:avLst/>
          </a:prstGeom>
          <a:noFill/>
          <a:ln w="28575" cap="flat" cmpd="sng" algn="ctr">
            <a:solidFill>
              <a:schemeClr val="bg1"/>
            </a:solidFill>
            <a:prstDash val="solid"/>
            <a:round/>
            <a:headEnd type="none" w="med" len="med"/>
            <a:tailEnd type="triangle"/>
          </a:ln>
          <a:effectLst/>
        </p:spPr>
      </p:cxnSp>
      <p:cxnSp>
        <p:nvCxnSpPr>
          <p:cNvPr id="58" name="Straight Arrow Connector 57">
            <a:extLst>
              <a:ext uri="{FF2B5EF4-FFF2-40B4-BE49-F238E27FC236}">
                <a16:creationId xmlns:a16="http://schemas.microsoft.com/office/drawing/2014/main" id="{EC33552C-0BEF-4BA2-9C25-87AD2F136FA2}"/>
              </a:ext>
            </a:extLst>
          </p:cNvPr>
          <p:cNvCxnSpPr>
            <a:cxnSpLocks/>
          </p:cNvCxnSpPr>
          <p:nvPr/>
        </p:nvCxnSpPr>
        <p:spPr bwMode="auto">
          <a:xfrm flipV="1">
            <a:off x="4477428" y="4791812"/>
            <a:ext cx="0" cy="229912"/>
          </a:xfrm>
          <a:prstGeom prst="straightConnector1">
            <a:avLst/>
          </a:prstGeom>
          <a:noFill/>
          <a:ln w="28575" cap="flat" cmpd="sng" algn="ctr">
            <a:solidFill>
              <a:schemeClr val="bg1"/>
            </a:solidFill>
            <a:prstDash val="solid"/>
            <a:round/>
            <a:headEnd type="none" w="med" len="med"/>
            <a:tailEnd type="triangle"/>
          </a:ln>
          <a:effectLst/>
        </p:spPr>
      </p:cxnSp>
      <p:cxnSp>
        <p:nvCxnSpPr>
          <p:cNvPr id="59" name="Straight Arrow Connector 58">
            <a:extLst>
              <a:ext uri="{FF2B5EF4-FFF2-40B4-BE49-F238E27FC236}">
                <a16:creationId xmlns:a16="http://schemas.microsoft.com/office/drawing/2014/main" id="{1CA46024-6A03-4C72-87F2-AF41CFF631FB}"/>
              </a:ext>
            </a:extLst>
          </p:cNvPr>
          <p:cNvCxnSpPr>
            <a:cxnSpLocks/>
          </p:cNvCxnSpPr>
          <p:nvPr/>
        </p:nvCxnSpPr>
        <p:spPr bwMode="auto">
          <a:xfrm flipV="1">
            <a:off x="4477811" y="5315764"/>
            <a:ext cx="0" cy="229912"/>
          </a:xfrm>
          <a:prstGeom prst="straightConnector1">
            <a:avLst/>
          </a:prstGeom>
          <a:noFill/>
          <a:ln w="28575" cap="flat" cmpd="sng" algn="ctr">
            <a:solidFill>
              <a:schemeClr val="bg1"/>
            </a:solidFill>
            <a:prstDash val="solid"/>
            <a:round/>
            <a:headEnd type="none" w="med" len="med"/>
            <a:tailEnd type="triangle"/>
          </a:ln>
          <a:effectLst/>
        </p:spPr>
      </p:cxnSp>
      <p:cxnSp>
        <p:nvCxnSpPr>
          <p:cNvPr id="60" name="Straight Arrow Connector 59">
            <a:extLst>
              <a:ext uri="{FF2B5EF4-FFF2-40B4-BE49-F238E27FC236}">
                <a16:creationId xmlns:a16="http://schemas.microsoft.com/office/drawing/2014/main" id="{706FCAB2-B13E-4AE1-87EF-F014DAE4EE4D}"/>
              </a:ext>
            </a:extLst>
          </p:cNvPr>
          <p:cNvCxnSpPr>
            <a:cxnSpLocks/>
          </p:cNvCxnSpPr>
          <p:nvPr/>
        </p:nvCxnSpPr>
        <p:spPr bwMode="auto">
          <a:xfrm flipV="1">
            <a:off x="4486891" y="5867812"/>
            <a:ext cx="0" cy="229912"/>
          </a:xfrm>
          <a:prstGeom prst="straightConnector1">
            <a:avLst/>
          </a:prstGeom>
          <a:noFill/>
          <a:ln w="28575" cap="flat" cmpd="sng" algn="ctr">
            <a:solidFill>
              <a:schemeClr val="bg1"/>
            </a:solidFill>
            <a:prstDash val="solid"/>
            <a:round/>
            <a:headEnd type="none" w="med" len="med"/>
            <a:tailEnd type="triangle"/>
          </a:ln>
          <a:effectLst/>
        </p:spPr>
      </p:cxnSp>
      <p:cxnSp>
        <p:nvCxnSpPr>
          <p:cNvPr id="61" name="Straight Arrow Connector 60">
            <a:extLst>
              <a:ext uri="{FF2B5EF4-FFF2-40B4-BE49-F238E27FC236}">
                <a16:creationId xmlns:a16="http://schemas.microsoft.com/office/drawing/2014/main" id="{6CB7E8D1-C382-4212-A925-844023437195}"/>
              </a:ext>
            </a:extLst>
          </p:cNvPr>
          <p:cNvCxnSpPr>
            <a:cxnSpLocks/>
          </p:cNvCxnSpPr>
          <p:nvPr/>
        </p:nvCxnSpPr>
        <p:spPr bwMode="auto">
          <a:xfrm flipH="1">
            <a:off x="1959822" y="3037590"/>
            <a:ext cx="228600" cy="0"/>
          </a:xfrm>
          <a:prstGeom prst="straightConnector1">
            <a:avLst/>
          </a:prstGeom>
          <a:noFill/>
          <a:ln w="28575" cap="flat" cmpd="sng" algn="ctr">
            <a:solidFill>
              <a:schemeClr val="bg1"/>
            </a:solidFill>
            <a:prstDash val="solid"/>
            <a:round/>
            <a:headEnd type="none" w="med" len="med"/>
            <a:tailEnd type="triangle"/>
          </a:ln>
          <a:effectLst/>
        </p:spPr>
      </p:cxnSp>
      <p:cxnSp>
        <p:nvCxnSpPr>
          <p:cNvPr id="63" name="Straight Arrow Connector 62">
            <a:extLst>
              <a:ext uri="{FF2B5EF4-FFF2-40B4-BE49-F238E27FC236}">
                <a16:creationId xmlns:a16="http://schemas.microsoft.com/office/drawing/2014/main" id="{FF994F92-86A0-473D-9692-53B614510C8C}"/>
              </a:ext>
            </a:extLst>
          </p:cNvPr>
          <p:cNvCxnSpPr>
            <a:cxnSpLocks/>
          </p:cNvCxnSpPr>
          <p:nvPr/>
        </p:nvCxnSpPr>
        <p:spPr bwMode="auto">
          <a:xfrm flipH="1">
            <a:off x="1938556" y="4143185"/>
            <a:ext cx="228600" cy="0"/>
          </a:xfrm>
          <a:prstGeom prst="straightConnector1">
            <a:avLst/>
          </a:prstGeom>
          <a:noFill/>
          <a:ln w="28575" cap="flat" cmpd="sng" algn="ctr">
            <a:solidFill>
              <a:schemeClr val="bg1"/>
            </a:solidFill>
            <a:prstDash val="solid"/>
            <a:round/>
            <a:headEnd type="none" w="med" len="med"/>
            <a:tailEnd type="triangle"/>
          </a:ln>
          <a:effectLst/>
        </p:spPr>
      </p:cxnSp>
      <p:cxnSp>
        <p:nvCxnSpPr>
          <p:cNvPr id="64" name="Straight Arrow Connector 63">
            <a:extLst>
              <a:ext uri="{FF2B5EF4-FFF2-40B4-BE49-F238E27FC236}">
                <a16:creationId xmlns:a16="http://schemas.microsoft.com/office/drawing/2014/main" id="{2150705C-26F7-45FD-8641-A0572B8DA3DD}"/>
              </a:ext>
            </a:extLst>
          </p:cNvPr>
          <p:cNvCxnSpPr>
            <a:cxnSpLocks/>
          </p:cNvCxnSpPr>
          <p:nvPr/>
        </p:nvCxnSpPr>
        <p:spPr bwMode="auto">
          <a:xfrm flipH="1">
            <a:off x="1938556" y="3611227"/>
            <a:ext cx="228600" cy="0"/>
          </a:xfrm>
          <a:prstGeom prst="straightConnector1">
            <a:avLst/>
          </a:prstGeom>
          <a:noFill/>
          <a:ln w="28575" cap="flat" cmpd="sng" algn="ctr">
            <a:solidFill>
              <a:schemeClr val="bg1"/>
            </a:solidFill>
            <a:prstDash val="solid"/>
            <a:round/>
            <a:headEnd type="none" w="med" len="med"/>
            <a:tailEnd type="triangle"/>
          </a:ln>
          <a:effectLst/>
        </p:spPr>
      </p:cxnSp>
      <p:cxnSp>
        <p:nvCxnSpPr>
          <p:cNvPr id="65" name="Straight Arrow Connector 64">
            <a:extLst>
              <a:ext uri="{FF2B5EF4-FFF2-40B4-BE49-F238E27FC236}">
                <a16:creationId xmlns:a16="http://schemas.microsoft.com/office/drawing/2014/main" id="{B8C18A89-8F18-477E-A747-FEAA087C98ED}"/>
              </a:ext>
            </a:extLst>
          </p:cNvPr>
          <p:cNvCxnSpPr>
            <a:cxnSpLocks/>
          </p:cNvCxnSpPr>
          <p:nvPr/>
        </p:nvCxnSpPr>
        <p:spPr bwMode="auto">
          <a:xfrm>
            <a:off x="5125751" y="3587890"/>
            <a:ext cx="228440" cy="0"/>
          </a:xfrm>
          <a:prstGeom prst="straightConnector1">
            <a:avLst/>
          </a:prstGeom>
          <a:noFill/>
          <a:ln w="28575" cap="flat" cmpd="sng" algn="ctr">
            <a:solidFill>
              <a:schemeClr val="bg1"/>
            </a:solidFill>
            <a:prstDash val="solid"/>
            <a:round/>
            <a:headEnd type="none" w="med" len="med"/>
            <a:tailEnd type="triangle"/>
          </a:ln>
          <a:effectLst/>
        </p:spPr>
      </p:cxnSp>
      <p:cxnSp>
        <p:nvCxnSpPr>
          <p:cNvPr id="67" name="Straight Arrow Connector 66">
            <a:extLst>
              <a:ext uri="{FF2B5EF4-FFF2-40B4-BE49-F238E27FC236}">
                <a16:creationId xmlns:a16="http://schemas.microsoft.com/office/drawing/2014/main" id="{F7E9466C-0348-4229-9662-AC85E2CA63B6}"/>
              </a:ext>
            </a:extLst>
          </p:cNvPr>
          <p:cNvCxnSpPr>
            <a:cxnSpLocks/>
          </p:cNvCxnSpPr>
          <p:nvPr/>
        </p:nvCxnSpPr>
        <p:spPr bwMode="auto">
          <a:xfrm>
            <a:off x="5125751" y="4136136"/>
            <a:ext cx="228440" cy="0"/>
          </a:xfrm>
          <a:prstGeom prst="straightConnector1">
            <a:avLst/>
          </a:prstGeom>
          <a:noFill/>
          <a:ln w="28575" cap="flat" cmpd="sng" algn="ctr">
            <a:solidFill>
              <a:schemeClr val="bg1"/>
            </a:solidFill>
            <a:prstDash val="solid"/>
            <a:round/>
            <a:headEnd type="none" w="med" len="med"/>
            <a:tailEnd type="triangle"/>
          </a:ln>
          <a:effectLst/>
        </p:spPr>
      </p:cxnSp>
      <p:cxnSp>
        <p:nvCxnSpPr>
          <p:cNvPr id="79" name="Straight Connector 78">
            <a:extLst>
              <a:ext uri="{FF2B5EF4-FFF2-40B4-BE49-F238E27FC236}">
                <a16:creationId xmlns:a16="http://schemas.microsoft.com/office/drawing/2014/main" id="{09EEE795-BA7C-491E-853B-1115E1F9E27C}"/>
              </a:ext>
            </a:extLst>
          </p:cNvPr>
          <p:cNvCxnSpPr>
            <a:cxnSpLocks/>
          </p:cNvCxnSpPr>
          <p:nvPr/>
        </p:nvCxnSpPr>
        <p:spPr bwMode="auto">
          <a:xfrm>
            <a:off x="3314700" y="5460637"/>
            <a:ext cx="304800" cy="0"/>
          </a:xfrm>
          <a:prstGeom prst="line">
            <a:avLst/>
          </a:prstGeom>
          <a:noFill/>
          <a:ln w="28575" cap="flat" cmpd="sng" algn="ctr">
            <a:solidFill>
              <a:schemeClr val="bg1"/>
            </a:solidFill>
            <a:prstDash val="dash"/>
            <a:round/>
            <a:headEnd type="none" w="med" len="med"/>
            <a:tailEnd type="none" w="med" len="med"/>
          </a:ln>
          <a:effectLst/>
        </p:spPr>
      </p:cxnSp>
      <p:cxnSp>
        <p:nvCxnSpPr>
          <p:cNvPr id="81" name="Straight Connector 80">
            <a:extLst>
              <a:ext uri="{FF2B5EF4-FFF2-40B4-BE49-F238E27FC236}">
                <a16:creationId xmlns:a16="http://schemas.microsoft.com/office/drawing/2014/main" id="{0E2B324D-EA3D-4EA2-9034-705D40D56E00}"/>
              </a:ext>
            </a:extLst>
          </p:cNvPr>
          <p:cNvCxnSpPr>
            <a:cxnSpLocks/>
          </p:cNvCxnSpPr>
          <p:nvPr/>
        </p:nvCxnSpPr>
        <p:spPr bwMode="auto">
          <a:xfrm>
            <a:off x="3619500" y="5460637"/>
            <a:ext cx="0" cy="839558"/>
          </a:xfrm>
          <a:prstGeom prst="line">
            <a:avLst/>
          </a:prstGeom>
          <a:noFill/>
          <a:ln w="28575" cap="flat" cmpd="sng" algn="ctr">
            <a:solidFill>
              <a:schemeClr val="bg1"/>
            </a:solidFill>
            <a:prstDash val="dash"/>
            <a:round/>
            <a:headEnd type="none" w="med" len="med"/>
            <a:tailEnd type="none" w="med" len="med"/>
          </a:ln>
          <a:effectLst/>
        </p:spPr>
      </p:cxnSp>
      <p:cxnSp>
        <p:nvCxnSpPr>
          <p:cNvPr id="83" name="Straight Arrow Connector 82">
            <a:extLst>
              <a:ext uri="{FF2B5EF4-FFF2-40B4-BE49-F238E27FC236}">
                <a16:creationId xmlns:a16="http://schemas.microsoft.com/office/drawing/2014/main" id="{C2AA5E17-5EB7-48CE-99F7-E83038D9701C}"/>
              </a:ext>
            </a:extLst>
          </p:cNvPr>
          <p:cNvCxnSpPr>
            <a:cxnSpLocks/>
            <a:endCxn id="30" idx="1"/>
          </p:cNvCxnSpPr>
          <p:nvPr/>
        </p:nvCxnSpPr>
        <p:spPr bwMode="auto">
          <a:xfrm>
            <a:off x="3602089" y="6273837"/>
            <a:ext cx="190500" cy="0"/>
          </a:xfrm>
          <a:prstGeom prst="straightConnector1">
            <a:avLst/>
          </a:prstGeom>
          <a:noFill/>
          <a:ln w="28575" cap="flat" cmpd="sng" algn="ctr">
            <a:solidFill>
              <a:schemeClr val="bg1"/>
            </a:solidFill>
            <a:prstDash val="dash"/>
            <a:round/>
            <a:headEnd type="none" w="med" len="med"/>
            <a:tailEnd type="triangle"/>
          </a:ln>
          <a:effectLst/>
        </p:spPr>
      </p:cxnSp>
    </p:spTree>
    <p:extLst>
      <p:ext uri="{BB962C8B-B14F-4D97-AF65-F5344CB8AC3E}">
        <p14:creationId xmlns:p14="http://schemas.microsoft.com/office/powerpoint/2010/main" val="4133133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197CC-E4E9-4661-8B2D-83BCDEF6313E}"/>
              </a:ext>
            </a:extLst>
          </p:cNvPr>
          <p:cNvSpPr>
            <a:spLocks noGrp="1"/>
          </p:cNvSpPr>
          <p:nvPr>
            <p:ph type="title"/>
          </p:nvPr>
        </p:nvSpPr>
        <p:spPr/>
        <p:txBody>
          <a:bodyPr/>
          <a:lstStyle/>
          <a:p>
            <a:r>
              <a:rPr lang="en-US" sz="3600" dirty="0"/>
              <a:t>Phase Ib: Responses in Immunotherapy-Naive </a:t>
            </a:r>
            <a:br>
              <a:rPr lang="en-US" sz="3600" dirty="0"/>
            </a:br>
            <a:r>
              <a:rPr lang="en-US" sz="3600" dirty="0"/>
              <a:t>PD-L1+ NSCLC Expansion </a:t>
            </a:r>
          </a:p>
        </p:txBody>
      </p:sp>
      <p:graphicFrame>
        <p:nvGraphicFramePr>
          <p:cNvPr id="47" name="Table 47">
            <a:extLst>
              <a:ext uri="{FF2B5EF4-FFF2-40B4-BE49-F238E27FC236}">
                <a16:creationId xmlns:a16="http://schemas.microsoft.com/office/drawing/2014/main" id="{C1C033F9-77CE-4F05-BCE0-7A265C89AB8D}"/>
              </a:ext>
            </a:extLst>
          </p:cNvPr>
          <p:cNvGraphicFramePr>
            <a:graphicFrameLocks noGrp="1"/>
          </p:cNvGraphicFramePr>
          <p:nvPr>
            <p:ph idx="1"/>
          </p:nvPr>
        </p:nvGraphicFramePr>
        <p:xfrm>
          <a:off x="2256633" y="1524000"/>
          <a:ext cx="9304334" cy="4419600"/>
        </p:xfrm>
        <a:graphic>
          <a:graphicData uri="http://schemas.openxmlformats.org/drawingml/2006/table">
            <a:tbl>
              <a:tblPr firstRow="1" bandRow="1">
                <a:tableStyleId>{5C22544A-7EE6-4342-B048-85BDC9FD1C3A}</a:tableStyleId>
              </a:tblPr>
              <a:tblGrid>
                <a:gridCol w="715718">
                  <a:extLst>
                    <a:ext uri="{9D8B030D-6E8A-4147-A177-3AD203B41FA5}">
                      <a16:colId xmlns:a16="http://schemas.microsoft.com/office/drawing/2014/main" val="2861684003"/>
                    </a:ext>
                  </a:extLst>
                </a:gridCol>
                <a:gridCol w="715718">
                  <a:extLst>
                    <a:ext uri="{9D8B030D-6E8A-4147-A177-3AD203B41FA5}">
                      <a16:colId xmlns:a16="http://schemas.microsoft.com/office/drawing/2014/main" val="3801399378"/>
                    </a:ext>
                  </a:extLst>
                </a:gridCol>
                <a:gridCol w="715718">
                  <a:extLst>
                    <a:ext uri="{9D8B030D-6E8A-4147-A177-3AD203B41FA5}">
                      <a16:colId xmlns:a16="http://schemas.microsoft.com/office/drawing/2014/main" val="3347604770"/>
                    </a:ext>
                  </a:extLst>
                </a:gridCol>
                <a:gridCol w="715718">
                  <a:extLst>
                    <a:ext uri="{9D8B030D-6E8A-4147-A177-3AD203B41FA5}">
                      <a16:colId xmlns:a16="http://schemas.microsoft.com/office/drawing/2014/main" val="1481347293"/>
                    </a:ext>
                  </a:extLst>
                </a:gridCol>
                <a:gridCol w="715718">
                  <a:extLst>
                    <a:ext uri="{9D8B030D-6E8A-4147-A177-3AD203B41FA5}">
                      <a16:colId xmlns:a16="http://schemas.microsoft.com/office/drawing/2014/main" val="2935568823"/>
                    </a:ext>
                  </a:extLst>
                </a:gridCol>
                <a:gridCol w="715718">
                  <a:extLst>
                    <a:ext uri="{9D8B030D-6E8A-4147-A177-3AD203B41FA5}">
                      <a16:colId xmlns:a16="http://schemas.microsoft.com/office/drawing/2014/main" val="2599583594"/>
                    </a:ext>
                  </a:extLst>
                </a:gridCol>
                <a:gridCol w="715718">
                  <a:extLst>
                    <a:ext uri="{9D8B030D-6E8A-4147-A177-3AD203B41FA5}">
                      <a16:colId xmlns:a16="http://schemas.microsoft.com/office/drawing/2014/main" val="733995847"/>
                    </a:ext>
                  </a:extLst>
                </a:gridCol>
                <a:gridCol w="715718">
                  <a:extLst>
                    <a:ext uri="{9D8B030D-6E8A-4147-A177-3AD203B41FA5}">
                      <a16:colId xmlns:a16="http://schemas.microsoft.com/office/drawing/2014/main" val="1558659496"/>
                    </a:ext>
                  </a:extLst>
                </a:gridCol>
                <a:gridCol w="715718">
                  <a:extLst>
                    <a:ext uri="{9D8B030D-6E8A-4147-A177-3AD203B41FA5}">
                      <a16:colId xmlns:a16="http://schemas.microsoft.com/office/drawing/2014/main" val="2913433413"/>
                    </a:ext>
                  </a:extLst>
                </a:gridCol>
                <a:gridCol w="715718">
                  <a:extLst>
                    <a:ext uri="{9D8B030D-6E8A-4147-A177-3AD203B41FA5}">
                      <a16:colId xmlns:a16="http://schemas.microsoft.com/office/drawing/2014/main" val="3389557906"/>
                    </a:ext>
                  </a:extLst>
                </a:gridCol>
                <a:gridCol w="715718">
                  <a:extLst>
                    <a:ext uri="{9D8B030D-6E8A-4147-A177-3AD203B41FA5}">
                      <a16:colId xmlns:a16="http://schemas.microsoft.com/office/drawing/2014/main" val="465801180"/>
                    </a:ext>
                  </a:extLst>
                </a:gridCol>
                <a:gridCol w="715718">
                  <a:extLst>
                    <a:ext uri="{9D8B030D-6E8A-4147-A177-3AD203B41FA5}">
                      <a16:colId xmlns:a16="http://schemas.microsoft.com/office/drawing/2014/main" val="518231670"/>
                    </a:ext>
                  </a:extLst>
                </a:gridCol>
                <a:gridCol w="715718">
                  <a:extLst>
                    <a:ext uri="{9D8B030D-6E8A-4147-A177-3AD203B41FA5}">
                      <a16:colId xmlns:a16="http://schemas.microsoft.com/office/drawing/2014/main" val="1504908819"/>
                    </a:ext>
                  </a:extLst>
                </a:gridCol>
              </a:tblGrid>
              <a:tr h="304800">
                <a:tc>
                  <a:txBody>
                    <a:bodyPr/>
                    <a:lstStyle/>
                    <a:p>
                      <a:pPr algn="ctr"/>
                      <a:r>
                        <a:rPr lang="en-US" sz="1600" b="0" dirty="0">
                          <a:solidFill>
                            <a:schemeClr val="bg1"/>
                          </a:solidFill>
                        </a:rPr>
                        <a:t>PD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b="0" dirty="0">
                          <a:solidFill>
                            <a:schemeClr val="bg1"/>
                          </a:solidFill>
                        </a:rPr>
                        <a:t>PD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b="0" dirty="0">
                          <a:solidFill>
                            <a:schemeClr val="bg1"/>
                          </a:solidFill>
                        </a:rPr>
                        <a:t>PD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b="0" dirty="0">
                          <a:solidFill>
                            <a:schemeClr val="bg1"/>
                          </a:solidFill>
                        </a:rPr>
                        <a:t>SD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b="0" dirty="0">
                          <a:solidFill>
                            <a:schemeClr val="bg1"/>
                          </a:solidFill>
                        </a:rPr>
                        <a:t>SD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b="0" dirty="0">
                          <a:solidFill>
                            <a:schemeClr val="bg1"/>
                          </a:solidFill>
                        </a:rPr>
                        <a:t>SD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b="0" dirty="0">
                          <a:solidFill>
                            <a:schemeClr val="bg1"/>
                          </a:solidFill>
                        </a:rPr>
                        <a:t>SD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b="1" dirty="0">
                          <a:solidFill>
                            <a:schemeClr val="bg1"/>
                          </a:solidFill>
                        </a:rPr>
                        <a:t>PR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b="1" dirty="0">
                          <a:solidFill>
                            <a:schemeClr val="bg1"/>
                          </a:solidFill>
                        </a:rPr>
                        <a:t>PR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b="1" dirty="0">
                          <a:solidFill>
                            <a:schemeClr val="bg1"/>
                          </a:solidFill>
                        </a:rPr>
                        <a:t>PR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b="1" dirty="0">
                          <a:solidFill>
                            <a:schemeClr val="bg1"/>
                          </a:solidFill>
                        </a:rPr>
                        <a:t>PR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b="1" dirty="0">
                          <a:solidFill>
                            <a:schemeClr val="bg1"/>
                          </a:solidFill>
                        </a:rPr>
                        <a:t>CR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b="1" dirty="0">
                          <a:solidFill>
                            <a:schemeClr val="bg1"/>
                          </a:solidFill>
                        </a:rPr>
                        <a:t>CR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65851048"/>
                  </a:ext>
                </a:extLst>
              </a:tr>
              <a:tr h="2865120">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95234123"/>
                  </a:ext>
                </a:extLst>
              </a:tr>
              <a:tr h="304800">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1383319"/>
                  </a:ext>
                </a:extLst>
              </a:tr>
              <a:tr h="304800">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endParaRPr lang="en-US" sz="12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extLst>
                  <a:ext uri="{0D108BD9-81ED-4DB2-BD59-A6C34878D82A}">
                    <a16:rowId xmlns:a16="http://schemas.microsoft.com/office/drawing/2014/main" val="929317094"/>
                  </a:ext>
                </a:extLst>
              </a:tr>
              <a:tr h="304800">
                <a:tc>
                  <a:txBody>
                    <a:bodyPr/>
                    <a:lstStyle/>
                    <a:p>
                      <a:pPr algn="ctr"/>
                      <a:r>
                        <a:rPr lang="en-US" sz="1200" dirty="0">
                          <a:solidFill>
                            <a:schemeClr val="bg1"/>
                          </a:solidFill>
                        </a:rPr>
                        <a:t>2L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4L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3L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3L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2L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3L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2L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2L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2L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2L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3L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1L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3L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06284366"/>
                  </a:ext>
                </a:extLst>
              </a:tr>
              <a:tr h="304800">
                <a:tc>
                  <a:txBody>
                    <a:bodyPr/>
                    <a:lstStyle/>
                    <a:p>
                      <a:pPr algn="ctr"/>
                      <a:r>
                        <a:rPr lang="en-US" sz="1200" dirty="0">
                          <a:solidFill>
                            <a:schemeClr val="bg1"/>
                          </a:solidFill>
                        </a:rPr>
                        <a:t>Sq</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Nonsq</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Sq</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Nonsq</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200" dirty="0">
                          <a:solidFill>
                            <a:schemeClr val="bg1"/>
                          </a:solidFill>
                        </a:rPr>
                        <a:t>Nonsq</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200" dirty="0">
                          <a:solidFill>
                            <a:schemeClr val="bg1"/>
                          </a:solidFill>
                        </a:rPr>
                        <a:t>Nonsq</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Sq</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200" dirty="0">
                          <a:solidFill>
                            <a:schemeClr val="bg1"/>
                          </a:solidFill>
                        </a:rPr>
                        <a:t>Nonsq</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Sq</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Sq</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200" dirty="0">
                          <a:solidFill>
                            <a:schemeClr val="bg1"/>
                          </a:solidFill>
                        </a:rPr>
                        <a:t>Nonsq</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dirty="0">
                          <a:solidFill>
                            <a:schemeClr val="bg1"/>
                          </a:solidFill>
                        </a:rPr>
                        <a:t>Sq</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200" dirty="0">
                          <a:solidFill>
                            <a:schemeClr val="bg1"/>
                          </a:solidFill>
                        </a:rPr>
                        <a:t>Nonsq</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419584"/>
                  </a:ext>
                </a:extLst>
              </a:tr>
            </a:tbl>
          </a:graphicData>
        </a:graphic>
      </p:graphicFrame>
      <p:pic>
        <p:nvPicPr>
          <p:cNvPr id="6" name="Picture 5" descr="A picture containing text, ax, wheel&#10;&#10;Description automatically generated">
            <a:extLst>
              <a:ext uri="{FF2B5EF4-FFF2-40B4-BE49-F238E27FC236}">
                <a16:creationId xmlns:a16="http://schemas.microsoft.com/office/drawing/2014/main" id="{F5F1041D-47A8-4B1D-9811-2ABFD93E0A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174491"/>
            <a:ext cx="569914" cy="187003"/>
          </a:xfrm>
          <a:prstGeom prst="rect">
            <a:avLst/>
          </a:prstGeom>
        </p:spPr>
      </p:pic>
      <p:sp>
        <p:nvSpPr>
          <p:cNvPr id="7" name="Rectangle 8">
            <a:extLst>
              <a:ext uri="{FF2B5EF4-FFF2-40B4-BE49-F238E27FC236}">
                <a16:creationId xmlns:a16="http://schemas.microsoft.com/office/drawing/2014/main" id="{A44C80E4-A586-4597-B192-4503621BC489}"/>
              </a:ext>
            </a:extLst>
          </p:cNvPr>
          <p:cNvSpPr>
            <a:spLocks noChangeArrowheads="1"/>
          </p:cNvSpPr>
          <p:nvPr/>
        </p:nvSpPr>
        <p:spPr bwMode="auto">
          <a:xfrm>
            <a:off x="9392911" y="6321623"/>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nvGrpSpPr>
          <p:cNvPr id="4" name="Group 3">
            <a:extLst>
              <a:ext uri="{FF2B5EF4-FFF2-40B4-BE49-F238E27FC236}">
                <a16:creationId xmlns:a16="http://schemas.microsoft.com/office/drawing/2014/main" id="{3B1D61CF-87FA-49D3-9FEA-C00ACFF8B482}"/>
              </a:ext>
            </a:extLst>
          </p:cNvPr>
          <p:cNvGrpSpPr/>
          <p:nvPr/>
        </p:nvGrpSpPr>
        <p:grpSpPr>
          <a:xfrm>
            <a:off x="1506880" y="1710698"/>
            <a:ext cx="750705" cy="2988880"/>
            <a:chOff x="6164446" y="2306542"/>
            <a:chExt cx="750705" cy="3291327"/>
          </a:xfrm>
        </p:grpSpPr>
        <p:sp>
          <p:nvSpPr>
            <p:cNvPr id="8" name="Line 17">
              <a:extLst>
                <a:ext uri="{FF2B5EF4-FFF2-40B4-BE49-F238E27FC236}">
                  <a16:creationId xmlns:a16="http://schemas.microsoft.com/office/drawing/2014/main" id="{62573073-8923-41D4-833F-8DB7C66ADE7C}"/>
                </a:ext>
              </a:extLst>
            </p:cNvPr>
            <p:cNvSpPr>
              <a:spLocks noChangeShapeType="1"/>
            </p:cNvSpPr>
            <p:nvPr/>
          </p:nvSpPr>
          <p:spPr bwMode="auto">
            <a:xfrm>
              <a:off x="6913563" y="2428875"/>
              <a:ext cx="1588" cy="3081202"/>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9" name="Line 18">
              <a:extLst>
                <a:ext uri="{FF2B5EF4-FFF2-40B4-BE49-F238E27FC236}">
                  <a16:creationId xmlns:a16="http://schemas.microsoft.com/office/drawing/2014/main" id="{5E8671B1-D2A4-455A-980D-A9D944289573}"/>
                </a:ext>
              </a:extLst>
            </p:cNvPr>
            <p:cNvSpPr>
              <a:spLocks noChangeShapeType="1"/>
            </p:cNvSpPr>
            <p:nvPr/>
          </p:nvSpPr>
          <p:spPr bwMode="auto">
            <a:xfrm>
              <a:off x="6834397" y="5489575"/>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0" name="Line 19">
              <a:extLst>
                <a:ext uri="{FF2B5EF4-FFF2-40B4-BE49-F238E27FC236}">
                  <a16:creationId xmlns:a16="http://schemas.microsoft.com/office/drawing/2014/main" id="{E66DACE9-F5CC-4348-B870-A8EA3146C10A}"/>
                </a:ext>
              </a:extLst>
            </p:cNvPr>
            <p:cNvSpPr>
              <a:spLocks noChangeShapeType="1"/>
            </p:cNvSpPr>
            <p:nvPr/>
          </p:nvSpPr>
          <p:spPr bwMode="auto">
            <a:xfrm>
              <a:off x="6824871" y="4981135"/>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1" name="Line 20">
              <a:extLst>
                <a:ext uri="{FF2B5EF4-FFF2-40B4-BE49-F238E27FC236}">
                  <a16:creationId xmlns:a16="http://schemas.microsoft.com/office/drawing/2014/main" id="{2DB5E750-2AAA-4AB8-B7B1-FBEA16AA3690}"/>
                </a:ext>
              </a:extLst>
            </p:cNvPr>
            <p:cNvSpPr>
              <a:spLocks noChangeShapeType="1"/>
            </p:cNvSpPr>
            <p:nvPr/>
          </p:nvSpPr>
          <p:spPr bwMode="auto">
            <a:xfrm>
              <a:off x="6824871" y="4472692"/>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2" name="Line 21">
              <a:extLst>
                <a:ext uri="{FF2B5EF4-FFF2-40B4-BE49-F238E27FC236}">
                  <a16:creationId xmlns:a16="http://schemas.microsoft.com/office/drawing/2014/main" id="{83AEBAE3-45C8-45A4-A550-3E027CA69C82}"/>
                </a:ext>
              </a:extLst>
            </p:cNvPr>
            <p:cNvSpPr>
              <a:spLocks noChangeShapeType="1"/>
            </p:cNvSpPr>
            <p:nvPr/>
          </p:nvSpPr>
          <p:spPr bwMode="auto">
            <a:xfrm>
              <a:off x="6824871" y="3964250"/>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3" name="Line 22">
              <a:extLst>
                <a:ext uri="{FF2B5EF4-FFF2-40B4-BE49-F238E27FC236}">
                  <a16:creationId xmlns:a16="http://schemas.microsoft.com/office/drawing/2014/main" id="{284DF270-0707-4FDB-BC4B-DACDB973F6A3}"/>
                </a:ext>
              </a:extLst>
            </p:cNvPr>
            <p:cNvSpPr>
              <a:spLocks noChangeShapeType="1"/>
            </p:cNvSpPr>
            <p:nvPr/>
          </p:nvSpPr>
          <p:spPr bwMode="auto">
            <a:xfrm>
              <a:off x="6824871" y="3455808"/>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4" name="Line 23">
              <a:extLst>
                <a:ext uri="{FF2B5EF4-FFF2-40B4-BE49-F238E27FC236}">
                  <a16:creationId xmlns:a16="http://schemas.microsoft.com/office/drawing/2014/main" id="{CEC057B8-A3E5-405A-972A-CA73BAFA5114}"/>
                </a:ext>
              </a:extLst>
            </p:cNvPr>
            <p:cNvSpPr>
              <a:spLocks noChangeShapeType="1"/>
            </p:cNvSpPr>
            <p:nvPr/>
          </p:nvSpPr>
          <p:spPr bwMode="auto">
            <a:xfrm>
              <a:off x="6824871" y="2947366"/>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9" name="Line 28">
              <a:extLst>
                <a:ext uri="{FF2B5EF4-FFF2-40B4-BE49-F238E27FC236}">
                  <a16:creationId xmlns:a16="http://schemas.microsoft.com/office/drawing/2014/main" id="{00DF04E0-A8EE-468E-AAF4-025A03E4844B}"/>
                </a:ext>
              </a:extLst>
            </p:cNvPr>
            <p:cNvSpPr>
              <a:spLocks noChangeShapeType="1"/>
            </p:cNvSpPr>
            <p:nvPr/>
          </p:nvSpPr>
          <p:spPr bwMode="auto">
            <a:xfrm>
              <a:off x="6834397" y="2438924"/>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1" name="Rectangle 35">
              <a:extLst>
                <a:ext uri="{FF2B5EF4-FFF2-40B4-BE49-F238E27FC236}">
                  <a16:creationId xmlns:a16="http://schemas.microsoft.com/office/drawing/2014/main" id="{BEDC0A90-69EB-44D7-A0FD-F9585A0CD8FB}"/>
                </a:ext>
              </a:extLst>
            </p:cNvPr>
            <p:cNvSpPr>
              <a:spLocks noChangeArrowheads="1"/>
            </p:cNvSpPr>
            <p:nvPr/>
          </p:nvSpPr>
          <p:spPr bwMode="auto">
            <a:xfrm>
              <a:off x="6329011" y="5353846"/>
              <a:ext cx="463268" cy="244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 10</a:t>
              </a:r>
              <a:r>
                <a:rPr lang="en-US" altLang="en-US" sz="1600" b="0" dirty="0">
                  <a:solidFill>
                    <a:schemeClr val="bg1"/>
                  </a:solidFill>
                  <a:latin typeface="Calibri" panose="020F0502020204030204" pitchFamily="34" charset="0"/>
                </a:rPr>
                <a:t>0</a:t>
              </a:r>
            </a:p>
          </p:txBody>
        </p:sp>
        <p:sp>
          <p:nvSpPr>
            <p:cNvPr id="23" name="Rectangle 37">
              <a:extLst>
                <a:ext uri="{FF2B5EF4-FFF2-40B4-BE49-F238E27FC236}">
                  <a16:creationId xmlns:a16="http://schemas.microsoft.com/office/drawing/2014/main" id="{0B216943-8781-4386-90C6-5E469BC0A390}"/>
                </a:ext>
              </a:extLst>
            </p:cNvPr>
            <p:cNvSpPr>
              <a:spLocks noChangeArrowheads="1"/>
            </p:cNvSpPr>
            <p:nvPr/>
          </p:nvSpPr>
          <p:spPr bwMode="auto">
            <a:xfrm>
              <a:off x="6473342" y="4845965"/>
              <a:ext cx="312586" cy="244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‒80</a:t>
              </a:r>
              <a:endParaRPr lang="en-US" altLang="en-US" sz="1600" b="0" dirty="0">
                <a:solidFill>
                  <a:schemeClr val="bg1"/>
                </a:solidFill>
                <a:latin typeface="Calibri" panose="020F0502020204030204" pitchFamily="34" charset="0"/>
              </a:endParaRPr>
            </a:p>
          </p:txBody>
        </p:sp>
        <p:sp>
          <p:nvSpPr>
            <p:cNvPr id="24" name="Rectangle 38">
              <a:extLst>
                <a:ext uri="{FF2B5EF4-FFF2-40B4-BE49-F238E27FC236}">
                  <a16:creationId xmlns:a16="http://schemas.microsoft.com/office/drawing/2014/main" id="{729F08DC-CF9D-4CBD-9C37-48DE06357F89}"/>
                </a:ext>
              </a:extLst>
            </p:cNvPr>
            <p:cNvSpPr>
              <a:spLocks noChangeArrowheads="1"/>
            </p:cNvSpPr>
            <p:nvPr/>
          </p:nvSpPr>
          <p:spPr bwMode="auto">
            <a:xfrm>
              <a:off x="6473342" y="4338080"/>
              <a:ext cx="312586" cy="244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‒60</a:t>
              </a:r>
              <a:endParaRPr lang="en-US" altLang="en-US" sz="1600" b="0" dirty="0">
                <a:solidFill>
                  <a:schemeClr val="bg1"/>
                </a:solidFill>
                <a:latin typeface="Calibri" panose="020F0502020204030204" pitchFamily="34" charset="0"/>
              </a:endParaRPr>
            </a:p>
          </p:txBody>
        </p:sp>
        <p:sp>
          <p:nvSpPr>
            <p:cNvPr id="25" name="Rectangle 39">
              <a:extLst>
                <a:ext uri="{FF2B5EF4-FFF2-40B4-BE49-F238E27FC236}">
                  <a16:creationId xmlns:a16="http://schemas.microsoft.com/office/drawing/2014/main" id="{E4AA7FE9-64B1-4511-9105-57EE7001B171}"/>
                </a:ext>
              </a:extLst>
            </p:cNvPr>
            <p:cNvSpPr>
              <a:spLocks noChangeArrowheads="1"/>
            </p:cNvSpPr>
            <p:nvPr/>
          </p:nvSpPr>
          <p:spPr bwMode="auto">
            <a:xfrm>
              <a:off x="6473343" y="3830196"/>
              <a:ext cx="312585" cy="244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a:t>
              </a:r>
              <a:r>
                <a:rPr lang="en-US" altLang="en-US" sz="1600" b="0" dirty="0">
                  <a:solidFill>
                    <a:schemeClr val="bg1"/>
                  </a:solidFill>
                  <a:latin typeface="Calibri" panose="020F0502020204030204" pitchFamily="34" charset="0"/>
                </a:rPr>
                <a:t>40</a:t>
              </a:r>
            </a:p>
          </p:txBody>
        </p:sp>
        <p:sp>
          <p:nvSpPr>
            <p:cNvPr id="26" name="Rectangle 40">
              <a:extLst>
                <a:ext uri="{FF2B5EF4-FFF2-40B4-BE49-F238E27FC236}">
                  <a16:creationId xmlns:a16="http://schemas.microsoft.com/office/drawing/2014/main" id="{479C3F19-7424-40FB-993D-1036212C4502}"/>
                </a:ext>
              </a:extLst>
            </p:cNvPr>
            <p:cNvSpPr>
              <a:spLocks noChangeArrowheads="1"/>
            </p:cNvSpPr>
            <p:nvPr/>
          </p:nvSpPr>
          <p:spPr bwMode="auto">
            <a:xfrm>
              <a:off x="6473342" y="3322311"/>
              <a:ext cx="312586" cy="244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‒20</a:t>
              </a:r>
              <a:endParaRPr lang="en-US" altLang="en-US" sz="1600" b="0" dirty="0">
                <a:solidFill>
                  <a:schemeClr val="bg1"/>
                </a:solidFill>
                <a:latin typeface="Calibri" panose="020F0502020204030204" pitchFamily="34" charset="0"/>
              </a:endParaRPr>
            </a:p>
          </p:txBody>
        </p:sp>
        <p:sp>
          <p:nvSpPr>
            <p:cNvPr id="27" name="Rectangle 41">
              <a:extLst>
                <a:ext uri="{FF2B5EF4-FFF2-40B4-BE49-F238E27FC236}">
                  <a16:creationId xmlns:a16="http://schemas.microsoft.com/office/drawing/2014/main" id="{6461F32C-3DEA-4BE0-B4C7-B82EF915109D}"/>
                </a:ext>
              </a:extLst>
            </p:cNvPr>
            <p:cNvSpPr>
              <a:spLocks noChangeArrowheads="1"/>
            </p:cNvSpPr>
            <p:nvPr/>
          </p:nvSpPr>
          <p:spPr bwMode="auto">
            <a:xfrm>
              <a:off x="6681732" y="2814427"/>
              <a:ext cx="104196" cy="244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rPr>
                <a:t>0</a:t>
              </a:r>
            </a:p>
          </p:txBody>
        </p:sp>
        <p:sp>
          <p:nvSpPr>
            <p:cNvPr id="31" name="Rectangle 45">
              <a:extLst>
                <a:ext uri="{FF2B5EF4-FFF2-40B4-BE49-F238E27FC236}">
                  <a16:creationId xmlns:a16="http://schemas.microsoft.com/office/drawing/2014/main" id="{3B02CFD3-FF4C-47EB-966A-9E76230B0FC9}"/>
                </a:ext>
              </a:extLst>
            </p:cNvPr>
            <p:cNvSpPr>
              <a:spLocks noChangeArrowheads="1"/>
            </p:cNvSpPr>
            <p:nvPr/>
          </p:nvSpPr>
          <p:spPr bwMode="auto">
            <a:xfrm>
              <a:off x="6574363" y="2306542"/>
              <a:ext cx="208391" cy="244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rPr>
                <a:t>20</a:t>
              </a:r>
            </a:p>
          </p:txBody>
        </p:sp>
        <p:sp>
          <p:nvSpPr>
            <p:cNvPr id="32" name="Rectangle 51">
              <a:extLst>
                <a:ext uri="{FF2B5EF4-FFF2-40B4-BE49-F238E27FC236}">
                  <a16:creationId xmlns:a16="http://schemas.microsoft.com/office/drawing/2014/main" id="{89C1BDA9-BDE4-4CB8-86AE-7CBFB24252AF}"/>
                </a:ext>
              </a:extLst>
            </p:cNvPr>
            <p:cNvSpPr>
              <a:spLocks noChangeArrowheads="1"/>
            </p:cNvSpPr>
            <p:nvPr/>
          </p:nvSpPr>
          <p:spPr bwMode="auto">
            <a:xfrm rot="16200000">
              <a:off x="4715527" y="3893671"/>
              <a:ext cx="3119437"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1" dirty="0">
                  <a:solidFill>
                    <a:schemeClr val="bg1"/>
                  </a:solidFill>
                  <a:latin typeface="Calibri" panose="020F0502020204030204" pitchFamily="34" charset="0"/>
                </a:rPr>
                <a:t>Best % Change in SLD </a:t>
              </a:r>
            </a:p>
          </p:txBody>
        </p:sp>
      </p:grpSp>
      <p:sp>
        <p:nvSpPr>
          <p:cNvPr id="34" name="Rectangle 33">
            <a:extLst>
              <a:ext uri="{FF2B5EF4-FFF2-40B4-BE49-F238E27FC236}">
                <a16:creationId xmlns:a16="http://schemas.microsoft.com/office/drawing/2014/main" id="{A330409A-6BFC-4D7E-8C13-14A15EDE0272}"/>
              </a:ext>
            </a:extLst>
          </p:cNvPr>
          <p:cNvSpPr/>
          <p:nvPr/>
        </p:nvSpPr>
        <p:spPr bwMode="auto">
          <a:xfrm>
            <a:off x="2323024" y="1951318"/>
            <a:ext cx="576072" cy="34131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Rectangle 34">
            <a:extLst>
              <a:ext uri="{FF2B5EF4-FFF2-40B4-BE49-F238E27FC236}">
                <a16:creationId xmlns:a16="http://schemas.microsoft.com/office/drawing/2014/main" id="{D4135A11-263B-4C62-81E4-D040920B1FC3}"/>
              </a:ext>
            </a:extLst>
          </p:cNvPr>
          <p:cNvSpPr/>
          <p:nvPr/>
        </p:nvSpPr>
        <p:spPr bwMode="auto">
          <a:xfrm>
            <a:off x="3038645" y="1982107"/>
            <a:ext cx="576072" cy="31052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Rectangle 35">
            <a:extLst>
              <a:ext uri="{FF2B5EF4-FFF2-40B4-BE49-F238E27FC236}">
                <a16:creationId xmlns:a16="http://schemas.microsoft.com/office/drawing/2014/main" id="{05479926-B13A-4FB4-B6D0-3A2731805632}"/>
              </a:ext>
            </a:extLst>
          </p:cNvPr>
          <p:cNvSpPr/>
          <p:nvPr/>
        </p:nvSpPr>
        <p:spPr bwMode="auto">
          <a:xfrm>
            <a:off x="3754266" y="2157598"/>
            <a:ext cx="576072" cy="13503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36">
            <a:extLst>
              <a:ext uri="{FF2B5EF4-FFF2-40B4-BE49-F238E27FC236}">
                <a16:creationId xmlns:a16="http://schemas.microsoft.com/office/drawing/2014/main" id="{C7DE4F86-E241-4C39-A954-850BF5CB8144}"/>
              </a:ext>
            </a:extLst>
          </p:cNvPr>
          <p:cNvSpPr/>
          <p:nvPr/>
        </p:nvSpPr>
        <p:spPr bwMode="auto">
          <a:xfrm>
            <a:off x="4469887" y="2280775"/>
            <a:ext cx="576072"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B069B68E-0CCF-4880-9998-25501D8C43A1}"/>
              </a:ext>
            </a:extLst>
          </p:cNvPr>
          <p:cNvSpPr/>
          <p:nvPr/>
        </p:nvSpPr>
        <p:spPr bwMode="auto">
          <a:xfrm>
            <a:off x="5185508" y="2292629"/>
            <a:ext cx="576072" cy="1046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6ED447C4-E39C-490C-B735-C8EA7D7F635B}"/>
              </a:ext>
            </a:extLst>
          </p:cNvPr>
          <p:cNvSpPr/>
          <p:nvPr/>
        </p:nvSpPr>
        <p:spPr bwMode="auto">
          <a:xfrm>
            <a:off x="5901129" y="2292628"/>
            <a:ext cx="576072" cy="17549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83ACBC02-AD35-42C2-9F55-A00DB4E8B87F}"/>
              </a:ext>
            </a:extLst>
          </p:cNvPr>
          <p:cNvSpPr/>
          <p:nvPr/>
        </p:nvSpPr>
        <p:spPr bwMode="auto">
          <a:xfrm>
            <a:off x="6616750" y="2292629"/>
            <a:ext cx="576072" cy="65578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3B839586-AB0C-46AD-8DEE-2374763CA21A}"/>
              </a:ext>
            </a:extLst>
          </p:cNvPr>
          <p:cNvSpPr/>
          <p:nvPr/>
        </p:nvSpPr>
        <p:spPr bwMode="auto">
          <a:xfrm>
            <a:off x="7332371" y="2292628"/>
            <a:ext cx="576072" cy="90516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2D22179B-3CC7-48F2-91D8-8642D6465AF4}"/>
              </a:ext>
            </a:extLst>
          </p:cNvPr>
          <p:cNvSpPr/>
          <p:nvPr/>
        </p:nvSpPr>
        <p:spPr bwMode="auto">
          <a:xfrm>
            <a:off x="8047992" y="2292629"/>
            <a:ext cx="576072" cy="109912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0F86F1EC-CCF1-42FF-9B43-C0555E20CC28}"/>
              </a:ext>
            </a:extLst>
          </p:cNvPr>
          <p:cNvSpPr/>
          <p:nvPr/>
        </p:nvSpPr>
        <p:spPr bwMode="auto">
          <a:xfrm>
            <a:off x="8763613" y="2292628"/>
            <a:ext cx="576072" cy="135127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1FF42BCF-FE5C-42BE-8A0A-CAB80E9E5A34}"/>
              </a:ext>
            </a:extLst>
          </p:cNvPr>
          <p:cNvSpPr/>
          <p:nvPr/>
        </p:nvSpPr>
        <p:spPr bwMode="auto">
          <a:xfrm>
            <a:off x="9479234" y="2280775"/>
            <a:ext cx="576072" cy="202940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A08E3DFA-9D22-456E-869C-66377616E2FC}"/>
              </a:ext>
            </a:extLst>
          </p:cNvPr>
          <p:cNvSpPr/>
          <p:nvPr/>
        </p:nvSpPr>
        <p:spPr bwMode="auto">
          <a:xfrm>
            <a:off x="10194855" y="2292628"/>
            <a:ext cx="576072" cy="231808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D26E76F4-8E42-480A-AAAA-630B2ED426F3}"/>
              </a:ext>
            </a:extLst>
          </p:cNvPr>
          <p:cNvSpPr/>
          <p:nvPr/>
        </p:nvSpPr>
        <p:spPr bwMode="auto">
          <a:xfrm>
            <a:off x="10910476" y="2280775"/>
            <a:ext cx="576072" cy="232534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 name="Line 23">
            <a:extLst>
              <a:ext uri="{FF2B5EF4-FFF2-40B4-BE49-F238E27FC236}">
                <a16:creationId xmlns:a16="http://schemas.microsoft.com/office/drawing/2014/main" id="{B74432CB-28A3-4743-9D97-E4FD02619D1C}"/>
              </a:ext>
            </a:extLst>
          </p:cNvPr>
          <p:cNvSpPr>
            <a:spLocks noChangeShapeType="1"/>
          </p:cNvSpPr>
          <p:nvPr/>
        </p:nvSpPr>
        <p:spPr bwMode="auto">
          <a:xfrm>
            <a:off x="2256791" y="2292635"/>
            <a:ext cx="9372442"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8" name="TextBox 47">
            <a:extLst>
              <a:ext uri="{FF2B5EF4-FFF2-40B4-BE49-F238E27FC236}">
                <a16:creationId xmlns:a16="http://schemas.microsoft.com/office/drawing/2014/main" id="{52842733-E8E1-46A0-AD4C-0AB65AFB1447}"/>
              </a:ext>
            </a:extLst>
          </p:cNvPr>
          <p:cNvSpPr txBox="1"/>
          <p:nvPr/>
        </p:nvSpPr>
        <p:spPr bwMode="auto">
          <a:xfrm>
            <a:off x="1062477" y="4712856"/>
            <a:ext cx="1217936" cy="617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ts val="2100"/>
              </a:lnSpc>
              <a:spcAft>
                <a:spcPct val="0"/>
              </a:spcAft>
              <a:buClrTx/>
              <a:buFontTx/>
              <a:buNone/>
            </a:pPr>
            <a:r>
              <a:rPr lang="en-US" sz="1600" b="0" dirty="0">
                <a:solidFill>
                  <a:schemeClr val="bg1"/>
                </a:solidFill>
                <a:latin typeface="Calibri" panose="020F0502020204030204" pitchFamily="34" charset="0"/>
              </a:rPr>
              <a:t>TC/IC 0 </a:t>
            </a:r>
            <a:r>
              <a:rPr lang="en-US" sz="1600" dirty="0">
                <a:solidFill>
                  <a:schemeClr val="bg1"/>
                </a:solidFill>
                <a:latin typeface="Calibri" panose="020F0502020204030204" pitchFamily="34" charset="0"/>
              </a:rPr>
              <a:t>or</a:t>
            </a:r>
            <a:r>
              <a:rPr lang="en-US" sz="1600" b="0" dirty="0">
                <a:solidFill>
                  <a:schemeClr val="bg1"/>
                </a:solidFill>
                <a:latin typeface="Calibri" panose="020F0502020204030204" pitchFamily="34" charset="0"/>
              </a:rPr>
              <a:t> 1</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TC/IC 2 </a:t>
            </a:r>
            <a:r>
              <a:rPr lang="en-US" sz="1600" dirty="0">
                <a:solidFill>
                  <a:schemeClr val="bg1"/>
                </a:solidFill>
                <a:latin typeface="Calibri" panose="020F0502020204030204" pitchFamily="34" charset="0"/>
              </a:rPr>
              <a:t>or</a:t>
            </a:r>
            <a:r>
              <a:rPr lang="en-US" sz="1600" b="0" dirty="0">
                <a:solidFill>
                  <a:schemeClr val="bg1"/>
                </a:solidFill>
                <a:latin typeface="Calibri" panose="020F0502020204030204" pitchFamily="34" charset="0"/>
              </a:rPr>
              <a:t> 3</a:t>
            </a:r>
          </a:p>
        </p:txBody>
      </p:sp>
      <p:sp>
        <p:nvSpPr>
          <p:cNvPr id="49" name="TextBox 48">
            <a:extLst>
              <a:ext uri="{FF2B5EF4-FFF2-40B4-BE49-F238E27FC236}">
                <a16:creationId xmlns:a16="http://schemas.microsoft.com/office/drawing/2014/main" id="{E9D0AA15-A270-47D7-A03E-8FC569BB5DA2}"/>
              </a:ext>
            </a:extLst>
          </p:cNvPr>
          <p:cNvSpPr txBox="1"/>
          <p:nvPr/>
        </p:nvSpPr>
        <p:spPr bwMode="auto">
          <a:xfrm rot="16200000">
            <a:off x="576257" y="4717840"/>
            <a:ext cx="763648" cy="505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ts val="1600"/>
              </a:lnSpc>
              <a:spcAft>
                <a:spcPct val="0"/>
              </a:spcAft>
              <a:buClrTx/>
              <a:buFontTx/>
              <a:buNone/>
            </a:pPr>
            <a:r>
              <a:rPr lang="en-US" sz="1600" b="1" dirty="0">
                <a:solidFill>
                  <a:schemeClr val="bg1"/>
                </a:solidFill>
                <a:latin typeface="Calibri" panose="020F0502020204030204" pitchFamily="34" charset="0"/>
              </a:rPr>
              <a:t>PD-L1</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SP142</a:t>
            </a:r>
          </a:p>
        </p:txBody>
      </p:sp>
      <p:sp>
        <p:nvSpPr>
          <p:cNvPr id="50" name="Line 23">
            <a:extLst>
              <a:ext uri="{FF2B5EF4-FFF2-40B4-BE49-F238E27FC236}">
                <a16:creationId xmlns:a16="http://schemas.microsoft.com/office/drawing/2014/main" id="{F62FCEA7-83C6-456E-959B-5664A3A82999}"/>
              </a:ext>
            </a:extLst>
          </p:cNvPr>
          <p:cNvSpPr>
            <a:spLocks noChangeShapeType="1"/>
          </p:cNvSpPr>
          <p:nvPr/>
        </p:nvSpPr>
        <p:spPr bwMode="auto">
          <a:xfrm>
            <a:off x="2256791" y="3045110"/>
            <a:ext cx="9372442" cy="0"/>
          </a:xfrm>
          <a:prstGeom prst="line">
            <a:avLst/>
          </a:prstGeom>
          <a:noFill/>
          <a:ln w="28575">
            <a:solidFill>
              <a:schemeClr val="bg1"/>
            </a:solidFill>
            <a:prstDash val="sysDot"/>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 name="TextBox 2">
            <a:extLst>
              <a:ext uri="{FF2B5EF4-FFF2-40B4-BE49-F238E27FC236}">
                <a16:creationId xmlns:a16="http://schemas.microsoft.com/office/drawing/2014/main" id="{A553B3C7-C1FF-431F-9260-7F1FDBA319E1}"/>
              </a:ext>
            </a:extLst>
          </p:cNvPr>
          <p:cNvSpPr txBox="1"/>
          <p:nvPr/>
        </p:nvSpPr>
        <p:spPr bwMode="auto">
          <a:xfrm>
            <a:off x="2682319" y="3486568"/>
            <a:ext cx="2292113"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ORR: 46% (6/13)</a:t>
            </a:r>
          </a:p>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DCR: 85% (11/13) </a:t>
            </a:r>
            <a:endParaRPr lang="en-US" b="0" dirty="0">
              <a:solidFill>
                <a:schemeClr val="bg1"/>
              </a:solidFill>
              <a:latin typeface="Calibri" panose="020F0502020204030204" pitchFamily="34" charset="0"/>
            </a:endParaRPr>
          </a:p>
        </p:txBody>
      </p:sp>
      <p:sp>
        <p:nvSpPr>
          <p:cNvPr id="51" name="TextBox 50">
            <a:extLst>
              <a:ext uri="{FF2B5EF4-FFF2-40B4-BE49-F238E27FC236}">
                <a16:creationId xmlns:a16="http://schemas.microsoft.com/office/drawing/2014/main" id="{5312AE1E-713F-477F-9437-15EAACBC063A}"/>
              </a:ext>
            </a:extLst>
          </p:cNvPr>
          <p:cNvSpPr txBox="1"/>
          <p:nvPr/>
        </p:nvSpPr>
        <p:spPr bwMode="auto">
          <a:xfrm>
            <a:off x="762000" y="5325867"/>
            <a:ext cx="1518413" cy="617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ts val="2100"/>
              </a:lnSpc>
              <a:spcAft>
                <a:spcPct val="0"/>
              </a:spcAft>
              <a:buClrTx/>
              <a:buFontTx/>
              <a:buNone/>
            </a:pPr>
            <a:r>
              <a:rPr lang="en-US" sz="1600" b="0" dirty="0">
                <a:solidFill>
                  <a:schemeClr val="bg1"/>
                </a:solidFill>
                <a:latin typeface="Calibri" panose="020F0502020204030204" pitchFamily="34" charset="0"/>
              </a:rPr>
              <a:t>Line of Therapy</a:t>
            </a:r>
            <a:br>
              <a:rPr lang="en-US" sz="1600" b="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Histology</a:t>
            </a:r>
            <a:endParaRPr lang="en-US" sz="1600" b="0" dirty="0">
              <a:solidFill>
                <a:schemeClr val="bg1"/>
              </a:solidFill>
              <a:latin typeface="Calibri" panose="020F0502020204030204" pitchFamily="34" charset="0"/>
            </a:endParaRPr>
          </a:p>
        </p:txBody>
      </p:sp>
      <p:sp>
        <p:nvSpPr>
          <p:cNvPr id="52" name="Text Box 11">
            <a:extLst>
              <a:ext uri="{FF2B5EF4-FFF2-40B4-BE49-F238E27FC236}">
                <a16:creationId xmlns:a16="http://schemas.microsoft.com/office/drawing/2014/main" id="{03525ADC-8FA8-44B3-9F29-505E838D916F}"/>
              </a:ext>
            </a:extLst>
          </p:cNvPr>
          <p:cNvSpPr txBox="1">
            <a:spLocks noChangeArrowheads="1"/>
          </p:cNvSpPr>
          <p:nvPr/>
        </p:nvSpPr>
        <p:spPr bwMode="auto">
          <a:xfrm>
            <a:off x="431245" y="640259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fontAlgn="base">
              <a:lnSpc>
                <a:spcPct val="100000"/>
              </a:lnSpc>
              <a:spcBef>
                <a:spcPct val="0"/>
              </a:spcBef>
              <a:spcAft>
                <a:spcPct val="0"/>
              </a:spcAft>
              <a:buClrTx/>
              <a:buNone/>
              <a:defRPr/>
            </a:pPr>
            <a:r>
              <a:rPr lang="en-US" altLang="en-US" sz="1200" dirty="0">
                <a:solidFill>
                  <a:srgbClr val="455560"/>
                </a:solidFill>
                <a:latin typeface="Calibri" panose="020F0502020204030204" pitchFamily="34" charset="0"/>
                <a:cs typeface="Arial" panose="020B0604020202020204" pitchFamily="34" charset="0"/>
              </a:rPr>
              <a:t>Bendell. AACR 2020. Abstr CT302</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Tree>
    <p:extLst>
      <p:ext uri="{BB962C8B-B14F-4D97-AF65-F5344CB8AC3E}">
        <p14:creationId xmlns:p14="http://schemas.microsoft.com/office/powerpoint/2010/main" val="33990212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FA821-A50B-4233-B52B-6C6318517A64}"/>
              </a:ext>
            </a:extLst>
          </p:cNvPr>
          <p:cNvSpPr>
            <a:spLocks noGrp="1"/>
          </p:cNvSpPr>
          <p:nvPr>
            <p:ph type="title"/>
          </p:nvPr>
        </p:nvSpPr>
        <p:spPr/>
        <p:txBody>
          <a:bodyPr/>
          <a:lstStyle/>
          <a:p>
            <a:r>
              <a:rPr lang="en-US" sz="3600" dirty="0"/>
              <a:t>Immune-Mediated AEs With </a:t>
            </a:r>
            <a:br>
              <a:rPr lang="en-US" sz="3600" dirty="0"/>
            </a:br>
            <a:r>
              <a:rPr lang="en-US" sz="3600" dirty="0" err="1"/>
              <a:t>Tiragolumab</a:t>
            </a:r>
            <a:r>
              <a:rPr lang="en-US" sz="3600" dirty="0"/>
              <a:t> ± Atezolizumab</a:t>
            </a:r>
          </a:p>
        </p:txBody>
      </p:sp>
      <p:graphicFrame>
        <p:nvGraphicFramePr>
          <p:cNvPr id="6" name="Table 6">
            <a:extLst>
              <a:ext uri="{FF2B5EF4-FFF2-40B4-BE49-F238E27FC236}">
                <a16:creationId xmlns:a16="http://schemas.microsoft.com/office/drawing/2014/main" id="{469A09C6-88AA-494C-AF76-047AE9D94608}"/>
              </a:ext>
            </a:extLst>
          </p:cNvPr>
          <p:cNvGraphicFramePr>
            <a:graphicFrameLocks noGrp="1"/>
          </p:cNvGraphicFramePr>
          <p:nvPr>
            <p:ph idx="1"/>
            <p:extLst>
              <p:ext uri="{D42A27DB-BD31-4B8C-83A1-F6EECF244321}">
                <p14:modId xmlns:p14="http://schemas.microsoft.com/office/powerpoint/2010/main" val="3178658925"/>
              </p:ext>
            </p:extLst>
          </p:nvPr>
        </p:nvGraphicFramePr>
        <p:xfrm>
          <a:off x="723900" y="1600200"/>
          <a:ext cx="10782300" cy="3977640"/>
        </p:xfrm>
        <a:graphic>
          <a:graphicData uri="http://schemas.openxmlformats.org/drawingml/2006/table">
            <a:tbl>
              <a:tblPr firstRow="1" bandRow="1">
                <a:tableStyleId>{5C22544A-7EE6-4342-B048-85BDC9FD1C3A}</a:tableStyleId>
              </a:tblPr>
              <a:tblGrid>
                <a:gridCol w="3594100">
                  <a:extLst>
                    <a:ext uri="{9D8B030D-6E8A-4147-A177-3AD203B41FA5}">
                      <a16:colId xmlns:a16="http://schemas.microsoft.com/office/drawing/2014/main" val="1442674604"/>
                    </a:ext>
                  </a:extLst>
                </a:gridCol>
                <a:gridCol w="3594100">
                  <a:extLst>
                    <a:ext uri="{9D8B030D-6E8A-4147-A177-3AD203B41FA5}">
                      <a16:colId xmlns:a16="http://schemas.microsoft.com/office/drawing/2014/main" val="3503222245"/>
                    </a:ext>
                  </a:extLst>
                </a:gridCol>
                <a:gridCol w="3594100">
                  <a:extLst>
                    <a:ext uri="{9D8B030D-6E8A-4147-A177-3AD203B41FA5}">
                      <a16:colId xmlns:a16="http://schemas.microsoft.com/office/drawing/2014/main" val="3663509065"/>
                    </a:ext>
                  </a:extLst>
                </a:gridCol>
              </a:tblGrid>
              <a:tr h="370840">
                <a:tc>
                  <a:txBody>
                    <a:bodyPr/>
                    <a:lstStyle/>
                    <a:p>
                      <a:endParaRPr lang="en-US" sz="18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800" dirty="0"/>
                        <a:t>Phase Ia: Tiragolumab </a:t>
                      </a:r>
                      <a:br>
                        <a:rPr lang="en-US" sz="1800" dirty="0"/>
                      </a:br>
                      <a:r>
                        <a:rPr lang="en-US" sz="1800" dirty="0"/>
                        <a:t>(n = 24)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800" dirty="0"/>
                        <a:t>Phase Ib: Tiragolumab </a:t>
                      </a:r>
                      <a:br>
                        <a:rPr lang="en-US" sz="1800" dirty="0"/>
                      </a:br>
                      <a:r>
                        <a:rPr lang="en-US" sz="1800" dirty="0"/>
                        <a:t>+ Atezolizumab (n = 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628292693"/>
                  </a:ext>
                </a:extLst>
              </a:tr>
              <a:tr h="370840">
                <a:tc>
                  <a:txBody>
                    <a:bodyPr/>
                    <a:lstStyle/>
                    <a:p>
                      <a:r>
                        <a:rPr lang="en-US" sz="1800" dirty="0">
                          <a:solidFill>
                            <a:schemeClr val="bg1"/>
                          </a:solidFill>
                        </a:rPr>
                        <a:t>All immune-mediated AE, n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4 (17)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29 (59)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116565843"/>
                  </a:ext>
                </a:extLst>
              </a:tr>
              <a:tr h="370840">
                <a:tc>
                  <a:txBody>
                    <a:bodyPr/>
                    <a:lstStyle/>
                    <a:p>
                      <a:r>
                        <a:rPr lang="en-US" sz="1800" dirty="0">
                          <a:solidFill>
                            <a:schemeClr val="bg1"/>
                          </a:solidFill>
                        </a:rPr>
                        <a:t>Grade 3-5 immune-mediated AE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2 (4)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498149587"/>
                  </a:ext>
                </a:extLst>
              </a:tr>
              <a:tr h="370840">
                <a:tc>
                  <a:txBody>
                    <a:bodyPr/>
                    <a:lstStyle/>
                    <a:p>
                      <a:r>
                        <a:rPr lang="en-US" sz="1800" dirty="0">
                          <a:solidFill>
                            <a:schemeClr val="bg1"/>
                          </a:solidFill>
                        </a:rPr>
                        <a:t>Infusion-related reaction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2 (8)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 4 (8)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95892038"/>
                  </a:ext>
                </a:extLst>
              </a:tr>
              <a:tr h="370840">
                <a:tc>
                  <a:txBody>
                    <a:bodyPr/>
                    <a:lstStyle/>
                    <a:p>
                      <a:r>
                        <a:rPr lang="en-US" sz="1800" dirty="0">
                          <a:solidFill>
                            <a:schemeClr val="bg1"/>
                          </a:solidFill>
                        </a:rPr>
                        <a:t>Rash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2 (8)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14 (29)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509678842"/>
                  </a:ext>
                </a:extLst>
              </a:tr>
              <a:tr h="370840">
                <a:tc>
                  <a:txBody>
                    <a:bodyPr/>
                    <a:lstStyle/>
                    <a:p>
                      <a:r>
                        <a:rPr lang="en-US" sz="1800" dirty="0">
                          <a:solidFill>
                            <a:schemeClr val="bg1"/>
                          </a:solidFill>
                        </a:rPr>
                        <a:t>Hepatitis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1 (4)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10 (20)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376300293"/>
                  </a:ext>
                </a:extLst>
              </a:tr>
              <a:tr h="370840">
                <a:tc>
                  <a:txBody>
                    <a:bodyPr/>
                    <a:lstStyle/>
                    <a:p>
                      <a:r>
                        <a:rPr lang="en-US" sz="1800" dirty="0">
                          <a:solidFill>
                            <a:schemeClr val="bg1"/>
                          </a:solidFill>
                        </a:rPr>
                        <a:t>Pancreatitis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1 (4)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1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189663909"/>
                  </a:ext>
                </a:extLst>
              </a:tr>
              <a:tr h="370840">
                <a:tc>
                  <a:txBody>
                    <a:bodyPr/>
                    <a:lstStyle/>
                    <a:p>
                      <a:r>
                        <a:rPr lang="en-US" sz="1800" dirty="0">
                          <a:solidFill>
                            <a:schemeClr val="bg1"/>
                          </a:solidFill>
                        </a:rPr>
                        <a:t>Hyperthyroidism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4 (8)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30729387"/>
                  </a:ext>
                </a:extLst>
              </a:tr>
              <a:tr h="370840">
                <a:tc>
                  <a:txBody>
                    <a:bodyPr/>
                    <a:lstStyle/>
                    <a:p>
                      <a:r>
                        <a:rPr lang="en-US" sz="1800" dirty="0">
                          <a:solidFill>
                            <a:schemeClr val="bg1"/>
                          </a:solidFill>
                        </a:rPr>
                        <a:t>Hypothyroidism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3 (6)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137283555"/>
                  </a:ext>
                </a:extLst>
              </a:tr>
              <a:tr h="370840">
                <a:tc>
                  <a:txBody>
                    <a:bodyPr/>
                    <a:lstStyle/>
                    <a:p>
                      <a:r>
                        <a:rPr lang="en-US" sz="1800" dirty="0">
                          <a:solidFill>
                            <a:schemeClr val="bg1"/>
                          </a:solidFill>
                        </a:rPr>
                        <a:t>Anemia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1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462863479"/>
                  </a:ext>
                </a:extLst>
              </a:tr>
            </a:tbl>
          </a:graphicData>
        </a:graphic>
      </p:graphicFrame>
      <p:pic>
        <p:nvPicPr>
          <p:cNvPr id="4" name="Picture 3" descr="A picture containing text, ax, wheel&#10;&#10;Description automatically generated">
            <a:extLst>
              <a:ext uri="{FF2B5EF4-FFF2-40B4-BE49-F238E27FC236}">
                <a16:creationId xmlns:a16="http://schemas.microsoft.com/office/drawing/2014/main" id="{A8C890B5-6E81-4057-944F-1B4D79E079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5" name="Rectangle 8">
            <a:extLst>
              <a:ext uri="{FF2B5EF4-FFF2-40B4-BE49-F238E27FC236}">
                <a16:creationId xmlns:a16="http://schemas.microsoft.com/office/drawing/2014/main" id="{B0EE26A9-333B-4537-95A1-EA9CF736686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sp>
        <p:nvSpPr>
          <p:cNvPr id="7" name="Text Box 11">
            <a:extLst>
              <a:ext uri="{FF2B5EF4-FFF2-40B4-BE49-F238E27FC236}">
                <a16:creationId xmlns:a16="http://schemas.microsoft.com/office/drawing/2014/main" id="{33355D96-56F6-4BD5-93ED-AD5ACD42E8FA}"/>
              </a:ext>
            </a:extLst>
          </p:cNvPr>
          <p:cNvSpPr txBox="1">
            <a:spLocks noChangeArrowheads="1"/>
          </p:cNvSpPr>
          <p:nvPr/>
        </p:nvSpPr>
        <p:spPr bwMode="auto">
          <a:xfrm>
            <a:off x="441635" y="639511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fontAlgn="base">
              <a:lnSpc>
                <a:spcPct val="100000"/>
              </a:lnSpc>
              <a:spcBef>
                <a:spcPct val="0"/>
              </a:spcBef>
              <a:spcAft>
                <a:spcPct val="0"/>
              </a:spcAft>
              <a:buClrTx/>
              <a:buNone/>
              <a:defRPr/>
            </a:pPr>
            <a:r>
              <a:rPr lang="en-US" altLang="en-US" sz="1200" dirty="0">
                <a:solidFill>
                  <a:srgbClr val="455560"/>
                </a:solidFill>
                <a:latin typeface="Calibri" panose="020F0502020204030204" pitchFamily="34" charset="0"/>
                <a:cs typeface="Arial" panose="020B0604020202020204" pitchFamily="34" charset="0"/>
              </a:rPr>
              <a:t>Bendell. AACR 2020. Abstr CT302.</a:t>
            </a:r>
          </a:p>
        </p:txBody>
      </p:sp>
    </p:spTree>
    <p:extLst>
      <p:ext uri="{BB962C8B-B14F-4D97-AF65-F5344CB8AC3E}">
        <p14:creationId xmlns:p14="http://schemas.microsoft.com/office/powerpoint/2010/main" val="352045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30B00-DF69-4FD3-AE0A-31F4C2436153}"/>
              </a:ext>
            </a:extLst>
          </p:cNvPr>
          <p:cNvSpPr>
            <a:spLocks noGrp="1"/>
          </p:cNvSpPr>
          <p:nvPr>
            <p:ph type="title"/>
          </p:nvPr>
        </p:nvSpPr>
        <p:spPr/>
        <p:txBody>
          <a:bodyPr/>
          <a:lstStyle/>
          <a:p>
            <a:r>
              <a:rPr lang="en-US" sz="3600" dirty="0"/>
              <a:t>CITYSCAPE: Phase II Trial of </a:t>
            </a:r>
            <a:r>
              <a:rPr lang="en-US" sz="3600" dirty="0" err="1"/>
              <a:t>Tiragolumab</a:t>
            </a:r>
            <a:r>
              <a:rPr lang="en-US" sz="3600" dirty="0"/>
              <a:t> + Atezolizumab vs Atezolizumab in Patients With PD-L1+ NSCLC</a:t>
            </a:r>
          </a:p>
        </p:txBody>
      </p:sp>
      <p:sp>
        <p:nvSpPr>
          <p:cNvPr id="3" name="Content Placeholder 2">
            <a:extLst>
              <a:ext uri="{FF2B5EF4-FFF2-40B4-BE49-F238E27FC236}">
                <a16:creationId xmlns:a16="http://schemas.microsoft.com/office/drawing/2014/main" id="{36AC6E90-0593-4C79-BC6D-4F3D3E76F30C}"/>
              </a:ext>
            </a:extLst>
          </p:cNvPr>
          <p:cNvSpPr>
            <a:spLocks noGrp="1"/>
          </p:cNvSpPr>
          <p:nvPr>
            <p:ph idx="1"/>
          </p:nvPr>
        </p:nvSpPr>
        <p:spPr/>
        <p:txBody>
          <a:bodyPr/>
          <a:lstStyle/>
          <a:p>
            <a:r>
              <a:rPr lang="en-US" sz="2800" dirty="0"/>
              <a:t>Randomized, double-blind phase II trial</a:t>
            </a:r>
            <a:endParaRPr lang="en-US" sz="2800" baseline="30000" dirty="0"/>
          </a:p>
          <a:p>
            <a:endParaRPr lang="en-US" dirty="0"/>
          </a:p>
          <a:p>
            <a:endParaRPr lang="en-US" dirty="0"/>
          </a:p>
          <a:p>
            <a:endParaRPr lang="en-US" dirty="0"/>
          </a:p>
          <a:p>
            <a:endParaRPr lang="en-US" dirty="0"/>
          </a:p>
          <a:p>
            <a:pPr marL="0" indent="0">
              <a:buNone/>
            </a:pPr>
            <a:endParaRPr lang="en-US" dirty="0"/>
          </a:p>
          <a:p>
            <a:r>
              <a:rPr lang="en-US" dirty="0"/>
              <a:t>Primary endpoint: ORR and PFS</a:t>
            </a:r>
          </a:p>
          <a:p>
            <a:r>
              <a:rPr lang="en-US" dirty="0"/>
              <a:t>Secondary endpoints: Safety, DoR, OS, PROs, efficacy analysis by PD-L1</a:t>
            </a:r>
          </a:p>
        </p:txBody>
      </p:sp>
      <p:sp>
        <p:nvSpPr>
          <p:cNvPr id="7" name="Text Box 15">
            <a:extLst>
              <a:ext uri="{FF2B5EF4-FFF2-40B4-BE49-F238E27FC236}">
                <a16:creationId xmlns:a16="http://schemas.microsoft.com/office/drawing/2014/main" id="{46CB8DEE-6857-4CF7-BF0E-E2B239F4B9B5}"/>
              </a:ext>
            </a:extLst>
          </p:cNvPr>
          <p:cNvSpPr txBox="1">
            <a:spLocks noChangeArrowheads="1"/>
          </p:cNvSpPr>
          <p:nvPr/>
        </p:nvSpPr>
        <p:spPr bwMode="auto">
          <a:xfrm>
            <a:off x="440183" y="639805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Cho. ESMO 2021. Abstr LBA2</a:t>
            </a:r>
            <a:r>
              <a:rPr lang="en-US" altLang="en-US" sz="1200" b="0" dirty="0">
                <a:solidFill>
                  <a:srgbClr val="455560"/>
                </a:solidFill>
                <a:latin typeface="Calibri" panose="020F0502020204030204" pitchFamily="34" charset="0"/>
                <a:cs typeface="Arial" panose="020B0604020202020204" pitchFamily="34" charset="0"/>
              </a:rPr>
              <a:t>. Rodriguez-Abreu. ASCO 2020. Abstr 9503.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8" name="Text Box 45">
            <a:extLst>
              <a:ext uri="{FF2B5EF4-FFF2-40B4-BE49-F238E27FC236}">
                <a16:creationId xmlns:a16="http://schemas.microsoft.com/office/drawing/2014/main" id="{1C9F7E21-DF7F-4547-91D4-546645E73D3D}"/>
              </a:ext>
            </a:extLst>
          </p:cNvPr>
          <p:cNvSpPr txBox="1">
            <a:spLocks noChangeArrowheads="1"/>
          </p:cNvSpPr>
          <p:nvPr/>
        </p:nvSpPr>
        <p:spPr bwMode="auto">
          <a:xfrm>
            <a:off x="623799" y="3025134"/>
            <a:ext cx="275757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stage IV NSCLC, </a:t>
            </a:r>
            <a:b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previous systemic therapy; EGFR/ALK wild type and tumor </a:t>
            </a:r>
            <a:b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PD-L1 TPS ≥1% by 22C3 IHC</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135)</a:t>
            </a:r>
            <a:endPar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Rectangle 49">
            <a:extLst>
              <a:ext uri="{FF2B5EF4-FFF2-40B4-BE49-F238E27FC236}">
                <a16:creationId xmlns:a16="http://schemas.microsoft.com/office/drawing/2014/main" id="{2815382E-EE21-45D1-A297-20F546630070}"/>
              </a:ext>
            </a:extLst>
          </p:cNvPr>
          <p:cNvSpPr>
            <a:spLocks noChangeArrowheads="1"/>
          </p:cNvSpPr>
          <p:nvPr/>
        </p:nvSpPr>
        <p:spPr bwMode="auto">
          <a:xfrm>
            <a:off x="4335196" y="2692138"/>
            <a:ext cx="4656403" cy="867791"/>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Tiragolumab </a:t>
            </a: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600 mg IV Q3W </a:t>
            </a:r>
            <a:b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r>
              <a:rPr lang="en-US" altLang="en-US" sz="1400" dirty="0">
                <a:solidFill>
                  <a:srgbClr val="FFFFFF"/>
                </a:solidFill>
                <a:latin typeface="Calibri" panose="020F0502020204030204" pitchFamily="34" charset="0"/>
                <a:cs typeface="Arial" panose="020B0604020202020204" pitchFamily="34" charset="0"/>
              </a:rPr>
              <a:t> </a:t>
            </a:r>
            <a:r>
              <a:rPr lang="en-US" altLang="en-US" sz="1400" dirty="0">
                <a:solidFill>
                  <a:srgbClr val="FFFFFF"/>
                </a:solidFill>
                <a:latin typeface="Calibri" panose="020F0502020204030204" pitchFamily="34" charset="0"/>
              </a:rPr>
              <a:t>Atezolizumab</a:t>
            </a:r>
            <a:r>
              <a:rPr lang="en-US" altLang="en-US" sz="1400" b="0" dirty="0">
                <a:solidFill>
                  <a:srgbClr val="FFFFFF"/>
                </a:solidFill>
                <a:latin typeface="Calibri" panose="020F0502020204030204" pitchFamily="34" charset="0"/>
              </a:rPr>
              <a:t> 1200 mg IV Q3W</a:t>
            </a:r>
            <a:endPar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 name="Rectangle 50">
            <a:extLst>
              <a:ext uri="{FF2B5EF4-FFF2-40B4-BE49-F238E27FC236}">
                <a16:creationId xmlns:a16="http://schemas.microsoft.com/office/drawing/2014/main" id="{DE4EADDB-FAC2-4604-8141-351DEA623BE9}"/>
              </a:ext>
            </a:extLst>
          </p:cNvPr>
          <p:cNvSpPr>
            <a:spLocks noChangeArrowheads="1"/>
          </p:cNvSpPr>
          <p:nvPr/>
        </p:nvSpPr>
        <p:spPr bwMode="auto">
          <a:xfrm>
            <a:off x="4335196" y="3664600"/>
            <a:ext cx="4656403" cy="834048"/>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Placebo </a:t>
            </a: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600 mg IV Q3W</a:t>
            </a:r>
          </a:p>
          <a:p>
            <a:pPr lvl="0" algn="ctr" eaLnBrk="0" fontAlgn="base" hangingPunct="0">
              <a:lnSpc>
                <a:spcPct val="100000"/>
              </a:lnSpc>
              <a:spcBef>
                <a:spcPct val="0"/>
              </a:spcBef>
              <a:spcAft>
                <a:spcPct val="0"/>
              </a:spcAft>
              <a:buClrTx/>
              <a:buNone/>
              <a:defRPr/>
            </a:pPr>
            <a:r>
              <a:rPr lang="en-US" altLang="en-US" sz="1400" dirty="0">
                <a:solidFill>
                  <a:srgbClr val="FFFFFF"/>
                </a:solidFill>
                <a:latin typeface="Calibri" panose="020F0502020204030204" pitchFamily="34" charset="0"/>
                <a:cs typeface="Arial" panose="020B0604020202020204" pitchFamily="34" charset="0"/>
              </a:rPr>
              <a:t>+ </a:t>
            </a:r>
            <a:r>
              <a:rPr lang="en-US" altLang="en-US" sz="1400" dirty="0">
                <a:solidFill>
                  <a:srgbClr val="FFFFFF"/>
                </a:solidFill>
                <a:latin typeface="Calibri" panose="020F0502020204030204" pitchFamily="34" charset="0"/>
              </a:rPr>
              <a:t>Atezolizumab</a:t>
            </a:r>
            <a:r>
              <a:rPr lang="en-US" altLang="en-US" sz="1400" b="0" dirty="0">
                <a:solidFill>
                  <a:srgbClr val="FFFFFF"/>
                </a:solidFill>
                <a:latin typeface="Calibri" panose="020F0502020204030204" pitchFamily="34" charset="0"/>
              </a:rPr>
              <a:t> 1200 mg IV Q3W</a:t>
            </a:r>
            <a:endPar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Line 51">
            <a:extLst>
              <a:ext uri="{FF2B5EF4-FFF2-40B4-BE49-F238E27FC236}">
                <a16:creationId xmlns:a16="http://schemas.microsoft.com/office/drawing/2014/main" id="{3A23971A-A039-4300-94C1-0E19FA5712F9}"/>
              </a:ext>
            </a:extLst>
          </p:cNvPr>
          <p:cNvSpPr>
            <a:spLocks noChangeShapeType="1"/>
          </p:cNvSpPr>
          <p:nvPr/>
        </p:nvSpPr>
        <p:spPr bwMode="auto">
          <a:xfrm rot="16200000">
            <a:off x="9431813" y="3423398"/>
            <a:ext cx="0" cy="36576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Line 53">
            <a:extLst>
              <a:ext uri="{FF2B5EF4-FFF2-40B4-BE49-F238E27FC236}">
                <a16:creationId xmlns:a16="http://schemas.microsoft.com/office/drawing/2014/main" id="{89DC46F8-58EE-449B-8B39-763AB6B1D9F9}"/>
              </a:ext>
            </a:extLst>
          </p:cNvPr>
          <p:cNvSpPr>
            <a:spLocks noChangeShapeType="1"/>
          </p:cNvSpPr>
          <p:nvPr/>
        </p:nvSpPr>
        <p:spPr bwMode="auto">
          <a:xfrm>
            <a:off x="3474773" y="3735598"/>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 name="Line 54">
            <a:extLst>
              <a:ext uri="{FF2B5EF4-FFF2-40B4-BE49-F238E27FC236}">
                <a16:creationId xmlns:a16="http://schemas.microsoft.com/office/drawing/2014/main" id="{4B2674A9-44D0-494B-96AA-247670FF852D}"/>
              </a:ext>
            </a:extLst>
          </p:cNvPr>
          <p:cNvSpPr>
            <a:spLocks noChangeShapeType="1"/>
          </p:cNvSpPr>
          <p:nvPr/>
        </p:nvSpPr>
        <p:spPr bwMode="auto">
          <a:xfrm flipV="1">
            <a:off x="3474773" y="3135522"/>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Text Box 232">
            <a:extLst>
              <a:ext uri="{FF2B5EF4-FFF2-40B4-BE49-F238E27FC236}">
                <a16:creationId xmlns:a16="http://schemas.microsoft.com/office/drawing/2014/main" id="{B307E53B-7B06-4D82-8932-9721F7777254}"/>
              </a:ext>
            </a:extLst>
          </p:cNvPr>
          <p:cNvSpPr txBox="1">
            <a:spLocks noChangeArrowheads="1"/>
          </p:cNvSpPr>
          <p:nvPr/>
        </p:nvSpPr>
        <p:spPr bwMode="auto">
          <a:xfrm>
            <a:off x="9506765" y="3448778"/>
            <a:ext cx="128909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spcBef>
                <a:spcPct val="20000"/>
              </a:spcBef>
              <a:buClr>
                <a:srgbClr val="00BCB5"/>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lr>
                <a:schemeClr val="accent1"/>
              </a:buClr>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rgbClr val="00BCB5"/>
              </a:buClr>
              <a:buFont typeface="Arial" panose="020B0604020202020204" pitchFamily="34" charset="0"/>
              <a:buChar char="•"/>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lr>
                <a:schemeClr val="accent1"/>
              </a:buClr>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9pPr>
          </a:lstStyle>
          <a:p>
            <a:pPr marL="0" marR="0" lvl="0" indent="0" algn="ctr" defTabSz="121917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400" b="1" i="1" u="none" strike="noStrike" kern="1200" cap="none" spc="0" normalizeH="0" baseline="0" noProof="0" dirty="0">
                <a:ln>
                  <a:noFill/>
                </a:ln>
                <a:solidFill>
                  <a:srgbClr val="070605"/>
                </a:solidFill>
                <a:effectLst/>
                <a:uLnTx/>
                <a:uFillTx/>
                <a:latin typeface="Calibri" panose="020F0502020204030204" pitchFamily="34" charset="0"/>
                <a:ea typeface="ＭＳ Ｐゴシック" panose="020B0600070205080204" pitchFamily="34" charset="-128"/>
                <a:cs typeface="Calibri" panose="020F0502020204030204" pitchFamily="34" charset="0"/>
              </a:rPr>
              <a:t>PD or loss of clinical benefit</a:t>
            </a:r>
          </a:p>
        </p:txBody>
      </p:sp>
      <p:sp>
        <p:nvSpPr>
          <p:cNvPr id="15" name="Rectangle 14">
            <a:extLst>
              <a:ext uri="{FF2B5EF4-FFF2-40B4-BE49-F238E27FC236}">
                <a16:creationId xmlns:a16="http://schemas.microsoft.com/office/drawing/2014/main" id="{B9491F16-9E63-42C0-B803-9E54FC1BE40B}"/>
              </a:ext>
            </a:extLst>
          </p:cNvPr>
          <p:cNvSpPr/>
          <p:nvPr/>
        </p:nvSpPr>
        <p:spPr>
          <a:xfrm>
            <a:off x="1227782" y="2138875"/>
            <a:ext cx="4493981" cy="523220"/>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Stratification by PD-L1 TPS (1-49% vs ≥50%), histology (nonsquamous vs squamous), tobacco use (yes vs no)</a:t>
            </a:r>
          </a:p>
        </p:txBody>
      </p:sp>
      <p:cxnSp>
        <p:nvCxnSpPr>
          <p:cNvPr id="16" name="Straight Arrow Connector 15">
            <a:extLst>
              <a:ext uri="{FF2B5EF4-FFF2-40B4-BE49-F238E27FC236}">
                <a16:creationId xmlns:a16="http://schemas.microsoft.com/office/drawing/2014/main" id="{B7F11749-028A-42E5-82A9-D3DEB67C31A6}"/>
              </a:ext>
            </a:extLst>
          </p:cNvPr>
          <p:cNvCxnSpPr/>
          <p:nvPr/>
        </p:nvCxnSpPr>
        <p:spPr bwMode="auto">
          <a:xfrm>
            <a:off x="3475923" y="2727188"/>
            <a:ext cx="0" cy="443384"/>
          </a:xfrm>
          <a:prstGeom prst="straightConnector1">
            <a:avLst/>
          </a:prstGeom>
          <a:noFill/>
          <a:ln w="28575" cap="flat" cmpd="sng" algn="ctr">
            <a:solidFill>
              <a:schemeClr val="bg1"/>
            </a:solidFill>
            <a:prstDash val="sysDash"/>
            <a:round/>
            <a:headEnd type="none" w="med" len="med"/>
            <a:tailEnd type="triangle"/>
          </a:ln>
          <a:effectLst/>
        </p:spPr>
      </p:cxnSp>
      <p:grpSp>
        <p:nvGrpSpPr>
          <p:cNvPr id="17" name="Group 16">
            <a:extLst>
              <a:ext uri="{FF2B5EF4-FFF2-40B4-BE49-F238E27FC236}">
                <a16:creationId xmlns:a16="http://schemas.microsoft.com/office/drawing/2014/main" id="{123759B8-1F96-423C-9B6A-027E776F675F}"/>
              </a:ext>
            </a:extLst>
          </p:cNvPr>
          <p:cNvGrpSpPr/>
          <p:nvPr/>
        </p:nvGrpSpPr>
        <p:grpSpPr>
          <a:xfrm>
            <a:off x="9392911" y="6207927"/>
            <a:ext cx="2488502" cy="454909"/>
            <a:chOff x="9392911" y="6207927"/>
            <a:chExt cx="2488502" cy="454909"/>
          </a:xfrm>
        </p:grpSpPr>
        <p:pic>
          <p:nvPicPr>
            <p:cNvPr id="18" name="Picture 17" descr="A picture containing text, ax, wheel&#10;&#10;Description automatically generated">
              <a:extLst>
                <a:ext uri="{FF2B5EF4-FFF2-40B4-BE49-F238E27FC236}">
                  <a16:creationId xmlns:a16="http://schemas.microsoft.com/office/drawing/2014/main" id="{0043127D-9ECB-44E8-A7CF-7E79248FFB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9" name="Rectangle 8">
              <a:extLst>
                <a:ext uri="{FF2B5EF4-FFF2-40B4-BE49-F238E27FC236}">
                  <a16:creationId xmlns:a16="http://schemas.microsoft.com/office/drawing/2014/main" id="{E2FC842F-865C-4DBF-BBE6-34DA44D905D7}"/>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4947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49231-5134-46CC-BD94-69E628ACA589}"/>
              </a:ext>
            </a:extLst>
          </p:cNvPr>
          <p:cNvSpPr>
            <a:spLocks noGrp="1"/>
          </p:cNvSpPr>
          <p:nvPr>
            <p:ph type="title"/>
          </p:nvPr>
        </p:nvSpPr>
        <p:spPr/>
        <p:txBody>
          <a:bodyPr/>
          <a:lstStyle/>
          <a:p>
            <a:r>
              <a:rPr lang="en-US" sz="3600" dirty="0"/>
              <a:t>CITYSCAPE: Overall Response Rate with Atezolizumab ± </a:t>
            </a:r>
            <a:r>
              <a:rPr lang="en-US" sz="3600" dirty="0" err="1"/>
              <a:t>Tiragolumab</a:t>
            </a:r>
            <a:endParaRPr lang="en-US" sz="3600" dirty="0"/>
          </a:p>
        </p:txBody>
      </p:sp>
      <p:sp>
        <p:nvSpPr>
          <p:cNvPr id="8" name="Text Box 15">
            <a:extLst>
              <a:ext uri="{FF2B5EF4-FFF2-40B4-BE49-F238E27FC236}">
                <a16:creationId xmlns:a16="http://schemas.microsoft.com/office/drawing/2014/main" id="{CC18C5C7-EAD3-4591-8E6C-3B04031C0829}"/>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Rodriguez-Abreu. ASCO 2020. Abstr 9503. </a:t>
            </a:r>
          </a:p>
        </p:txBody>
      </p:sp>
      <p:sp>
        <p:nvSpPr>
          <p:cNvPr id="3" name="TextBox 2">
            <a:extLst>
              <a:ext uri="{FF2B5EF4-FFF2-40B4-BE49-F238E27FC236}">
                <a16:creationId xmlns:a16="http://schemas.microsoft.com/office/drawing/2014/main" id="{33FF5FA3-4461-45F1-8BA6-0D0D60B015EA}"/>
              </a:ext>
            </a:extLst>
          </p:cNvPr>
          <p:cNvSpPr txBox="1"/>
          <p:nvPr/>
        </p:nvSpPr>
        <p:spPr bwMode="auto">
          <a:xfrm>
            <a:off x="1271017" y="1534655"/>
            <a:ext cx="99176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1" dirty="0">
                <a:solidFill>
                  <a:schemeClr val="bg1"/>
                </a:solidFill>
                <a:latin typeface="Calibri" panose="020F0502020204030204" pitchFamily="34" charset="0"/>
              </a:rPr>
              <a:t>Confirmed ORR at Median Follow-up of 5.9 Mo </a:t>
            </a:r>
          </a:p>
        </p:txBody>
      </p:sp>
      <p:sp>
        <p:nvSpPr>
          <p:cNvPr id="9" name="TextBox 8">
            <a:extLst>
              <a:ext uri="{FF2B5EF4-FFF2-40B4-BE49-F238E27FC236}">
                <a16:creationId xmlns:a16="http://schemas.microsoft.com/office/drawing/2014/main" id="{44D6C6C0-9983-4C1D-9F16-83284A5D41CB}"/>
              </a:ext>
            </a:extLst>
          </p:cNvPr>
          <p:cNvSpPr txBox="1"/>
          <p:nvPr/>
        </p:nvSpPr>
        <p:spPr bwMode="auto">
          <a:xfrm>
            <a:off x="2095652" y="2105151"/>
            <a:ext cx="152952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2000" dirty="0">
                <a:solidFill>
                  <a:schemeClr val="bg1"/>
                </a:solidFill>
                <a:latin typeface="Calibri" panose="020F0502020204030204" pitchFamily="34" charset="0"/>
              </a:rPr>
              <a:t>ITT (N = 135)</a:t>
            </a:r>
          </a:p>
        </p:txBody>
      </p:sp>
      <p:sp>
        <p:nvSpPr>
          <p:cNvPr id="10" name="TextBox 9">
            <a:extLst>
              <a:ext uri="{FF2B5EF4-FFF2-40B4-BE49-F238E27FC236}">
                <a16:creationId xmlns:a16="http://schemas.microsoft.com/office/drawing/2014/main" id="{C56D7B7C-42EF-41E3-B1C4-6222959767B0}"/>
              </a:ext>
            </a:extLst>
          </p:cNvPr>
          <p:cNvSpPr txBox="1"/>
          <p:nvPr/>
        </p:nvSpPr>
        <p:spPr bwMode="auto">
          <a:xfrm>
            <a:off x="4933345" y="2105151"/>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2000" dirty="0">
                <a:solidFill>
                  <a:schemeClr val="bg1"/>
                </a:solidFill>
                <a:latin typeface="Calibri" panose="020F0502020204030204" pitchFamily="34" charset="0"/>
              </a:rPr>
              <a:t>PD-L1 TPS ≥50%  (n = 58)</a:t>
            </a:r>
          </a:p>
        </p:txBody>
      </p:sp>
      <p:sp>
        <p:nvSpPr>
          <p:cNvPr id="11" name="TextBox 10">
            <a:extLst>
              <a:ext uri="{FF2B5EF4-FFF2-40B4-BE49-F238E27FC236}">
                <a16:creationId xmlns:a16="http://schemas.microsoft.com/office/drawing/2014/main" id="{6A96490F-BAB5-4E7E-B369-0A1EFB4BE25C}"/>
              </a:ext>
            </a:extLst>
          </p:cNvPr>
          <p:cNvSpPr txBox="1"/>
          <p:nvPr/>
        </p:nvSpPr>
        <p:spPr bwMode="auto">
          <a:xfrm>
            <a:off x="8524891" y="2105151"/>
            <a:ext cx="287290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2000" dirty="0">
                <a:solidFill>
                  <a:schemeClr val="bg1"/>
                </a:solidFill>
                <a:latin typeface="Calibri" panose="020F0502020204030204" pitchFamily="34" charset="0"/>
              </a:rPr>
              <a:t>PD-L1 TPS 1-49%  (n = 77)</a:t>
            </a:r>
          </a:p>
        </p:txBody>
      </p:sp>
      <p:sp>
        <p:nvSpPr>
          <p:cNvPr id="12" name="TextBox 11">
            <a:extLst>
              <a:ext uri="{FF2B5EF4-FFF2-40B4-BE49-F238E27FC236}">
                <a16:creationId xmlns:a16="http://schemas.microsoft.com/office/drawing/2014/main" id="{A33D1725-FF38-4D47-BE6B-249ED9E99366}"/>
              </a:ext>
            </a:extLst>
          </p:cNvPr>
          <p:cNvSpPr txBox="1"/>
          <p:nvPr/>
        </p:nvSpPr>
        <p:spPr bwMode="auto">
          <a:xfrm rot="16200000">
            <a:off x="-352124" y="3733518"/>
            <a:ext cx="247158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Response, % (95% CI)</a:t>
            </a:r>
          </a:p>
        </p:txBody>
      </p:sp>
      <p:grpSp>
        <p:nvGrpSpPr>
          <p:cNvPr id="13" name="Group 12">
            <a:extLst>
              <a:ext uri="{FF2B5EF4-FFF2-40B4-BE49-F238E27FC236}">
                <a16:creationId xmlns:a16="http://schemas.microsoft.com/office/drawing/2014/main" id="{F9F31171-AC11-403C-B15A-D8BE09FA7A58}"/>
              </a:ext>
            </a:extLst>
          </p:cNvPr>
          <p:cNvGrpSpPr/>
          <p:nvPr/>
        </p:nvGrpSpPr>
        <p:grpSpPr>
          <a:xfrm>
            <a:off x="9392911" y="6207927"/>
            <a:ext cx="2488502" cy="454909"/>
            <a:chOff x="9392911" y="6207927"/>
            <a:chExt cx="2488502" cy="454909"/>
          </a:xfrm>
        </p:grpSpPr>
        <p:pic>
          <p:nvPicPr>
            <p:cNvPr id="14" name="Picture 13" descr="A picture containing text, ax, wheel&#10;&#10;Description automatically generated">
              <a:extLst>
                <a:ext uri="{FF2B5EF4-FFF2-40B4-BE49-F238E27FC236}">
                  <a16:creationId xmlns:a16="http://schemas.microsoft.com/office/drawing/2014/main" id="{B6BB3F1F-E0A9-427B-A922-355017B34D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5" name="Rectangle 8">
              <a:extLst>
                <a:ext uri="{FF2B5EF4-FFF2-40B4-BE49-F238E27FC236}">
                  <a16:creationId xmlns:a16="http://schemas.microsoft.com/office/drawing/2014/main" id="{6FEDEE21-5349-4D26-99F4-EE5AB8D6C43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7" name="Chart 6">
            <a:extLst>
              <a:ext uri="{FF2B5EF4-FFF2-40B4-BE49-F238E27FC236}">
                <a16:creationId xmlns:a16="http://schemas.microsoft.com/office/drawing/2014/main" id="{6FD0297C-689C-45A1-844B-F8E70EDC7D97}"/>
              </a:ext>
            </a:extLst>
          </p:cNvPr>
          <p:cNvGraphicFramePr/>
          <p:nvPr>
            <p:extLst>
              <p:ext uri="{D42A27DB-BD31-4B8C-83A1-F6EECF244321}">
                <p14:modId xmlns:p14="http://schemas.microsoft.com/office/powerpoint/2010/main" val="3319633093"/>
              </p:ext>
            </p:extLst>
          </p:nvPr>
        </p:nvGraphicFramePr>
        <p:xfrm>
          <a:off x="980665" y="2178136"/>
          <a:ext cx="3200400" cy="3355453"/>
        </p:xfrm>
        <a:graphic>
          <a:graphicData uri="http://schemas.openxmlformats.org/drawingml/2006/chart">
            <c:chart xmlns:c="http://schemas.openxmlformats.org/drawingml/2006/chart" xmlns:r="http://schemas.openxmlformats.org/officeDocument/2006/relationships" r:id="rId5"/>
          </a:graphicData>
        </a:graphic>
      </p:graphicFrame>
      <p:grpSp>
        <p:nvGrpSpPr>
          <p:cNvPr id="42" name="Group 41">
            <a:extLst>
              <a:ext uri="{FF2B5EF4-FFF2-40B4-BE49-F238E27FC236}">
                <a16:creationId xmlns:a16="http://schemas.microsoft.com/office/drawing/2014/main" id="{64479C84-BF38-4518-937A-042953AFFA05}"/>
              </a:ext>
            </a:extLst>
          </p:cNvPr>
          <p:cNvGrpSpPr/>
          <p:nvPr/>
        </p:nvGrpSpPr>
        <p:grpSpPr>
          <a:xfrm>
            <a:off x="2071392" y="3788609"/>
            <a:ext cx="109728" cy="676656"/>
            <a:chOff x="7712244" y="4953000"/>
            <a:chExt cx="109728" cy="685800"/>
          </a:xfrm>
        </p:grpSpPr>
        <p:cxnSp>
          <p:nvCxnSpPr>
            <p:cNvPr id="39" name="Straight Connector 38">
              <a:extLst>
                <a:ext uri="{FF2B5EF4-FFF2-40B4-BE49-F238E27FC236}">
                  <a16:creationId xmlns:a16="http://schemas.microsoft.com/office/drawing/2014/main" id="{E62FEDFD-55FE-430B-BA59-35E7C77FF2BB}"/>
                </a:ext>
              </a:extLst>
            </p:cNvPr>
            <p:cNvCxnSpPr/>
            <p:nvPr/>
          </p:nvCxnSpPr>
          <p:spPr bwMode="auto">
            <a:xfrm>
              <a:off x="7767190" y="4953000"/>
              <a:ext cx="0" cy="68580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338DB060-06CE-4A9E-BBDA-8E3045AA9B73}"/>
                </a:ext>
              </a:extLst>
            </p:cNvPr>
            <p:cNvCxnSpPr/>
            <p:nvPr/>
          </p:nvCxnSpPr>
          <p:spPr bwMode="auto">
            <a:xfrm>
              <a:off x="7712244" y="4960189"/>
              <a:ext cx="109728"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9FE9F204-47D1-4996-B0AC-195C45119602}"/>
                </a:ext>
              </a:extLst>
            </p:cNvPr>
            <p:cNvCxnSpPr/>
            <p:nvPr/>
          </p:nvCxnSpPr>
          <p:spPr bwMode="auto">
            <a:xfrm>
              <a:off x="7712244" y="5637968"/>
              <a:ext cx="109728" cy="0"/>
            </a:xfrm>
            <a:prstGeom prst="line">
              <a:avLst/>
            </a:prstGeom>
            <a:noFill/>
            <a:ln w="28575" cap="flat" cmpd="sng" algn="ctr">
              <a:solidFill>
                <a:schemeClr val="bg1"/>
              </a:solidFill>
              <a:prstDash val="solid"/>
              <a:round/>
              <a:headEnd type="none" w="med" len="med"/>
              <a:tailEnd type="none" w="med" len="med"/>
            </a:ln>
            <a:effectLst/>
          </p:spPr>
        </p:cxnSp>
      </p:grpSp>
      <p:grpSp>
        <p:nvGrpSpPr>
          <p:cNvPr id="43" name="Group 42">
            <a:extLst>
              <a:ext uri="{FF2B5EF4-FFF2-40B4-BE49-F238E27FC236}">
                <a16:creationId xmlns:a16="http://schemas.microsoft.com/office/drawing/2014/main" id="{8878BC38-5DD3-46F9-A855-571844625AE1}"/>
              </a:ext>
            </a:extLst>
          </p:cNvPr>
          <p:cNvGrpSpPr/>
          <p:nvPr/>
        </p:nvGrpSpPr>
        <p:grpSpPr>
          <a:xfrm>
            <a:off x="3454215" y="4299552"/>
            <a:ext cx="109728" cy="577248"/>
            <a:chOff x="7712244" y="4953000"/>
            <a:chExt cx="109728" cy="685800"/>
          </a:xfrm>
        </p:grpSpPr>
        <p:cxnSp>
          <p:nvCxnSpPr>
            <p:cNvPr id="44" name="Straight Connector 43">
              <a:extLst>
                <a:ext uri="{FF2B5EF4-FFF2-40B4-BE49-F238E27FC236}">
                  <a16:creationId xmlns:a16="http://schemas.microsoft.com/office/drawing/2014/main" id="{ED350825-F009-477F-8B16-3BA5BC5F5ECE}"/>
                </a:ext>
              </a:extLst>
            </p:cNvPr>
            <p:cNvCxnSpPr/>
            <p:nvPr/>
          </p:nvCxnSpPr>
          <p:spPr bwMode="auto">
            <a:xfrm>
              <a:off x="7767190" y="4953000"/>
              <a:ext cx="0" cy="68580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D738A393-15AE-4D31-85AD-820A8139CA34}"/>
                </a:ext>
              </a:extLst>
            </p:cNvPr>
            <p:cNvCxnSpPr/>
            <p:nvPr/>
          </p:nvCxnSpPr>
          <p:spPr bwMode="auto">
            <a:xfrm>
              <a:off x="7712244" y="4960189"/>
              <a:ext cx="109728"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E83ACFC9-9A03-4D18-8A6C-6BF3493FAAD1}"/>
                </a:ext>
              </a:extLst>
            </p:cNvPr>
            <p:cNvCxnSpPr/>
            <p:nvPr/>
          </p:nvCxnSpPr>
          <p:spPr bwMode="auto">
            <a:xfrm>
              <a:off x="7712244" y="5637968"/>
              <a:ext cx="109728" cy="0"/>
            </a:xfrm>
            <a:prstGeom prst="line">
              <a:avLst/>
            </a:prstGeom>
            <a:noFill/>
            <a:ln w="28575" cap="flat" cmpd="sng" algn="ctr">
              <a:solidFill>
                <a:schemeClr val="bg1"/>
              </a:solidFill>
              <a:prstDash val="solid"/>
              <a:round/>
              <a:headEnd type="none" w="med" len="med"/>
              <a:tailEnd type="none" w="med" len="med"/>
            </a:ln>
            <a:effectLst/>
          </p:spPr>
        </p:cxnSp>
      </p:grpSp>
      <p:sp>
        <p:nvSpPr>
          <p:cNvPr id="47" name="TextBox 46">
            <a:extLst>
              <a:ext uri="{FF2B5EF4-FFF2-40B4-BE49-F238E27FC236}">
                <a16:creationId xmlns:a16="http://schemas.microsoft.com/office/drawing/2014/main" id="{896F0C95-65C4-4CB8-A1D2-4721B11ECBA3}"/>
              </a:ext>
            </a:extLst>
          </p:cNvPr>
          <p:cNvSpPr txBox="1"/>
          <p:nvPr/>
        </p:nvSpPr>
        <p:spPr bwMode="auto">
          <a:xfrm>
            <a:off x="1195092" y="5184885"/>
            <a:ext cx="1905000" cy="746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ts val="1700"/>
              </a:lnSpc>
              <a:spcBef>
                <a:spcPct val="50000"/>
              </a:spcBef>
              <a:spcAft>
                <a:spcPct val="0"/>
              </a:spcAft>
              <a:buClrTx/>
              <a:buFontTx/>
              <a:buNone/>
            </a:pPr>
            <a:r>
              <a:rPr lang="en-US" sz="1600" b="1" dirty="0">
                <a:solidFill>
                  <a:schemeClr val="bg1"/>
                </a:solidFill>
                <a:latin typeface="Calibri" panose="020F0502020204030204" pitchFamily="34" charset="0"/>
              </a:rPr>
              <a:t>Tiragolumab +</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Atezolizumab</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(n = 67)</a:t>
            </a:r>
          </a:p>
        </p:txBody>
      </p:sp>
      <p:sp>
        <p:nvSpPr>
          <p:cNvPr id="48" name="TextBox 47">
            <a:extLst>
              <a:ext uri="{FF2B5EF4-FFF2-40B4-BE49-F238E27FC236}">
                <a16:creationId xmlns:a16="http://schemas.microsoft.com/office/drawing/2014/main" id="{D746A23F-A3F3-4143-9496-E83D1E1A07B2}"/>
              </a:ext>
            </a:extLst>
          </p:cNvPr>
          <p:cNvSpPr txBox="1"/>
          <p:nvPr/>
        </p:nvSpPr>
        <p:spPr bwMode="auto">
          <a:xfrm>
            <a:off x="2763718" y="5184885"/>
            <a:ext cx="1905000" cy="746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ts val="1700"/>
              </a:lnSpc>
              <a:spcBef>
                <a:spcPct val="50000"/>
              </a:spcBef>
              <a:spcAft>
                <a:spcPct val="0"/>
              </a:spcAft>
              <a:buClrTx/>
              <a:buFontTx/>
              <a:buNone/>
            </a:pPr>
            <a:r>
              <a:rPr lang="en-US" sz="1600" b="1" dirty="0">
                <a:solidFill>
                  <a:schemeClr val="bg1"/>
                </a:solidFill>
                <a:latin typeface="Calibri" panose="020F0502020204030204" pitchFamily="34" charset="0"/>
              </a:rPr>
              <a:t>Placebo + </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Atezolizumab</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(n = 68)</a:t>
            </a:r>
          </a:p>
        </p:txBody>
      </p:sp>
      <p:graphicFrame>
        <p:nvGraphicFramePr>
          <p:cNvPr id="49" name="Chart 48">
            <a:extLst>
              <a:ext uri="{FF2B5EF4-FFF2-40B4-BE49-F238E27FC236}">
                <a16:creationId xmlns:a16="http://schemas.microsoft.com/office/drawing/2014/main" id="{6B1C0985-1E2F-4F02-B9BB-127595CFFE85}"/>
              </a:ext>
            </a:extLst>
          </p:cNvPr>
          <p:cNvGraphicFramePr/>
          <p:nvPr>
            <p:extLst>
              <p:ext uri="{D42A27DB-BD31-4B8C-83A1-F6EECF244321}">
                <p14:modId xmlns:p14="http://schemas.microsoft.com/office/powerpoint/2010/main" val="2226689489"/>
              </p:ext>
            </p:extLst>
          </p:nvPr>
        </p:nvGraphicFramePr>
        <p:xfrm>
          <a:off x="4555017" y="2178136"/>
          <a:ext cx="3200400" cy="3355453"/>
        </p:xfrm>
        <a:graphic>
          <a:graphicData uri="http://schemas.openxmlformats.org/drawingml/2006/chart">
            <c:chart xmlns:c="http://schemas.openxmlformats.org/drawingml/2006/chart" xmlns:r="http://schemas.openxmlformats.org/officeDocument/2006/relationships" r:id="rId6"/>
          </a:graphicData>
        </a:graphic>
      </p:graphicFrame>
      <p:grpSp>
        <p:nvGrpSpPr>
          <p:cNvPr id="50" name="Group 49">
            <a:extLst>
              <a:ext uri="{FF2B5EF4-FFF2-40B4-BE49-F238E27FC236}">
                <a16:creationId xmlns:a16="http://schemas.microsoft.com/office/drawing/2014/main" id="{8610635A-348E-4D65-9E77-4D0975F37593}"/>
              </a:ext>
            </a:extLst>
          </p:cNvPr>
          <p:cNvGrpSpPr/>
          <p:nvPr/>
        </p:nvGrpSpPr>
        <p:grpSpPr>
          <a:xfrm>
            <a:off x="5560047" y="2843731"/>
            <a:ext cx="109728" cy="1038458"/>
            <a:chOff x="7712244" y="4953000"/>
            <a:chExt cx="109728" cy="685800"/>
          </a:xfrm>
        </p:grpSpPr>
        <p:cxnSp>
          <p:nvCxnSpPr>
            <p:cNvPr id="51" name="Straight Connector 50">
              <a:extLst>
                <a:ext uri="{FF2B5EF4-FFF2-40B4-BE49-F238E27FC236}">
                  <a16:creationId xmlns:a16="http://schemas.microsoft.com/office/drawing/2014/main" id="{DCFE5932-6FB5-40EA-9165-2AFFCE647A87}"/>
                </a:ext>
              </a:extLst>
            </p:cNvPr>
            <p:cNvCxnSpPr/>
            <p:nvPr/>
          </p:nvCxnSpPr>
          <p:spPr bwMode="auto">
            <a:xfrm>
              <a:off x="7767190" y="4953000"/>
              <a:ext cx="0" cy="68580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31F5DBFD-DE87-4D56-AA30-98F59760D377}"/>
                </a:ext>
              </a:extLst>
            </p:cNvPr>
            <p:cNvCxnSpPr/>
            <p:nvPr/>
          </p:nvCxnSpPr>
          <p:spPr bwMode="auto">
            <a:xfrm>
              <a:off x="7712244" y="4960189"/>
              <a:ext cx="109728"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C4569D96-5AD9-4A95-B846-0B92874C4B74}"/>
                </a:ext>
              </a:extLst>
            </p:cNvPr>
            <p:cNvCxnSpPr/>
            <p:nvPr/>
          </p:nvCxnSpPr>
          <p:spPr bwMode="auto">
            <a:xfrm>
              <a:off x="7712244" y="5637968"/>
              <a:ext cx="109728" cy="0"/>
            </a:xfrm>
            <a:prstGeom prst="line">
              <a:avLst/>
            </a:prstGeom>
            <a:noFill/>
            <a:ln w="28575" cap="flat" cmpd="sng" algn="ctr">
              <a:solidFill>
                <a:schemeClr val="bg1"/>
              </a:solidFill>
              <a:prstDash val="solid"/>
              <a:round/>
              <a:headEnd type="none" w="med" len="med"/>
              <a:tailEnd type="none" w="med" len="med"/>
            </a:ln>
            <a:effectLst/>
          </p:spPr>
        </p:cxnSp>
      </p:grpSp>
      <p:grpSp>
        <p:nvGrpSpPr>
          <p:cNvPr id="54" name="Group 53">
            <a:extLst>
              <a:ext uri="{FF2B5EF4-FFF2-40B4-BE49-F238E27FC236}">
                <a16:creationId xmlns:a16="http://schemas.microsoft.com/office/drawing/2014/main" id="{2C45ADAD-2C64-4598-9DA3-698BF978BAA8}"/>
              </a:ext>
            </a:extLst>
          </p:cNvPr>
          <p:cNvGrpSpPr/>
          <p:nvPr/>
        </p:nvGrpSpPr>
        <p:grpSpPr>
          <a:xfrm>
            <a:off x="6948190" y="4002773"/>
            <a:ext cx="109728" cy="950227"/>
            <a:chOff x="7712244" y="4953000"/>
            <a:chExt cx="109728" cy="685800"/>
          </a:xfrm>
        </p:grpSpPr>
        <p:cxnSp>
          <p:nvCxnSpPr>
            <p:cNvPr id="55" name="Straight Connector 54">
              <a:extLst>
                <a:ext uri="{FF2B5EF4-FFF2-40B4-BE49-F238E27FC236}">
                  <a16:creationId xmlns:a16="http://schemas.microsoft.com/office/drawing/2014/main" id="{CB9184AF-C65D-40C9-9B92-6694EDFD4E84}"/>
                </a:ext>
              </a:extLst>
            </p:cNvPr>
            <p:cNvCxnSpPr/>
            <p:nvPr/>
          </p:nvCxnSpPr>
          <p:spPr bwMode="auto">
            <a:xfrm>
              <a:off x="7767190" y="4953000"/>
              <a:ext cx="0" cy="68580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6F87ECF0-43C6-476D-9D3C-F4164FD77B17}"/>
                </a:ext>
              </a:extLst>
            </p:cNvPr>
            <p:cNvCxnSpPr/>
            <p:nvPr/>
          </p:nvCxnSpPr>
          <p:spPr bwMode="auto">
            <a:xfrm>
              <a:off x="7712244" y="4960189"/>
              <a:ext cx="109728"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59C1A8F3-54B6-4F9E-B291-F143814C1C77}"/>
                </a:ext>
              </a:extLst>
            </p:cNvPr>
            <p:cNvCxnSpPr/>
            <p:nvPr/>
          </p:nvCxnSpPr>
          <p:spPr bwMode="auto">
            <a:xfrm>
              <a:off x="7712244" y="5637968"/>
              <a:ext cx="109728" cy="0"/>
            </a:xfrm>
            <a:prstGeom prst="line">
              <a:avLst/>
            </a:prstGeom>
            <a:noFill/>
            <a:ln w="28575" cap="flat" cmpd="sng" algn="ctr">
              <a:solidFill>
                <a:schemeClr val="bg1"/>
              </a:solidFill>
              <a:prstDash val="solid"/>
              <a:round/>
              <a:headEnd type="none" w="med" len="med"/>
              <a:tailEnd type="none" w="med" len="med"/>
            </a:ln>
            <a:effectLst/>
          </p:spPr>
        </p:cxnSp>
      </p:grpSp>
      <p:sp>
        <p:nvSpPr>
          <p:cNvPr id="59" name="TextBox 58">
            <a:extLst>
              <a:ext uri="{FF2B5EF4-FFF2-40B4-BE49-F238E27FC236}">
                <a16:creationId xmlns:a16="http://schemas.microsoft.com/office/drawing/2014/main" id="{77AB51AD-30CD-49D4-9BD7-86C4416BECB9}"/>
              </a:ext>
            </a:extLst>
          </p:cNvPr>
          <p:cNvSpPr txBox="1"/>
          <p:nvPr/>
        </p:nvSpPr>
        <p:spPr bwMode="auto">
          <a:xfrm>
            <a:off x="4703606" y="5184885"/>
            <a:ext cx="1905000" cy="746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ts val="1700"/>
              </a:lnSpc>
              <a:spcBef>
                <a:spcPct val="50000"/>
              </a:spcBef>
              <a:spcAft>
                <a:spcPct val="0"/>
              </a:spcAft>
              <a:buClrTx/>
              <a:buFontTx/>
              <a:buNone/>
            </a:pPr>
            <a:r>
              <a:rPr lang="en-US" sz="1600" b="1" dirty="0">
                <a:solidFill>
                  <a:schemeClr val="bg1"/>
                </a:solidFill>
                <a:latin typeface="Calibri" panose="020F0502020204030204" pitchFamily="34" charset="0"/>
              </a:rPr>
              <a:t>Tiragolumab +</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Atezolizumab</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(n = 29)</a:t>
            </a:r>
          </a:p>
        </p:txBody>
      </p:sp>
      <p:sp>
        <p:nvSpPr>
          <p:cNvPr id="60" name="TextBox 59">
            <a:extLst>
              <a:ext uri="{FF2B5EF4-FFF2-40B4-BE49-F238E27FC236}">
                <a16:creationId xmlns:a16="http://schemas.microsoft.com/office/drawing/2014/main" id="{17354EF2-9415-46E4-B1B0-99315F7D5E12}"/>
              </a:ext>
            </a:extLst>
          </p:cNvPr>
          <p:cNvSpPr txBox="1"/>
          <p:nvPr/>
        </p:nvSpPr>
        <p:spPr bwMode="auto">
          <a:xfrm>
            <a:off x="6089379" y="5184885"/>
            <a:ext cx="1905000" cy="746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ts val="1700"/>
              </a:lnSpc>
              <a:spcBef>
                <a:spcPct val="50000"/>
              </a:spcBef>
              <a:spcAft>
                <a:spcPct val="0"/>
              </a:spcAft>
              <a:buClrTx/>
              <a:buFontTx/>
              <a:buNone/>
            </a:pPr>
            <a:r>
              <a:rPr lang="en-US" sz="1600" b="1" dirty="0">
                <a:solidFill>
                  <a:schemeClr val="bg1"/>
                </a:solidFill>
                <a:latin typeface="Calibri" panose="020F0502020204030204" pitchFamily="34" charset="0"/>
              </a:rPr>
              <a:t>Placebo +</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Atezolizumab</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(n = 29)</a:t>
            </a:r>
          </a:p>
        </p:txBody>
      </p:sp>
      <p:graphicFrame>
        <p:nvGraphicFramePr>
          <p:cNvPr id="61" name="Chart 60">
            <a:extLst>
              <a:ext uri="{FF2B5EF4-FFF2-40B4-BE49-F238E27FC236}">
                <a16:creationId xmlns:a16="http://schemas.microsoft.com/office/drawing/2014/main" id="{B1EFCF5D-2018-4345-9A5F-F64512D2F5CF}"/>
              </a:ext>
            </a:extLst>
          </p:cNvPr>
          <p:cNvGraphicFramePr/>
          <p:nvPr>
            <p:extLst>
              <p:ext uri="{D42A27DB-BD31-4B8C-83A1-F6EECF244321}">
                <p14:modId xmlns:p14="http://schemas.microsoft.com/office/powerpoint/2010/main" val="462634879"/>
              </p:ext>
            </p:extLst>
          </p:nvPr>
        </p:nvGraphicFramePr>
        <p:xfrm>
          <a:off x="7988299" y="2178136"/>
          <a:ext cx="3200400" cy="3355453"/>
        </p:xfrm>
        <a:graphic>
          <a:graphicData uri="http://schemas.openxmlformats.org/drawingml/2006/chart">
            <c:chart xmlns:c="http://schemas.openxmlformats.org/drawingml/2006/chart" xmlns:r="http://schemas.openxmlformats.org/officeDocument/2006/relationships" r:id="rId7"/>
          </a:graphicData>
        </a:graphic>
      </p:graphicFrame>
      <p:grpSp>
        <p:nvGrpSpPr>
          <p:cNvPr id="63" name="Group 62">
            <a:extLst>
              <a:ext uri="{FF2B5EF4-FFF2-40B4-BE49-F238E27FC236}">
                <a16:creationId xmlns:a16="http://schemas.microsoft.com/office/drawing/2014/main" id="{7D8BF1FB-04B3-401B-B4AD-825F6F371284}"/>
              </a:ext>
            </a:extLst>
          </p:cNvPr>
          <p:cNvGrpSpPr/>
          <p:nvPr/>
        </p:nvGrpSpPr>
        <p:grpSpPr>
          <a:xfrm>
            <a:off x="8992177" y="4332849"/>
            <a:ext cx="109728" cy="696351"/>
            <a:chOff x="7712244" y="4953000"/>
            <a:chExt cx="109728" cy="685800"/>
          </a:xfrm>
        </p:grpSpPr>
        <p:cxnSp>
          <p:nvCxnSpPr>
            <p:cNvPr id="64" name="Straight Connector 63">
              <a:extLst>
                <a:ext uri="{FF2B5EF4-FFF2-40B4-BE49-F238E27FC236}">
                  <a16:creationId xmlns:a16="http://schemas.microsoft.com/office/drawing/2014/main" id="{1BEEB2DC-6645-4263-94B8-B811152C435E}"/>
                </a:ext>
              </a:extLst>
            </p:cNvPr>
            <p:cNvCxnSpPr/>
            <p:nvPr/>
          </p:nvCxnSpPr>
          <p:spPr bwMode="auto">
            <a:xfrm>
              <a:off x="7767190" y="4953000"/>
              <a:ext cx="0" cy="68580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A5A08161-F352-4ED1-8616-C94AC028BA28}"/>
                </a:ext>
              </a:extLst>
            </p:cNvPr>
            <p:cNvCxnSpPr/>
            <p:nvPr/>
          </p:nvCxnSpPr>
          <p:spPr bwMode="auto">
            <a:xfrm>
              <a:off x="7712244" y="4960189"/>
              <a:ext cx="109728" cy="0"/>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5B0FF4A2-7CBF-4E50-8A90-4DC37FFB2074}"/>
                </a:ext>
              </a:extLst>
            </p:cNvPr>
            <p:cNvCxnSpPr/>
            <p:nvPr/>
          </p:nvCxnSpPr>
          <p:spPr bwMode="auto">
            <a:xfrm>
              <a:off x="7712244" y="5637968"/>
              <a:ext cx="109728" cy="0"/>
            </a:xfrm>
            <a:prstGeom prst="line">
              <a:avLst/>
            </a:prstGeom>
            <a:noFill/>
            <a:ln w="28575" cap="flat" cmpd="sng" algn="ctr">
              <a:solidFill>
                <a:schemeClr val="bg1"/>
              </a:solidFill>
              <a:prstDash val="solid"/>
              <a:round/>
              <a:headEnd type="none" w="med" len="med"/>
              <a:tailEnd type="none" w="med" len="med"/>
            </a:ln>
            <a:effectLst/>
          </p:spPr>
        </p:cxnSp>
      </p:grpSp>
      <p:grpSp>
        <p:nvGrpSpPr>
          <p:cNvPr id="67" name="Group 66">
            <a:extLst>
              <a:ext uri="{FF2B5EF4-FFF2-40B4-BE49-F238E27FC236}">
                <a16:creationId xmlns:a16="http://schemas.microsoft.com/office/drawing/2014/main" id="{EEF9EEB6-49D0-4849-AA1A-FF340193919E}"/>
              </a:ext>
            </a:extLst>
          </p:cNvPr>
          <p:cNvGrpSpPr/>
          <p:nvPr/>
        </p:nvGrpSpPr>
        <p:grpSpPr>
          <a:xfrm>
            <a:off x="10344077" y="4274861"/>
            <a:ext cx="109728" cy="731520"/>
            <a:chOff x="7712244" y="4953000"/>
            <a:chExt cx="109728" cy="685800"/>
          </a:xfrm>
        </p:grpSpPr>
        <p:cxnSp>
          <p:nvCxnSpPr>
            <p:cNvPr id="68" name="Straight Connector 67">
              <a:extLst>
                <a:ext uri="{FF2B5EF4-FFF2-40B4-BE49-F238E27FC236}">
                  <a16:creationId xmlns:a16="http://schemas.microsoft.com/office/drawing/2014/main" id="{5D38523B-08A0-4F89-87F7-E317AC5FB614}"/>
                </a:ext>
              </a:extLst>
            </p:cNvPr>
            <p:cNvCxnSpPr/>
            <p:nvPr/>
          </p:nvCxnSpPr>
          <p:spPr bwMode="auto">
            <a:xfrm>
              <a:off x="7767190" y="4953000"/>
              <a:ext cx="0" cy="68580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72016B05-D239-49E1-BF85-186FDF28C40E}"/>
                </a:ext>
              </a:extLst>
            </p:cNvPr>
            <p:cNvCxnSpPr/>
            <p:nvPr/>
          </p:nvCxnSpPr>
          <p:spPr bwMode="auto">
            <a:xfrm>
              <a:off x="7712244" y="4960189"/>
              <a:ext cx="109728" cy="0"/>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0C95A428-CF1C-4E8E-86AA-954BD5A4BFE4}"/>
                </a:ext>
              </a:extLst>
            </p:cNvPr>
            <p:cNvCxnSpPr/>
            <p:nvPr/>
          </p:nvCxnSpPr>
          <p:spPr bwMode="auto">
            <a:xfrm>
              <a:off x="7712244" y="5637968"/>
              <a:ext cx="109728" cy="0"/>
            </a:xfrm>
            <a:prstGeom prst="line">
              <a:avLst/>
            </a:prstGeom>
            <a:noFill/>
            <a:ln w="28575" cap="flat" cmpd="sng" algn="ctr">
              <a:solidFill>
                <a:schemeClr val="bg1"/>
              </a:solidFill>
              <a:prstDash val="solid"/>
              <a:round/>
              <a:headEnd type="none" w="med" len="med"/>
              <a:tailEnd type="none" w="med" len="med"/>
            </a:ln>
            <a:effectLst/>
          </p:spPr>
        </p:cxnSp>
      </p:grpSp>
      <p:sp>
        <p:nvSpPr>
          <p:cNvPr id="71" name="TextBox 70">
            <a:extLst>
              <a:ext uri="{FF2B5EF4-FFF2-40B4-BE49-F238E27FC236}">
                <a16:creationId xmlns:a16="http://schemas.microsoft.com/office/drawing/2014/main" id="{36EC5087-3573-4E6B-9F3A-4C1006943914}"/>
              </a:ext>
            </a:extLst>
          </p:cNvPr>
          <p:cNvSpPr txBox="1"/>
          <p:nvPr/>
        </p:nvSpPr>
        <p:spPr bwMode="auto">
          <a:xfrm>
            <a:off x="8110504" y="5184885"/>
            <a:ext cx="1905000" cy="746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ts val="1700"/>
              </a:lnSpc>
              <a:spcBef>
                <a:spcPct val="50000"/>
              </a:spcBef>
              <a:spcAft>
                <a:spcPct val="0"/>
              </a:spcAft>
              <a:buClrTx/>
              <a:buFontTx/>
              <a:buNone/>
            </a:pPr>
            <a:r>
              <a:rPr lang="en-US" sz="1600" b="1" dirty="0">
                <a:solidFill>
                  <a:schemeClr val="bg1"/>
                </a:solidFill>
                <a:latin typeface="Calibri" panose="020F0502020204030204" pitchFamily="34" charset="0"/>
              </a:rPr>
              <a:t>Tiragolumab +</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Atezolizumab</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(n = 38)</a:t>
            </a:r>
          </a:p>
        </p:txBody>
      </p:sp>
      <p:sp>
        <p:nvSpPr>
          <p:cNvPr id="72" name="TextBox 71">
            <a:extLst>
              <a:ext uri="{FF2B5EF4-FFF2-40B4-BE49-F238E27FC236}">
                <a16:creationId xmlns:a16="http://schemas.microsoft.com/office/drawing/2014/main" id="{5CDC9F1A-CB53-452E-B12E-51961E4F4833}"/>
              </a:ext>
            </a:extLst>
          </p:cNvPr>
          <p:cNvSpPr txBox="1"/>
          <p:nvPr/>
        </p:nvSpPr>
        <p:spPr bwMode="auto">
          <a:xfrm>
            <a:off x="9496277" y="5184885"/>
            <a:ext cx="1905000" cy="746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ts val="1700"/>
              </a:lnSpc>
              <a:spcBef>
                <a:spcPct val="50000"/>
              </a:spcBef>
              <a:spcAft>
                <a:spcPct val="0"/>
              </a:spcAft>
              <a:buClrTx/>
              <a:buFontTx/>
              <a:buNone/>
            </a:pPr>
            <a:r>
              <a:rPr lang="en-US" sz="1600" b="1" dirty="0">
                <a:solidFill>
                  <a:schemeClr val="bg1"/>
                </a:solidFill>
                <a:latin typeface="Calibri" panose="020F0502020204030204" pitchFamily="34" charset="0"/>
              </a:rPr>
              <a:t>Placebo +</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Atezolizumab</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(n = 39)</a:t>
            </a:r>
          </a:p>
        </p:txBody>
      </p:sp>
      <p:sp>
        <p:nvSpPr>
          <p:cNvPr id="73" name="TextBox 72">
            <a:extLst>
              <a:ext uri="{FF2B5EF4-FFF2-40B4-BE49-F238E27FC236}">
                <a16:creationId xmlns:a16="http://schemas.microsoft.com/office/drawing/2014/main" id="{777639E0-D5ED-489F-9951-288274E7FFF7}"/>
              </a:ext>
            </a:extLst>
          </p:cNvPr>
          <p:cNvSpPr txBox="1"/>
          <p:nvPr/>
        </p:nvSpPr>
        <p:spPr bwMode="auto">
          <a:xfrm>
            <a:off x="8521696" y="5943600"/>
            <a:ext cx="28792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Updated data cutoff: </a:t>
            </a:r>
            <a:r>
              <a:rPr lang="en-US" sz="1200" dirty="0">
                <a:solidFill>
                  <a:schemeClr val="bg1"/>
                </a:solidFill>
                <a:latin typeface="Calibri" panose="020F0502020204030204" pitchFamily="34" charset="0"/>
              </a:rPr>
              <a:t>D</a:t>
            </a:r>
            <a:r>
              <a:rPr lang="en-US" sz="1200" b="0" dirty="0">
                <a:solidFill>
                  <a:schemeClr val="bg1"/>
                </a:solidFill>
                <a:latin typeface="Calibri" panose="020F0502020204030204" pitchFamily="34" charset="0"/>
              </a:rPr>
              <a:t>ecember 2, 2019</a:t>
            </a:r>
          </a:p>
        </p:txBody>
      </p:sp>
    </p:spTree>
    <p:extLst>
      <p:ext uri="{BB962C8B-B14F-4D97-AF65-F5344CB8AC3E}">
        <p14:creationId xmlns:p14="http://schemas.microsoft.com/office/powerpoint/2010/main" val="20972852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7" name="Group 456">
            <a:extLst>
              <a:ext uri="{FF2B5EF4-FFF2-40B4-BE49-F238E27FC236}">
                <a16:creationId xmlns:a16="http://schemas.microsoft.com/office/drawing/2014/main" id="{99A89A82-F109-434C-BC2F-6A6EB34882A0}"/>
              </a:ext>
            </a:extLst>
          </p:cNvPr>
          <p:cNvGrpSpPr/>
          <p:nvPr/>
        </p:nvGrpSpPr>
        <p:grpSpPr>
          <a:xfrm>
            <a:off x="7521361" y="3023619"/>
            <a:ext cx="3948762" cy="1941253"/>
            <a:chOff x="7177358" y="3135507"/>
            <a:chExt cx="3948762" cy="1941253"/>
          </a:xfrm>
        </p:grpSpPr>
        <p:grpSp>
          <p:nvGrpSpPr>
            <p:cNvPr id="378" name="Group 377">
              <a:extLst>
                <a:ext uri="{FF2B5EF4-FFF2-40B4-BE49-F238E27FC236}">
                  <a16:creationId xmlns:a16="http://schemas.microsoft.com/office/drawing/2014/main" id="{3F3E14B3-97B7-42C6-9008-92D7BF371CD0}"/>
                </a:ext>
              </a:extLst>
            </p:cNvPr>
            <p:cNvGrpSpPr/>
            <p:nvPr/>
          </p:nvGrpSpPr>
          <p:grpSpPr>
            <a:xfrm>
              <a:off x="7253847" y="3177228"/>
              <a:ext cx="91440" cy="91440"/>
              <a:chOff x="4511085" y="3795298"/>
              <a:chExt cx="91440" cy="91440"/>
            </a:xfrm>
          </p:grpSpPr>
          <p:cxnSp>
            <p:nvCxnSpPr>
              <p:cNvPr id="379" name="Straight Connector 378">
                <a:extLst>
                  <a:ext uri="{FF2B5EF4-FFF2-40B4-BE49-F238E27FC236}">
                    <a16:creationId xmlns:a16="http://schemas.microsoft.com/office/drawing/2014/main" id="{4DC71E99-2DFB-493F-90ED-DB76A16EAF42}"/>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380" name="Straight Connector 379">
                <a:extLst>
                  <a:ext uri="{FF2B5EF4-FFF2-40B4-BE49-F238E27FC236}">
                    <a16:creationId xmlns:a16="http://schemas.microsoft.com/office/drawing/2014/main" id="{D6206E66-434D-4643-BD21-27BFA597A5A8}"/>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99" name="Group 398">
              <a:extLst>
                <a:ext uri="{FF2B5EF4-FFF2-40B4-BE49-F238E27FC236}">
                  <a16:creationId xmlns:a16="http://schemas.microsoft.com/office/drawing/2014/main" id="{30D5D683-52EB-4865-A251-04E4A8580A55}"/>
                </a:ext>
              </a:extLst>
            </p:cNvPr>
            <p:cNvGrpSpPr/>
            <p:nvPr/>
          </p:nvGrpSpPr>
          <p:grpSpPr>
            <a:xfrm>
              <a:off x="7483316" y="3952556"/>
              <a:ext cx="91440" cy="91440"/>
              <a:chOff x="4511085" y="3795298"/>
              <a:chExt cx="91440" cy="91440"/>
            </a:xfrm>
          </p:grpSpPr>
          <p:cxnSp>
            <p:nvCxnSpPr>
              <p:cNvPr id="400" name="Straight Connector 399">
                <a:extLst>
                  <a:ext uri="{FF2B5EF4-FFF2-40B4-BE49-F238E27FC236}">
                    <a16:creationId xmlns:a16="http://schemas.microsoft.com/office/drawing/2014/main" id="{E33BC4A8-960A-43C9-AFAA-3076EB2E1456}"/>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01" name="Straight Connector 400">
                <a:extLst>
                  <a:ext uri="{FF2B5EF4-FFF2-40B4-BE49-F238E27FC236}">
                    <a16:creationId xmlns:a16="http://schemas.microsoft.com/office/drawing/2014/main" id="{A4E039E4-EC5E-44D2-AEEE-60AE6DD1C23C}"/>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02" name="Group 401">
              <a:extLst>
                <a:ext uri="{FF2B5EF4-FFF2-40B4-BE49-F238E27FC236}">
                  <a16:creationId xmlns:a16="http://schemas.microsoft.com/office/drawing/2014/main" id="{605FEDA8-7CE7-442B-9B92-63EC9B801742}"/>
                </a:ext>
              </a:extLst>
            </p:cNvPr>
            <p:cNvGrpSpPr/>
            <p:nvPr/>
          </p:nvGrpSpPr>
          <p:grpSpPr>
            <a:xfrm>
              <a:off x="7630888" y="4029542"/>
              <a:ext cx="91440" cy="91440"/>
              <a:chOff x="4511085" y="3795298"/>
              <a:chExt cx="91440" cy="91440"/>
            </a:xfrm>
          </p:grpSpPr>
          <p:cxnSp>
            <p:nvCxnSpPr>
              <p:cNvPr id="403" name="Straight Connector 402">
                <a:extLst>
                  <a:ext uri="{FF2B5EF4-FFF2-40B4-BE49-F238E27FC236}">
                    <a16:creationId xmlns:a16="http://schemas.microsoft.com/office/drawing/2014/main" id="{FEA147B0-E8E2-4E19-8930-2CA062475B63}"/>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04" name="Straight Connector 403">
                <a:extLst>
                  <a:ext uri="{FF2B5EF4-FFF2-40B4-BE49-F238E27FC236}">
                    <a16:creationId xmlns:a16="http://schemas.microsoft.com/office/drawing/2014/main" id="{F86C2A53-C1D4-4BC1-8DFC-A1904589C4A7}"/>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05" name="Group 404">
              <a:extLst>
                <a:ext uri="{FF2B5EF4-FFF2-40B4-BE49-F238E27FC236}">
                  <a16:creationId xmlns:a16="http://schemas.microsoft.com/office/drawing/2014/main" id="{A24B24C1-2F55-4EDC-9414-6254C21DFA3A}"/>
                </a:ext>
              </a:extLst>
            </p:cNvPr>
            <p:cNvGrpSpPr/>
            <p:nvPr/>
          </p:nvGrpSpPr>
          <p:grpSpPr>
            <a:xfrm>
              <a:off x="7630888" y="4140453"/>
              <a:ext cx="91440" cy="91440"/>
              <a:chOff x="4511085" y="3795298"/>
              <a:chExt cx="91440" cy="91440"/>
            </a:xfrm>
          </p:grpSpPr>
          <p:cxnSp>
            <p:nvCxnSpPr>
              <p:cNvPr id="406" name="Straight Connector 405">
                <a:extLst>
                  <a:ext uri="{FF2B5EF4-FFF2-40B4-BE49-F238E27FC236}">
                    <a16:creationId xmlns:a16="http://schemas.microsoft.com/office/drawing/2014/main" id="{E8B0F143-3A72-4BDD-8BF5-AB19435BCF4A}"/>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07" name="Straight Connector 406">
                <a:extLst>
                  <a:ext uri="{FF2B5EF4-FFF2-40B4-BE49-F238E27FC236}">
                    <a16:creationId xmlns:a16="http://schemas.microsoft.com/office/drawing/2014/main" id="{8BC02C26-D2DC-4BD2-A00C-99ED9FEA493B}"/>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08" name="Group 407">
              <a:extLst>
                <a:ext uri="{FF2B5EF4-FFF2-40B4-BE49-F238E27FC236}">
                  <a16:creationId xmlns:a16="http://schemas.microsoft.com/office/drawing/2014/main" id="{9790B28C-7316-42EF-AB30-2A4BE1A73081}"/>
                </a:ext>
              </a:extLst>
            </p:cNvPr>
            <p:cNvGrpSpPr/>
            <p:nvPr/>
          </p:nvGrpSpPr>
          <p:grpSpPr>
            <a:xfrm>
              <a:off x="7523306" y="3976894"/>
              <a:ext cx="91440" cy="91440"/>
              <a:chOff x="4511085" y="3795298"/>
              <a:chExt cx="91440" cy="91440"/>
            </a:xfrm>
          </p:grpSpPr>
          <p:cxnSp>
            <p:nvCxnSpPr>
              <p:cNvPr id="409" name="Straight Connector 408">
                <a:extLst>
                  <a:ext uri="{FF2B5EF4-FFF2-40B4-BE49-F238E27FC236}">
                    <a16:creationId xmlns:a16="http://schemas.microsoft.com/office/drawing/2014/main" id="{3E8363C9-D146-47A4-997E-D9DFBF9F4C4F}"/>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10" name="Straight Connector 409">
                <a:extLst>
                  <a:ext uri="{FF2B5EF4-FFF2-40B4-BE49-F238E27FC236}">
                    <a16:creationId xmlns:a16="http://schemas.microsoft.com/office/drawing/2014/main" id="{A633BC03-B1F8-4FC5-9C7D-AAADF2FEA28F}"/>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11" name="Group 410">
              <a:extLst>
                <a:ext uri="{FF2B5EF4-FFF2-40B4-BE49-F238E27FC236}">
                  <a16:creationId xmlns:a16="http://schemas.microsoft.com/office/drawing/2014/main" id="{03646C98-4AFD-4B7A-862C-CCCB24A757AB}"/>
                </a:ext>
              </a:extLst>
            </p:cNvPr>
            <p:cNvGrpSpPr/>
            <p:nvPr/>
          </p:nvGrpSpPr>
          <p:grpSpPr>
            <a:xfrm>
              <a:off x="7665656" y="4241281"/>
              <a:ext cx="91440" cy="91440"/>
              <a:chOff x="4511085" y="3795298"/>
              <a:chExt cx="91440" cy="91440"/>
            </a:xfrm>
          </p:grpSpPr>
          <p:cxnSp>
            <p:nvCxnSpPr>
              <p:cNvPr id="412" name="Straight Connector 411">
                <a:extLst>
                  <a:ext uri="{FF2B5EF4-FFF2-40B4-BE49-F238E27FC236}">
                    <a16:creationId xmlns:a16="http://schemas.microsoft.com/office/drawing/2014/main" id="{9FD151AC-E7C8-4DE4-BB96-31B4FDA4547F}"/>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13" name="Straight Connector 412">
                <a:extLst>
                  <a:ext uri="{FF2B5EF4-FFF2-40B4-BE49-F238E27FC236}">
                    <a16:creationId xmlns:a16="http://schemas.microsoft.com/office/drawing/2014/main" id="{181E95E3-E8DB-4692-9CA4-4F725429A8DF}"/>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14" name="Group 413">
              <a:extLst>
                <a:ext uri="{FF2B5EF4-FFF2-40B4-BE49-F238E27FC236}">
                  <a16:creationId xmlns:a16="http://schemas.microsoft.com/office/drawing/2014/main" id="{9A43EB47-9B68-46D4-8C35-FFCC0D881C8A}"/>
                </a:ext>
              </a:extLst>
            </p:cNvPr>
            <p:cNvGrpSpPr/>
            <p:nvPr/>
          </p:nvGrpSpPr>
          <p:grpSpPr>
            <a:xfrm>
              <a:off x="7776914" y="4293433"/>
              <a:ext cx="91440" cy="91440"/>
              <a:chOff x="4511085" y="3795298"/>
              <a:chExt cx="91440" cy="91440"/>
            </a:xfrm>
          </p:grpSpPr>
          <p:cxnSp>
            <p:nvCxnSpPr>
              <p:cNvPr id="415" name="Straight Connector 414">
                <a:extLst>
                  <a:ext uri="{FF2B5EF4-FFF2-40B4-BE49-F238E27FC236}">
                    <a16:creationId xmlns:a16="http://schemas.microsoft.com/office/drawing/2014/main" id="{A1D31D9E-D150-4083-B6E1-9157D20323B1}"/>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16" name="Straight Connector 415">
                <a:extLst>
                  <a:ext uri="{FF2B5EF4-FFF2-40B4-BE49-F238E27FC236}">
                    <a16:creationId xmlns:a16="http://schemas.microsoft.com/office/drawing/2014/main" id="{C8257F6A-7883-45D9-A7F6-196A24A2EADB}"/>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17" name="Group 416">
              <a:extLst>
                <a:ext uri="{FF2B5EF4-FFF2-40B4-BE49-F238E27FC236}">
                  <a16:creationId xmlns:a16="http://schemas.microsoft.com/office/drawing/2014/main" id="{E108DCEE-8F22-4360-90BC-1A25810D4538}"/>
                </a:ext>
              </a:extLst>
            </p:cNvPr>
            <p:cNvGrpSpPr/>
            <p:nvPr/>
          </p:nvGrpSpPr>
          <p:grpSpPr>
            <a:xfrm>
              <a:off x="7818635" y="4394261"/>
              <a:ext cx="91440" cy="91440"/>
              <a:chOff x="4511085" y="3795298"/>
              <a:chExt cx="91440" cy="91440"/>
            </a:xfrm>
          </p:grpSpPr>
          <p:cxnSp>
            <p:nvCxnSpPr>
              <p:cNvPr id="418" name="Straight Connector 417">
                <a:extLst>
                  <a:ext uri="{FF2B5EF4-FFF2-40B4-BE49-F238E27FC236}">
                    <a16:creationId xmlns:a16="http://schemas.microsoft.com/office/drawing/2014/main" id="{8C0C1E26-84F7-488E-96CB-A80F3C6600D3}"/>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19" name="Straight Connector 418">
                <a:extLst>
                  <a:ext uri="{FF2B5EF4-FFF2-40B4-BE49-F238E27FC236}">
                    <a16:creationId xmlns:a16="http://schemas.microsoft.com/office/drawing/2014/main" id="{43E890F6-8824-4E6C-8EA8-22A076EE34CD}"/>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20" name="Group 419">
              <a:extLst>
                <a:ext uri="{FF2B5EF4-FFF2-40B4-BE49-F238E27FC236}">
                  <a16:creationId xmlns:a16="http://schemas.microsoft.com/office/drawing/2014/main" id="{1DE3EFEC-C349-4F56-B97E-3FD788374AE0}"/>
                </a:ext>
              </a:extLst>
            </p:cNvPr>
            <p:cNvGrpSpPr/>
            <p:nvPr/>
          </p:nvGrpSpPr>
          <p:grpSpPr>
            <a:xfrm>
              <a:off x="8364494" y="4449890"/>
              <a:ext cx="91440" cy="91440"/>
              <a:chOff x="4511085" y="3795298"/>
              <a:chExt cx="91440" cy="91440"/>
            </a:xfrm>
          </p:grpSpPr>
          <p:cxnSp>
            <p:nvCxnSpPr>
              <p:cNvPr id="421" name="Straight Connector 420">
                <a:extLst>
                  <a:ext uri="{FF2B5EF4-FFF2-40B4-BE49-F238E27FC236}">
                    <a16:creationId xmlns:a16="http://schemas.microsoft.com/office/drawing/2014/main" id="{7F8A31B8-3490-47C5-860D-B160098ADB73}"/>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22" name="Straight Connector 421">
                <a:extLst>
                  <a:ext uri="{FF2B5EF4-FFF2-40B4-BE49-F238E27FC236}">
                    <a16:creationId xmlns:a16="http://schemas.microsoft.com/office/drawing/2014/main" id="{C53F1A8D-9B49-4966-A6EC-18075D768895}"/>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23" name="Group 422">
              <a:extLst>
                <a:ext uri="{FF2B5EF4-FFF2-40B4-BE49-F238E27FC236}">
                  <a16:creationId xmlns:a16="http://schemas.microsoft.com/office/drawing/2014/main" id="{69FD3405-116A-4934-89C2-50B4B3C37016}"/>
                </a:ext>
              </a:extLst>
            </p:cNvPr>
            <p:cNvGrpSpPr/>
            <p:nvPr/>
          </p:nvGrpSpPr>
          <p:grpSpPr>
            <a:xfrm>
              <a:off x="8632208" y="4613300"/>
              <a:ext cx="91440" cy="91440"/>
              <a:chOff x="4511085" y="3795298"/>
              <a:chExt cx="91440" cy="91440"/>
            </a:xfrm>
          </p:grpSpPr>
          <p:cxnSp>
            <p:nvCxnSpPr>
              <p:cNvPr id="424" name="Straight Connector 423">
                <a:extLst>
                  <a:ext uri="{FF2B5EF4-FFF2-40B4-BE49-F238E27FC236}">
                    <a16:creationId xmlns:a16="http://schemas.microsoft.com/office/drawing/2014/main" id="{730854CB-5A96-4A34-AA4D-4AA643CFA992}"/>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25" name="Straight Connector 424">
                <a:extLst>
                  <a:ext uri="{FF2B5EF4-FFF2-40B4-BE49-F238E27FC236}">
                    <a16:creationId xmlns:a16="http://schemas.microsoft.com/office/drawing/2014/main" id="{E6ADCC21-2C15-4A53-9D64-B56D56C4659C}"/>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26" name="Group 425">
              <a:extLst>
                <a:ext uri="{FF2B5EF4-FFF2-40B4-BE49-F238E27FC236}">
                  <a16:creationId xmlns:a16="http://schemas.microsoft.com/office/drawing/2014/main" id="{3178B006-2F21-47CD-B638-E1CD7AF64093}"/>
                </a:ext>
              </a:extLst>
            </p:cNvPr>
            <p:cNvGrpSpPr/>
            <p:nvPr/>
          </p:nvGrpSpPr>
          <p:grpSpPr>
            <a:xfrm>
              <a:off x="8733035" y="4724558"/>
              <a:ext cx="91440" cy="91440"/>
              <a:chOff x="4511085" y="3795298"/>
              <a:chExt cx="91440" cy="91440"/>
            </a:xfrm>
          </p:grpSpPr>
          <p:cxnSp>
            <p:nvCxnSpPr>
              <p:cNvPr id="427" name="Straight Connector 426">
                <a:extLst>
                  <a:ext uri="{FF2B5EF4-FFF2-40B4-BE49-F238E27FC236}">
                    <a16:creationId xmlns:a16="http://schemas.microsoft.com/office/drawing/2014/main" id="{511FC743-9082-4B13-A222-11DC3CE664BF}"/>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28" name="Straight Connector 427">
                <a:extLst>
                  <a:ext uri="{FF2B5EF4-FFF2-40B4-BE49-F238E27FC236}">
                    <a16:creationId xmlns:a16="http://schemas.microsoft.com/office/drawing/2014/main" id="{5874113E-69DF-4FA4-900A-023645927BC2}"/>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29" name="Group 428">
              <a:extLst>
                <a:ext uri="{FF2B5EF4-FFF2-40B4-BE49-F238E27FC236}">
                  <a16:creationId xmlns:a16="http://schemas.microsoft.com/office/drawing/2014/main" id="{5598D758-56AB-4009-A1CC-5076A505FBA2}"/>
                </a:ext>
              </a:extLst>
            </p:cNvPr>
            <p:cNvGrpSpPr/>
            <p:nvPr/>
          </p:nvGrpSpPr>
          <p:grpSpPr>
            <a:xfrm>
              <a:off x="9091146" y="4766280"/>
              <a:ext cx="91440" cy="91440"/>
              <a:chOff x="4511085" y="3795298"/>
              <a:chExt cx="91440" cy="91440"/>
            </a:xfrm>
          </p:grpSpPr>
          <p:cxnSp>
            <p:nvCxnSpPr>
              <p:cNvPr id="430" name="Straight Connector 429">
                <a:extLst>
                  <a:ext uri="{FF2B5EF4-FFF2-40B4-BE49-F238E27FC236}">
                    <a16:creationId xmlns:a16="http://schemas.microsoft.com/office/drawing/2014/main" id="{B817035D-F8F8-48D7-A234-FFC4A0E984E3}"/>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31" name="Straight Connector 430">
                <a:extLst>
                  <a:ext uri="{FF2B5EF4-FFF2-40B4-BE49-F238E27FC236}">
                    <a16:creationId xmlns:a16="http://schemas.microsoft.com/office/drawing/2014/main" id="{953338E7-966C-4B14-905C-B04381334135}"/>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32" name="Group 431">
              <a:extLst>
                <a:ext uri="{FF2B5EF4-FFF2-40B4-BE49-F238E27FC236}">
                  <a16:creationId xmlns:a16="http://schemas.microsoft.com/office/drawing/2014/main" id="{78116969-E1FE-40FF-A637-9BCE1C0ED802}"/>
                </a:ext>
              </a:extLst>
            </p:cNvPr>
            <p:cNvGrpSpPr/>
            <p:nvPr/>
          </p:nvGrpSpPr>
          <p:grpSpPr>
            <a:xfrm>
              <a:off x="9372767" y="4811479"/>
              <a:ext cx="91440" cy="91440"/>
              <a:chOff x="4511085" y="3795298"/>
              <a:chExt cx="91440" cy="91440"/>
            </a:xfrm>
          </p:grpSpPr>
          <p:cxnSp>
            <p:nvCxnSpPr>
              <p:cNvPr id="433" name="Straight Connector 432">
                <a:extLst>
                  <a:ext uri="{FF2B5EF4-FFF2-40B4-BE49-F238E27FC236}">
                    <a16:creationId xmlns:a16="http://schemas.microsoft.com/office/drawing/2014/main" id="{A58DE63C-7249-4593-B88B-34F5CD5DD7D6}"/>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34" name="Straight Connector 433">
                <a:extLst>
                  <a:ext uri="{FF2B5EF4-FFF2-40B4-BE49-F238E27FC236}">
                    <a16:creationId xmlns:a16="http://schemas.microsoft.com/office/drawing/2014/main" id="{B907543F-F018-4833-BECB-E84A219E3398}"/>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35" name="Group 434">
              <a:extLst>
                <a:ext uri="{FF2B5EF4-FFF2-40B4-BE49-F238E27FC236}">
                  <a16:creationId xmlns:a16="http://schemas.microsoft.com/office/drawing/2014/main" id="{471495BA-F96A-46A7-BE7B-2F5CCB21BD33}"/>
                </a:ext>
              </a:extLst>
            </p:cNvPr>
            <p:cNvGrpSpPr/>
            <p:nvPr/>
          </p:nvGrpSpPr>
          <p:grpSpPr>
            <a:xfrm>
              <a:off x="9417965" y="4874062"/>
              <a:ext cx="91440" cy="91440"/>
              <a:chOff x="4511085" y="3795298"/>
              <a:chExt cx="91440" cy="91440"/>
            </a:xfrm>
          </p:grpSpPr>
          <p:cxnSp>
            <p:nvCxnSpPr>
              <p:cNvPr id="436" name="Straight Connector 435">
                <a:extLst>
                  <a:ext uri="{FF2B5EF4-FFF2-40B4-BE49-F238E27FC236}">
                    <a16:creationId xmlns:a16="http://schemas.microsoft.com/office/drawing/2014/main" id="{0E782489-BC1E-46CF-AEC6-EC4373A9874F}"/>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37" name="Straight Connector 436">
                <a:extLst>
                  <a:ext uri="{FF2B5EF4-FFF2-40B4-BE49-F238E27FC236}">
                    <a16:creationId xmlns:a16="http://schemas.microsoft.com/office/drawing/2014/main" id="{B7FC0A36-4F88-4E38-8CC9-1DCBFE65B93E}"/>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38" name="Group 437">
              <a:extLst>
                <a:ext uri="{FF2B5EF4-FFF2-40B4-BE49-F238E27FC236}">
                  <a16:creationId xmlns:a16="http://schemas.microsoft.com/office/drawing/2014/main" id="{52F5D37C-13D9-40F3-BE1F-7F5350D25C71}"/>
                </a:ext>
              </a:extLst>
            </p:cNvPr>
            <p:cNvGrpSpPr/>
            <p:nvPr/>
          </p:nvGrpSpPr>
          <p:grpSpPr>
            <a:xfrm>
              <a:off x="10287166" y="4985320"/>
              <a:ext cx="91440" cy="91440"/>
              <a:chOff x="4511085" y="3795298"/>
              <a:chExt cx="91440" cy="91440"/>
            </a:xfrm>
          </p:grpSpPr>
          <p:cxnSp>
            <p:nvCxnSpPr>
              <p:cNvPr id="439" name="Straight Connector 438">
                <a:extLst>
                  <a:ext uri="{FF2B5EF4-FFF2-40B4-BE49-F238E27FC236}">
                    <a16:creationId xmlns:a16="http://schemas.microsoft.com/office/drawing/2014/main" id="{71211109-A385-4CAC-B19E-5463646DDB62}"/>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40" name="Straight Connector 439">
                <a:extLst>
                  <a:ext uri="{FF2B5EF4-FFF2-40B4-BE49-F238E27FC236}">
                    <a16:creationId xmlns:a16="http://schemas.microsoft.com/office/drawing/2014/main" id="{B66490B7-6A40-40CC-A6C6-79D30A023223}"/>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41" name="Group 440">
              <a:extLst>
                <a:ext uri="{FF2B5EF4-FFF2-40B4-BE49-F238E27FC236}">
                  <a16:creationId xmlns:a16="http://schemas.microsoft.com/office/drawing/2014/main" id="{6BE20720-AA36-497B-89A9-408E664A6309}"/>
                </a:ext>
              </a:extLst>
            </p:cNvPr>
            <p:cNvGrpSpPr/>
            <p:nvPr/>
          </p:nvGrpSpPr>
          <p:grpSpPr>
            <a:xfrm>
              <a:off x="11034680" y="4985320"/>
              <a:ext cx="91440" cy="91440"/>
              <a:chOff x="4511085" y="3795298"/>
              <a:chExt cx="91440" cy="91440"/>
            </a:xfrm>
          </p:grpSpPr>
          <p:cxnSp>
            <p:nvCxnSpPr>
              <p:cNvPr id="442" name="Straight Connector 441">
                <a:extLst>
                  <a:ext uri="{FF2B5EF4-FFF2-40B4-BE49-F238E27FC236}">
                    <a16:creationId xmlns:a16="http://schemas.microsoft.com/office/drawing/2014/main" id="{4F2E9FF8-A079-4BBD-87BC-8CE8E6E439A4}"/>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43" name="Straight Connector 442">
                <a:extLst>
                  <a:ext uri="{FF2B5EF4-FFF2-40B4-BE49-F238E27FC236}">
                    <a16:creationId xmlns:a16="http://schemas.microsoft.com/office/drawing/2014/main" id="{ABC96038-5353-4C27-A140-C4116636C104}"/>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44" name="Group 443">
              <a:extLst>
                <a:ext uri="{FF2B5EF4-FFF2-40B4-BE49-F238E27FC236}">
                  <a16:creationId xmlns:a16="http://schemas.microsoft.com/office/drawing/2014/main" id="{81F1449D-1A6B-4036-8152-5176D3A50323}"/>
                </a:ext>
              </a:extLst>
            </p:cNvPr>
            <p:cNvGrpSpPr/>
            <p:nvPr/>
          </p:nvGrpSpPr>
          <p:grpSpPr>
            <a:xfrm>
              <a:off x="7215603" y="3232858"/>
              <a:ext cx="91440" cy="91440"/>
              <a:chOff x="4511085" y="3795298"/>
              <a:chExt cx="91440" cy="91440"/>
            </a:xfrm>
          </p:grpSpPr>
          <p:cxnSp>
            <p:nvCxnSpPr>
              <p:cNvPr id="445" name="Straight Connector 444">
                <a:extLst>
                  <a:ext uri="{FF2B5EF4-FFF2-40B4-BE49-F238E27FC236}">
                    <a16:creationId xmlns:a16="http://schemas.microsoft.com/office/drawing/2014/main" id="{DC19DC00-48EC-4A15-AB2A-12DCF7CC44E7}"/>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46" name="Straight Connector 445">
                <a:extLst>
                  <a:ext uri="{FF2B5EF4-FFF2-40B4-BE49-F238E27FC236}">
                    <a16:creationId xmlns:a16="http://schemas.microsoft.com/office/drawing/2014/main" id="{7D61B765-1D74-4402-A354-98BD26516221}"/>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47" name="Group 446">
              <a:extLst>
                <a:ext uri="{FF2B5EF4-FFF2-40B4-BE49-F238E27FC236}">
                  <a16:creationId xmlns:a16="http://schemas.microsoft.com/office/drawing/2014/main" id="{8087F6A5-8382-4803-95CC-1C193E766FFB}"/>
                </a:ext>
              </a:extLst>
            </p:cNvPr>
            <p:cNvGrpSpPr/>
            <p:nvPr/>
          </p:nvGrpSpPr>
          <p:grpSpPr>
            <a:xfrm>
              <a:off x="7177358" y="3135507"/>
              <a:ext cx="91440" cy="91440"/>
              <a:chOff x="4511085" y="3795298"/>
              <a:chExt cx="91440" cy="91440"/>
            </a:xfrm>
          </p:grpSpPr>
          <p:cxnSp>
            <p:nvCxnSpPr>
              <p:cNvPr id="448" name="Straight Connector 447">
                <a:extLst>
                  <a:ext uri="{FF2B5EF4-FFF2-40B4-BE49-F238E27FC236}">
                    <a16:creationId xmlns:a16="http://schemas.microsoft.com/office/drawing/2014/main" id="{CB1ED05C-5EFE-4BBF-A75A-886F4B4ADB4A}"/>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49" name="Straight Connector 448">
                <a:extLst>
                  <a:ext uri="{FF2B5EF4-FFF2-40B4-BE49-F238E27FC236}">
                    <a16:creationId xmlns:a16="http://schemas.microsoft.com/office/drawing/2014/main" id="{D58E805F-AC60-4533-9B36-A49960245D3D}"/>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50" name="Group 449">
              <a:extLst>
                <a:ext uri="{FF2B5EF4-FFF2-40B4-BE49-F238E27FC236}">
                  <a16:creationId xmlns:a16="http://schemas.microsoft.com/office/drawing/2014/main" id="{B3D25032-AE07-4C77-913D-A8A110A1F2D5}"/>
                </a:ext>
              </a:extLst>
            </p:cNvPr>
            <p:cNvGrpSpPr/>
            <p:nvPr/>
          </p:nvGrpSpPr>
          <p:grpSpPr>
            <a:xfrm>
              <a:off x="7306000" y="3271102"/>
              <a:ext cx="91440" cy="91440"/>
              <a:chOff x="4511085" y="3795298"/>
              <a:chExt cx="91440" cy="91440"/>
            </a:xfrm>
          </p:grpSpPr>
          <p:cxnSp>
            <p:nvCxnSpPr>
              <p:cNvPr id="451" name="Straight Connector 450">
                <a:extLst>
                  <a:ext uri="{FF2B5EF4-FFF2-40B4-BE49-F238E27FC236}">
                    <a16:creationId xmlns:a16="http://schemas.microsoft.com/office/drawing/2014/main" id="{BCB0F08D-A862-4457-9096-567869166A79}"/>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52" name="Straight Connector 451">
                <a:extLst>
                  <a:ext uri="{FF2B5EF4-FFF2-40B4-BE49-F238E27FC236}">
                    <a16:creationId xmlns:a16="http://schemas.microsoft.com/office/drawing/2014/main" id="{5895D59F-1F6F-4D21-9ABA-2B84941C8A05}"/>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53" name="Group 452">
              <a:extLst>
                <a:ext uri="{FF2B5EF4-FFF2-40B4-BE49-F238E27FC236}">
                  <a16:creationId xmlns:a16="http://schemas.microsoft.com/office/drawing/2014/main" id="{5C3D318E-33B8-4659-B70A-A57BFFF26E42}"/>
                </a:ext>
              </a:extLst>
            </p:cNvPr>
            <p:cNvGrpSpPr/>
            <p:nvPr/>
          </p:nvGrpSpPr>
          <p:grpSpPr>
            <a:xfrm>
              <a:off x="7323384" y="3521432"/>
              <a:ext cx="91440" cy="91440"/>
              <a:chOff x="4511085" y="3795298"/>
              <a:chExt cx="91440" cy="91440"/>
            </a:xfrm>
          </p:grpSpPr>
          <p:cxnSp>
            <p:nvCxnSpPr>
              <p:cNvPr id="454" name="Straight Connector 453">
                <a:extLst>
                  <a:ext uri="{FF2B5EF4-FFF2-40B4-BE49-F238E27FC236}">
                    <a16:creationId xmlns:a16="http://schemas.microsoft.com/office/drawing/2014/main" id="{D9E4BB69-7B30-457A-8FD5-37447B835A3B}"/>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455" name="Straight Connector 454">
                <a:extLst>
                  <a:ext uri="{FF2B5EF4-FFF2-40B4-BE49-F238E27FC236}">
                    <a16:creationId xmlns:a16="http://schemas.microsoft.com/office/drawing/2014/main" id="{9E64852A-9A4F-4AE9-A15B-AB70CCC93937}"/>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sp>
          <p:nvSpPr>
            <p:cNvPr id="456" name="Freeform: Shape 455">
              <a:extLst>
                <a:ext uri="{FF2B5EF4-FFF2-40B4-BE49-F238E27FC236}">
                  <a16:creationId xmlns:a16="http://schemas.microsoft.com/office/drawing/2014/main" id="{8C1B995F-C0FF-4C9E-9114-58537BB3DA71}"/>
                </a:ext>
              </a:extLst>
            </p:cNvPr>
            <p:cNvSpPr/>
            <p:nvPr/>
          </p:nvSpPr>
          <p:spPr bwMode="auto">
            <a:xfrm>
              <a:off x="7217849" y="3160417"/>
              <a:ext cx="3890546" cy="1863568"/>
            </a:xfrm>
            <a:custGeom>
              <a:avLst/>
              <a:gdLst>
                <a:gd name="connsiteX0" fmla="*/ 0 w 3890546"/>
                <a:gd name="connsiteY0" fmla="*/ 0 h 1863568"/>
                <a:gd name="connsiteX1" fmla="*/ 0 w 3890546"/>
                <a:gd name="connsiteY1" fmla="*/ 104304 h 1863568"/>
                <a:gd name="connsiteX2" fmla="*/ 146026 w 3890546"/>
                <a:gd name="connsiteY2" fmla="*/ 104304 h 1863568"/>
                <a:gd name="connsiteX3" fmla="*/ 146026 w 3890546"/>
                <a:gd name="connsiteY3" fmla="*/ 156456 h 1863568"/>
                <a:gd name="connsiteX4" fmla="*/ 149503 w 3890546"/>
                <a:gd name="connsiteY4" fmla="*/ 159933 h 1863568"/>
                <a:gd name="connsiteX5" fmla="*/ 149503 w 3890546"/>
                <a:gd name="connsiteY5" fmla="*/ 406786 h 1863568"/>
                <a:gd name="connsiteX6" fmla="*/ 180794 w 3890546"/>
                <a:gd name="connsiteY6" fmla="*/ 406786 h 1863568"/>
                <a:gd name="connsiteX7" fmla="*/ 156457 w 3890546"/>
                <a:gd name="connsiteY7" fmla="*/ 695361 h 1863568"/>
                <a:gd name="connsiteX8" fmla="*/ 184271 w 3890546"/>
                <a:gd name="connsiteY8" fmla="*/ 695361 h 1863568"/>
                <a:gd name="connsiteX9" fmla="*/ 184271 w 3890546"/>
                <a:gd name="connsiteY9" fmla="*/ 719699 h 1863568"/>
                <a:gd name="connsiteX10" fmla="*/ 208609 w 3890546"/>
                <a:gd name="connsiteY10" fmla="*/ 719699 h 1863568"/>
                <a:gd name="connsiteX11" fmla="*/ 208609 w 3890546"/>
                <a:gd name="connsiteY11" fmla="*/ 764897 h 1863568"/>
                <a:gd name="connsiteX12" fmla="*/ 319867 w 3890546"/>
                <a:gd name="connsiteY12" fmla="*/ 775327 h 1863568"/>
                <a:gd name="connsiteX13" fmla="*/ 319867 w 3890546"/>
                <a:gd name="connsiteY13" fmla="*/ 817049 h 1863568"/>
                <a:gd name="connsiteX14" fmla="*/ 358111 w 3890546"/>
                <a:gd name="connsiteY14" fmla="*/ 817049 h 1863568"/>
                <a:gd name="connsiteX15" fmla="*/ 358111 w 3890546"/>
                <a:gd name="connsiteY15" fmla="*/ 858771 h 1863568"/>
                <a:gd name="connsiteX16" fmla="*/ 455462 w 3890546"/>
                <a:gd name="connsiteY16" fmla="*/ 858771 h 1863568"/>
                <a:gd name="connsiteX17" fmla="*/ 469369 w 3890546"/>
                <a:gd name="connsiteY17" fmla="*/ 1070856 h 1863568"/>
                <a:gd name="connsiteX18" fmla="*/ 507614 w 3890546"/>
                <a:gd name="connsiteY18" fmla="*/ 1070856 h 1863568"/>
                <a:gd name="connsiteX19" fmla="*/ 507614 w 3890546"/>
                <a:gd name="connsiteY19" fmla="*/ 1126485 h 1863568"/>
                <a:gd name="connsiteX20" fmla="*/ 608441 w 3890546"/>
                <a:gd name="connsiteY20" fmla="*/ 1126485 h 1863568"/>
                <a:gd name="connsiteX21" fmla="*/ 608441 w 3890546"/>
                <a:gd name="connsiteY21" fmla="*/ 1171683 h 1863568"/>
                <a:gd name="connsiteX22" fmla="*/ 643210 w 3890546"/>
                <a:gd name="connsiteY22" fmla="*/ 1171683 h 1863568"/>
                <a:gd name="connsiteX23" fmla="*/ 643210 w 3890546"/>
                <a:gd name="connsiteY23" fmla="*/ 1272511 h 1863568"/>
                <a:gd name="connsiteX24" fmla="*/ 1192545 w 3890546"/>
                <a:gd name="connsiteY24" fmla="*/ 1272511 h 1863568"/>
                <a:gd name="connsiteX25" fmla="*/ 1192545 w 3890546"/>
                <a:gd name="connsiteY25" fmla="*/ 1435921 h 1863568"/>
                <a:gd name="connsiteX26" fmla="*/ 1446352 w 3890546"/>
                <a:gd name="connsiteY26" fmla="*/ 1435921 h 1863568"/>
                <a:gd name="connsiteX27" fmla="*/ 1446352 w 3890546"/>
                <a:gd name="connsiteY27" fmla="*/ 1498503 h 1863568"/>
                <a:gd name="connsiteX28" fmla="*/ 1498504 w 3890546"/>
                <a:gd name="connsiteY28" fmla="*/ 1498503 h 1863568"/>
                <a:gd name="connsiteX29" fmla="*/ 1498504 w 3890546"/>
                <a:gd name="connsiteY29" fmla="*/ 1547178 h 1863568"/>
                <a:gd name="connsiteX30" fmla="*/ 1557610 w 3890546"/>
                <a:gd name="connsiteY30" fmla="*/ 1547178 h 1863568"/>
                <a:gd name="connsiteX31" fmla="*/ 1557610 w 3890546"/>
                <a:gd name="connsiteY31" fmla="*/ 1613238 h 1863568"/>
                <a:gd name="connsiteX32" fmla="*/ 1933105 w 3890546"/>
                <a:gd name="connsiteY32" fmla="*/ 1613238 h 1863568"/>
                <a:gd name="connsiteX33" fmla="*/ 1912244 w 3890546"/>
                <a:gd name="connsiteY33" fmla="*/ 1634099 h 1863568"/>
                <a:gd name="connsiteX34" fmla="*/ 2211249 w 3890546"/>
                <a:gd name="connsiteY34" fmla="*/ 1634099 h 1863568"/>
                <a:gd name="connsiteX35" fmla="*/ 2211249 w 3890546"/>
                <a:gd name="connsiteY35" fmla="*/ 1696681 h 1863568"/>
                <a:gd name="connsiteX36" fmla="*/ 2246017 w 3890546"/>
                <a:gd name="connsiteY36" fmla="*/ 1696681 h 1863568"/>
                <a:gd name="connsiteX37" fmla="*/ 2246017 w 3890546"/>
                <a:gd name="connsiteY37" fmla="*/ 1762740 h 1863568"/>
                <a:gd name="connsiteX38" fmla="*/ 2788399 w 3890546"/>
                <a:gd name="connsiteY38" fmla="*/ 1762740 h 1863568"/>
                <a:gd name="connsiteX39" fmla="*/ 2788399 w 3890546"/>
                <a:gd name="connsiteY39" fmla="*/ 1794032 h 1863568"/>
                <a:gd name="connsiteX40" fmla="*/ 3118695 w 3890546"/>
                <a:gd name="connsiteY40" fmla="*/ 1794032 h 1863568"/>
                <a:gd name="connsiteX41" fmla="*/ 3118695 w 3890546"/>
                <a:gd name="connsiteY41" fmla="*/ 1863568 h 1863568"/>
                <a:gd name="connsiteX42" fmla="*/ 3890546 w 3890546"/>
                <a:gd name="connsiteY42" fmla="*/ 1863568 h 1863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890546" h="1863568">
                  <a:moveTo>
                    <a:pt x="0" y="0"/>
                  </a:moveTo>
                  <a:lnTo>
                    <a:pt x="0" y="104304"/>
                  </a:lnTo>
                  <a:lnTo>
                    <a:pt x="146026" y="104304"/>
                  </a:lnTo>
                  <a:lnTo>
                    <a:pt x="146026" y="156456"/>
                  </a:lnTo>
                  <a:lnTo>
                    <a:pt x="149503" y="159933"/>
                  </a:lnTo>
                  <a:lnTo>
                    <a:pt x="149503" y="406786"/>
                  </a:lnTo>
                  <a:lnTo>
                    <a:pt x="180794" y="406786"/>
                  </a:lnTo>
                  <a:lnTo>
                    <a:pt x="156457" y="695361"/>
                  </a:lnTo>
                  <a:lnTo>
                    <a:pt x="184271" y="695361"/>
                  </a:lnTo>
                  <a:lnTo>
                    <a:pt x="184271" y="719699"/>
                  </a:lnTo>
                  <a:lnTo>
                    <a:pt x="208609" y="719699"/>
                  </a:lnTo>
                  <a:lnTo>
                    <a:pt x="208609" y="764897"/>
                  </a:lnTo>
                  <a:lnTo>
                    <a:pt x="319867" y="775327"/>
                  </a:lnTo>
                  <a:lnTo>
                    <a:pt x="319867" y="817049"/>
                  </a:lnTo>
                  <a:lnTo>
                    <a:pt x="358111" y="817049"/>
                  </a:lnTo>
                  <a:lnTo>
                    <a:pt x="358111" y="858771"/>
                  </a:lnTo>
                  <a:lnTo>
                    <a:pt x="455462" y="858771"/>
                  </a:lnTo>
                  <a:lnTo>
                    <a:pt x="469369" y="1070856"/>
                  </a:lnTo>
                  <a:lnTo>
                    <a:pt x="507614" y="1070856"/>
                  </a:lnTo>
                  <a:lnTo>
                    <a:pt x="507614" y="1126485"/>
                  </a:lnTo>
                  <a:lnTo>
                    <a:pt x="608441" y="1126485"/>
                  </a:lnTo>
                  <a:lnTo>
                    <a:pt x="608441" y="1171683"/>
                  </a:lnTo>
                  <a:lnTo>
                    <a:pt x="643210" y="1171683"/>
                  </a:lnTo>
                  <a:lnTo>
                    <a:pt x="643210" y="1272511"/>
                  </a:lnTo>
                  <a:lnTo>
                    <a:pt x="1192545" y="1272511"/>
                  </a:lnTo>
                  <a:lnTo>
                    <a:pt x="1192545" y="1435921"/>
                  </a:lnTo>
                  <a:lnTo>
                    <a:pt x="1446352" y="1435921"/>
                  </a:lnTo>
                  <a:lnTo>
                    <a:pt x="1446352" y="1498503"/>
                  </a:lnTo>
                  <a:lnTo>
                    <a:pt x="1498504" y="1498503"/>
                  </a:lnTo>
                  <a:lnTo>
                    <a:pt x="1498504" y="1547178"/>
                  </a:lnTo>
                  <a:lnTo>
                    <a:pt x="1557610" y="1547178"/>
                  </a:lnTo>
                  <a:lnTo>
                    <a:pt x="1557610" y="1613238"/>
                  </a:lnTo>
                  <a:lnTo>
                    <a:pt x="1933105" y="1613238"/>
                  </a:lnTo>
                  <a:lnTo>
                    <a:pt x="1912244" y="1634099"/>
                  </a:lnTo>
                  <a:lnTo>
                    <a:pt x="2211249" y="1634099"/>
                  </a:lnTo>
                  <a:lnTo>
                    <a:pt x="2211249" y="1696681"/>
                  </a:lnTo>
                  <a:lnTo>
                    <a:pt x="2246017" y="1696681"/>
                  </a:lnTo>
                  <a:lnTo>
                    <a:pt x="2246017" y="1762740"/>
                  </a:lnTo>
                  <a:lnTo>
                    <a:pt x="2788399" y="1762740"/>
                  </a:lnTo>
                  <a:lnTo>
                    <a:pt x="2788399" y="1794032"/>
                  </a:lnTo>
                  <a:lnTo>
                    <a:pt x="3118695" y="1794032"/>
                  </a:lnTo>
                  <a:lnTo>
                    <a:pt x="3118695" y="1863568"/>
                  </a:lnTo>
                  <a:lnTo>
                    <a:pt x="3890546" y="1863568"/>
                  </a:lnTo>
                </a:path>
              </a:pathLst>
            </a:custGeom>
            <a:noFill/>
            <a:ln w="28575">
              <a:solidFill>
                <a:schemeClr val="accent1"/>
              </a:solidFill>
              <a:miter lim="800000"/>
              <a:headEnd/>
              <a:tailEnd/>
            </a:ln>
          </p:spPr>
          <p:txBody>
            <a:bodyPr rtlCol="0" anchor="ctr"/>
            <a:lstStyle/>
            <a:p>
              <a:pPr algn="ctr"/>
              <a:endParaRPr lang="en-US" dirty="0"/>
            </a:p>
          </p:txBody>
        </p:sp>
      </p:grpSp>
      <p:grpSp>
        <p:nvGrpSpPr>
          <p:cNvPr id="121" name="Group 120">
            <a:extLst>
              <a:ext uri="{FF2B5EF4-FFF2-40B4-BE49-F238E27FC236}">
                <a16:creationId xmlns:a16="http://schemas.microsoft.com/office/drawing/2014/main" id="{62127882-DE73-4212-AC60-C8C37E760C1E}"/>
              </a:ext>
            </a:extLst>
          </p:cNvPr>
          <p:cNvGrpSpPr/>
          <p:nvPr/>
        </p:nvGrpSpPr>
        <p:grpSpPr>
          <a:xfrm>
            <a:off x="1793551" y="3013400"/>
            <a:ext cx="3693411" cy="1562132"/>
            <a:chOff x="2086743" y="3125288"/>
            <a:chExt cx="3693411" cy="1562132"/>
          </a:xfrm>
        </p:grpSpPr>
        <p:sp>
          <p:nvSpPr>
            <p:cNvPr id="3" name="Freeform: Shape 2">
              <a:extLst>
                <a:ext uri="{FF2B5EF4-FFF2-40B4-BE49-F238E27FC236}">
                  <a16:creationId xmlns:a16="http://schemas.microsoft.com/office/drawing/2014/main" id="{9B573E7B-053D-42E1-8C4B-B5CAD7B063AE}"/>
                </a:ext>
              </a:extLst>
            </p:cNvPr>
            <p:cNvSpPr/>
            <p:nvPr/>
          </p:nvSpPr>
          <p:spPr bwMode="auto">
            <a:xfrm>
              <a:off x="2132534" y="3158836"/>
              <a:ext cx="3635220" cy="1483502"/>
            </a:xfrm>
            <a:custGeom>
              <a:avLst/>
              <a:gdLst>
                <a:gd name="connsiteX0" fmla="*/ 0 w 3635220"/>
                <a:gd name="connsiteY0" fmla="*/ 0 h 1483502"/>
                <a:gd name="connsiteX1" fmla="*/ 76733 w 3635220"/>
                <a:gd name="connsiteY1" fmla="*/ 0 h 1483502"/>
                <a:gd name="connsiteX2" fmla="*/ 76733 w 3635220"/>
                <a:gd name="connsiteY2" fmla="*/ 86325 h 1483502"/>
                <a:gd name="connsiteX3" fmla="*/ 140677 w 3635220"/>
                <a:gd name="connsiteY3" fmla="*/ 86325 h 1483502"/>
                <a:gd name="connsiteX4" fmla="*/ 140677 w 3635220"/>
                <a:gd name="connsiteY4" fmla="*/ 143874 h 1483502"/>
                <a:gd name="connsiteX5" fmla="*/ 159860 w 3635220"/>
                <a:gd name="connsiteY5" fmla="*/ 143874 h 1483502"/>
                <a:gd name="connsiteX6" fmla="*/ 159860 w 3635220"/>
                <a:gd name="connsiteY6" fmla="*/ 211016 h 1483502"/>
                <a:gd name="connsiteX7" fmla="*/ 473186 w 3635220"/>
                <a:gd name="connsiteY7" fmla="*/ 211016 h 1483502"/>
                <a:gd name="connsiteX8" fmla="*/ 476383 w 3635220"/>
                <a:gd name="connsiteY8" fmla="*/ 338904 h 1483502"/>
                <a:gd name="connsiteX9" fmla="*/ 498764 w 3635220"/>
                <a:gd name="connsiteY9" fmla="*/ 338904 h 1483502"/>
                <a:gd name="connsiteX10" fmla="*/ 498764 w 3635220"/>
                <a:gd name="connsiteY10" fmla="*/ 412440 h 1483502"/>
                <a:gd name="connsiteX11" fmla="*/ 617060 w 3635220"/>
                <a:gd name="connsiteY11" fmla="*/ 412440 h 1483502"/>
                <a:gd name="connsiteX12" fmla="*/ 617060 w 3635220"/>
                <a:gd name="connsiteY12" fmla="*/ 543525 h 1483502"/>
                <a:gd name="connsiteX13" fmla="*/ 645835 w 3635220"/>
                <a:gd name="connsiteY13" fmla="*/ 543525 h 1483502"/>
                <a:gd name="connsiteX14" fmla="*/ 645835 w 3635220"/>
                <a:gd name="connsiteY14" fmla="*/ 674610 h 1483502"/>
                <a:gd name="connsiteX15" fmla="*/ 681004 w 3635220"/>
                <a:gd name="connsiteY15" fmla="*/ 677807 h 1483502"/>
                <a:gd name="connsiteX16" fmla="*/ 1029500 w 3635220"/>
                <a:gd name="connsiteY16" fmla="*/ 677807 h 1483502"/>
                <a:gd name="connsiteX17" fmla="*/ 1029500 w 3635220"/>
                <a:gd name="connsiteY17" fmla="*/ 754540 h 1483502"/>
                <a:gd name="connsiteX18" fmla="*/ 1166979 w 3635220"/>
                <a:gd name="connsiteY18" fmla="*/ 754540 h 1483502"/>
                <a:gd name="connsiteX19" fmla="*/ 1166979 w 3635220"/>
                <a:gd name="connsiteY19" fmla="*/ 876034 h 1483502"/>
                <a:gd name="connsiteX20" fmla="*/ 1230923 w 3635220"/>
                <a:gd name="connsiteY20" fmla="*/ 876034 h 1483502"/>
                <a:gd name="connsiteX21" fmla="*/ 1230923 w 3635220"/>
                <a:gd name="connsiteY21" fmla="*/ 952767 h 1483502"/>
                <a:gd name="connsiteX22" fmla="*/ 1266093 w 3635220"/>
                <a:gd name="connsiteY22" fmla="*/ 946372 h 1483502"/>
                <a:gd name="connsiteX23" fmla="*/ 1905533 w 3635220"/>
                <a:gd name="connsiteY23" fmla="*/ 946372 h 1483502"/>
                <a:gd name="connsiteX24" fmla="*/ 1905533 w 3635220"/>
                <a:gd name="connsiteY24" fmla="*/ 1029500 h 1483502"/>
                <a:gd name="connsiteX25" fmla="*/ 1959886 w 3635220"/>
                <a:gd name="connsiteY25" fmla="*/ 1029500 h 1483502"/>
                <a:gd name="connsiteX26" fmla="*/ 1959886 w 3635220"/>
                <a:gd name="connsiteY26" fmla="*/ 1103035 h 1483502"/>
                <a:gd name="connsiteX27" fmla="*/ 2158112 w 3635220"/>
                <a:gd name="connsiteY27" fmla="*/ 1103035 h 1483502"/>
                <a:gd name="connsiteX28" fmla="*/ 2158112 w 3635220"/>
                <a:gd name="connsiteY28" fmla="*/ 1176571 h 1483502"/>
                <a:gd name="connsiteX29" fmla="*/ 2206070 w 3635220"/>
                <a:gd name="connsiteY29" fmla="*/ 1176571 h 1483502"/>
                <a:gd name="connsiteX30" fmla="*/ 2206070 w 3635220"/>
                <a:gd name="connsiteY30" fmla="*/ 1246909 h 1483502"/>
                <a:gd name="connsiteX31" fmla="*/ 2573749 w 3635220"/>
                <a:gd name="connsiteY31" fmla="*/ 1246909 h 1483502"/>
                <a:gd name="connsiteX32" fmla="*/ 2573749 w 3635220"/>
                <a:gd name="connsiteY32" fmla="*/ 1323642 h 1483502"/>
                <a:gd name="connsiteX33" fmla="*/ 3488149 w 3635220"/>
                <a:gd name="connsiteY33" fmla="*/ 1323642 h 1483502"/>
                <a:gd name="connsiteX34" fmla="*/ 3488149 w 3635220"/>
                <a:gd name="connsiteY34" fmla="*/ 1429150 h 1483502"/>
                <a:gd name="connsiteX35" fmla="*/ 3500937 w 3635220"/>
                <a:gd name="connsiteY35" fmla="*/ 1429150 h 1483502"/>
                <a:gd name="connsiteX36" fmla="*/ 3500937 w 3635220"/>
                <a:gd name="connsiteY36" fmla="*/ 1483502 h 1483502"/>
                <a:gd name="connsiteX37" fmla="*/ 3635220 w 3635220"/>
                <a:gd name="connsiteY37" fmla="*/ 1483502 h 148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635220" h="1483502">
                  <a:moveTo>
                    <a:pt x="0" y="0"/>
                  </a:moveTo>
                  <a:lnTo>
                    <a:pt x="76733" y="0"/>
                  </a:lnTo>
                  <a:lnTo>
                    <a:pt x="76733" y="86325"/>
                  </a:lnTo>
                  <a:lnTo>
                    <a:pt x="140677" y="86325"/>
                  </a:lnTo>
                  <a:lnTo>
                    <a:pt x="140677" y="143874"/>
                  </a:lnTo>
                  <a:lnTo>
                    <a:pt x="159860" y="143874"/>
                  </a:lnTo>
                  <a:lnTo>
                    <a:pt x="159860" y="211016"/>
                  </a:lnTo>
                  <a:lnTo>
                    <a:pt x="473186" y="211016"/>
                  </a:lnTo>
                  <a:cubicBezTo>
                    <a:pt x="474252" y="253645"/>
                    <a:pt x="475317" y="296275"/>
                    <a:pt x="476383" y="338904"/>
                  </a:cubicBezTo>
                  <a:lnTo>
                    <a:pt x="498764" y="338904"/>
                  </a:lnTo>
                  <a:lnTo>
                    <a:pt x="498764" y="412440"/>
                  </a:lnTo>
                  <a:lnTo>
                    <a:pt x="617060" y="412440"/>
                  </a:lnTo>
                  <a:lnTo>
                    <a:pt x="617060" y="543525"/>
                  </a:lnTo>
                  <a:lnTo>
                    <a:pt x="645835" y="543525"/>
                  </a:lnTo>
                  <a:lnTo>
                    <a:pt x="645835" y="674610"/>
                  </a:lnTo>
                  <a:lnTo>
                    <a:pt x="681004" y="677807"/>
                  </a:lnTo>
                  <a:lnTo>
                    <a:pt x="1029500" y="677807"/>
                  </a:lnTo>
                  <a:lnTo>
                    <a:pt x="1029500" y="754540"/>
                  </a:lnTo>
                  <a:lnTo>
                    <a:pt x="1166979" y="754540"/>
                  </a:lnTo>
                  <a:lnTo>
                    <a:pt x="1166979" y="876034"/>
                  </a:lnTo>
                  <a:lnTo>
                    <a:pt x="1230923" y="876034"/>
                  </a:lnTo>
                  <a:lnTo>
                    <a:pt x="1230923" y="952767"/>
                  </a:lnTo>
                  <a:lnTo>
                    <a:pt x="1266093" y="946372"/>
                  </a:lnTo>
                  <a:lnTo>
                    <a:pt x="1905533" y="946372"/>
                  </a:lnTo>
                  <a:lnTo>
                    <a:pt x="1905533" y="1029500"/>
                  </a:lnTo>
                  <a:lnTo>
                    <a:pt x="1959886" y="1029500"/>
                  </a:lnTo>
                  <a:lnTo>
                    <a:pt x="1959886" y="1103035"/>
                  </a:lnTo>
                  <a:lnTo>
                    <a:pt x="2158112" y="1103035"/>
                  </a:lnTo>
                  <a:lnTo>
                    <a:pt x="2158112" y="1176571"/>
                  </a:lnTo>
                  <a:lnTo>
                    <a:pt x="2206070" y="1176571"/>
                  </a:lnTo>
                  <a:lnTo>
                    <a:pt x="2206070" y="1246909"/>
                  </a:lnTo>
                  <a:lnTo>
                    <a:pt x="2573749" y="1246909"/>
                  </a:lnTo>
                  <a:lnTo>
                    <a:pt x="2573749" y="1323642"/>
                  </a:lnTo>
                  <a:lnTo>
                    <a:pt x="3488149" y="1323642"/>
                  </a:lnTo>
                  <a:lnTo>
                    <a:pt x="3488149" y="1429150"/>
                  </a:lnTo>
                  <a:lnTo>
                    <a:pt x="3500937" y="1429150"/>
                  </a:lnTo>
                  <a:lnTo>
                    <a:pt x="3500937" y="1483502"/>
                  </a:lnTo>
                  <a:lnTo>
                    <a:pt x="3635220" y="1483502"/>
                  </a:lnTo>
                </a:path>
              </a:pathLst>
            </a:custGeom>
            <a:noFill/>
            <a:ln w="28575">
              <a:solidFill>
                <a:schemeClr val="accent1"/>
              </a:solidFill>
              <a:miter lim="800000"/>
              <a:headEnd/>
              <a:tailEnd/>
            </a:ln>
          </p:spPr>
          <p:txBody>
            <a:bodyPr rtlCol="0" anchor="ctr"/>
            <a:lstStyle/>
            <a:p>
              <a:pPr algn="ctr"/>
              <a:endParaRPr lang="en-US" dirty="0"/>
            </a:p>
          </p:txBody>
        </p:sp>
        <p:grpSp>
          <p:nvGrpSpPr>
            <p:cNvPr id="8" name="Group 7">
              <a:extLst>
                <a:ext uri="{FF2B5EF4-FFF2-40B4-BE49-F238E27FC236}">
                  <a16:creationId xmlns:a16="http://schemas.microsoft.com/office/drawing/2014/main" id="{EA8A2D65-1CFE-44EA-9EED-787717974B89}"/>
                </a:ext>
              </a:extLst>
            </p:cNvPr>
            <p:cNvGrpSpPr/>
            <p:nvPr/>
          </p:nvGrpSpPr>
          <p:grpSpPr>
            <a:xfrm>
              <a:off x="2086743" y="3125288"/>
              <a:ext cx="3662120" cy="1562132"/>
              <a:chOff x="2086743" y="3125288"/>
              <a:chExt cx="3662120" cy="1562132"/>
            </a:xfrm>
          </p:grpSpPr>
          <p:grpSp>
            <p:nvGrpSpPr>
              <p:cNvPr id="7" name="Group 6">
                <a:extLst>
                  <a:ext uri="{FF2B5EF4-FFF2-40B4-BE49-F238E27FC236}">
                    <a16:creationId xmlns:a16="http://schemas.microsoft.com/office/drawing/2014/main" id="{B4A774DF-517E-45A2-8C5A-29F61BFF5627}"/>
                  </a:ext>
                </a:extLst>
              </p:cNvPr>
              <p:cNvGrpSpPr/>
              <p:nvPr/>
            </p:nvGrpSpPr>
            <p:grpSpPr>
              <a:xfrm>
                <a:off x="2086743" y="3125288"/>
                <a:ext cx="91440" cy="91440"/>
                <a:chOff x="4511085" y="3795298"/>
                <a:chExt cx="91440" cy="91440"/>
              </a:xfrm>
            </p:grpSpPr>
            <p:cxnSp>
              <p:nvCxnSpPr>
                <p:cNvPr id="6" name="Straight Connector 5">
                  <a:extLst>
                    <a:ext uri="{FF2B5EF4-FFF2-40B4-BE49-F238E27FC236}">
                      <a16:creationId xmlns:a16="http://schemas.microsoft.com/office/drawing/2014/main" id="{90ADC12E-9510-4B92-A774-C7E789BFDB7C}"/>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C417EDC8-01DD-4EA5-A641-28D356B7FD83}"/>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1" name="Group 60">
                <a:extLst>
                  <a:ext uri="{FF2B5EF4-FFF2-40B4-BE49-F238E27FC236}">
                    <a16:creationId xmlns:a16="http://schemas.microsoft.com/office/drawing/2014/main" id="{1225F5FA-7ACB-4960-8E3C-16AEA43FB5D4}"/>
                  </a:ext>
                </a:extLst>
              </p:cNvPr>
              <p:cNvGrpSpPr/>
              <p:nvPr/>
            </p:nvGrpSpPr>
            <p:grpSpPr>
              <a:xfrm>
                <a:off x="2239722" y="3323466"/>
                <a:ext cx="91440" cy="91440"/>
                <a:chOff x="4511085" y="3795298"/>
                <a:chExt cx="91440" cy="91440"/>
              </a:xfrm>
            </p:grpSpPr>
            <p:cxnSp>
              <p:nvCxnSpPr>
                <p:cNvPr id="62" name="Straight Connector 61">
                  <a:extLst>
                    <a:ext uri="{FF2B5EF4-FFF2-40B4-BE49-F238E27FC236}">
                      <a16:creationId xmlns:a16="http://schemas.microsoft.com/office/drawing/2014/main" id="{7998CDA7-6BB7-4459-B628-1E7FD5FD4287}"/>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B7A8EB8C-C1ED-4214-831D-72B2CEC45EA2}"/>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4" name="Group 63">
                <a:extLst>
                  <a:ext uri="{FF2B5EF4-FFF2-40B4-BE49-F238E27FC236}">
                    <a16:creationId xmlns:a16="http://schemas.microsoft.com/office/drawing/2014/main" id="{EA7B3B67-A4C2-4845-A031-DDAD5AB448C5}"/>
                  </a:ext>
                </a:extLst>
              </p:cNvPr>
              <p:cNvGrpSpPr/>
              <p:nvPr/>
            </p:nvGrpSpPr>
            <p:grpSpPr>
              <a:xfrm>
                <a:off x="2559588" y="3393002"/>
                <a:ext cx="91440" cy="91440"/>
                <a:chOff x="4511085" y="3795298"/>
                <a:chExt cx="91440" cy="91440"/>
              </a:xfrm>
            </p:grpSpPr>
            <p:cxnSp>
              <p:nvCxnSpPr>
                <p:cNvPr id="65" name="Straight Connector 64">
                  <a:extLst>
                    <a:ext uri="{FF2B5EF4-FFF2-40B4-BE49-F238E27FC236}">
                      <a16:creationId xmlns:a16="http://schemas.microsoft.com/office/drawing/2014/main" id="{1C0C9DDC-93F5-4253-8D91-4D3F8E9EDA2A}"/>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6639F214-8AAF-4B48-B30B-6417B32278DA}"/>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7" name="Group 66">
                <a:extLst>
                  <a:ext uri="{FF2B5EF4-FFF2-40B4-BE49-F238E27FC236}">
                    <a16:creationId xmlns:a16="http://schemas.microsoft.com/office/drawing/2014/main" id="{7C76F0A6-CABE-4851-BD5F-14338737E488}"/>
                  </a:ext>
                </a:extLst>
              </p:cNvPr>
              <p:cNvGrpSpPr/>
              <p:nvPr/>
            </p:nvGrpSpPr>
            <p:grpSpPr>
              <a:xfrm>
                <a:off x="2576972" y="3525121"/>
                <a:ext cx="91440" cy="91440"/>
                <a:chOff x="4511085" y="3795298"/>
                <a:chExt cx="91440" cy="91440"/>
              </a:xfrm>
            </p:grpSpPr>
            <p:cxnSp>
              <p:nvCxnSpPr>
                <p:cNvPr id="68" name="Straight Connector 67">
                  <a:extLst>
                    <a:ext uri="{FF2B5EF4-FFF2-40B4-BE49-F238E27FC236}">
                      <a16:creationId xmlns:a16="http://schemas.microsoft.com/office/drawing/2014/main" id="{B43C9D64-7237-4340-A137-877BE1C19B4A}"/>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ABDB9303-8BB3-4192-A4D8-59BDFDFE1648}"/>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70" name="Group 69">
                <a:extLst>
                  <a:ext uri="{FF2B5EF4-FFF2-40B4-BE49-F238E27FC236}">
                    <a16:creationId xmlns:a16="http://schemas.microsoft.com/office/drawing/2014/main" id="{7FF158F8-E0EB-4482-B23E-48CAE7CF346C}"/>
                  </a:ext>
                </a:extLst>
              </p:cNvPr>
              <p:cNvGrpSpPr/>
              <p:nvPr/>
            </p:nvGrpSpPr>
            <p:grpSpPr>
              <a:xfrm>
                <a:off x="2778627" y="3792835"/>
                <a:ext cx="91440" cy="91440"/>
                <a:chOff x="4511085" y="3795298"/>
                <a:chExt cx="91440" cy="91440"/>
              </a:xfrm>
            </p:grpSpPr>
            <p:cxnSp>
              <p:nvCxnSpPr>
                <p:cNvPr id="71" name="Straight Connector 70">
                  <a:extLst>
                    <a:ext uri="{FF2B5EF4-FFF2-40B4-BE49-F238E27FC236}">
                      <a16:creationId xmlns:a16="http://schemas.microsoft.com/office/drawing/2014/main" id="{B874D9B1-B463-4B02-B063-26DB762CD6C7}"/>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C2872929-D786-4457-BB83-FD43806AFDE0}"/>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73" name="Group 72">
                <a:extLst>
                  <a:ext uri="{FF2B5EF4-FFF2-40B4-BE49-F238E27FC236}">
                    <a16:creationId xmlns:a16="http://schemas.microsoft.com/office/drawing/2014/main" id="{DDC01197-BF47-4587-A498-5D3F76D5729E}"/>
                  </a:ext>
                </a:extLst>
              </p:cNvPr>
              <p:cNvGrpSpPr/>
              <p:nvPr/>
            </p:nvGrpSpPr>
            <p:grpSpPr>
              <a:xfrm>
                <a:off x="3115877" y="3862371"/>
                <a:ext cx="91440" cy="91440"/>
                <a:chOff x="4511085" y="3795298"/>
                <a:chExt cx="91440" cy="91440"/>
              </a:xfrm>
            </p:grpSpPr>
            <p:cxnSp>
              <p:nvCxnSpPr>
                <p:cNvPr id="74" name="Straight Connector 73">
                  <a:extLst>
                    <a:ext uri="{FF2B5EF4-FFF2-40B4-BE49-F238E27FC236}">
                      <a16:creationId xmlns:a16="http://schemas.microsoft.com/office/drawing/2014/main" id="{FFAF4E2E-8FB6-4C65-81B5-D6B98DD43949}"/>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4E5EDDFB-6A86-410C-B6EB-78389DF008A5}"/>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76" name="Group 75">
                <a:extLst>
                  <a:ext uri="{FF2B5EF4-FFF2-40B4-BE49-F238E27FC236}">
                    <a16:creationId xmlns:a16="http://schemas.microsoft.com/office/drawing/2014/main" id="{028D7E3A-44B3-43BB-9BF7-C06ACFC80E13}"/>
                  </a:ext>
                </a:extLst>
              </p:cNvPr>
              <p:cNvGrpSpPr/>
              <p:nvPr/>
            </p:nvGrpSpPr>
            <p:grpSpPr>
              <a:xfrm>
                <a:off x="3254950" y="3991013"/>
                <a:ext cx="91440" cy="91440"/>
                <a:chOff x="4511085" y="3795298"/>
                <a:chExt cx="91440" cy="91440"/>
              </a:xfrm>
            </p:grpSpPr>
            <p:cxnSp>
              <p:nvCxnSpPr>
                <p:cNvPr id="77" name="Straight Connector 76">
                  <a:extLst>
                    <a:ext uri="{FF2B5EF4-FFF2-40B4-BE49-F238E27FC236}">
                      <a16:creationId xmlns:a16="http://schemas.microsoft.com/office/drawing/2014/main" id="{167F065F-EC44-4B74-BCED-B143AACE7452}"/>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CABD5B99-8AAD-4BF6-9034-BB2BB68F9F87}"/>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79" name="Group 78">
                <a:extLst>
                  <a:ext uri="{FF2B5EF4-FFF2-40B4-BE49-F238E27FC236}">
                    <a16:creationId xmlns:a16="http://schemas.microsoft.com/office/drawing/2014/main" id="{142508DA-55FE-4AD3-95C6-0F41CE249F7F}"/>
                  </a:ext>
                </a:extLst>
              </p:cNvPr>
              <p:cNvGrpSpPr/>
              <p:nvPr/>
            </p:nvGrpSpPr>
            <p:grpSpPr>
              <a:xfrm>
                <a:off x="3317533" y="4053596"/>
                <a:ext cx="91440" cy="91440"/>
                <a:chOff x="4511085" y="3795298"/>
                <a:chExt cx="91440" cy="91440"/>
              </a:xfrm>
            </p:grpSpPr>
            <p:cxnSp>
              <p:nvCxnSpPr>
                <p:cNvPr id="80" name="Straight Connector 79">
                  <a:extLst>
                    <a:ext uri="{FF2B5EF4-FFF2-40B4-BE49-F238E27FC236}">
                      <a16:creationId xmlns:a16="http://schemas.microsoft.com/office/drawing/2014/main" id="{3221B08C-C7DB-410B-B3FB-68D4C63CE89A}"/>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3798D21A-D938-436E-9570-FD0682FFD8AC}"/>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82" name="Group 81">
                <a:extLst>
                  <a:ext uri="{FF2B5EF4-FFF2-40B4-BE49-F238E27FC236}">
                    <a16:creationId xmlns:a16="http://schemas.microsoft.com/office/drawing/2014/main" id="{FD742A09-1BFD-4885-ACA6-62AEE6D28416}"/>
                  </a:ext>
                </a:extLst>
              </p:cNvPr>
              <p:cNvGrpSpPr/>
              <p:nvPr/>
            </p:nvGrpSpPr>
            <p:grpSpPr>
              <a:xfrm>
                <a:off x="3526142" y="4067503"/>
                <a:ext cx="91440" cy="91440"/>
                <a:chOff x="4511085" y="3795298"/>
                <a:chExt cx="91440" cy="91440"/>
              </a:xfrm>
            </p:grpSpPr>
            <p:cxnSp>
              <p:nvCxnSpPr>
                <p:cNvPr id="83" name="Straight Connector 82">
                  <a:extLst>
                    <a:ext uri="{FF2B5EF4-FFF2-40B4-BE49-F238E27FC236}">
                      <a16:creationId xmlns:a16="http://schemas.microsoft.com/office/drawing/2014/main" id="{783869E9-93C6-4477-B5FB-EC87D0DF903D}"/>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4A4E477A-135F-4C09-8511-1FD2FCBB14FD}"/>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85" name="Group 84">
                <a:extLst>
                  <a:ext uri="{FF2B5EF4-FFF2-40B4-BE49-F238E27FC236}">
                    <a16:creationId xmlns:a16="http://schemas.microsoft.com/office/drawing/2014/main" id="{33CDEE83-628B-43D6-B575-79BD9FB53CB5}"/>
                  </a:ext>
                </a:extLst>
              </p:cNvPr>
              <p:cNvGrpSpPr/>
              <p:nvPr/>
            </p:nvGrpSpPr>
            <p:grpSpPr>
              <a:xfrm>
                <a:off x="3995511" y="4147470"/>
                <a:ext cx="91440" cy="91440"/>
                <a:chOff x="4511085" y="3795298"/>
                <a:chExt cx="91440" cy="91440"/>
              </a:xfrm>
            </p:grpSpPr>
            <p:cxnSp>
              <p:nvCxnSpPr>
                <p:cNvPr id="86" name="Straight Connector 85">
                  <a:extLst>
                    <a:ext uri="{FF2B5EF4-FFF2-40B4-BE49-F238E27FC236}">
                      <a16:creationId xmlns:a16="http://schemas.microsoft.com/office/drawing/2014/main" id="{9EB205B4-0A40-4404-9206-46B6CE5007B6}"/>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4456B005-D4D3-4670-9AFA-E6AE2F34F93F}"/>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88" name="Group 87">
                <a:extLst>
                  <a:ext uri="{FF2B5EF4-FFF2-40B4-BE49-F238E27FC236}">
                    <a16:creationId xmlns:a16="http://schemas.microsoft.com/office/drawing/2014/main" id="{1BDE95E2-B447-43F6-B149-94CA7881B230}"/>
                  </a:ext>
                </a:extLst>
              </p:cNvPr>
              <p:cNvGrpSpPr/>
              <p:nvPr/>
            </p:nvGrpSpPr>
            <p:grpSpPr>
              <a:xfrm>
                <a:off x="4040710" y="4213530"/>
                <a:ext cx="91440" cy="91440"/>
                <a:chOff x="4511085" y="3795298"/>
                <a:chExt cx="91440" cy="91440"/>
              </a:xfrm>
            </p:grpSpPr>
            <p:cxnSp>
              <p:nvCxnSpPr>
                <p:cNvPr id="89" name="Straight Connector 88">
                  <a:extLst>
                    <a:ext uri="{FF2B5EF4-FFF2-40B4-BE49-F238E27FC236}">
                      <a16:creationId xmlns:a16="http://schemas.microsoft.com/office/drawing/2014/main" id="{39711F1E-C000-4BDC-8A18-0F6E79BCDF48}"/>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E2C4E606-BB8B-45CB-A579-3837B9BB1680}"/>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91" name="Group 90">
                <a:extLst>
                  <a:ext uri="{FF2B5EF4-FFF2-40B4-BE49-F238E27FC236}">
                    <a16:creationId xmlns:a16="http://schemas.microsoft.com/office/drawing/2014/main" id="{1D1F74B3-4E91-4611-99E4-AE1B6F571E09}"/>
                  </a:ext>
                </a:extLst>
              </p:cNvPr>
              <p:cNvGrpSpPr/>
              <p:nvPr/>
            </p:nvGrpSpPr>
            <p:grpSpPr>
              <a:xfrm>
                <a:off x="4245841" y="4286543"/>
                <a:ext cx="91440" cy="91440"/>
                <a:chOff x="4511085" y="3795298"/>
                <a:chExt cx="91440" cy="91440"/>
              </a:xfrm>
            </p:grpSpPr>
            <p:cxnSp>
              <p:nvCxnSpPr>
                <p:cNvPr id="92" name="Straight Connector 91">
                  <a:extLst>
                    <a:ext uri="{FF2B5EF4-FFF2-40B4-BE49-F238E27FC236}">
                      <a16:creationId xmlns:a16="http://schemas.microsoft.com/office/drawing/2014/main" id="{494CA750-BFD3-4F1B-95AE-BAE65DEFA649}"/>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93173E40-8ABE-4E9F-BAE8-BAA8266542FA}"/>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94" name="Group 93">
                <a:extLst>
                  <a:ext uri="{FF2B5EF4-FFF2-40B4-BE49-F238E27FC236}">
                    <a16:creationId xmlns:a16="http://schemas.microsoft.com/office/drawing/2014/main" id="{63A6312E-8EAA-4CC2-BF62-4D6A45C88E15}"/>
                  </a:ext>
                </a:extLst>
              </p:cNvPr>
              <p:cNvGrpSpPr/>
              <p:nvPr/>
            </p:nvGrpSpPr>
            <p:grpSpPr>
              <a:xfrm>
                <a:off x="4287562" y="4356080"/>
                <a:ext cx="91440" cy="91440"/>
                <a:chOff x="4511085" y="3795298"/>
                <a:chExt cx="91440" cy="91440"/>
              </a:xfrm>
            </p:grpSpPr>
            <p:cxnSp>
              <p:nvCxnSpPr>
                <p:cNvPr id="95" name="Straight Connector 94">
                  <a:extLst>
                    <a:ext uri="{FF2B5EF4-FFF2-40B4-BE49-F238E27FC236}">
                      <a16:creationId xmlns:a16="http://schemas.microsoft.com/office/drawing/2014/main" id="{6BB26F4F-8042-457E-84D8-CA8D2071E143}"/>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573A7428-F598-441D-B151-BDE04C7B33AF}"/>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97" name="Group 96">
                <a:extLst>
                  <a:ext uri="{FF2B5EF4-FFF2-40B4-BE49-F238E27FC236}">
                    <a16:creationId xmlns:a16="http://schemas.microsoft.com/office/drawing/2014/main" id="{0CF3172E-57EE-4961-98CF-8471249C997B}"/>
                  </a:ext>
                </a:extLst>
              </p:cNvPr>
              <p:cNvGrpSpPr/>
              <p:nvPr/>
            </p:nvGrpSpPr>
            <p:grpSpPr>
              <a:xfrm>
                <a:off x="4663057" y="4429093"/>
                <a:ext cx="91440" cy="91440"/>
                <a:chOff x="4511085" y="3795298"/>
                <a:chExt cx="91440" cy="91440"/>
              </a:xfrm>
            </p:grpSpPr>
            <p:cxnSp>
              <p:nvCxnSpPr>
                <p:cNvPr id="98" name="Straight Connector 97">
                  <a:extLst>
                    <a:ext uri="{FF2B5EF4-FFF2-40B4-BE49-F238E27FC236}">
                      <a16:creationId xmlns:a16="http://schemas.microsoft.com/office/drawing/2014/main" id="{A200B6E0-2F20-4370-B686-EB2D49E0B5ED}"/>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CBA95403-2464-4859-B083-EE2A9493CCF5}"/>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0" name="Group 99">
                <a:extLst>
                  <a:ext uri="{FF2B5EF4-FFF2-40B4-BE49-F238E27FC236}">
                    <a16:creationId xmlns:a16="http://schemas.microsoft.com/office/drawing/2014/main" id="{171E721E-5F82-4BD1-ACB5-8451610738D0}"/>
                  </a:ext>
                </a:extLst>
              </p:cNvPr>
              <p:cNvGrpSpPr/>
              <p:nvPr/>
            </p:nvGrpSpPr>
            <p:grpSpPr>
              <a:xfrm>
                <a:off x="5494014" y="4436047"/>
                <a:ext cx="91440" cy="91440"/>
                <a:chOff x="4511085" y="3795298"/>
                <a:chExt cx="91440" cy="91440"/>
              </a:xfrm>
            </p:grpSpPr>
            <p:cxnSp>
              <p:nvCxnSpPr>
                <p:cNvPr id="101" name="Straight Connector 100">
                  <a:extLst>
                    <a:ext uri="{FF2B5EF4-FFF2-40B4-BE49-F238E27FC236}">
                      <a16:creationId xmlns:a16="http://schemas.microsoft.com/office/drawing/2014/main" id="{F12E289A-8100-46BA-9F21-FA4596DB23D3}"/>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F28E537C-03A9-43FA-AF1F-1D90C3065E92}"/>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3" name="Group 102">
                <a:extLst>
                  <a:ext uri="{FF2B5EF4-FFF2-40B4-BE49-F238E27FC236}">
                    <a16:creationId xmlns:a16="http://schemas.microsoft.com/office/drawing/2014/main" id="{ADDDD576-15E8-4811-96C8-834744171345}"/>
                  </a:ext>
                </a:extLst>
              </p:cNvPr>
              <p:cNvGrpSpPr/>
              <p:nvPr/>
            </p:nvGrpSpPr>
            <p:grpSpPr>
              <a:xfrm>
                <a:off x="5553120" y="4436047"/>
                <a:ext cx="91440" cy="91440"/>
                <a:chOff x="4511085" y="3795298"/>
                <a:chExt cx="91440" cy="91440"/>
              </a:xfrm>
            </p:grpSpPr>
            <p:cxnSp>
              <p:nvCxnSpPr>
                <p:cNvPr id="104" name="Straight Connector 103">
                  <a:extLst>
                    <a:ext uri="{FF2B5EF4-FFF2-40B4-BE49-F238E27FC236}">
                      <a16:creationId xmlns:a16="http://schemas.microsoft.com/office/drawing/2014/main" id="{DA9EBCCC-BD4B-42A6-B997-B9F9809B9EE1}"/>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A8F51ABF-828B-4330-AC6C-EE633F14BA8C}"/>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6" name="Group 105">
                <a:extLst>
                  <a:ext uri="{FF2B5EF4-FFF2-40B4-BE49-F238E27FC236}">
                    <a16:creationId xmlns:a16="http://schemas.microsoft.com/office/drawing/2014/main" id="{01A66D34-121E-458E-A22F-BCBF6A9E8B93}"/>
                  </a:ext>
                </a:extLst>
              </p:cNvPr>
              <p:cNvGrpSpPr/>
              <p:nvPr/>
            </p:nvGrpSpPr>
            <p:grpSpPr>
              <a:xfrm>
                <a:off x="5580934" y="4509060"/>
                <a:ext cx="91440" cy="91440"/>
                <a:chOff x="4511085" y="3795298"/>
                <a:chExt cx="91440" cy="91440"/>
              </a:xfrm>
            </p:grpSpPr>
            <p:cxnSp>
              <p:nvCxnSpPr>
                <p:cNvPr id="107" name="Straight Connector 106">
                  <a:extLst>
                    <a:ext uri="{FF2B5EF4-FFF2-40B4-BE49-F238E27FC236}">
                      <a16:creationId xmlns:a16="http://schemas.microsoft.com/office/drawing/2014/main" id="{4F76DE9B-FB28-4E92-9755-867F323CFDF8}"/>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2D7CCC40-8B55-4BD7-B1A2-FCDA078CB443}"/>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9" name="Group 108">
                <a:extLst>
                  <a:ext uri="{FF2B5EF4-FFF2-40B4-BE49-F238E27FC236}">
                    <a16:creationId xmlns:a16="http://schemas.microsoft.com/office/drawing/2014/main" id="{C44D0C86-00D4-41F4-A1D7-E69D6B5528D4}"/>
                  </a:ext>
                </a:extLst>
              </p:cNvPr>
              <p:cNvGrpSpPr/>
              <p:nvPr/>
            </p:nvGrpSpPr>
            <p:grpSpPr>
              <a:xfrm>
                <a:off x="5577457" y="4595980"/>
                <a:ext cx="91440" cy="91440"/>
                <a:chOff x="4511085" y="3795298"/>
                <a:chExt cx="91440" cy="91440"/>
              </a:xfrm>
            </p:grpSpPr>
            <p:cxnSp>
              <p:nvCxnSpPr>
                <p:cNvPr id="110" name="Straight Connector 109">
                  <a:extLst>
                    <a:ext uri="{FF2B5EF4-FFF2-40B4-BE49-F238E27FC236}">
                      <a16:creationId xmlns:a16="http://schemas.microsoft.com/office/drawing/2014/main" id="{7E5A33B7-E9C2-4E17-AF21-1678C32B2D48}"/>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1607E804-CAB8-4849-9AA6-23CA4EDC92BE}"/>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12" name="Group 111">
                <a:extLst>
                  <a:ext uri="{FF2B5EF4-FFF2-40B4-BE49-F238E27FC236}">
                    <a16:creationId xmlns:a16="http://schemas.microsoft.com/office/drawing/2014/main" id="{A637EAF9-FAD2-44C0-8026-0FD0B517B643}"/>
                  </a:ext>
                </a:extLst>
              </p:cNvPr>
              <p:cNvGrpSpPr/>
              <p:nvPr/>
            </p:nvGrpSpPr>
            <p:grpSpPr>
              <a:xfrm>
                <a:off x="5657423" y="4595980"/>
                <a:ext cx="91440" cy="91440"/>
                <a:chOff x="4511085" y="3795298"/>
                <a:chExt cx="91440" cy="91440"/>
              </a:xfrm>
            </p:grpSpPr>
            <p:cxnSp>
              <p:nvCxnSpPr>
                <p:cNvPr id="113" name="Straight Connector 112">
                  <a:extLst>
                    <a:ext uri="{FF2B5EF4-FFF2-40B4-BE49-F238E27FC236}">
                      <a16:creationId xmlns:a16="http://schemas.microsoft.com/office/drawing/2014/main" id="{693B3D7B-186C-473A-9A36-D8AAB5FDD232}"/>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5B294C66-06AC-49B9-B997-7B2221577BB0}"/>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115" name="Group 114">
              <a:extLst>
                <a:ext uri="{FF2B5EF4-FFF2-40B4-BE49-F238E27FC236}">
                  <a16:creationId xmlns:a16="http://schemas.microsoft.com/office/drawing/2014/main" id="{F3314CDD-7E0C-4B44-B960-76EC0D4BE831}"/>
                </a:ext>
              </a:extLst>
            </p:cNvPr>
            <p:cNvGrpSpPr/>
            <p:nvPr/>
          </p:nvGrpSpPr>
          <p:grpSpPr>
            <a:xfrm>
              <a:off x="5688714" y="4595980"/>
              <a:ext cx="91440" cy="91440"/>
              <a:chOff x="4511085" y="3795298"/>
              <a:chExt cx="91440" cy="91440"/>
            </a:xfrm>
          </p:grpSpPr>
          <p:cxnSp>
            <p:nvCxnSpPr>
              <p:cNvPr id="116" name="Straight Connector 115">
                <a:extLst>
                  <a:ext uri="{FF2B5EF4-FFF2-40B4-BE49-F238E27FC236}">
                    <a16:creationId xmlns:a16="http://schemas.microsoft.com/office/drawing/2014/main" id="{7414AA47-CB8E-4D3D-B991-AC8C89619C86}"/>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C9191477-9D70-4735-9CC7-D80085DDC732}"/>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sp>
        <p:nvSpPr>
          <p:cNvPr id="2" name="Title 1">
            <a:extLst>
              <a:ext uri="{FF2B5EF4-FFF2-40B4-BE49-F238E27FC236}">
                <a16:creationId xmlns:a16="http://schemas.microsoft.com/office/drawing/2014/main" id="{B1945300-6CDC-471B-80FA-28EA7A9C7B46}"/>
              </a:ext>
            </a:extLst>
          </p:cNvPr>
          <p:cNvSpPr>
            <a:spLocks noGrp="1"/>
          </p:cNvSpPr>
          <p:nvPr>
            <p:ph type="title"/>
          </p:nvPr>
        </p:nvSpPr>
        <p:spPr/>
        <p:txBody>
          <a:bodyPr/>
          <a:lstStyle/>
          <a:p>
            <a:r>
              <a:rPr lang="en-US" sz="3600" dirty="0"/>
              <a:t>CITYSCAPE: Progression-Free Survival with Atezolizumab ± </a:t>
            </a:r>
            <a:r>
              <a:rPr lang="en-US" sz="3600" dirty="0" err="1"/>
              <a:t>Tiragolumab</a:t>
            </a:r>
            <a:endParaRPr lang="en-US" sz="3600" dirty="0"/>
          </a:p>
        </p:txBody>
      </p:sp>
      <p:sp>
        <p:nvSpPr>
          <p:cNvPr id="9" name="Text Box 15">
            <a:extLst>
              <a:ext uri="{FF2B5EF4-FFF2-40B4-BE49-F238E27FC236}">
                <a16:creationId xmlns:a16="http://schemas.microsoft.com/office/drawing/2014/main" id="{DEA1185B-4993-4D92-B44A-397E0358E02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Cho. ESMO IO 2021. Abstr LBA2. </a:t>
            </a:r>
          </a:p>
        </p:txBody>
      </p:sp>
      <p:sp>
        <p:nvSpPr>
          <p:cNvPr id="10" name="TextBox 9">
            <a:extLst>
              <a:ext uri="{FF2B5EF4-FFF2-40B4-BE49-F238E27FC236}">
                <a16:creationId xmlns:a16="http://schemas.microsoft.com/office/drawing/2014/main" id="{B2496475-9144-48F7-A79C-245FAC6A34AC}"/>
              </a:ext>
            </a:extLst>
          </p:cNvPr>
          <p:cNvSpPr txBox="1"/>
          <p:nvPr/>
        </p:nvSpPr>
        <p:spPr bwMode="auto">
          <a:xfrm>
            <a:off x="2635631" y="1757653"/>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2000" b="1" dirty="0">
                <a:solidFill>
                  <a:schemeClr val="bg1"/>
                </a:solidFill>
                <a:latin typeface="Calibri" panose="020F0502020204030204" pitchFamily="34" charset="0"/>
              </a:rPr>
              <a:t>PD-L1 TPS ≥50%  (n = 58)</a:t>
            </a:r>
          </a:p>
        </p:txBody>
      </p:sp>
      <p:sp>
        <p:nvSpPr>
          <p:cNvPr id="11" name="TextBox 10">
            <a:extLst>
              <a:ext uri="{FF2B5EF4-FFF2-40B4-BE49-F238E27FC236}">
                <a16:creationId xmlns:a16="http://schemas.microsoft.com/office/drawing/2014/main" id="{3F20080E-F2F6-4C21-A0BD-0067B175CAC5}"/>
              </a:ext>
            </a:extLst>
          </p:cNvPr>
          <p:cNvSpPr txBox="1"/>
          <p:nvPr/>
        </p:nvSpPr>
        <p:spPr bwMode="auto">
          <a:xfrm>
            <a:off x="7953118" y="1757653"/>
            <a:ext cx="287290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2000" b="1" dirty="0">
                <a:solidFill>
                  <a:schemeClr val="bg1"/>
                </a:solidFill>
                <a:latin typeface="Calibri" panose="020F0502020204030204" pitchFamily="34" charset="0"/>
              </a:rPr>
              <a:t>PD-L1 TPS 1-49%  (n = 77)</a:t>
            </a:r>
          </a:p>
        </p:txBody>
      </p:sp>
      <p:grpSp>
        <p:nvGrpSpPr>
          <p:cNvPr id="13" name="Group 12">
            <a:extLst>
              <a:ext uri="{FF2B5EF4-FFF2-40B4-BE49-F238E27FC236}">
                <a16:creationId xmlns:a16="http://schemas.microsoft.com/office/drawing/2014/main" id="{BB7DBD59-8869-4A99-A7F4-6ECAB086C66D}"/>
              </a:ext>
            </a:extLst>
          </p:cNvPr>
          <p:cNvGrpSpPr/>
          <p:nvPr/>
        </p:nvGrpSpPr>
        <p:grpSpPr>
          <a:xfrm>
            <a:off x="9392911" y="6207927"/>
            <a:ext cx="2488502" cy="454909"/>
            <a:chOff x="9392911" y="6207927"/>
            <a:chExt cx="2488502" cy="454909"/>
          </a:xfrm>
        </p:grpSpPr>
        <p:pic>
          <p:nvPicPr>
            <p:cNvPr id="14" name="Picture 13" descr="A picture containing text, ax, wheel&#10;&#10;Description automatically generated">
              <a:extLst>
                <a:ext uri="{FF2B5EF4-FFF2-40B4-BE49-F238E27FC236}">
                  <a16:creationId xmlns:a16="http://schemas.microsoft.com/office/drawing/2014/main" id="{FA67D5C8-CCD1-42DB-AF5B-784883344A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5" name="Rectangle 8">
              <a:extLst>
                <a:ext uri="{FF2B5EF4-FFF2-40B4-BE49-F238E27FC236}">
                  <a16:creationId xmlns:a16="http://schemas.microsoft.com/office/drawing/2014/main" id="{A76BA99F-EFB8-4A78-96B5-546BF07E92AE}"/>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23" name="Freeform: Shape 122">
            <a:extLst>
              <a:ext uri="{FF2B5EF4-FFF2-40B4-BE49-F238E27FC236}">
                <a16:creationId xmlns:a16="http://schemas.microsoft.com/office/drawing/2014/main" id="{F11C3281-DF75-42D1-A3AF-87D647D61D71}"/>
              </a:ext>
            </a:extLst>
          </p:cNvPr>
          <p:cNvSpPr/>
          <p:nvPr/>
        </p:nvSpPr>
        <p:spPr bwMode="auto">
          <a:xfrm>
            <a:off x="1839319" y="3049323"/>
            <a:ext cx="2690949" cy="1887583"/>
          </a:xfrm>
          <a:custGeom>
            <a:avLst/>
            <a:gdLst>
              <a:gd name="connsiteX0" fmla="*/ 0 w 2690949"/>
              <a:gd name="connsiteY0" fmla="*/ 0 h 1887583"/>
              <a:gd name="connsiteX1" fmla="*/ 0 w 2690949"/>
              <a:gd name="connsiteY1" fmla="*/ 75112 h 1887583"/>
              <a:gd name="connsiteX2" fmla="*/ 42455 w 2690949"/>
              <a:gd name="connsiteY2" fmla="*/ 75112 h 1887583"/>
              <a:gd name="connsiteX3" fmla="*/ 42455 w 2690949"/>
              <a:gd name="connsiteY3" fmla="*/ 146958 h 1887583"/>
              <a:gd name="connsiteX4" fmla="*/ 75112 w 2690949"/>
              <a:gd name="connsiteY4" fmla="*/ 146958 h 1887583"/>
              <a:gd name="connsiteX5" fmla="*/ 75112 w 2690949"/>
              <a:gd name="connsiteY5" fmla="*/ 277586 h 1887583"/>
              <a:gd name="connsiteX6" fmla="*/ 104503 w 2690949"/>
              <a:gd name="connsiteY6" fmla="*/ 277586 h 1887583"/>
              <a:gd name="connsiteX7" fmla="*/ 104503 w 2690949"/>
              <a:gd name="connsiteY7" fmla="*/ 339635 h 1887583"/>
              <a:gd name="connsiteX8" fmla="*/ 137160 w 2690949"/>
              <a:gd name="connsiteY8" fmla="*/ 339635 h 1887583"/>
              <a:gd name="connsiteX9" fmla="*/ 137160 w 2690949"/>
              <a:gd name="connsiteY9" fmla="*/ 466998 h 1887583"/>
              <a:gd name="connsiteX10" fmla="*/ 156755 w 2690949"/>
              <a:gd name="connsiteY10" fmla="*/ 466998 h 1887583"/>
              <a:gd name="connsiteX11" fmla="*/ 166552 w 2690949"/>
              <a:gd name="connsiteY11" fmla="*/ 545375 h 1887583"/>
              <a:gd name="connsiteX12" fmla="*/ 182880 w 2690949"/>
              <a:gd name="connsiteY12" fmla="*/ 545375 h 1887583"/>
              <a:gd name="connsiteX13" fmla="*/ 173083 w 2690949"/>
              <a:gd name="connsiteY13" fmla="*/ 607423 h 1887583"/>
              <a:gd name="connsiteX14" fmla="*/ 235132 w 2690949"/>
              <a:gd name="connsiteY14" fmla="*/ 607423 h 1887583"/>
              <a:gd name="connsiteX15" fmla="*/ 235132 w 2690949"/>
              <a:gd name="connsiteY15" fmla="*/ 666206 h 1887583"/>
              <a:gd name="connsiteX16" fmla="*/ 320040 w 2690949"/>
              <a:gd name="connsiteY16" fmla="*/ 666206 h 1887583"/>
              <a:gd name="connsiteX17" fmla="*/ 320040 w 2690949"/>
              <a:gd name="connsiteY17" fmla="*/ 744583 h 1887583"/>
              <a:gd name="connsiteX18" fmla="*/ 404949 w 2690949"/>
              <a:gd name="connsiteY18" fmla="*/ 751115 h 1887583"/>
              <a:gd name="connsiteX19" fmla="*/ 404949 w 2690949"/>
              <a:gd name="connsiteY19" fmla="*/ 871946 h 1887583"/>
              <a:gd name="connsiteX20" fmla="*/ 453935 w 2690949"/>
              <a:gd name="connsiteY20" fmla="*/ 871946 h 1887583"/>
              <a:gd name="connsiteX21" fmla="*/ 453935 w 2690949"/>
              <a:gd name="connsiteY21" fmla="*/ 947058 h 1887583"/>
              <a:gd name="connsiteX22" fmla="*/ 476795 w 2690949"/>
              <a:gd name="connsiteY22" fmla="*/ 947058 h 1887583"/>
              <a:gd name="connsiteX23" fmla="*/ 476795 w 2690949"/>
              <a:gd name="connsiteY23" fmla="*/ 1143000 h 1887583"/>
              <a:gd name="connsiteX24" fmla="*/ 509452 w 2690949"/>
              <a:gd name="connsiteY24" fmla="*/ 1143000 h 1887583"/>
              <a:gd name="connsiteX25" fmla="*/ 509452 w 2690949"/>
              <a:gd name="connsiteY25" fmla="*/ 1227909 h 1887583"/>
              <a:gd name="connsiteX26" fmla="*/ 542109 w 2690949"/>
              <a:gd name="connsiteY26" fmla="*/ 1227909 h 1887583"/>
              <a:gd name="connsiteX27" fmla="*/ 542109 w 2690949"/>
              <a:gd name="connsiteY27" fmla="*/ 1289958 h 1887583"/>
              <a:gd name="connsiteX28" fmla="*/ 783772 w 2690949"/>
              <a:gd name="connsiteY28" fmla="*/ 1289958 h 1887583"/>
              <a:gd name="connsiteX29" fmla="*/ 793569 w 2690949"/>
              <a:gd name="connsiteY29" fmla="*/ 1384663 h 1887583"/>
              <a:gd name="connsiteX30" fmla="*/ 809898 w 2690949"/>
              <a:gd name="connsiteY30" fmla="*/ 1384663 h 1887583"/>
              <a:gd name="connsiteX31" fmla="*/ 809898 w 2690949"/>
              <a:gd name="connsiteY31" fmla="*/ 1440180 h 1887583"/>
              <a:gd name="connsiteX32" fmla="*/ 1103812 w 2690949"/>
              <a:gd name="connsiteY32" fmla="*/ 1440180 h 1887583"/>
              <a:gd name="connsiteX33" fmla="*/ 1103812 w 2690949"/>
              <a:gd name="connsiteY33" fmla="*/ 1498963 h 1887583"/>
              <a:gd name="connsiteX34" fmla="*/ 1414055 w 2690949"/>
              <a:gd name="connsiteY34" fmla="*/ 1498963 h 1887583"/>
              <a:gd name="connsiteX35" fmla="*/ 1414055 w 2690949"/>
              <a:gd name="connsiteY35" fmla="*/ 1567543 h 1887583"/>
              <a:gd name="connsiteX36" fmla="*/ 1456509 w 2690949"/>
              <a:gd name="connsiteY36" fmla="*/ 1567543 h 1887583"/>
              <a:gd name="connsiteX37" fmla="*/ 1456509 w 2690949"/>
              <a:gd name="connsiteY37" fmla="*/ 1642655 h 1887583"/>
              <a:gd name="connsiteX38" fmla="*/ 1652452 w 2690949"/>
              <a:gd name="connsiteY38" fmla="*/ 1642655 h 1887583"/>
              <a:gd name="connsiteX39" fmla="*/ 1652452 w 2690949"/>
              <a:gd name="connsiteY39" fmla="*/ 1711235 h 1887583"/>
              <a:gd name="connsiteX40" fmla="*/ 1681843 w 2690949"/>
              <a:gd name="connsiteY40" fmla="*/ 1711235 h 1887583"/>
              <a:gd name="connsiteX41" fmla="*/ 1681843 w 2690949"/>
              <a:gd name="connsiteY41" fmla="*/ 1763486 h 1887583"/>
              <a:gd name="connsiteX42" fmla="*/ 1900646 w 2690949"/>
              <a:gd name="connsiteY42" fmla="*/ 1763486 h 1887583"/>
              <a:gd name="connsiteX43" fmla="*/ 1900646 w 2690949"/>
              <a:gd name="connsiteY43" fmla="*/ 1835332 h 1887583"/>
              <a:gd name="connsiteX44" fmla="*/ 1959429 w 2690949"/>
              <a:gd name="connsiteY44" fmla="*/ 1845129 h 1887583"/>
              <a:gd name="connsiteX45" fmla="*/ 2690949 w 2690949"/>
              <a:gd name="connsiteY45" fmla="*/ 1845129 h 1887583"/>
              <a:gd name="connsiteX46" fmla="*/ 2690949 w 2690949"/>
              <a:gd name="connsiteY46" fmla="*/ 1887583 h 1887583"/>
              <a:gd name="connsiteX0" fmla="*/ 0 w 2690949"/>
              <a:gd name="connsiteY0" fmla="*/ 0 h 1887583"/>
              <a:gd name="connsiteX1" fmla="*/ 0 w 2690949"/>
              <a:gd name="connsiteY1" fmla="*/ 75112 h 1887583"/>
              <a:gd name="connsiteX2" fmla="*/ 42455 w 2690949"/>
              <a:gd name="connsiteY2" fmla="*/ 75112 h 1887583"/>
              <a:gd name="connsiteX3" fmla="*/ 42455 w 2690949"/>
              <a:gd name="connsiteY3" fmla="*/ 146958 h 1887583"/>
              <a:gd name="connsiteX4" fmla="*/ 75112 w 2690949"/>
              <a:gd name="connsiteY4" fmla="*/ 146958 h 1887583"/>
              <a:gd name="connsiteX5" fmla="*/ 75112 w 2690949"/>
              <a:gd name="connsiteY5" fmla="*/ 277586 h 1887583"/>
              <a:gd name="connsiteX6" fmla="*/ 104503 w 2690949"/>
              <a:gd name="connsiteY6" fmla="*/ 277586 h 1887583"/>
              <a:gd name="connsiteX7" fmla="*/ 104503 w 2690949"/>
              <a:gd name="connsiteY7" fmla="*/ 339635 h 1887583"/>
              <a:gd name="connsiteX8" fmla="*/ 137160 w 2690949"/>
              <a:gd name="connsiteY8" fmla="*/ 339635 h 1887583"/>
              <a:gd name="connsiteX9" fmla="*/ 137160 w 2690949"/>
              <a:gd name="connsiteY9" fmla="*/ 466998 h 1887583"/>
              <a:gd name="connsiteX10" fmla="*/ 156755 w 2690949"/>
              <a:gd name="connsiteY10" fmla="*/ 466998 h 1887583"/>
              <a:gd name="connsiteX11" fmla="*/ 166552 w 2690949"/>
              <a:gd name="connsiteY11" fmla="*/ 545375 h 1887583"/>
              <a:gd name="connsiteX12" fmla="*/ 182880 w 2690949"/>
              <a:gd name="connsiteY12" fmla="*/ 545375 h 1887583"/>
              <a:gd name="connsiteX13" fmla="*/ 182608 w 2690949"/>
              <a:gd name="connsiteY13" fmla="*/ 605042 h 1887583"/>
              <a:gd name="connsiteX14" fmla="*/ 235132 w 2690949"/>
              <a:gd name="connsiteY14" fmla="*/ 607423 h 1887583"/>
              <a:gd name="connsiteX15" fmla="*/ 235132 w 2690949"/>
              <a:gd name="connsiteY15" fmla="*/ 666206 h 1887583"/>
              <a:gd name="connsiteX16" fmla="*/ 320040 w 2690949"/>
              <a:gd name="connsiteY16" fmla="*/ 666206 h 1887583"/>
              <a:gd name="connsiteX17" fmla="*/ 320040 w 2690949"/>
              <a:gd name="connsiteY17" fmla="*/ 744583 h 1887583"/>
              <a:gd name="connsiteX18" fmla="*/ 404949 w 2690949"/>
              <a:gd name="connsiteY18" fmla="*/ 751115 h 1887583"/>
              <a:gd name="connsiteX19" fmla="*/ 404949 w 2690949"/>
              <a:gd name="connsiteY19" fmla="*/ 871946 h 1887583"/>
              <a:gd name="connsiteX20" fmla="*/ 453935 w 2690949"/>
              <a:gd name="connsiteY20" fmla="*/ 871946 h 1887583"/>
              <a:gd name="connsiteX21" fmla="*/ 453935 w 2690949"/>
              <a:gd name="connsiteY21" fmla="*/ 947058 h 1887583"/>
              <a:gd name="connsiteX22" fmla="*/ 476795 w 2690949"/>
              <a:gd name="connsiteY22" fmla="*/ 947058 h 1887583"/>
              <a:gd name="connsiteX23" fmla="*/ 476795 w 2690949"/>
              <a:gd name="connsiteY23" fmla="*/ 1143000 h 1887583"/>
              <a:gd name="connsiteX24" fmla="*/ 509452 w 2690949"/>
              <a:gd name="connsiteY24" fmla="*/ 1143000 h 1887583"/>
              <a:gd name="connsiteX25" fmla="*/ 509452 w 2690949"/>
              <a:gd name="connsiteY25" fmla="*/ 1227909 h 1887583"/>
              <a:gd name="connsiteX26" fmla="*/ 542109 w 2690949"/>
              <a:gd name="connsiteY26" fmla="*/ 1227909 h 1887583"/>
              <a:gd name="connsiteX27" fmla="*/ 542109 w 2690949"/>
              <a:gd name="connsiteY27" fmla="*/ 1289958 h 1887583"/>
              <a:gd name="connsiteX28" fmla="*/ 783772 w 2690949"/>
              <a:gd name="connsiteY28" fmla="*/ 1289958 h 1887583"/>
              <a:gd name="connsiteX29" fmla="*/ 793569 w 2690949"/>
              <a:gd name="connsiteY29" fmla="*/ 1384663 h 1887583"/>
              <a:gd name="connsiteX30" fmla="*/ 809898 w 2690949"/>
              <a:gd name="connsiteY30" fmla="*/ 1384663 h 1887583"/>
              <a:gd name="connsiteX31" fmla="*/ 809898 w 2690949"/>
              <a:gd name="connsiteY31" fmla="*/ 1440180 h 1887583"/>
              <a:gd name="connsiteX32" fmla="*/ 1103812 w 2690949"/>
              <a:gd name="connsiteY32" fmla="*/ 1440180 h 1887583"/>
              <a:gd name="connsiteX33" fmla="*/ 1103812 w 2690949"/>
              <a:gd name="connsiteY33" fmla="*/ 1498963 h 1887583"/>
              <a:gd name="connsiteX34" fmla="*/ 1414055 w 2690949"/>
              <a:gd name="connsiteY34" fmla="*/ 1498963 h 1887583"/>
              <a:gd name="connsiteX35" fmla="*/ 1414055 w 2690949"/>
              <a:gd name="connsiteY35" fmla="*/ 1567543 h 1887583"/>
              <a:gd name="connsiteX36" fmla="*/ 1456509 w 2690949"/>
              <a:gd name="connsiteY36" fmla="*/ 1567543 h 1887583"/>
              <a:gd name="connsiteX37" fmla="*/ 1456509 w 2690949"/>
              <a:gd name="connsiteY37" fmla="*/ 1642655 h 1887583"/>
              <a:gd name="connsiteX38" fmla="*/ 1652452 w 2690949"/>
              <a:gd name="connsiteY38" fmla="*/ 1642655 h 1887583"/>
              <a:gd name="connsiteX39" fmla="*/ 1652452 w 2690949"/>
              <a:gd name="connsiteY39" fmla="*/ 1711235 h 1887583"/>
              <a:gd name="connsiteX40" fmla="*/ 1681843 w 2690949"/>
              <a:gd name="connsiteY40" fmla="*/ 1711235 h 1887583"/>
              <a:gd name="connsiteX41" fmla="*/ 1681843 w 2690949"/>
              <a:gd name="connsiteY41" fmla="*/ 1763486 h 1887583"/>
              <a:gd name="connsiteX42" fmla="*/ 1900646 w 2690949"/>
              <a:gd name="connsiteY42" fmla="*/ 1763486 h 1887583"/>
              <a:gd name="connsiteX43" fmla="*/ 1900646 w 2690949"/>
              <a:gd name="connsiteY43" fmla="*/ 1835332 h 1887583"/>
              <a:gd name="connsiteX44" fmla="*/ 1959429 w 2690949"/>
              <a:gd name="connsiteY44" fmla="*/ 1845129 h 1887583"/>
              <a:gd name="connsiteX45" fmla="*/ 2690949 w 2690949"/>
              <a:gd name="connsiteY45" fmla="*/ 1845129 h 1887583"/>
              <a:gd name="connsiteX46" fmla="*/ 2690949 w 2690949"/>
              <a:gd name="connsiteY46" fmla="*/ 1887583 h 1887583"/>
              <a:gd name="connsiteX0" fmla="*/ 0 w 2690949"/>
              <a:gd name="connsiteY0" fmla="*/ 0 h 1887583"/>
              <a:gd name="connsiteX1" fmla="*/ 0 w 2690949"/>
              <a:gd name="connsiteY1" fmla="*/ 75112 h 1887583"/>
              <a:gd name="connsiteX2" fmla="*/ 42455 w 2690949"/>
              <a:gd name="connsiteY2" fmla="*/ 75112 h 1887583"/>
              <a:gd name="connsiteX3" fmla="*/ 42455 w 2690949"/>
              <a:gd name="connsiteY3" fmla="*/ 146958 h 1887583"/>
              <a:gd name="connsiteX4" fmla="*/ 75112 w 2690949"/>
              <a:gd name="connsiteY4" fmla="*/ 146958 h 1887583"/>
              <a:gd name="connsiteX5" fmla="*/ 75112 w 2690949"/>
              <a:gd name="connsiteY5" fmla="*/ 277586 h 1887583"/>
              <a:gd name="connsiteX6" fmla="*/ 104503 w 2690949"/>
              <a:gd name="connsiteY6" fmla="*/ 277586 h 1887583"/>
              <a:gd name="connsiteX7" fmla="*/ 104503 w 2690949"/>
              <a:gd name="connsiteY7" fmla="*/ 339635 h 1887583"/>
              <a:gd name="connsiteX8" fmla="*/ 137160 w 2690949"/>
              <a:gd name="connsiteY8" fmla="*/ 339635 h 1887583"/>
              <a:gd name="connsiteX9" fmla="*/ 137160 w 2690949"/>
              <a:gd name="connsiteY9" fmla="*/ 466998 h 1887583"/>
              <a:gd name="connsiteX10" fmla="*/ 166280 w 2690949"/>
              <a:gd name="connsiteY10" fmla="*/ 466998 h 1887583"/>
              <a:gd name="connsiteX11" fmla="*/ 166552 w 2690949"/>
              <a:gd name="connsiteY11" fmla="*/ 545375 h 1887583"/>
              <a:gd name="connsiteX12" fmla="*/ 182880 w 2690949"/>
              <a:gd name="connsiteY12" fmla="*/ 545375 h 1887583"/>
              <a:gd name="connsiteX13" fmla="*/ 182608 w 2690949"/>
              <a:gd name="connsiteY13" fmla="*/ 605042 h 1887583"/>
              <a:gd name="connsiteX14" fmla="*/ 235132 w 2690949"/>
              <a:gd name="connsiteY14" fmla="*/ 607423 h 1887583"/>
              <a:gd name="connsiteX15" fmla="*/ 235132 w 2690949"/>
              <a:gd name="connsiteY15" fmla="*/ 666206 h 1887583"/>
              <a:gd name="connsiteX16" fmla="*/ 320040 w 2690949"/>
              <a:gd name="connsiteY16" fmla="*/ 666206 h 1887583"/>
              <a:gd name="connsiteX17" fmla="*/ 320040 w 2690949"/>
              <a:gd name="connsiteY17" fmla="*/ 744583 h 1887583"/>
              <a:gd name="connsiteX18" fmla="*/ 404949 w 2690949"/>
              <a:gd name="connsiteY18" fmla="*/ 751115 h 1887583"/>
              <a:gd name="connsiteX19" fmla="*/ 404949 w 2690949"/>
              <a:gd name="connsiteY19" fmla="*/ 871946 h 1887583"/>
              <a:gd name="connsiteX20" fmla="*/ 453935 w 2690949"/>
              <a:gd name="connsiteY20" fmla="*/ 871946 h 1887583"/>
              <a:gd name="connsiteX21" fmla="*/ 453935 w 2690949"/>
              <a:gd name="connsiteY21" fmla="*/ 947058 h 1887583"/>
              <a:gd name="connsiteX22" fmla="*/ 476795 w 2690949"/>
              <a:gd name="connsiteY22" fmla="*/ 947058 h 1887583"/>
              <a:gd name="connsiteX23" fmla="*/ 476795 w 2690949"/>
              <a:gd name="connsiteY23" fmla="*/ 1143000 h 1887583"/>
              <a:gd name="connsiteX24" fmla="*/ 509452 w 2690949"/>
              <a:gd name="connsiteY24" fmla="*/ 1143000 h 1887583"/>
              <a:gd name="connsiteX25" fmla="*/ 509452 w 2690949"/>
              <a:gd name="connsiteY25" fmla="*/ 1227909 h 1887583"/>
              <a:gd name="connsiteX26" fmla="*/ 542109 w 2690949"/>
              <a:gd name="connsiteY26" fmla="*/ 1227909 h 1887583"/>
              <a:gd name="connsiteX27" fmla="*/ 542109 w 2690949"/>
              <a:gd name="connsiteY27" fmla="*/ 1289958 h 1887583"/>
              <a:gd name="connsiteX28" fmla="*/ 783772 w 2690949"/>
              <a:gd name="connsiteY28" fmla="*/ 1289958 h 1887583"/>
              <a:gd name="connsiteX29" fmla="*/ 793569 w 2690949"/>
              <a:gd name="connsiteY29" fmla="*/ 1384663 h 1887583"/>
              <a:gd name="connsiteX30" fmla="*/ 809898 w 2690949"/>
              <a:gd name="connsiteY30" fmla="*/ 1384663 h 1887583"/>
              <a:gd name="connsiteX31" fmla="*/ 809898 w 2690949"/>
              <a:gd name="connsiteY31" fmla="*/ 1440180 h 1887583"/>
              <a:gd name="connsiteX32" fmla="*/ 1103812 w 2690949"/>
              <a:gd name="connsiteY32" fmla="*/ 1440180 h 1887583"/>
              <a:gd name="connsiteX33" fmla="*/ 1103812 w 2690949"/>
              <a:gd name="connsiteY33" fmla="*/ 1498963 h 1887583"/>
              <a:gd name="connsiteX34" fmla="*/ 1414055 w 2690949"/>
              <a:gd name="connsiteY34" fmla="*/ 1498963 h 1887583"/>
              <a:gd name="connsiteX35" fmla="*/ 1414055 w 2690949"/>
              <a:gd name="connsiteY35" fmla="*/ 1567543 h 1887583"/>
              <a:gd name="connsiteX36" fmla="*/ 1456509 w 2690949"/>
              <a:gd name="connsiteY36" fmla="*/ 1567543 h 1887583"/>
              <a:gd name="connsiteX37" fmla="*/ 1456509 w 2690949"/>
              <a:gd name="connsiteY37" fmla="*/ 1642655 h 1887583"/>
              <a:gd name="connsiteX38" fmla="*/ 1652452 w 2690949"/>
              <a:gd name="connsiteY38" fmla="*/ 1642655 h 1887583"/>
              <a:gd name="connsiteX39" fmla="*/ 1652452 w 2690949"/>
              <a:gd name="connsiteY39" fmla="*/ 1711235 h 1887583"/>
              <a:gd name="connsiteX40" fmla="*/ 1681843 w 2690949"/>
              <a:gd name="connsiteY40" fmla="*/ 1711235 h 1887583"/>
              <a:gd name="connsiteX41" fmla="*/ 1681843 w 2690949"/>
              <a:gd name="connsiteY41" fmla="*/ 1763486 h 1887583"/>
              <a:gd name="connsiteX42" fmla="*/ 1900646 w 2690949"/>
              <a:gd name="connsiteY42" fmla="*/ 1763486 h 1887583"/>
              <a:gd name="connsiteX43" fmla="*/ 1900646 w 2690949"/>
              <a:gd name="connsiteY43" fmla="*/ 1835332 h 1887583"/>
              <a:gd name="connsiteX44" fmla="*/ 1959429 w 2690949"/>
              <a:gd name="connsiteY44" fmla="*/ 1845129 h 1887583"/>
              <a:gd name="connsiteX45" fmla="*/ 2690949 w 2690949"/>
              <a:gd name="connsiteY45" fmla="*/ 1845129 h 1887583"/>
              <a:gd name="connsiteX46" fmla="*/ 2690949 w 2690949"/>
              <a:gd name="connsiteY46" fmla="*/ 1887583 h 188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690949" h="1887583">
                <a:moveTo>
                  <a:pt x="0" y="0"/>
                </a:moveTo>
                <a:lnTo>
                  <a:pt x="0" y="75112"/>
                </a:lnTo>
                <a:lnTo>
                  <a:pt x="42455" y="75112"/>
                </a:lnTo>
                <a:lnTo>
                  <a:pt x="42455" y="146958"/>
                </a:lnTo>
                <a:lnTo>
                  <a:pt x="75112" y="146958"/>
                </a:lnTo>
                <a:lnTo>
                  <a:pt x="75112" y="277586"/>
                </a:lnTo>
                <a:lnTo>
                  <a:pt x="104503" y="277586"/>
                </a:lnTo>
                <a:lnTo>
                  <a:pt x="104503" y="339635"/>
                </a:lnTo>
                <a:lnTo>
                  <a:pt x="137160" y="339635"/>
                </a:lnTo>
                <a:lnTo>
                  <a:pt x="137160" y="466998"/>
                </a:lnTo>
                <a:lnTo>
                  <a:pt x="166280" y="466998"/>
                </a:lnTo>
                <a:cubicBezTo>
                  <a:pt x="166371" y="493124"/>
                  <a:pt x="166461" y="519249"/>
                  <a:pt x="166552" y="545375"/>
                </a:cubicBezTo>
                <a:lnTo>
                  <a:pt x="182880" y="545375"/>
                </a:lnTo>
                <a:cubicBezTo>
                  <a:pt x="182789" y="565264"/>
                  <a:pt x="182699" y="585153"/>
                  <a:pt x="182608" y="605042"/>
                </a:cubicBezTo>
                <a:lnTo>
                  <a:pt x="235132" y="607423"/>
                </a:lnTo>
                <a:lnTo>
                  <a:pt x="235132" y="666206"/>
                </a:lnTo>
                <a:lnTo>
                  <a:pt x="320040" y="666206"/>
                </a:lnTo>
                <a:lnTo>
                  <a:pt x="320040" y="744583"/>
                </a:lnTo>
                <a:lnTo>
                  <a:pt x="404949" y="751115"/>
                </a:lnTo>
                <a:lnTo>
                  <a:pt x="404949" y="871946"/>
                </a:lnTo>
                <a:lnTo>
                  <a:pt x="453935" y="871946"/>
                </a:lnTo>
                <a:lnTo>
                  <a:pt x="453935" y="947058"/>
                </a:lnTo>
                <a:lnTo>
                  <a:pt x="476795" y="947058"/>
                </a:lnTo>
                <a:lnTo>
                  <a:pt x="476795" y="1143000"/>
                </a:lnTo>
                <a:lnTo>
                  <a:pt x="509452" y="1143000"/>
                </a:lnTo>
                <a:lnTo>
                  <a:pt x="509452" y="1227909"/>
                </a:lnTo>
                <a:lnTo>
                  <a:pt x="542109" y="1227909"/>
                </a:lnTo>
                <a:lnTo>
                  <a:pt x="542109" y="1289958"/>
                </a:lnTo>
                <a:lnTo>
                  <a:pt x="783772" y="1289958"/>
                </a:lnTo>
                <a:lnTo>
                  <a:pt x="793569" y="1384663"/>
                </a:lnTo>
                <a:lnTo>
                  <a:pt x="809898" y="1384663"/>
                </a:lnTo>
                <a:lnTo>
                  <a:pt x="809898" y="1440180"/>
                </a:lnTo>
                <a:lnTo>
                  <a:pt x="1103812" y="1440180"/>
                </a:lnTo>
                <a:lnTo>
                  <a:pt x="1103812" y="1498963"/>
                </a:lnTo>
                <a:lnTo>
                  <a:pt x="1414055" y="1498963"/>
                </a:lnTo>
                <a:lnTo>
                  <a:pt x="1414055" y="1567543"/>
                </a:lnTo>
                <a:lnTo>
                  <a:pt x="1456509" y="1567543"/>
                </a:lnTo>
                <a:lnTo>
                  <a:pt x="1456509" y="1642655"/>
                </a:lnTo>
                <a:lnTo>
                  <a:pt x="1652452" y="1642655"/>
                </a:lnTo>
                <a:lnTo>
                  <a:pt x="1652452" y="1711235"/>
                </a:lnTo>
                <a:lnTo>
                  <a:pt x="1681843" y="1711235"/>
                </a:lnTo>
                <a:lnTo>
                  <a:pt x="1681843" y="1763486"/>
                </a:lnTo>
                <a:lnTo>
                  <a:pt x="1900646" y="1763486"/>
                </a:lnTo>
                <a:lnTo>
                  <a:pt x="1900646" y="1835332"/>
                </a:lnTo>
                <a:lnTo>
                  <a:pt x="1959429" y="1845129"/>
                </a:lnTo>
                <a:lnTo>
                  <a:pt x="2690949" y="1845129"/>
                </a:lnTo>
                <a:lnTo>
                  <a:pt x="2690949" y="1887583"/>
                </a:lnTo>
              </a:path>
            </a:pathLst>
          </a:custGeom>
          <a:noFill/>
          <a:ln w="28575">
            <a:solidFill>
              <a:schemeClr val="accent3"/>
            </a:solidFill>
            <a:miter lim="800000"/>
            <a:headEnd/>
            <a:tailEnd/>
          </a:ln>
        </p:spPr>
        <p:txBody>
          <a:bodyPr rtlCol="0" anchor="ctr"/>
          <a:lstStyle/>
          <a:p>
            <a:pPr algn="ctr"/>
            <a:endParaRPr lang="en-US" dirty="0"/>
          </a:p>
        </p:txBody>
      </p:sp>
      <p:grpSp>
        <p:nvGrpSpPr>
          <p:cNvPr id="118" name="Group 117">
            <a:extLst>
              <a:ext uri="{FF2B5EF4-FFF2-40B4-BE49-F238E27FC236}">
                <a16:creationId xmlns:a16="http://schemas.microsoft.com/office/drawing/2014/main" id="{F390119E-3D4E-4783-A586-F18E1854CA6C}"/>
              </a:ext>
            </a:extLst>
          </p:cNvPr>
          <p:cNvGrpSpPr/>
          <p:nvPr/>
        </p:nvGrpSpPr>
        <p:grpSpPr>
          <a:xfrm>
            <a:off x="1839271" y="3143066"/>
            <a:ext cx="91440" cy="91440"/>
            <a:chOff x="4511085" y="3795298"/>
            <a:chExt cx="91440" cy="91440"/>
          </a:xfrm>
        </p:grpSpPr>
        <p:cxnSp>
          <p:nvCxnSpPr>
            <p:cNvPr id="119" name="Straight Connector 118">
              <a:extLst>
                <a:ext uri="{FF2B5EF4-FFF2-40B4-BE49-F238E27FC236}">
                  <a16:creationId xmlns:a16="http://schemas.microsoft.com/office/drawing/2014/main" id="{50E2F936-FA32-49AE-B40B-91AC240214E3}"/>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7CF66396-5137-4F71-B309-44B0C9172735}"/>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25" name="Group 124">
            <a:extLst>
              <a:ext uri="{FF2B5EF4-FFF2-40B4-BE49-F238E27FC236}">
                <a16:creationId xmlns:a16="http://schemas.microsoft.com/office/drawing/2014/main" id="{68077F2B-65DE-42C9-B32F-04E9265CBC3D}"/>
              </a:ext>
            </a:extLst>
          </p:cNvPr>
          <p:cNvGrpSpPr/>
          <p:nvPr/>
        </p:nvGrpSpPr>
        <p:grpSpPr>
          <a:xfrm>
            <a:off x="1868662" y="3211646"/>
            <a:ext cx="91440" cy="91440"/>
            <a:chOff x="4511085" y="3795298"/>
            <a:chExt cx="91440" cy="91440"/>
          </a:xfrm>
        </p:grpSpPr>
        <p:cxnSp>
          <p:nvCxnSpPr>
            <p:cNvPr id="126" name="Straight Connector 125">
              <a:extLst>
                <a:ext uri="{FF2B5EF4-FFF2-40B4-BE49-F238E27FC236}">
                  <a16:creationId xmlns:a16="http://schemas.microsoft.com/office/drawing/2014/main" id="{F8E72876-2FCA-4BB7-940B-3370E93129B7}"/>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995DDC43-42D5-4709-9D88-415163742477}"/>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28" name="Group 127">
            <a:extLst>
              <a:ext uri="{FF2B5EF4-FFF2-40B4-BE49-F238E27FC236}">
                <a16:creationId xmlns:a16="http://schemas.microsoft.com/office/drawing/2014/main" id="{893BB5CE-9700-4DA9-9CD0-A9B53E8BD85B}"/>
              </a:ext>
            </a:extLst>
          </p:cNvPr>
          <p:cNvGrpSpPr/>
          <p:nvPr/>
        </p:nvGrpSpPr>
        <p:grpSpPr>
          <a:xfrm>
            <a:off x="1868662" y="3290023"/>
            <a:ext cx="91440" cy="91440"/>
            <a:chOff x="4511085" y="3795298"/>
            <a:chExt cx="91440" cy="91440"/>
          </a:xfrm>
        </p:grpSpPr>
        <p:cxnSp>
          <p:nvCxnSpPr>
            <p:cNvPr id="129" name="Straight Connector 128">
              <a:extLst>
                <a:ext uri="{FF2B5EF4-FFF2-40B4-BE49-F238E27FC236}">
                  <a16:creationId xmlns:a16="http://schemas.microsoft.com/office/drawing/2014/main" id="{9F52249F-5587-45E9-9647-6EE5CB1DB613}"/>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7CCC0A36-A938-4CD5-850A-6A4E24F53C69}"/>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31" name="Group 130">
            <a:extLst>
              <a:ext uri="{FF2B5EF4-FFF2-40B4-BE49-F238E27FC236}">
                <a16:creationId xmlns:a16="http://schemas.microsoft.com/office/drawing/2014/main" id="{E8515858-E7B2-47FB-B2B1-84155565C2A4}"/>
              </a:ext>
            </a:extLst>
          </p:cNvPr>
          <p:cNvGrpSpPr/>
          <p:nvPr/>
        </p:nvGrpSpPr>
        <p:grpSpPr>
          <a:xfrm>
            <a:off x="1891522" y="3335743"/>
            <a:ext cx="91440" cy="91440"/>
            <a:chOff x="4511085" y="3795298"/>
            <a:chExt cx="91440" cy="91440"/>
          </a:xfrm>
        </p:grpSpPr>
        <p:cxnSp>
          <p:nvCxnSpPr>
            <p:cNvPr id="132" name="Straight Connector 131">
              <a:extLst>
                <a:ext uri="{FF2B5EF4-FFF2-40B4-BE49-F238E27FC236}">
                  <a16:creationId xmlns:a16="http://schemas.microsoft.com/office/drawing/2014/main" id="{9778D5EE-2C04-4CAF-9189-DFC666C5580A}"/>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F62A3DB4-039B-4907-A273-DBDA1D092F41}"/>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34" name="Group 133">
            <a:extLst>
              <a:ext uri="{FF2B5EF4-FFF2-40B4-BE49-F238E27FC236}">
                <a16:creationId xmlns:a16="http://schemas.microsoft.com/office/drawing/2014/main" id="{684C0676-19D2-48E9-8DE1-207BA762B460}"/>
              </a:ext>
            </a:extLst>
          </p:cNvPr>
          <p:cNvGrpSpPr/>
          <p:nvPr/>
        </p:nvGrpSpPr>
        <p:grpSpPr>
          <a:xfrm>
            <a:off x="1966634" y="3610063"/>
            <a:ext cx="91440" cy="91440"/>
            <a:chOff x="4511085" y="3795298"/>
            <a:chExt cx="91440" cy="91440"/>
          </a:xfrm>
        </p:grpSpPr>
        <p:cxnSp>
          <p:nvCxnSpPr>
            <p:cNvPr id="135" name="Straight Connector 134">
              <a:extLst>
                <a:ext uri="{FF2B5EF4-FFF2-40B4-BE49-F238E27FC236}">
                  <a16:creationId xmlns:a16="http://schemas.microsoft.com/office/drawing/2014/main" id="{3525E123-46D8-4911-81CB-E0F57C46B84D}"/>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25FC21CD-0042-4D1A-A513-EBEB6637228A}"/>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37" name="Group 136">
            <a:extLst>
              <a:ext uri="{FF2B5EF4-FFF2-40B4-BE49-F238E27FC236}">
                <a16:creationId xmlns:a16="http://schemas.microsoft.com/office/drawing/2014/main" id="{54FE91DA-A1D7-473F-9ACE-2366A4BEFCEE}"/>
              </a:ext>
            </a:extLst>
          </p:cNvPr>
          <p:cNvGrpSpPr/>
          <p:nvPr/>
        </p:nvGrpSpPr>
        <p:grpSpPr>
          <a:xfrm>
            <a:off x="2025416" y="3675377"/>
            <a:ext cx="91440" cy="91440"/>
            <a:chOff x="4511085" y="3795298"/>
            <a:chExt cx="91440" cy="91440"/>
          </a:xfrm>
        </p:grpSpPr>
        <p:cxnSp>
          <p:nvCxnSpPr>
            <p:cNvPr id="138" name="Straight Connector 137">
              <a:extLst>
                <a:ext uri="{FF2B5EF4-FFF2-40B4-BE49-F238E27FC236}">
                  <a16:creationId xmlns:a16="http://schemas.microsoft.com/office/drawing/2014/main" id="{94D56410-3210-4A2F-B8B3-3BD207FD3B43}"/>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3E337C3A-A362-48C6-9E7F-35427B25DBAB}"/>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0" name="Group 139">
            <a:extLst>
              <a:ext uri="{FF2B5EF4-FFF2-40B4-BE49-F238E27FC236}">
                <a16:creationId xmlns:a16="http://schemas.microsoft.com/office/drawing/2014/main" id="{B490A19C-0714-4E4C-8098-A7E323A31D55}"/>
              </a:ext>
            </a:extLst>
          </p:cNvPr>
          <p:cNvGrpSpPr/>
          <p:nvPr/>
        </p:nvGrpSpPr>
        <p:grpSpPr>
          <a:xfrm>
            <a:off x="2110325" y="3675377"/>
            <a:ext cx="91440" cy="91440"/>
            <a:chOff x="4511085" y="3795298"/>
            <a:chExt cx="91440" cy="91440"/>
          </a:xfrm>
        </p:grpSpPr>
        <p:cxnSp>
          <p:nvCxnSpPr>
            <p:cNvPr id="141" name="Straight Connector 140">
              <a:extLst>
                <a:ext uri="{FF2B5EF4-FFF2-40B4-BE49-F238E27FC236}">
                  <a16:creationId xmlns:a16="http://schemas.microsoft.com/office/drawing/2014/main" id="{984BD63E-F833-4A7B-BCC1-FB4E61ABF71C}"/>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1A76C1B9-DB28-4430-9A00-A216304943A4}"/>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3" name="Group 142">
            <a:extLst>
              <a:ext uri="{FF2B5EF4-FFF2-40B4-BE49-F238E27FC236}">
                <a16:creationId xmlns:a16="http://schemas.microsoft.com/office/drawing/2014/main" id="{C8FDE572-FA4C-4C2D-9EE2-42DE809A05A8}"/>
              </a:ext>
            </a:extLst>
          </p:cNvPr>
          <p:cNvGrpSpPr/>
          <p:nvPr/>
        </p:nvGrpSpPr>
        <p:grpSpPr>
          <a:xfrm>
            <a:off x="2110325" y="3753754"/>
            <a:ext cx="91440" cy="91440"/>
            <a:chOff x="4511085" y="3795298"/>
            <a:chExt cx="91440" cy="91440"/>
          </a:xfrm>
        </p:grpSpPr>
        <p:cxnSp>
          <p:nvCxnSpPr>
            <p:cNvPr id="144" name="Straight Connector 143">
              <a:extLst>
                <a:ext uri="{FF2B5EF4-FFF2-40B4-BE49-F238E27FC236}">
                  <a16:creationId xmlns:a16="http://schemas.microsoft.com/office/drawing/2014/main" id="{87BE5C38-28CA-4586-90AC-3B46E562FC14}"/>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C44F5966-2CE0-4A5E-8D14-DAF8066D46F2}"/>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6" name="Group 145">
            <a:extLst>
              <a:ext uri="{FF2B5EF4-FFF2-40B4-BE49-F238E27FC236}">
                <a16:creationId xmlns:a16="http://schemas.microsoft.com/office/drawing/2014/main" id="{A8B85126-69B6-4E20-9D1D-736B032FB726}"/>
              </a:ext>
            </a:extLst>
          </p:cNvPr>
          <p:cNvGrpSpPr/>
          <p:nvPr/>
        </p:nvGrpSpPr>
        <p:grpSpPr>
          <a:xfrm>
            <a:off x="2198499" y="3874585"/>
            <a:ext cx="91440" cy="91440"/>
            <a:chOff x="4511085" y="3795298"/>
            <a:chExt cx="91440" cy="91440"/>
          </a:xfrm>
        </p:grpSpPr>
        <p:cxnSp>
          <p:nvCxnSpPr>
            <p:cNvPr id="147" name="Straight Connector 146">
              <a:extLst>
                <a:ext uri="{FF2B5EF4-FFF2-40B4-BE49-F238E27FC236}">
                  <a16:creationId xmlns:a16="http://schemas.microsoft.com/office/drawing/2014/main" id="{AE432B14-DCA1-4091-B9A9-659F53377AB5}"/>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9107C82F-0000-4645-A399-69FA89EC54FC}"/>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9" name="Group 148">
            <a:extLst>
              <a:ext uri="{FF2B5EF4-FFF2-40B4-BE49-F238E27FC236}">
                <a16:creationId xmlns:a16="http://schemas.microsoft.com/office/drawing/2014/main" id="{76D5D41B-A091-4B8A-92DB-36B1E9EF440B}"/>
              </a:ext>
            </a:extLst>
          </p:cNvPr>
          <p:cNvGrpSpPr/>
          <p:nvPr/>
        </p:nvGrpSpPr>
        <p:grpSpPr>
          <a:xfrm>
            <a:off x="2240953" y="3952962"/>
            <a:ext cx="91440" cy="91440"/>
            <a:chOff x="4511085" y="3795298"/>
            <a:chExt cx="91440" cy="91440"/>
          </a:xfrm>
        </p:grpSpPr>
        <p:cxnSp>
          <p:nvCxnSpPr>
            <p:cNvPr id="150" name="Straight Connector 149">
              <a:extLst>
                <a:ext uri="{FF2B5EF4-FFF2-40B4-BE49-F238E27FC236}">
                  <a16:creationId xmlns:a16="http://schemas.microsoft.com/office/drawing/2014/main" id="{7283A09E-F6E9-447E-9F56-D1CB973E46D1}"/>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6F0CD436-E8BC-4A98-BE53-EABFADE62DE9}"/>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52" name="Group 151">
            <a:extLst>
              <a:ext uri="{FF2B5EF4-FFF2-40B4-BE49-F238E27FC236}">
                <a16:creationId xmlns:a16="http://schemas.microsoft.com/office/drawing/2014/main" id="{22F288D3-0EAA-4371-A518-D684CE270957}"/>
              </a:ext>
            </a:extLst>
          </p:cNvPr>
          <p:cNvGrpSpPr/>
          <p:nvPr/>
        </p:nvGrpSpPr>
        <p:grpSpPr>
          <a:xfrm>
            <a:off x="2257282" y="4090122"/>
            <a:ext cx="91440" cy="91440"/>
            <a:chOff x="4511085" y="3795298"/>
            <a:chExt cx="91440" cy="91440"/>
          </a:xfrm>
        </p:grpSpPr>
        <p:cxnSp>
          <p:nvCxnSpPr>
            <p:cNvPr id="153" name="Straight Connector 152">
              <a:extLst>
                <a:ext uri="{FF2B5EF4-FFF2-40B4-BE49-F238E27FC236}">
                  <a16:creationId xmlns:a16="http://schemas.microsoft.com/office/drawing/2014/main" id="{513B7354-1C7C-49ED-97ED-AE302D8C6A7C}"/>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84157CB3-2617-4A1B-AABD-881ECC4882DB}"/>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55" name="Group 154">
            <a:extLst>
              <a:ext uri="{FF2B5EF4-FFF2-40B4-BE49-F238E27FC236}">
                <a16:creationId xmlns:a16="http://schemas.microsoft.com/office/drawing/2014/main" id="{CA4626A6-6BA0-4C47-B304-C7EBED6A22EB}"/>
              </a:ext>
            </a:extLst>
          </p:cNvPr>
          <p:cNvGrpSpPr/>
          <p:nvPr/>
        </p:nvGrpSpPr>
        <p:grpSpPr>
          <a:xfrm>
            <a:off x="2273610" y="4158702"/>
            <a:ext cx="91440" cy="91440"/>
            <a:chOff x="4511085" y="3795298"/>
            <a:chExt cx="91440" cy="91440"/>
          </a:xfrm>
        </p:grpSpPr>
        <p:cxnSp>
          <p:nvCxnSpPr>
            <p:cNvPr id="156" name="Straight Connector 155">
              <a:extLst>
                <a:ext uri="{FF2B5EF4-FFF2-40B4-BE49-F238E27FC236}">
                  <a16:creationId xmlns:a16="http://schemas.microsoft.com/office/drawing/2014/main" id="{EE71677F-9792-43CF-853A-11C6D24DCF82}"/>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C36BA039-7126-4B4F-9AD7-042DDB05225A}"/>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58" name="Group 157">
            <a:extLst>
              <a:ext uri="{FF2B5EF4-FFF2-40B4-BE49-F238E27FC236}">
                <a16:creationId xmlns:a16="http://schemas.microsoft.com/office/drawing/2014/main" id="{4ECE875F-F34E-4567-B66D-33508643C27B}"/>
              </a:ext>
            </a:extLst>
          </p:cNvPr>
          <p:cNvGrpSpPr/>
          <p:nvPr/>
        </p:nvGrpSpPr>
        <p:grpSpPr>
          <a:xfrm>
            <a:off x="2293204" y="4230547"/>
            <a:ext cx="91440" cy="91440"/>
            <a:chOff x="4511085" y="3795298"/>
            <a:chExt cx="91440" cy="91440"/>
          </a:xfrm>
        </p:grpSpPr>
        <p:cxnSp>
          <p:nvCxnSpPr>
            <p:cNvPr id="159" name="Straight Connector 158">
              <a:extLst>
                <a:ext uri="{FF2B5EF4-FFF2-40B4-BE49-F238E27FC236}">
                  <a16:creationId xmlns:a16="http://schemas.microsoft.com/office/drawing/2014/main" id="{A2F0DD42-5EB4-4FBE-A7A1-9A23E143A7AD}"/>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1F1B19F2-DBE7-450D-B61E-9AC73109D4CC}"/>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61" name="Group 160">
            <a:extLst>
              <a:ext uri="{FF2B5EF4-FFF2-40B4-BE49-F238E27FC236}">
                <a16:creationId xmlns:a16="http://schemas.microsoft.com/office/drawing/2014/main" id="{C070E998-B7B2-46DB-A01B-EA1DFF3A6DE8}"/>
              </a:ext>
            </a:extLst>
          </p:cNvPr>
          <p:cNvGrpSpPr/>
          <p:nvPr/>
        </p:nvGrpSpPr>
        <p:grpSpPr>
          <a:xfrm>
            <a:off x="2332393" y="4299127"/>
            <a:ext cx="91440" cy="91440"/>
            <a:chOff x="4511085" y="3795298"/>
            <a:chExt cx="91440" cy="91440"/>
          </a:xfrm>
        </p:grpSpPr>
        <p:cxnSp>
          <p:nvCxnSpPr>
            <p:cNvPr id="162" name="Straight Connector 161">
              <a:extLst>
                <a:ext uri="{FF2B5EF4-FFF2-40B4-BE49-F238E27FC236}">
                  <a16:creationId xmlns:a16="http://schemas.microsoft.com/office/drawing/2014/main" id="{462DA708-6564-4B43-AEC6-441311F215E0}"/>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27CA06F9-0359-490D-802B-932720D0E55B}"/>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64" name="Group 163">
            <a:extLst>
              <a:ext uri="{FF2B5EF4-FFF2-40B4-BE49-F238E27FC236}">
                <a16:creationId xmlns:a16="http://schemas.microsoft.com/office/drawing/2014/main" id="{A91F1A01-CB82-4592-B4D5-42F1C1C8DDCB}"/>
              </a:ext>
            </a:extLst>
          </p:cNvPr>
          <p:cNvGrpSpPr/>
          <p:nvPr/>
        </p:nvGrpSpPr>
        <p:grpSpPr>
          <a:xfrm>
            <a:off x="2577322" y="4367707"/>
            <a:ext cx="91440" cy="91440"/>
            <a:chOff x="4511085" y="3795298"/>
            <a:chExt cx="91440" cy="91440"/>
          </a:xfrm>
        </p:grpSpPr>
        <p:cxnSp>
          <p:nvCxnSpPr>
            <p:cNvPr id="165" name="Straight Connector 164">
              <a:extLst>
                <a:ext uri="{FF2B5EF4-FFF2-40B4-BE49-F238E27FC236}">
                  <a16:creationId xmlns:a16="http://schemas.microsoft.com/office/drawing/2014/main" id="{A56B9FB8-A0B7-48CD-95CA-D81A65043D49}"/>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A5B202A9-EF21-4763-9F6D-A335C49AF87A}"/>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67" name="Group 166">
            <a:extLst>
              <a:ext uri="{FF2B5EF4-FFF2-40B4-BE49-F238E27FC236}">
                <a16:creationId xmlns:a16="http://schemas.microsoft.com/office/drawing/2014/main" id="{7D753D63-5E07-4AD3-83AA-5AAC3017C64C}"/>
              </a:ext>
            </a:extLst>
          </p:cNvPr>
          <p:cNvGrpSpPr/>
          <p:nvPr/>
        </p:nvGrpSpPr>
        <p:grpSpPr>
          <a:xfrm>
            <a:off x="2600182" y="4436287"/>
            <a:ext cx="91440" cy="91440"/>
            <a:chOff x="4511085" y="3795298"/>
            <a:chExt cx="91440" cy="91440"/>
          </a:xfrm>
        </p:grpSpPr>
        <p:cxnSp>
          <p:nvCxnSpPr>
            <p:cNvPr id="168" name="Straight Connector 167">
              <a:extLst>
                <a:ext uri="{FF2B5EF4-FFF2-40B4-BE49-F238E27FC236}">
                  <a16:creationId xmlns:a16="http://schemas.microsoft.com/office/drawing/2014/main" id="{D8CCB73E-A9D0-47C7-81E5-EA6A63ADCA87}"/>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CFB06CCB-51D3-428A-AC27-67BDF5A5B83E}"/>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0" name="Group 169">
            <a:extLst>
              <a:ext uri="{FF2B5EF4-FFF2-40B4-BE49-F238E27FC236}">
                <a16:creationId xmlns:a16="http://schemas.microsoft.com/office/drawing/2014/main" id="{24C8F8AB-3003-4251-B0D0-F445FA41C45F}"/>
              </a:ext>
            </a:extLst>
          </p:cNvPr>
          <p:cNvGrpSpPr/>
          <p:nvPr/>
        </p:nvGrpSpPr>
        <p:grpSpPr>
          <a:xfrm>
            <a:off x="2894096" y="4501601"/>
            <a:ext cx="91440" cy="91440"/>
            <a:chOff x="4511085" y="3795298"/>
            <a:chExt cx="91440" cy="91440"/>
          </a:xfrm>
        </p:grpSpPr>
        <p:cxnSp>
          <p:nvCxnSpPr>
            <p:cNvPr id="171" name="Straight Connector 170">
              <a:extLst>
                <a:ext uri="{FF2B5EF4-FFF2-40B4-BE49-F238E27FC236}">
                  <a16:creationId xmlns:a16="http://schemas.microsoft.com/office/drawing/2014/main" id="{BC2AA141-EB14-41CC-9695-234E723DE11C}"/>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68924220-C8A9-430B-82FF-D00ED6AD233E}"/>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3" name="Group 172">
            <a:extLst>
              <a:ext uri="{FF2B5EF4-FFF2-40B4-BE49-F238E27FC236}">
                <a16:creationId xmlns:a16="http://schemas.microsoft.com/office/drawing/2014/main" id="{F96DEEE2-35B1-4B6D-A23C-EA0EED408CC9}"/>
              </a:ext>
            </a:extLst>
          </p:cNvPr>
          <p:cNvGrpSpPr/>
          <p:nvPr/>
        </p:nvGrpSpPr>
        <p:grpSpPr>
          <a:xfrm>
            <a:off x="3194542" y="4566915"/>
            <a:ext cx="91440" cy="91440"/>
            <a:chOff x="4511085" y="3795298"/>
            <a:chExt cx="91440" cy="91440"/>
          </a:xfrm>
        </p:grpSpPr>
        <p:cxnSp>
          <p:nvCxnSpPr>
            <p:cNvPr id="174" name="Straight Connector 173">
              <a:extLst>
                <a:ext uri="{FF2B5EF4-FFF2-40B4-BE49-F238E27FC236}">
                  <a16:creationId xmlns:a16="http://schemas.microsoft.com/office/drawing/2014/main" id="{1FB7D28C-F30C-4C28-B507-C913D9006DD5}"/>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A58994EC-4AF3-4928-8C9D-9028C4AA29E8}"/>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6" name="Group 175">
            <a:extLst>
              <a:ext uri="{FF2B5EF4-FFF2-40B4-BE49-F238E27FC236}">
                <a16:creationId xmlns:a16="http://schemas.microsoft.com/office/drawing/2014/main" id="{9E3EF224-428D-4C4B-8E8D-01FA30F5FF1E}"/>
              </a:ext>
            </a:extLst>
          </p:cNvPr>
          <p:cNvGrpSpPr/>
          <p:nvPr/>
        </p:nvGrpSpPr>
        <p:grpSpPr>
          <a:xfrm>
            <a:off x="3253325" y="4638760"/>
            <a:ext cx="91440" cy="91440"/>
            <a:chOff x="4511085" y="3795298"/>
            <a:chExt cx="91440" cy="91440"/>
          </a:xfrm>
        </p:grpSpPr>
        <p:cxnSp>
          <p:nvCxnSpPr>
            <p:cNvPr id="177" name="Straight Connector 176">
              <a:extLst>
                <a:ext uri="{FF2B5EF4-FFF2-40B4-BE49-F238E27FC236}">
                  <a16:creationId xmlns:a16="http://schemas.microsoft.com/office/drawing/2014/main" id="{E60397F1-8D04-4764-A154-27065AE2C578}"/>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9C1AC09D-E858-4348-A07E-930B47873FAF}"/>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9" name="Group 178">
            <a:extLst>
              <a:ext uri="{FF2B5EF4-FFF2-40B4-BE49-F238E27FC236}">
                <a16:creationId xmlns:a16="http://schemas.microsoft.com/office/drawing/2014/main" id="{284C3714-26AA-49CD-B0B2-E51BE22A0DA3}"/>
              </a:ext>
            </a:extLst>
          </p:cNvPr>
          <p:cNvGrpSpPr/>
          <p:nvPr/>
        </p:nvGrpSpPr>
        <p:grpSpPr>
          <a:xfrm>
            <a:off x="3432939" y="4707340"/>
            <a:ext cx="91440" cy="91440"/>
            <a:chOff x="4511085" y="3795298"/>
            <a:chExt cx="91440" cy="91440"/>
          </a:xfrm>
        </p:grpSpPr>
        <p:cxnSp>
          <p:nvCxnSpPr>
            <p:cNvPr id="180" name="Straight Connector 179">
              <a:extLst>
                <a:ext uri="{FF2B5EF4-FFF2-40B4-BE49-F238E27FC236}">
                  <a16:creationId xmlns:a16="http://schemas.microsoft.com/office/drawing/2014/main" id="{E1679AC4-8259-4D80-9972-568F7A1CD0D6}"/>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77554A04-A112-46C7-A4C0-AD26B35D7F84}"/>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82" name="Group 181">
            <a:extLst>
              <a:ext uri="{FF2B5EF4-FFF2-40B4-BE49-F238E27FC236}">
                <a16:creationId xmlns:a16="http://schemas.microsoft.com/office/drawing/2014/main" id="{E923429C-97AE-472F-A149-CE5D0A800CDE}"/>
              </a:ext>
            </a:extLst>
          </p:cNvPr>
          <p:cNvGrpSpPr/>
          <p:nvPr/>
        </p:nvGrpSpPr>
        <p:grpSpPr>
          <a:xfrm>
            <a:off x="3468861" y="4772654"/>
            <a:ext cx="91440" cy="91440"/>
            <a:chOff x="4511085" y="3795298"/>
            <a:chExt cx="91440" cy="91440"/>
          </a:xfrm>
        </p:grpSpPr>
        <p:cxnSp>
          <p:nvCxnSpPr>
            <p:cNvPr id="183" name="Straight Connector 182">
              <a:extLst>
                <a:ext uri="{FF2B5EF4-FFF2-40B4-BE49-F238E27FC236}">
                  <a16:creationId xmlns:a16="http://schemas.microsoft.com/office/drawing/2014/main" id="{F2299E3C-D2A7-46DC-A244-2C8C0312870C}"/>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74392FD5-2A68-4C32-BD2F-B32C8A02A69B}"/>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85" name="Group 184">
            <a:extLst>
              <a:ext uri="{FF2B5EF4-FFF2-40B4-BE49-F238E27FC236}">
                <a16:creationId xmlns:a16="http://schemas.microsoft.com/office/drawing/2014/main" id="{88A10346-BF04-43CC-9007-3A31A1A0274C}"/>
              </a:ext>
            </a:extLst>
          </p:cNvPr>
          <p:cNvGrpSpPr/>
          <p:nvPr/>
        </p:nvGrpSpPr>
        <p:grpSpPr>
          <a:xfrm>
            <a:off x="3681132" y="4847765"/>
            <a:ext cx="91440" cy="91440"/>
            <a:chOff x="4511085" y="3795298"/>
            <a:chExt cx="91440" cy="91440"/>
          </a:xfrm>
        </p:grpSpPr>
        <p:cxnSp>
          <p:nvCxnSpPr>
            <p:cNvPr id="186" name="Straight Connector 185">
              <a:extLst>
                <a:ext uri="{FF2B5EF4-FFF2-40B4-BE49-F238E27FC236}">
                  <a16:creationId xmlns:a16="http://schemas.microsoft.com/office/drawing/2014/main" id="{28DB2D14-F26E-4E89-93CD-EA2AC8A61841}"/>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9C4FE3EA-DDAA-4D39-9AC0-C83FEDB400BD}"/>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 name="Group 16">
            <a:extLst>
              <a:ext uri="{FF2B5EF4-FFF2-40B4-BE49-F238E27FC236}">
                <a16:creationId xmlns:a16="http://schemas.microsoft.com/office/drawing/2014/main" id="{17B996A1-7AA9-4D34-A31F-7B0C6967DDD1}"/>
              </a:ext>
            </a:extLst>
          </p:cNvPr>
          <p:cNvGrpSpPr/>
          <p:nvPr/>
        </p:nvGrpSpPr>
        <p:grpSpPr>
          <a:xfrm>
            <a:off x="1078408" y="2967187"/>
            <a:ext cx="4724399" cy="2494709"/>
            <a:chOff x="6164446" y="2306542"/>
            <a:chExt cx="4724399" cy="3990911"/>
          </a:xfrm>
        </p:grpSpPr>
        <p:sp>
          <p:nvSpPr>
            <p:cNvPr id="18" name="Line 17">
              <a:extLst>
                <a:ext uri="{FF2B5EF4-FFF2-40B4-BE49-F238E27FC236}">
                  <a16:creationId xmlns:a16="http://schemas.microsoft.com/office/drawing/2014/main" id="{2F6C7EB1-0529-4164-81CB-C13FEBFFFD0D}"/>
                </a:ext>
              </a:extLst>
            </p:cNvPr>
            <p:cNvSpPr>
              <a:spLocks noChangeShapeType="1"/>
            </p:cNvSpPr>
            <p:nvPr/>
          </p:nvSpPr>
          <p:spPr bwMode="auto">
            <a:xfrm>
              <a:off x="6913563" y="2428875"/>
              <a:ext cx="1588" cy="3081202"/>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9" name="Line 18">
              <a:extLst>
                <a:ext uri="{FF2B5EF4-FFF2-40B4-BE49-F238E27FC236}">
                  <a16:creationId xmlns:a16="http://schemas.microsoft.com/office/drawing/2014/main" id="{CB439D4F-C81D-4D01-8B54-B7156EAEC6F7}"/>
                </a:ext>
              </a:extLst>
            </p:cNvPr>
            <p:cNvSpPr>
              <a:spLocks noChangeShapeType="1"/>
            </p:cNvSpPr>
            <p:nvPr/>
          </p:nvSpPr>
          <p:spPr bwMode="auto">
            <a:xfrm>
              <a:off x="6834397" y="5489575"/>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1" name="Line 20">
              <a:extLst>
                <a:ext uri="{FF2B5EF4-FFF2-40B4-BE49-F238E27FC236}">
                  <a16:creationId xmlns:a16="http://schemas.microsoft.com/office/drawing/2014/main" id="{41F7D1CD-E2AB-4655-B6B4-3C9DC3A86B71}"/>
                </a:ext>
              </a:extLst>
            </p:cNvPr>
            <p:cNvSpPr>
              <a:spLocks noChangeShapeType="1"/>
            </p:cNvSpPr>
            <p:nvPr/>
          </p:nvSpPr>
          <p:spPr bwMode="auto">
            <a:xfrm>
              <a:off x="6824871" y="4879447"/>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2" name="Line 21">
              <a:extLst>
                <a:ext uri="{FF2B5EF4-FFF2-40B4-BE49-F238E27FC236}">
                  <a16:creationId xmlns:a16="http://schemas.microsoft.com/office/drawing/2014/main" id="{F85E9198-0170-4F24-A033-00237C1D4246}"/>
                </a:ext>
              </a:extLst>
            </p:cNvPr>
            <p:cNvSpPr>
              <a:spLocks noChangeShapeType="1"/>
            </p:cNvSpPr>
            <p:nvPr/>
          </p:nvSpPr>
          <p:spPr bwMode="auto">
            <a:xfrm>
              <a:off x="6824871" y="4269316"/>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3" name="Line 22">
              <a:extLst>
                <a:ext uri="{FF2B5EF4-FFF2-40B4-BE49-F238E27FC236}">
                  <a16:creationId xmlns:a16="http://schemas.microsoft.com/office/drawing/2014/main" id="{6CE419ED-4E5B-4795-8D2B-286B5D6B607F}"/>
                </a:ext>
              </a:extLst>
            </p:cNvPr>
            <p:cNvSpPr>
              <a:spLocks noChangeShapeType="1"/>
            </p:cNvSpPr>
            <p:nvPr/>
          </p:nvSpPr>
          <p:spPr bwMode="auto">
            <a:xfrm>
              <a:off x="6824871" y="3659186"/>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4" name="Line 23">
              <a:extLst>
                <a:ext uri="{FF2B5EF4-FFF2-40B4-BE49-F238E27FC236}">
                  <a16:creationId xmlns:a16="http://schemas.microsoft.com/office/drawing/2014/main" id="{E4BF8FD2-31C3-4294-AC50-145F3194F942}"/>
                </a:ext>
              </a:extLst>
            </p:cNvPr>
            <p:cNvSpPr>
              <a:spLocks noChangeShapeType="1"/>
            </p:cNvSpPr>
            <p:nvPr/>
          </p:nvSpPr>
          <p:spPr bwMode="auto">
            <a:xfrm>
              <a:off x="6824871" y="3049055"/>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5" name="Line 28">
              <a:extLst>
                <a:ext uri="{FF2B5EF4-FFF2-40B4-BE49-F238E27FC236}">
                  <a16:creationId xmlns:a16="http://schemas.microsoft.com/office/drawing/2014/main" id="{9F161F9D-4ED2-4CF5-8CA8-BAB6DD50E968}"/>
                </a:ext>
              </a:extLst>
            </p:cNvPr>
            <p:cNvSpPr>
              <a:spLocks noChangeShapeType="1"/>
            </p:cNvSpPr>
            <p:nvPr/>
          </p:nvSpPr>
          <p:spPr bwMode="auto">
            <a:xfrm>
              <a:off x="6834397" y="2438924"/>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6" name="Rectangle 35">
              <a:extLst>
                <a:ext uri="{FF2B5EF4-FFF2-40B4-BE49-F238E27FC236}">
                  <a16:creationId xmlns:a16="http://schemas.microsoft.com/office/drawing/2014/main" id="{C3421805-4BAD-416F-B23A-2961F74CC139}"/>
                </a:ext>
              </a:extLst>
            </p:cNvPr>
            <p:cNvSpPr>
              <a:spLocks noChangeArrowheads="1"/>
            </p:cNvSpPr>
            <p:nvPr/>
          </p:nvSpPr>
          <p:spPr bwMode="auto">
            <a:xfrm>
              <a:off x="6688083" y="5353846"/>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0</a:t>
              </a:r>
              <a:endParaRPr lang="en-US" altLang="en-US" sz="1600" b="0" dirty="0">
                <a:solidFill>
                  <a:schemeClr val="bg1"/>
                </a:solidFill>
                <a:latin typeface="Calibri" panose="020F0502020204030204" pitchFamily="34" charset="0"/>
              </a:endParaRPr>
            </a:p>
          </p:txBody>
        </p:sp>
        <p:sp>
          <p:nvSpPr>
            <p:cNvPr id="28" name="Rectangle 38">
              <a:extLst>
                <a:ext uri="{FF2B5EF4-FFF2-40B4-BE49-F238E27FC236}">
                  <a16:creationId xmlns:a16="http://schemas.microsoft.com/office/drawing/2014/main" id="{0DC26982-906B-4158-AD57-061B5310E33C}"/>
                </a:ext>
              </a:extLst>
            </p:cNvPr>
            <p:cNvSpPr>
              <a:spLocks noChangeArrowheads="1"/>
            </p:cNvSpPr>
            <p:nvPr/>
          </p:nvSpPr>
          <p:spPr bwMode="auto">
            <a:xfrm>
              <a:off x="6577537" y="4744383"/>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20</a:t>
              </a:r>
              <a:endParaRPr lang="en-US" altLang="en-US" sz="1600" b="0" dirty="0">
                <a:solidFill>
                  <a:schemeClr val="bg1"/>
                </a:solidFill>
                <a:latin typeface="Calibri" panose="020F0502020204030204" pitchFamily="34" charset="0"/>
              </a:endParaRPr>
            </a:p>
          </p:txBody>
        </p:sp>
        <p:sp>
          <p:nvSpPr>
            <p:cNvPr id="29" name="Rectangle 39">
              <a:extLst>
                <a:ext uri="{FF2B5EF4-FFF2-40B4-BE49-F238E27FC236}">
                  <a16:creationId xmlns:a16="http://schemas.microsoft.com/office/drawing/2014/main" id="{CFC56E9F-BED9-4D5B-A813-3925F838F21C}"/>
                </a:ext>
              </a:extLst>
            </p:cNvPr>
            <p:cNvSpPr>
              <a:spLocks noChangeArrowheads="1"/>
            </p:cNvSpPr>
            <p:nvPr/>
          </p:nvSpPr>
          <p:spPr bwMode="auto">
            <a:xfrm>
              <a:off x="6577537" y="4134923"/>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40</a:t>
              </a:r>
              <a:endParaRPr lang="en-US" altLang="en-US" sz="1600" b="0" dirty="0">
                <a:solidFill>
                  <a:schemeClr val="bg1"/>
                </a:solidFill>
                <a:latin typeface="Calibri" panose="020F0502020204030204" pitchFamily="34" charset="0"/>
              </a:endParaRPr>
            </a:p>
          </p:txBody>
        </p:sp>
        <p:sp>
          <p:nvSpPr>
            <p:cNvPr id="30" name="Rectangle 40">
              <a:extLst>
                <a:ext uri="{FF2B5EF4-FFF2-40B4-BE49-F238E27FC236}">
                  <a16:creationId xmlns:a16="http://schemas.microsoft.com/office/drawing/2014/main" id="{14DC4914-1551-4424-BE2C-6125CBA56504}"/>
                </a:ext>
              </a:extLst>
            </p:cNvPr>
            <p:cNvSpPr>
              <a:spLocks noChangeArrowheads="1"/>
            </p:cNvSpPr>
            <p:nvPr/>
          </p:nvSpPr>
          <p:spPr bwMode="auto">
            <a:xfrm>
              <a:off x="6577537" y="3525462"/>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60</a:t>
              </a:r>
              <a:endParaRPr lang="en-US" altLang="en-US" sz="1600" b="0" dirty="0">
                <a:solidFill>
                  <a:schemeClr val="bg1"/>
                </a:solidFill>
                <a:latin typeface="Calibri" panose="020F0502020204030204" pitchFamily="34" charset="0"/>
              </a:endParaRPr>
            </a:p>
          </p:txBody>
        </p:sp>
        <p:sp>
          <p:nvSpPr>
            <p:cNvPr id="31" name="Rectangle 41">
              <a:extLst>
                <a:ext uri="{FF2B5EF4-FFF2-40B4-BE49-F238E27FC236}">
                  <a16:creationId xmlns:a16="http://schemas.microsoft.com/office/drawing/2014/main" id="{69E76AE9-FDB1-4C66-9006-959BF95A942B}"/>
                </a:ext>
              </a:extLst>
            </p:cNvPr>
            <p:cNvSpPr>
              <a:spLocks noChangeArrowheads="1"/>
            </p:cNvSpPr>
            <p:nvPr/>
          </p:nvSpPr>
          <p:spPr bwMode="auto">
            <a:xfrm>
              <a:off x="6577537" y="2916002"/>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rPr>
                <a:t>80</a:t>
              </a:r>
            </a:p>
          </p:txBody>
        </p:sp>
        <p:sp>
          <p:nvSpPr>
            <p:cNvPr id="32" name="Rectangle 45">
              <a:extLst>
                <a:ext uri="{FF2B5EF4-FFF2-40B4-BE49-F238E27FC236}">
                  <a16:creationId xmlns:a16="http://schemas.microsoft.com/office/drawing/2014/main" id="{7AACA77A-11A8-425F-ABBC-6CE1AB044E07}"/>
                </a:ext>
              </a:extLst>
            </p:cNvPr>
            <p:cNvSpPr>
              <a:spLocks noChangeArrowheads="1"/>
            </p:cNvSpPr>
            <p:nvPr/>
          </p:nvSpPr>
          <p:spPr bwMode="auto">
            <a:xfrm>
              <a:off x="6470168" y="2306542"/>
              <a:ext cx="31258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rPr>
                <a:t>100</a:t>
              </a:r>
            </a:p>
          </p:txBody>
        </p:sp>
        <p:sp>
          <p:nvSpPr>
            <p:cNvPr id="33" name="Rectangle 51">
              <a:extLst>
                <a:ext uri="{FF2B5EF4-FFF2-40B4-BE49-F238E27FC236}">
                  <a16:creationId xmlns:a16="http://schemas.microsoft.com/office/drawing/2014/main" id="{138CE82F-B441-4530-95EC-835731187798}"/>
                </a:ext>
              </a:extLst>
            </p:cNvPr>
            <p:cNvSpPr>
              <a:spLocks noChangeArrowheads="1"/>
            </p:cNvSpPr>
            <p:nvPr/>
          </p:nvSpPr>
          <p:spPr bwMode="auto">
            <a:xfrm rot="16200000">
              <a:off x="4715527" y="3893671"/>
              <a:ext cx="3119437"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1" dirty="0">
                  <a:solidFill>
                    <a:schemeClr val="bg1"/>
                  </a:solidFill>
                  <a:latin typeface="Calibri" panose="020F0502020204030204" pitchFamily="34" charset="0"/>
                </a:rPr>
                <a:t>PFS (%)</a:t>
              </a:r>
            </a:p>
          </p:txBody>
        </p:sp>
        <p:sp>
          <p:nvSpPr>
            <p:cNvPr id="34" name="Line 18">
              <a:extLst>
                <a:ext uri="{FF2B5EF4-FFF2-40B4-BE49-F238E27FC236}">
                  <a16:creationId xmlns:a16="http://schemas.microsoft.com/office/drawing/2014/main" id="{146AE4B9-000A-42A3-BB9C-A67C5B3C06FF}"/>
                </a:ext>
              </a:extLst>
            </p:cNvPr>
            <p:cNvSpPr>
              <a:spLocks noChangeShapeType="1"/>
            </p:cNvSpPr>
            <p:nvPr/>
          </p:nvSpPr>
          <p:spPr bwMode="auto">
            <a:xfrm>
              <a:off x="6923296" y="5489575"/>
              <a:ext cx="396554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5" name="Line 18">
              <a:extLst>
                <a:ext uri="{FF2B5EF4-FFF2-40B4-BE49-F238E27FC236}">
                  <a16:creationId xmlns:a16="http://schemas.microsoft.com/office/drawing/2014/main" id="{71329C4F-AA7B-49CB-A476-6FC0A734571E}"/>
                </a:ext>
              </a:extLst>
            </p:cNvPr>
            <p:cNvSpPr>
              <a:spLocks noChangeShapeType="1"/>
            </p:cNvSpPr>
            <p:nvPr/>
          </p:nvSpPr>
          <p:spPr bwMode="auto">
            <a:xfrm rot="5400000">
              <a:off x="6865774"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6" name="Line 18">
              <a:extLst>
                <a:ext uri="{FF2B5EF4-FFF2-40B4-BE49-F238E27FC236}">
                  <a16:creationId xmlns:a16="http://schemas.microsoft.com/office/drawing/2014/main" id="{EF2671B7-F5AF-4F83-AE2C-E2A18C879AF0}"/>
                </a:ext>
              </a:extLst>
            </p:cNvPr>
            <p:cNvSpPr>
              <a:spLocks noChangeShapeType="1"/>
            </p:cNvSpPr>
            <p:nvPr/>
          </p:nvSpPr>
          <p:spPr bwMode="auto">
            <a:xfrm rot="5400000">
              <a:off x="7211072"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7" name="Line 18">
              <a:extLst>
                <a:ext uri="{FF2B5EF4-FFF2-40B4-BE49-F238E27FC236}">
                  <a16:creationId xmlns:a16="http://schemas.microsoft.com/office/drawing/2014/main" id="{5AF413F0-93F0-4C1A-BA20-809A7420AB0A}"/>
                </a:ext>
              </a:extLst>
            </p:cNvPr>
            <p:cNvSpPr>
              <a:spLocks noChangeShapeType="1"/>
            </p:cNvSpPr>
            <p:nvPr/>
          </p:nvSpPr>
          <p:spPr bwMode="auto">
            <a:xfrm rot="5400000">
              <a:off x="7549976"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8" name="Line 18">
              <a:extLst>
                <a:ext uri="{FF2B5EF4-FFF2-40B4-BE49-F238E27FC236}">
                  <a16:creationId xmlns:a16="http://schemas.microsoft.com/office/drawing/2014/main" id="{49E1F4A3-6FC1-4611-BADF-86395C9EC4F5}"/>
                </a:ext>
              </a:extLst>
            </p:cNvPr>
            <p:cNvSpPr>
              <a:spLocks noChangeShapeType="1"/>
            </p:cNvSpPr>
            <p:nvPr/>
          </p:nvSpPr>
          <p:spPr bwMode="auto">
            <a:xfrm rot="5400000">
              <a:off x="7904865"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9" name="Line 18">
              <a:extLst>
                <a:ext uri="{FF2B5EF4-FFF2-40B4-BE49-F238E27FC236}">
                  <a16:creationId xmlns:a16="http://schemas.microsoft.com/office/drawing/2014/main" id="{7A5B140A-B487-43FD-8306-F18CC58904E2}"/>
                </a:ext>
              </a:extLst>
            </p:cNvPr>
            <p:cNvSpPr>
              <a:spLocks noChangeShapeType="1"/>
            </p:cNvSpPr>
            <p:nvPr/>
          </p:nvSpPr>
          <p:spPr bwMode="auto">
            <a:xfrm rot="5400000">
              <a:off x="8250163"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0" name="Line 18">
              <a:extLst>
                <a:ext uri="{FF2B5EF4-FFF2-40B4-BE49-F238E27FC236}">
                  <a16:creationId xmlns:a16="http://schemas.microsoft.com/office/drawing/2014/main" id="{CB2AF10C-A809-44A9-92E7-A3FC1BADB99B}"/>
                </a:ext>
              </a:extLst>
            </p:cNvPr>
            <p:cNvSpPr>
              <a:spLocks noChangeShapeType="1"/>
            </p:cNvSpPr>
            <p:nvPr/>
          </p:nvSpPr>
          <p:spPr bwMode="auto">
            <a:xfrm rot="5400000">
              <a:off x="8589067"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1" name="Line 18">
              <a:extLst>
                <a:ext uri="{FF2B5EF4-FFF2-40B4-BE49-F238E27FC236}">
                  <a16:creationId xmlns:a16="http://schemas.microsoft.com/office/drawing/2014/main" id="{7C89AA51-7307-408A-8A05-1DF5432FDECF}"/>
                </a:ext>
              </a:extLst>
            </p:cNvPr>
            <p:cNvSpPr>
              <a:spLocks noChangeShapeType="1"/>
            </p:cNvSpPr>
            <p:nvPr/>
          </p:nvSpPr>
          <p:spPr bwMode="auto">
            <a:xfrm rot="5400000">
              <a:off x="8937562"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2" name="Line 18">
              <a:extLst>
                <a:ext uri="{FF2B5EF4-FFF2-40B4-BE49-F238E27FC236}">
                  <a16:creationId xmlns:a16="http://schemas.microsoft.com/office/drawing/2014/main" id="{44145983-6CAF-4CC1-8496-036B7307A534}"/>
                </a:ext>
              </a:extLst>
            </p:cNvPr>
            <p:cNvSpPr>
              <a:spLocks noChangeShapeType="1"/>
            </p:cNvSpPr>
            <p:nvPr/>
          </p:nvSpPr>
          <p:spPr bwMode="auto">
            <a:xfrm rot="5400000">
              <a:off x="9282860"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3" name="Line 18">
              <a:extLst>
                <a:ext uri="{FF2B5EF4-FFF2-40B4-BE49-F238E27FC236}">
                  <a16:creationId xmlns:a16="http://schemas.microsoft.com/office/drawing/2014/main" id="{CA798EAF-43E6-4653-BFF4-5E695B7BC061}"/>
                </a:ext>
              </a:extLst>
            </p:cNvPr>
            <p:cNvSpPr>
              <a:spLocks noChangeShapeType="1"/>
            </p:cNvSpPr>
            <p:nvPr/>
          </p:nvSpPr>
          <p:spPr bwMode="auto">
            <a:xfrm rot="5400000">
              <a:off x="9621764"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4" name="Line 18">
              <a:extLst>
                <a:ext uri="{FF2B5EF4-FFF2-40B4-BE49-F238E27FC236}">
                  <a16:creationId xmlns:a16="http://schemas.microsoft.com/office/drawing/2014/main" id="{4AC50CED-AF94-408E-BB9F-97208C4FE0E0}"/>
                </a:ext>
              </a:extLst>
            </p:cNvPr>
            <p:cNvSpPr>
              <a:spLocks noChangeShapeType="1"/>
            </p:cNvSpPr>
            <p:nvPr/>
          </p:nvSpPr>
          <p:spPr bwMode="auto">
            <a:xfrm rot="5400000">
              <a:off x="9979850"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5" name="Line 18">
              <a:extLst>
                <a:ext uri="{FF2B5EF4-FFF2-40B4-BE49-F238E27FC236}">
                  <a16:creationId xmlns:a16="http://schemas.microsoft.com/office/drawing/2014/main" id="{76CA3A7F-23E6-4DD9-AC55-8FB2C9D385AD}"/>
                </a:ext>
              </a:extLst>
            </p:cNvPr>
            <p:cNvSpPr>
              <a:spLocks noChangeShapeType="1"/>
            </p:cNvSpPr>
            <p:nvPr/>
          </p:nvSpPr>
          <p:spPr bwMode="auto">
            <a:xfrm rot="5400000">
              <a:off x="10325148"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6" name="Line 18">
              <a:extLst>
                <a:ext uri="{FF2B5EF4-FFF2-40B4-BE49-F238E27FC236}">
                  <a16:creationId xmlns:a16="http://schemas.microsoft.com/office/drawing/2014/main" id="{C8C20774-2E74-4B70-8621-4BFAF2533660}"/>
                </a:ext>
              </a:extLst>
            </p:cNvPr>
            <p:cNvSpPr>
              <a:spLocks noChangeShapeType="1"/>
            </p:cNvSpPr>
            <p:nvPr/>
          </p:nvSpPr>
          <p:spPr bwMode="auto">
            <a:xfrm rot="5400000">
              <a:off x="10664052"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7" name="Rectangle 35">
              <a:extLst>
                <a:ext uri="{FF2B5EF4-FFF2-40B4-BE49-F238E27FC236}">
                  <a16:creationId xmlns:a16="http://schemas.microsoft.com/office/drawing/2014/main" id="{D29B8F96-0F12-4AB8-8380-3DAA913CF165}"/>
                </a:ext>
              </a:extLst>
            </p:cNvPr>
            <p:cNvSpPr>
              <a:spLocks noChangeArrowheads="1"/>
            </p:cNvSpPr>
            <p:nvPr/>
          </p:nvSpPr>
          <p:spPr bwMode="auto">
            <a:xfrm>
              <a:off x="6874586" y="5614594"/>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0</a:t>
              </a:r>
              <a:endParaRPr lang="en-US" altLang="en-US" sz="1600" b="0" dirty="0">
                <a:solidFill>
                  <a:schemeClr val="bg1"/>
                </a:solidFill>
                <a:latin typeface="Calibri" panose="020F0502020204030204" pitchFamily="34" charset="0"/>
              </a:endParaRPr>
            </a:p>
          </p:txBody>
        </p:sp>
        <p:sp>
          <p:nvSpPr>
            <p:cNvPr id="48" name="Rectangle 35">
              <a:extLst>
                <a:ext uri="{FF2B5EF4-FFF2-40B4-BE49-F238E27FC236}">
                  <a16:creationId xmlns:a16="http://schemas.microsoft.com/office/drawing/2014/main" id="{5A9280D1-97D6-43B4-9372-D0AD35EC776B}"/>
                </a:ext>
              </a:extLst>
            </p:cNvPr>
            <p:cNvSpPr>
              <a:spLocks noChangeArrowheads="1"/>
            </p:cNvSpPr>
            <p:nvPr/>
          </p:nvSpPr>
          <p:spPr bwMode="auto">
            <a:xfrm>
              <a:off x="7219884" y="5614594"/>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a:t>
              </a:r>
              <a:endParaRPr lang="en-US" altLang="en-US" sz="1600" b="0" dirty="0">
                <a:solidFill>
                  <a:schemeClr val="bg1"/>
                </a:solidFill>
                <a:latin typeface="Calibri" panose="020F0502020204030204" pitchFamily="34" charset="0"/>
              </a:endParaRPr>
            </a:p>
          </p:txBody>
        </p:sp>
        <p:sp>
          <p:nvSpPr>
            <p:cNvPr id="49" name="Rectangle 35">
              <a:extLst>
                <a:ext uri="{FF2B5EF4-FFF2-40B4-BE49-F238E27FC236}">
                  <a16:creationId xmlns:a16="http://schemas.microsoft.com/office/drawing/2014/main" id="{23FBFDED-C97A-43B8-BA1B-B89BE2D9C550}"/>
                </a:ext>
              </a:extLst>
            </p:cNvPr>
            <p:cNvSpPr>
              <a:spLocks noChangeArrowheads="1"/>
            </p:cNvSpPr>
            <p:nvPr/>
          </p:nvSpPr>
          <p:spPr bwMode="auto">
            <a:xfrm>
              <a:off x="7571577" y="5614594"/>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6</a:t>
              </a:r>
              <a:endParaRPr lang="en-US" altLang="en-US" sz="1600" b="0" dirty="0">
                <a:solidFill>
                  <a:schemeClr val="bg1"/>
                </a:solidFill>
                <a:latin typeface="Calibri" panose="020F0502020204030204" pitchFamily="34" charset="0"/>
              </a:endParaRPr>
            </a:p>
          </p:txBody>
        </p:sp>
        <p:sp>
          <p:nvSpPr>
            <p:cNvPr id="50" name="Rectangle 35">
              <a:extLst>
                <a:ext uri="{FF2B5EF4-FFF2-40B4-BE49-F238E27FC236}">
                  <a16:creationId xmlns:a16="http://schemas.microsoft.com/office/drawing/2014/main" id="{8EB3A153-D3CD-42C2-978E-CDF970B39F64}"/>
                </a:ext>
              </a:extLst>
            </p:cNvPr>
            <p:cNvSpPr>
              <a:spLocks noChangeArrowheads="1"/>
            </p:cNvSpPr>
            <p:nvPr/>
          </p:nvSpPr>
          <p:spPr bwMode="auto">
            <a:xfrm>
              <a:off x="7907283" y="5614594"/>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9</a:t>
              </a:r>
              <a:endParaRPr lang="en-US" altLang="en-US" sz="1600" b="0" dirty="0">
                <a:solidFill>
                  <a:schemeClr val="bg1"/>
                </a:solidFill>
                <a:latin typeface="Calibri" panose="020F0502020204030204" pitchFamily="34" charset="0"/>
              </a:endParaRPr>
            </a:p>
          </p:txBody>
        </p:sp>
        <p:sp>
          <p:nvSpPr>
            <p:cNvPr id="51" name="Rectangle 35">
              <a:extLst>
                <a:ext uri="{FF2B5EF4-FFF2-40B4-BE49-F238E27FC236}">
                  <a16:creationId xmlns:a16="http://schemas.microsoft.com/office/drawing/2014/main" id="{F1654563-E48C-4CEB-AE0E-06593E4FE8C2}"/>
                </a:ext>
              </a:extLst>
            </p:cNvPr>
            <p:cNvSpPr>
              <a:spLocks noChangeArrowheads="1"/>
            </p:cNvSpPr>
            <p:nvPr/>
          </p:nvSpPr>
          <p:spPr bwMode="auto">
            <a:xfrm>
              <a:off x="8200484"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12</a:t>
              </a:r>
              <a:endParaRPr lang="en-US" altLang="en-US" sz="1600" b="0" dirty="0">
                <a:solidFill>
                  <a:schemeClr val="bg1"/>
                </a:solidFill>
                <a:latin typeface="Calibri" panose="020F0502020204030204" pitchFamily="34" charset="0"/>
              </a:endParaRPr>
            </a:p>
          </p:txBody>
        </p:sp>
        <p:sp>
          <p:nvSpPr>
            <p:cNvPr id="52" name="Rectangle 35">
              <a:extLst>
                <a:ext uri="{FF2B5EF4-FFF2-40B4-BE49-F238E27FC236}">
                  <a16:creationId xmlns:a16="http://schemas.microsoft.com/office/drawing/2014/main" id="{B75EE6D2-80EE-4065-B4CF-D4A3BEA49C24}"/>
                </a:ext>
              </a:extLst>
            </p:cNvPr>
            <p:cNvSpPr>
              <a:spLocks noChangeArrowheads="1"/>
            </p:cNvSpPr>
            <p:nvPr/>
          </p:nvSpPr>
          <p:spPr bwMode="auto">
            <a:xfrm>
              <a:off x="8552177"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15</a:t>
              </a:r>
              <a:endParaRPr lang="en-US" altLang="en-US" sz="1600" b="0" dirty="0">
                <a:solidFill>
                  <a:schemeClr val="bg1"/>
                </a:solidFill>
                <a:latin typeface="Calibri" panose="020F0502020204030204" pitchFamily="34" charset="0"/>
              </a:endParaRPr>
            </a:p>
          </p:txBody>
        </p:sp>
        <p:sp>
          <p:nvSpPr>
            <p:cNvPr id="53" name="Rectangle 35">
              <a:extLst>
                <a:ext uri="{FF2B5EF4-FFF2-40B4-BE49-F238E27FC236}">
                  <a16:creationId xmlns:a16="http://schemas.microsoft.com/office/drawing/2014/main" id="{C7115E33-711B-4165-BFA4-C995D1857A95}"/>
                </a:ext>
              </a:extLst>
            </p:cNvPr>
            <p:cNvSpPr>
              <a:spLocks noChangeArrowheads="1"/>
            </p:cNvSpPr>
            <p:nvPr/>
          </p:nvSpPr>
          <p:spPr bwMode="auto">
            <a:xfrm>
              <a:off x="8894277"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18</a:t>
              </a:r>
              <a:endParaRPr lang="en-US" altLang="en-US" sz="1600" b="0" dirty="0">
                <a:solidFill>
                  <a:schemeClr val="bg1"/>
                </a:solidFill>
                <a:latin typeface="Calibri" panose="020F0502020204030204" pitchFamily="34" charset="0"/>
              </a:endParaRPr>
            </a:p>
          </p:txBody>
        </p:sp>
        <p:sp>
          <p:nvSpPr>
            <p:cNvPr id="54" name="Rectangle 35">
              <a:extLst>
                <a:ext uri="{FF2B5EF4-FFF2-40B4-BE49-F238E27FC236}">
                  <a16:creationId xmlns:a16="http://schemas.microsoft.com/office/drawing/2014/main" id="{E6B0A843-607B-4C03-BC2C-DB89E01D288B}"/>
                </a:ext>
              </a:extLst>
            </p:cNvPr>
            <p:cNvSpPr>
              <a:spLocks noChangeArrowheads="1"/>
            </p:cNvSpPr>
            <p:nvPr/>
          </p:nvSpPr>
          <p:spPr bwMode="auto">
            <a:xfrm>
              <a:off x="9239575"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21</a:t>
              </a:r>
              <a:endParaRPr lang="en-US" altLang="en-US" sz="1600" b="0" dirty="0">
                <a:solidFill>
                  <a:schemeClr val="bg1"/>
                </a:solidFill>
                <a:latin typeface="Calibri" panose="020F0502020204030204" pitchFamily="34" charset="0"/>
              </a:endParaRPr>
            </a:p>
          </p:txBody>
        </p:sp>
        <p:sp>
          <p:nvSpPr>
            <p:cNvPr id="55" name="Rectangle 35">
              <a:extLst>
                <a:ext uri="{FF2B5EF4-FFF2-40B4-BE49-F238E27FC236}">
                  <a16:creationId xmlns:a16="http://schemas.microsoft.com/office/drawing/2014/main" id="{5AEE3017-4D65-43F4-BE0A-824A17B4FCF1}"/>
                </a:ext>
              </a:extLst>
            </p:cNvPr>
            <p:cNvSpPr>
              <a:spLocks noChangeArrowheads="1"/>
            </p:cNvSpPr>
            <p:nvPr/>
          </p:nvSpPr>
          <p:spPr bwMode="auto">
            <a:xfrm>
              <a:off x="9591268"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24</a:t>
              </a:r>
              <a:endParaRPr lang="en-US" altLang="en-US" sz="1600" b="0" dirty="0">
                <a:solidFill>
                  <a:schemeClr val="bg1"/>
                </a:solidFill>
                <a:latin typeface="Calibri" panose="020F0502020204030204" pitchFamily="34" charset="0"/>
              </a:endParaRPr>
            </a:p>
          </p:txBody>
        </p:sp>
        <p:sp>
          <p:nvSpPr>
            <p:cNvPr id="56" name="Rectangle 35">
              <a:extLst>
                <a:ext uri="{FF2B5EF4-FFF2-40B4-BE49-F238E27FC236}">
                  <a16:creationId xmlns:a16="http://schemas.microsoft.com/office/drawing/2014/main" id="{BE890A57-9256-447E-AC4B-94717F3D2B49}"/>
                </a:ext>
              </a:extLst>
            </p:cNvPr>
            <p:cNvSpPr>
              <a:spLocks noChangeArrowheads="1"/>
            </p:cNvSpPr>
            <p:nvPr/>
          </p:nvSpPr>
          <p:spPr bwMode="auto">
            <a:xfrm>
              <a:off x="9942959"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27</a:t>
              </a:r>
              <a:endParaRPr lang="en-US" altLang="en-US" sz="1600" b="0" dirty="0">
                <a:solidFill>
                  <a:schemeClr val="bg1"/>
                </a:solidFill>
                <a:latin typeface="Calibri" panose="020F0502020204030204" pitchFamily="34" charset="0"/>
              </a:endParaRPr>
            </a:p>
          </p:txBody>
        </p:sp>
        <p:sp>
          <p:nvSpPr>
            <p:cNvPr id="57" name="Rectangle 35">
              <a:extLst>
                <a:ext uri="{FF2B5EF4-FFF2-40B4-BE49-F238E27FC236}">
                  <a16:creationId xmlns:a16="http://schemas.microsoft.com/office/drawing/2014/main" id="{8239E597-6473-4BF9-A20C-74318E2E6CB6}"/>
                </a:ext>
              </a:extLst>
            </p:cNvPr>
            <p:cNvSpPr>
              <a:spLocks noChangeArrowheads="1"/>
            </p:cNvSpPr>
            <p:nvPr/>
          </p:nvSpPr>
          <p:spPr bwMode="auto">
            <a:xfrm>
              <a:off x="10288257"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30</a:t>
              </a:r>
              <a:endParaRPr lang="en-US" altLang="en-US" sz="1600" b="0" dirty="0">
                <a:solidFill>
                  <a:schemeClr val="bg1"/>
                </a:solidFill>
                <a:latin typeface="Calibri" panose="020F0502020204030204" pitchFamily="34" charset="0"/>
              </a:endParaRPr>
            </a:p>
          </p:txBody>
        </p:sp>
        <p:sp>
          <p:nvSpPr>
            <p:cNvPr id="58" name="Rectangle 35">
              <a:extLst>
                <a:ext uri="{FF2B5EF4-FFF2-40B4-BE49-F238E27FC236}">
                  <a16:creationId xmlns:a16="http://schemas.microsoft.com/office/drawing/2014/main" id="{3CA219D1-A07B-4FB2-B74F-F799E2554655}"/>
                </a:ext>
              </a:extLst>
            </p:cNvPr>
            <p:cNvSpPr>
              <a:spLocks noChangeArrowheads="1"/>
            </p:cNvSpPr>
            <p:nvPr/>
          </p:nvSpPr>
          <p:spPr bwMode="auto">
            <a:xfrm>
              <a:off x="10639950"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33</a:t>
              </a:r>
              <a:endParaRPr lang="en-US" altLang="en-US" sz="1600" b="0" dirty="0">
                <a:solidFill>
                  <a:schemeClr val="bg1"/>
                </a:solidFill>
                <a:latin typeface="Calibri" panose="020F0502020204030204" pitchFamily="34" charset="0"/>
              </a:endParaRPr>
            </a:p>
          </p:txBody>
        </p:sp>
        <p:sp>
          <p:nvSpPr>
            <p:cNvPr id="59" name="Rectangle 35">
              <a:extLst>
                <a:ext uri="{FF2B5EF4-FFF2-40B4-BE49-F238E27FC236}">
                  <a16:creationId xmlns:a16="http://schemas.microsoft.com/office/drawing/2014/main" id="{12F5B594-4F53-405E-930C-5C356B3EF64A}"/>
                </a:ext>
              </a:extLst>
            </p:cNvPr>
            <p:cNvSpPr>
              <a:spLocks noChangeArrowheads="1"/>
            </p:cNvSpPr>
            <p:nvPr/>
          </p:nvSpPr>
          <p:spPr bwMode="auto">
            <a:xfrm>
              <a:off x="6907420" y="5942950"/>
              <a:ext cx="3905225"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1" dirty="0">
                  <a:solidFill>
                    <a:schemeClr val="bg1"/>
                  </a:solidFill>
                  <a:latin typeface="Calibri" panose="020F0502020204030204" pitchFamily="34" charset="0"/>
                  <a:cs typeface="Calibri" panose="020F0502020204030204" pitchFamily="34" charset="0"/>
                </a:rPr>
                <a:t>Mo</a:t>
              </a:r>
              <a:endParaRPr lang="en-US" altLang="en-US" sz="1600" b="1" dirty="0">
                <a:solidFill>
                  <a:schemeClr val="bg1"/>
                </a:solidFill>
                <a:latin typeface="Calibri" panose="020F0502020204030204" pitchFamily="34" charset="0"/>
              </a:endParaRPr>
            </a:p>
          </p:txBody>
        </p:sp>
        <p:sp>
          <p:nvSpPr>
            <p:cNvPr id="189" name="Line 18">
              <a:extLst>
                <a:ext uri="{FF2B5EF4-FFF2-40B4-BE49-F238E27FC236}">
                  <a16:creationId xmlns:a16="http://schemas.microsoft.com/office/drawing/2014/main" id="{47519316-13CA-4660-88AE-6149936B487C}"/>
                </a:ext>
              </a:extLst>
            </p:cNvPr>
            <p:cNvSpPr>
              <a:spLocks noChangeShapeType="1"/>
            </p:cNvSpPr>
            <p:nvPr/>
          </p:nvSpPr>
          <p:spPr bwMode="auto">
            <a:xfrm rot="5400000">
              <a:off x="7475476" y="4652174"/>
              <a:ext cx="1666193" cy="0"/>
            </a:xfrm>
            <a:prstGeom prst="line">
              <a:avLst/>
            </a:prstGeom>
            <a:noFill/>
            <a:ln w="28575">
              <a:solidFill>
                <a:schemeClr val="bg1"/>
              </a:solidFill>
              <a:prstDash val="sysDash"/>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grpSp>
      <p:sp>
        <p:nvSpPr>
          <p:cNvPr id="188" name="TextBox 187">
            <a:extLst>
              <a:ext uri="{FF2B5EF4-FFF2-40B4-BE49-F238E27FC236}">
                <a16:creationId xmlns:a16="http://schemas.microsoft.com/office/drawing/2014/main" id="{9FB5FBB7-32B8-4A8E-9466-CB09F05AA738}"/>
              </a:ext>
            </a:extLst>
          </p:cNvPr>
          <p:cNvSpPr txBox="1"/>
          <p:nvPr/>
        </p:nvSpPr>
        <p:spPr bwMode="auto">
          <a:xfrm>
            <a:off x="1769107" y="4593041"/>
            <a:ext cx="1870769" cy="402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ts val="1200"/>
              </a:lnSpc>
              <a:spcBef>
                <a:spcPct val="50000"/>
              </a:spcBef>
              <a:spcAft>
                <a:spcPct val="0"/>
              </a:spcAft>
              <a:buClrTx/>
              <a:buFontTx/>
              <a:buNone/>
            </a:pPr>
            <a:r>
              <a:rPr lang="en-US" sz="1200" b="0" dirty="0">
                <a:solidFill>
                  <a:schemeClr val="bg2"/>
                </a:solidFill>
                <a:latin typeface="Calibri" panose="020F0502020204030204" pitchFamily="34" charset="0"/>
              </a:rPr>
              <a:t>12-month rate: 51.0%</a:t>
            </a:r>
            <a:br>
              <a:rPr lang="en-US" sz="1200" b="0" dirty="0">
                <a:solidFill>
                  <a:schemeClr val="bg2"/>
                </a:solidFill>
                <a:latin typeface="Calibri" panose="020F0502020204030204" pitchFamily="34" charset="0"/>
              </a:rPr>
            </a:br>
            <a:r>
              <a:rPr lang="en-US" sz="1200" b="0" dirty="0">
                <a:solidFill>
                  <a:schemeClr val="accent3"/>
                </a:solidFill>
                <a:latin typeface="Calibri" panose="020F0502020204030204" pitchFamily="34" charset="0"/>
              </a:rPr>
              <a:t>12-month rate: 21.8%</a:t>
            </a:r>
          </a:p>
        </p:txBody>
      </p:sp>
      <p:graphicFrame>
        <p:nvGraphicFramePr>
          <p:cNvPr id="190" name="Table 190">
            <a:extLst>
              <a:ext uri="{FF2B5EF4-FFF2-40B4-BE49-F238E27FC236}">
                <a16:creationId xmlns:a16="http://schemas.microsoft.com/office/drawing/2014/main" id="{BF4D3357-D045-4715-8FEC-893B2295F027}"/>
              </a:ext>
            </a:extLst>
          </p:cNvPr>
          <p:cNvGraphicFramePr>
            <a:graphicFrameLocks noGrp="1"/>
          </p:cNvGraphicFramePr>
          <p:nvPr>
            <p:extLst>
              <p:ext uri="{D42A27DB-BD31-4B8C-83A1-F6EECF244321}">
                <p14:modId xmlns:p14="http://schemas.microsoft.com/office/powerpoint/2010/main" val="3258716256"/>
              </p:ext>
            </p:extLst>
          </p:nvPr>
        </p:nvGraphicFramePr>
        <p:xfrm>
          <a:off x="1154608" y="5410200"/>
          <a:ext cx="4645021" cy="548640"/>
        </p:xfrm>
        <a:graphic>
          <a:graphicData uri="http://schemas.openxmlformats.org/drawingml/2006/table">
            <a:tbl>
              <a:tblPr firstRow="1" bandRow="1">
                <a:tableStyleId>{5C22544A-7EE6-4342-B048-85BDC9FD1C3A}</a:tableStyleId>
              </a:tblPr>
              <a:tblGrid>
                <a:gridCol w="500149">
                  <a:extLst>
                    <a:ext uri="{9D8B030D-6E8A-4147-A177-3AD203B41FA5}">
                      <a16:colId xmlns:a16="http://schemas.microsoft.com/office/drawing/2014/main" val="2710598739"/>
                    </a:ext>
                  </a:extLst>
                </a:gridCol>
                <a:gridCol w="345406">
                  <a:extLst>
                    <a:ext uri="{9D8B030D-6E8A-4147-A177-3AD203B41FA5}">
                      <a16:colId xmlns:a16="http://schemas.microsoft.com/office/drawing/2014/main" val="4174209152"/>
                    </a:ext>
                  </a:extLst>
                </a:gridCol>
                <a:gridCol w="345406">
                  <a:extLst>
                    <a:ext uri="{9D8B030D-6E8A-4147-A177-3AD203B41FA5}">
                      <a16:colId xmlns:a16="http://schemas.microsoft.com/office/drawing/2014/main" val="4254794634"/>
                    </a:ext>
                  </a:extLst>
                </a:gridCol>
                <a:gridCol w="345406">
                  <a:extLst>
                    <a:ext uri="{9D8B030D-6E8A-4147-A177-3AD203B41FA5}">
                      <a16:colId xmlns:a16="http://schemas.microsoft.com/office/drawing/2014/main" val="1286018490"/>
                    </a:ext>
                  </a:extLst>
                </a:gridCol>
                <a:gridCol w="345406">
                  <a:extLst>
                    <a:ext uri="{9D8B030D-6E8A-4147-A177-3AD203B41FA5}">
                      <a16:colId xmlns:a16="http://schemas.microsoft.com/office/drawing/2014/main" val="2336414748"/>
                    </a:ext>
                  </a:extLst>
                </a:gridCol>
                <a:gridCol w="345406">
                  <a:extLst>
                    <a:ext uri="{9D8B030D-6E8A-4147-A177-3AD203B41FA5}">
                      <a16:colId xmlns:a16="http://schemas.microsoft.com/office/drawing/2014/main" val="3640211855"/>
                    </a:ext>
                  </a:extLst>
                </a:gridCol>
                <a:gridCol w="345406">
                  <a:extLst>
                    <a:ext uri="{9D8B030D-6E8A-4147-A177-3AD203B41FA5}">
                      <a16:colId xmlns:a16="http://schemas.microsoft.com/office/drawing/2014/main" val="3742286989"/>
                    </a:ext>
                  </a:extLst>
                </a:gridCol>
                <a:gridCol w="345406">
                  <a:extLst>
                    <a:ext uri="{9D8B030D-6E8A-4147-A177-3AD203B41FA5}">
                      <a16:colId xmlns:a16="http://schemas.microsoft.com/office/drawing/2014/main" val="2656886775"/>
                    </a:ext>
                  </a:extLst>
                </a:gridCol>
                <a:gridCol w="345406">
                  <a:extLst>
                    <a:ext uri="{9D8B030D-6E8A-4147-A177-3AD203B41FA5}">
                      <a16:colId xmlns:a16="http://schemas.microsoft.com/office/drawing/2014/main" val="4263273865"/>
                    </a:ext>
                  </a:extLst>
                </a:gridCol>
                <a:gridCol w="345406">
                  <a:extLst>
                    <a:ext uri="{9D8B030D-6E8A-4147-A177-3AD203B41FA5}">
                      <a16:colId xmlns:a16="http://schemas.microsoft.com/office/drawing/2014/main" val="2857608204"/>
                    </a:ext>
                  </a:extLst>
                </a:gridCol>
                <a:gridCol w="345406">
                  <a:extLst>
                    <a:ext uri="{9D8B030D-6E8A-4147-A177-3AD203B41FA5}">
                      <a16:colId xmlns:a16="http://schemas.microsoft.com/office/drawing/2014/main" val="2339777285"/>
                    </a:ext>
                  </a:extLst>
                </a:gridCol>
                <a:gridCol w="345406">
                  <a:extLst>
                    <a:ext uri="{9D8B030D-6E8A-4147-A177-3AD203B41FA5}">
                      <a16:colId xmlns:a16="http://schemas.microsoft.com/office/drawing/2014/main" val="1927658393"/>
                    </a:ext>
                  </a:extLst>
                </a:gridCol>
                <a:gridCol w="345406">
                  <a:extLst>
                    <a:ext uri="{9D8B030D-6E8A-4147-A177-3AD203B41FA5}">
                      <a16:colId xmlns:a16="http://schemas.microsoft.com/office/drawing/2014/main" val="589989346"/>
                    </a:ext>
                  </a:extLst>
                </a:gridCol>
              </a:tblGrid>
              <a:tr h="151736">
                <a:tc gridSpan="13">
                  <a:txBody>
                    <a:bodyPr/>
                    <a:lstStyle/>
                    <a:p>
                      <a:pPr algn="l"/>
                      <a:r>
                        <a:rPr lang="en-US" sz="1200" b="0" dirty="0">
                          <a:solidFill>
                            <a:schemeClr val="bg1"/>
                          </a:solidFill>
                        </a:rPr>
                        <a:t>No. at risk</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25256835"/>
                  </a:ext>
                </a:extLst>
              </a:tr>
              <a:tr h="151736">
                <a:tc>
                  <a:txBody>
                    <a:bodyPr/>
                    <a:lstStyle/>
                    <a:p>
                      <a:pPr algn="r"/>
                      <a:r>
                        <a:rPr lang="en-US" sz="1200" b="0" dirty="0">
                          <a:solidFill>
                            <a:schemeClr val="bg1"/>
                          </a:solidFill>
                        </a:rPr>
                        <a:t>T + A</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29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26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19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17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14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13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11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NE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43916726"/>
                  </a:ext>
                </a:extLst>
              </a:tr>
              <a:tr h="151736">
                <a:tc>
                  <a:txBody>
                    <a:bodyPr/>
                    <a:lstStyle/>
                    <a:p>
                      <a:pPr algn="r"/>
                      <a:r>
                        <a:rPr lang="en-US" sz="1200" b="0" dirty="0">
                          <a:solidFill>
                            <a:schemeClr val="bg1"/>
                          </a:solidFill>
                        </a:rPr>
                        <a:t>P + A</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29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17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NE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NE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NE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NE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87470950"/>
                  </a:ext>
                </a:extLst>
              </a:tr>
            </a:tbl>
          </a:graphicData>
        </a:graphic>
      </p:graphicFrame>
      <p:graphicFrame>
        <p:nvGraphicFramePr>
          <p:cNvPr id="191" name="Table 191">
            <a:extLst>
              <a:ext uri="{FF2B5EF4-FFF2-40B4-BE49-F238E27FC236}">
                <a16:creationId xmlns:a16="http://schemas.microsoft.com/office/drawing/2014/main" id="{50488A2B-E1AB-4F54-9612-4674A47F444D}"/>
              </a:ext>
            </a:extLst>
          </p:cNvPr>
          <p:cNvGraphicFramePr>
            <a:graphicFrameLocks noGrp="1"/>
          </p:cNvGraphicFramePr>
          <p:nvPr>
            <p:extLst>
              <p:ext uri="{D42A27DB-BD31-4B8C-83A1-F6EECF244321}">
                <p14:modId xmlns:p14="http://schemas.microsoft.com/office/powerpoint/2010/main" val="2523023487"/>
              </p:ext>
            </p:extLst>
          </p:nvPr>
        </p:nvGraphicFramePr>
        <p:xfrm>
          <a:off x="773608" y="2226014"/>
          <a:ext cx="5256211" cy="640080"/>
        </p:xfrm>
        <a:graphic>
          <a:graphicData uri="http://schemas.openxmlformats.org/drawingml/2006/table">
            <a:tbl>
              <a:tblPr firstRow="1" bandRow="1">
                <a:tableStyleId>{5C22544A-7EE6-4342-B048-85BDC9FD1C3A}</a:tableStyleId>
              </a:tblPr>
              <a:tblGrid>
                <a:gridCol w="901909">
                  <a:extLst>
                    <a:ext uri="{9D8B030D-6E8A-4147-A177-3AD203B41FA5}">
                      <a16:colId xmlns:a16="http://schemas.microsoft.com/office/drawing/2014/main" val="3939712138"/>
                    </a:ext>
                  </a:extLst>
                </a:gridCol>
                <a:gridCol w="657128">
                  <a:extLst>
                    <a:ext uri="{9D8B030D-6E8A-4147-A177-3AD203B41FA5}">
                      <a16:colId xmlns:a16="http://schemas.microsoft.com/office/drawing/2014/main" val="1017070710"/>
                    </a:ext>
                  </a:extLst>
                </a:gridCol>
                <a:gridCol w="1206307">
                  <a:extLst>
                    <a:ext uri="{9D8B030D-6E8A-4147-A177-3AD203B41FA5}">
                      <a16:colId xmlns:a16="http://schemas.microsoft.com/office/drawing/2014/main" val="2198245383"/>
                    </a:ext>
                  </a:extLst>
                </a:gridCol>
                <a:gridCol w="804204">
                  <a:extLst>
                    <a:ext uri="{9D8B030D-6E8A-4147-A177-3AD203B41FA5}">
                      <a16:colId xmlns:a16="http://schemas.microsoft.com/office/drawing/2014/main" val="2881690401"/>
                    </a:ext>
                  </a:extLst>
                </a:gridCol>
                <a:gridCol w="562943">
                  <a:extLst>
                    <a:ext uri="{9D8B030D-6E8A-4147-A177-3AD203B41FA5}">
                      <a16:colId xmlns:a16="http://schemas.microsoft.com/office/drawing/2014/main" val="988142866"/>
                    </a:ext>
                  </a:extLst>
                </a:gridCol>
                <a:gridCol w="1123720">
                  <a:extLst>
                    <a:ext uri="{9D8B030D-6E8A-4147-A177-3AD203B41FA5}">
                      <a16:colId xmlns:a16="http://schemas.microsoft.com/office/drawing/2014/main" val="1009010421"/>
                    </a:ext>
                  </a:extLst>
                </a:gridCol>
              </a:tblGrid>
              <a:tr h="114477">
                <a:tc>
                  <a:txBody>
                    <a:bodyPr/>
                    <a:lstStyle/>
                    <a:p>
                      <a:pPr algn="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100" dirty="0">
                          <a:solidFill>
                            <a:schemeClr val="bg1"/>
                          </a:solidFill>
                          <a:latin typeface="+mn-lt"/>
                        </a:rPr>
                        <a:t>Events</a:t>
                      </a:r>
                      <a:br>
                        <a:rPr lang="en-US" sz="1100" dirty="0">
                          <a:solidFill>
                            <a:schemeClr val="bg1"/>
                          </a:solidFill>
                          <a:latin typeface="+mn-lt"/>
                        </a:rPr>
                      </a:br>
                      <a:r>
                        <a:rPr lang="en-US" sz="1100" dirty="0">
                          <a:solidFill>
                            <a:schemeClr val="bg1"/>
                          </a:solidFill>
                          <a:latin typeface="+mn-lt"/>
                        </a:rPr>
                        <a:t>n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100" dirty="0">
                          <a:solidFill>
                            <a:schemeClr val="bg1"/>
                          </a:solidFill>
                          <a:latin typeface="+mn-lt"/>
                        </a:rPr>
                        <a:t>Median PFS, </a:t>
                      </a:r>
                      <a:br>
                        <a:rPr lang="en-US" sz="1100" dirty="0">
                          <a:solidFill>
                            <a:schemeClr val="bg1"/>
                          </a:solidFill>
                          <a:latin typeface="+mn-lt"/>
                        </a:rPr>
                      </a:br>
                      <a:r>
                        <a:rPr lang="en-US" sz="1100" dirty="0">
                          <a:solidFill>
                            <a:schemeClr val="bg1"/>
                          </a:solidFill>
                          <a:latin typeface="+mn-lt"/>
                        </a:rPr>
                        <a:t>mo (95% CI)</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100" dirty="0">
                          <a:solidFill>
                            <a:schemeClr val="bg1"/>
                          </a:solidFill>
                          <a:latin typeface="+mn-lt"/>
                        </a:rPr>
                        <a:t>PFS HR</a:t>
                      </a:r>
                      <a:br>
                        <a:rPr lang="en-US" sz="1100" dirty="0">
                          <a:solidFill>
                            <a:schemeClr val="bg1"/>
                          </a:solidFill>
                          <a:latin typeface="+mn-lt"/>
                        </a:rPr>
                      </a:br>
                      <a:r>
                        <a:rPr lang="en-US" sz="1100" dirty="0">
                          <a:solidFill>
                            <a:schemeClr val="bg1"/>
                          </a:solidFill>
                          <a:latin typeface="+mn-lt"/>
                        </a:rPr>
                        <a:t>(95% CI)</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100" dirty="0">
                          <a:solidFill>
                            <a:schemeClr val="bg1"/>
                          </a:solidFill>
                          <a:latin typeface="+mn-lt"/>
                        </a:rPr>
                        <a:t>ORR,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100" dirty="0">
                          <a:solidFill>
                            <a:schemeClr val="bg1"/>
                          </a:solidFill>
                          <a:latin typeface="+mn-lt"/>
                        </a:rPr>
                        <a:t>Median DoR</a:t>
                      </a:r>
                      <a:br>
                        <a:rPr lang="en-US" sz="1100" dirty="0">
                          <a:solidFill>
                            <a:schemeClr val="bg1"/>
                          </a:solidFill>
                          <a:latin typeface="+mn-lt"/>
                        </a:rPr>
                      </a:br>
                      <a:r>
                        <a:rPr lang="en-US" sz="1100" dirty="0">
                          <a:solidFill>
                            <a:schemeClr val="bg1"/>
                          </a:solidFill>
                          <a:latin typeface="+mn-lt"/>
                        </a:rPr>
                        <a:t>mo (95% CI)</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2016653"/>
                  </a:ext>
                </a:extLst>
              </a:tr>
              <a:tr h="11447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dirty="0">
                          <a:solidFill>
                            <a:schemeClr val="accent1"/>
                          </a:solidFill>
                          <a:latin typeface="+mn-lt"/>
                        </a:rPr>
                        <a:t>Tira + atezo</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21 (72.4)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16.6 (5.5</a:t>
                      </a:r>
                      <a:r>
                        <a:rPr lang="en-US" sz="1100" dirty="0">
                          <a:solidFill>
                            <a:schemeClr val="bg1"/>
                          </a:solidFill>
                          <a:latin typeface="+mn-lt"/>
                          <a:cs typeface="Calibri" panose="020F0502020204030204" pitchFamily="34" charset="0"/>
                        </a:rPr>
                        <a:t>‒22.3)</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0.29*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69.0</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15.7 (9.1</a:t>
                      </a:r>
                      <a:r>
                        <a:rPr lang="en-US" sz="1100" dirty="0">
                          <a:solidFill>
                            <a:schemeClr val="bg1"/>
                          </a:solidFill>
                          <a:latin typeface="+mn-lt"/>
                          <a:cs typeface="Calibri" panose="020F0502020204030204" pitchFamily="34" charset="0"/>
                        </a:rPr>
                        <a:t>‒NE)</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62997483"/>
                  </a:ext>
                </a:extLst>
              </a:tr>
              <a:tr h="114477">
                <a:tc>
                  <a:txBody>
                    <a:bodyPr/>
                    <a:lstStyle/>
                    <a:p>
                      <a:pPr algn="l"/>
                      <a:r>
                        <a:rPr lang="en-US" sz="1100" dirty="0">
                          <a:solidFill>
                            <a:schemeClr val="accent3"/>
                          </a:solidFill>
                          <a:latin typeface="+mn-lt"/>
                        </a:rPr>
                        <a:t>Placebo + atezo</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28 (96.6)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4.1 (2.1</a:t>
                      </a:r>
                      <a:r>
                        <a:rPr lang="en-US" sz="1100" dirty="0">
                          <a:solidFill>
                            <a:schemeClr val="bg1"/>
                          </a:solidFill>
                          <a:latin typeface="+mn-lt"/>
                          <a:cs typeface="Calibri" panose="020F0502020204030204" pitchFamily="34" charset="0"/>
                        </a:rPr>
                        <a:t>‒6.8)</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(0.15</a:t>
                      </a:r>
                      <a:r>
                        <a:rPr lang="en-US" sz="1100" dirty="0">
                          <a:solidFill>
                            <a:schemeClr val="bg1"/>
                          </a:solidFill>
                          <a:latin typeface="+mn-lt"/>
                          <a:cs typeface="Calibri" panose="020F0502020204030204" pitchFamily="34" charset="0"/>
                        </a:rPr>
                        <a:t>‒0.53)</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24.1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8.2 (5.6</a:t>
                      </a:r>
                      <a:r>
                        <a:rPr lang="en-US" sz="1100" dirty="0">
                          <a:solidFill>
                            <a:schemeClr val="bg1"/>
                          </a:solidFill>
                          <a:latin typeface="+mn-lt"/>
                          <a:cs typeface="Calibri" panose="020F0502020204030204" pitchFamily="34" charset="0"/>
                        </a:rPr>
                        <a:t>‒10.4)</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53149586"/>
                  </a:ext>
                </a:extLst>
              </a:tr>
            </a:tbl>
          </a:graphicData>
        </a:graphic>
      </p:graphicFrame>
      <p:cxnSp>
        <p:nvCxnSpPr>
          <p:cNvPr id="193" name="Straight Connector 192">
            <a:extLst>
              <a:ext uri="{FF2B5EF4-FFF2-40B4-BE49-F238E27FC236}">
                <a16:creationId xmlns:a16="http://schemas.microsoft.com/office/drawing/2014/main" id="{ECA73953-584E-4C32-BD8C-61491AE4ABC5}"/>
              </a:ext>
            </a:extLst>
          </p:cNvPr>
          <p:cNvCxnSpPr/>
          <p:nvPr/>
        </p:nvCxnSpPr>
        <p:spPr bwMode="auto">
          <a:xfrm>
            <a:off x="545008" y="2604298"/>
            <a:ext cx="182880" cy="0"/>
          </a:xfrm>
          <a:prstGeom prst="line">
            <a:avLst/>
          </a:prstGeom>
          <a:noFill/>
          <a:ln w="28575" cap="flat" cmpd="sng" algn="ctr">
            <a:solidFill>
              <a:schemeClr val="accent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DD9DFFC1-8AC9-4B3C-ABFA-7E86FF40E977}"/>
              </a:ext>
            </a:extLst>
          </p:cNvPr>
          <p:cNvCxnSpPr/>
          <p:nvPr/>
        </p:nvCxnSpPr>
        <p:spPr bwMode="auto">
          <a:xfrm>
            <a:off x="545008" y="2773798"/>
            <a:ext cx="182880" cy="0"/>
          </a:xfrm>
          <a:prstGeom prst="line">
            <a:avLst/>
          </a:prstGeom>
          <a:noFill/>
          <a:ln w="28575" cap="flat" cmpd="sng" algn="ctr">
            <a:solidFill>
              <a:schemeClr val="accent3"/>
            </a:solidFill>
            <a:prstDash val="solid"/>
            <a:round/>
            <a:headEnd type="none" w="med" len="med"/>
            <a:tailEnd type="none" w="med" len="med"/>
          </a:ln>
          <a:effectLst/>
        </p:spPr>
      </p:cxnSp>
      <p:grpSp>
        <p:nvGrpSpPr>
          <p:cNvPr id="326" name="Group 325">
            <a:extLst>
              <a:ext uri="{FF2B5EF4-FFF2-40B4-BE49-F238E27FC236}">
                <a16:creationId xmlns:a16="http://schemas.microsoft.com/office/drawing/2014/main" id="{96283D65-EEBF-4C06-B075-B64E9B2978DB}"/>
              </a:ext>
            </a:extLst>
          </p:cNvPr>
          <p:cNvGrpSpPr/>
          <p:nvPr/>
        </p:nvGrpSpPr>
        <p:grpSpPr>
          <a:xfrm>
            <a:off x="6809347" y="2967187"/>
            <a:ext cx="4724399" cy="2494709"/>
            <a:chOff x="6164446" y="2306542"/>
            <a:chExt cx="4724399" cy="3990911"/>
          </a:xfrm>
        </p:grpSpPr>
        <p:sp>
          <p:nvSpPr>
            <p:cNvPr id="327" name="Line 17">
              <a:extLst>
                <a:ext uri="{FF2B5EF4-FFF2-40B4-BE49-F238E27FC236}">
                  <a16:creationId xmlns:a16="http://schemas.microsoft.com/office/drawing/2014/main" id="{FE9FE6A1-05BE-4E18-8D2A-EC89A1483031}"/>
                </a:ext>
              </a:extLst>
            </p:cNvPr>
            <p:cNvSpPr>
              <a:spLocks noChangeShapeType="1"/>
            </p:cNvSpPr>
            <p:nvPr/>
          </p:nvSpPr>
          <p:spPr bwMode="auto">
            <a:xfrm>
              <a:off x="6913563" y="2428875"/>
              <a:ext cx="1588" cy="3081202"/>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28" name="Line 18">
              <a:extLst>
                <a:ext uri="{FF2B5EF4-FFF2-40B4-BE49-F238E27FC236}">
                  <a16:creationId xmlns:a16="http://schemas.microsoft.com/office/drawing/2014/main" id="{C3AF55E4-FF8C-4E1D-922E-BE037E608A85}"/>
                </a:ext>
              </a:extLst>
            </p:cNvPr>
            <p:cNvSpPr>
              <a:spLocks noChangeShapeType="1"/>
            </p:cNvSpPr>
            <p:nvPr/>
          </p:nvSpPr>
          <p:spPr bwMode="auto">
            <a:xfrm>
              <a:off x="6834397" y="5489575"/>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29" name="Line 20">
              <a:extLst>
                <a:ext uri="{FF2B5EF4-FFF2-40B4-BE49-F238E27FC236}">
                  <a16:creationId xmlns:a16="http://schemas.microsoft.com/office/drawing/2014/main" id="{8534174E-3CD5-46F5-8577-4A8BB68CFB43}"/>
                </a:ext>
              </a:extLst>
            </p:cNvPr>
            <p:cNvSpPr>
              <a:spLocks noChangeShapeType="1"/>
            </p:cNvSpPr>
            <p:nvPr/>
          </p:nvSpPr>
          <p:spPr bwMode="auto">
            <a:xfrm>
              <a:off x="6824871" y="4879447"/>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30" name="Line 21">
              <a:extLst>
                <a:ext uri="{FF2B5EF4-FFF2-40B4-BE49-F238E27FC236}">
                  <a16:creationId xmlns:a16="http://schemas.microsoft.com/office/drawing/2014/main" id="{BA04902E-06BC-4560-A9A2-A91B9DC22240}"/>
                </a:ext>
              </a:extLst>
            </p:cNvPr>
            <p:cNvSpPr>
              <a:spLocks noChangeShapeType="1"/>
            </p:cNvSpPr>
            <p:nvPr/>
          </p:nvSpPr>
          <p:spPr bwMode="auto">
            <a:xfrm>
              <a:off x="6824871" y="4269316"/>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31" name="Line 22">
              <a:extLst>
                <a:ext uri="{FF2B5EF4-FFF2-40B4-BE49-F238E27FC236}">
                  <a16:creationId xmlns:a16="http://schemas.microsoft.com/office/drawing/2014/main" id="{FB3C255E-4121-481C-B78C-8C9CDF91A816}"/>
                </a:ext>
              </a:extLst>
            </p:cNvPr>
            <p:cNvSpPr>
              <a:spLocks noChangeShapeType="1"/>
            </p:cNvSpPr>
            <p:nvPr/>
          </p:nvSpPr>
          <p:spPr bwMode="auto">
            <a:xfrm>
              <a:off x="6824871" y="3659186"/>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32" name="Line 23">
              <a:extLst>
                <a:ext uri="{FF2B5EF4-FFF2-40B4-BE49-F238E27FC236}">
                  <a16:creationId xmlns:a16="http://schemas.microsoft.com/office/drawing/2014/main" id="{5D85D9A0-22CD-4F13-9530-A69AB0D1E672}"/>
                </a:ext>
              </a:extLst>
            </p:cNvPr>
            <p:cNvSpPr>
              <a:spLocks noChangeShapeType="1"/>
            </p:cNvSpPr>
            <p:nvPr/>
          </p:nvSpPr>
          <p:spPr bwMode="auto">
            <a:xfrm>
              <a:off x="6824871" y="3049055"/>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33" name="Line 28">
              <a:extLst>
                <a:ext uri="{FF2B5EF4-FFF2-40B4-BE49-F238E27FC236}">
                  <a16:creationId xmlns:a16="http://schemas.microsoft.com/office/drawing/2014/main" id="{4278A3CF-102A-4AC0-A70B-B37B4C08F12A}"/>
                </a:ext>
              </a:extLst>
            </p:cNvPr>
            <p:cNvSpPr>
              <a:spLocks noChangeShapeType="1"/>
            </p:cNvSpPr>
            <p:nvPr/>
          </p:nvSpPr>
          <p:spPr bwMode="auto">
            <a:xfrm>
              <a:off x="6834397" y="2438924"/>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34" name="Rectangle 35">
              <a:extLst>
                <a:ext uri="{FF2B5EF4-FFF2-40B4-BE49-F238E27FC236}">
                  <a16:creationId xmlns:a16="http://schemas.microsoft.com/office/drawing/2014/main" id="{E384E5EC-B17C-4B69-80A4-1CDD68D1E9F5}"/>
                </a:ext>
              </a:extLst>
            </p:cNvPr>
            <p:cNvSpPr>
              <a:spLocks noChangeArrowheads="1"/>
            </p:cNvSpPr>
            <p:nvPr/>
          </p:nvSpPr>
          <p:spPr bwMode="auto">
            <a:xfrm>
              <a:off x="6688083" y="5353846"/>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0</a:t>
              </a:r>
              <a:endParaRPr lang="en-US" altLang="en-US" sz="1600" b="0" dirty="0">
                <a:solidFill>
                  <a:schemeClr val="bg1"/>
                </a:solidFill>
                <a:latin typeface="Calibri" panose="020F0502020204030204" pitchFamily="34" charset="0"/>
              </a:endParaRPr>
            </a:p>
          </p:txBody>
        </p:sp>
        <p:sp>
          <p:nvSpPr>
            <p:cNvPr id="335" name="Rectangle 38">
              <a:extLst>
                <a:ext uri="{FF2B5EF4-FFF2-40B4-BE49-F238E27FC236}">
                  <a16:creationId xmlns:a16="http://schemas.microsoft.com/office/drawing/2014/main" id="{8743ED2F-2DFE-4077-8DF5-8A3DC7867007}"/>
                </a:ext>
              </a:extLst>
            </p:cNvPr>
            <p:cNvSpPr>
              <a:spLocks noChangeArrowheads="1"/>
            </p:cNvSpPr>
            <p:nvPr/>
          </p:nvSpPr>
          <p:spPr bwMode="auto">
            <a:xfrm>
              <a:off x="6577537" y="4744383"/>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20</a:t>
              </a:r>
              <a:endParaRPr lang="en-US" altLang="en-US" sz="1600" b="0" dirty="0">
                <a:solidFill>
                  <a:schemeClr val="bg1"/>
                </a:solidFill>
                <a:latin typeface="Calibri" panose="020F0502020204030204" pitchFamily="34" charset="0"/>
              </a:endParaRPr>
            </a:p>
          </p:txBody>
        </p:sp>
        <p:sp>
          <p:nvSpPr>
            <p:cNvPr id="336" name="Rectangle 39">
              <a:extLst>
                <a:ext uri="{FF2B5EF4-FFF2-40B4-BE49-F238E27FC236}">
                  <a16:creationId xmlns:a16="http://schemas.microsoft.com/office/drawing/2014/main" id="{B6A9E6E4-3841-478B-AB69-506C9D9B702A}"/>
                </a:ext>
              </a:extLst>
            </p:cNvPr>
            <p:cNvSpPr>
              <a:spLocks noChangeArrowheads="1"/>
            </p:cNvSpPr>
            <p:nvPr/>
          </p:nvSpPr>
          <p:spPr bwMode="auto">
            <a:xfrm>
              <a:off x="6577537" y="4134923"/>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40</a:t>
              </a:r>
              <a:endParaRPr lang="en-US" altLang="en-US" sz="1600" b="0" dirty="0">
                <a:solidFill>
                  <a:schemeClr val="bg1"/>
                </a:solidFill>
                <a:latin typeface="Calibri" panose="020F0502020204030204" pitchFamily="34" charset="0"/>
              </a:endParaRPr>
            </a:p>
          </p:txBody>
        </p:sp>
        <p:sp>
          <p:nvSpPr>
            <p:cNvPr id="337" name="Rectangle 40">
              <a:extLst>
                <a:ext uri="{FF2B5EF4-FFF2-40B4-BE49-F238E27FC236}">
                  <a16:creationId xmlns:a16="http://schemas.microsoft.com/office/drawing/2014/main" id="{3562F3B2-241D-40B7-92C4-7C9B7E7B440D}"/>
                </a:ext>
              </a:extLst>
            </p:cNvPr>
            <p:cNvSpPr>
              <a:spLocks noChangeArrowheads="1"/>
            </p:cNvSpPr>
            <p:nvPr/>
          </p:nvSpPr>
          <p:spPr bwMode="auto">
            <a:xfrm>
              <a:off x="6577537" y="3525462"/>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60</a:t>
              </a:r>
              <a:endParaRPr lang="en-US" altLang="en-US" sz="1600" b="0" dirty="0">
                <a:solidFill>
                  <a:schemeClr val="bg1"/>
                </a:solidFill>
                <a:latin typeface="Calibri" panose="020F0502020204030204" pitchFamily="34" charset="0"/>
              </a:endParaRPr>
            </a:p>
          </p:txBody>
        </p:sp>
        <p:sp>
          <p:nvSpPr>
            <p:cNvPr id="338" name="Rectangle 41">
              <a:extLst>
                <a:ext uri="{FF2B5EF4-FFF2-40B4-BE49-F238E27FC236}">
                  <a16:creationId xmlns:a16="http://schemas.microsoft.com/office/drawing/2014/main" id="{16E2ECC1-8BB7-442D-8CBC-E19E0A1CE514}"/>
                </a:ext>
              </a:extLst>
            </p:cNvPr>
            <p:cNvSpPr>
              <a:spLocks noChangeArrowheads="1"/>
            </p:cNvSpPr>
            <p:nvPr/>
          </p:nvSpPr>
          <p:spPr bwMode="auto">
            <a:xfrm>
              <a:off x="6577537" y="2916002"/>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rPr>
                <a:t>80</a:t>
              </a:r>
            </a:p>
          </p:txBody>
        </p:sp>
        <p:sp>
          <p:nvSpPr>
            <p:cNvPr id="339" name="Rectangle 45">
              <a:extLst>
                <a:ext uri="{FF2B5EF4-FFF2-40B4-BE49-F238E27FC236}">
                  <a16:creationId xmlns:a16="http://schemas.microsoft.com/office/drawing/2014/main" id="{577DFEC2-CF6B-4D58-9588-2F09A580DA5B}"/>
                </a:ext>
              </a:extLst>
            </p:cNvPr>
            <p:cNvSpPr>
              <a:spLocks noChangeArrowheads="1"/>
            </p:cNvSpPr>
            <p:nvPr/>
          </p:nvSpPr>
          <p:spPr bwMode="auto">
            <a:xfrm>
              <a:off x="6470168" y="2306542"/>
              <a:ext cx="31258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rPr>
                <a:t>100</a:t>
              </a:r>
            </a:p>
          </p:txBody>
        </p:sp>
        <p:sp>
          <p:nvSpPr>
            <p:cNvPr id="340" name="Rectangle 51">
              <a:extLst>
                <a:ext uri="{FF2B5EF4-FFF2-40B4-BE49-F238E27FC236}">
                  <a16:creationId xmlns:a16="http://schemas.microsoft.com/office/drawing/2014/main" id="{48F7B0D8-77CF-4C78-9FB1-48C6BE973D59}"/>
                </a:ext>
              </a:extLst>
            </p:cNvPr>
            <p:cNvSpPr>
              <a:spLocks noChangeArrowheads="1"/>
            </p:cNvSpPr>
            <p:nvPr/>
          </p:nvSpPr>
          <p:spPr bwMode="auto">
            <a:xfrm rot="16200000">
              <a:off x="4715527" y="3893671"/>
              <a:ext cx="3119437"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1" dirty="0">
                  <a:solidFill>
                    <a:schemeClr val="bg1"/>
                  </a:solidFill>
                  <a:latin typeface="Calibri" panose="020F0502020204030204" pitchFamily="34" charset="0"/>
                </a:rPr>
                <a:t>PFS (%)</a:t>
              </a:r>
            </a:p>
          </p:txBody>
        </p:sp>
        <p:sp>
          <p:nvSpPr>
            <p:cNvPr id="341" name="Line 18">
              <a:extLst>
                <a:ext uri="{FF2B5EF4-FFF2-40B4-BE49-F238E27FC236}">
                  <a16:creationId xmlns:a16="http://schemas.microsoft.com/office/drawing/2014/main" id="{7D968C3E-A477-4DCF-95AA-3ACAB6DE8A4F}"/>
                </a:ext>
              </a:extLst>
            </p:cNvPr>
            <p:cNvSpPr>
              <a:spLocks noChangeShapeType="1"/>
            </p:cNvSpPr>
            <p:nvPr/>
          </p:nvSpPr>
          <p:spPr bwMode="auto">
            <a:xfrm>
              <a:off x="6923296" y="5489575"/>
              <a:ext cx="396554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42" name="Line 18">
              <a:extLst>
                <a:ext uri="{FF2B5EF4-FFF2-40B4-BE49-F238E27FC236}">
                  <a16:creationId xmlns:a16="http://schemas.microsoft.com/office/drawing/2014/main" id="{989DDB43-A46F-426B-A158-6104D830416F}"/>
                </a:ext>
              </a:extLst>
            </p:cNvPr>
            <p:cNvSpPr>
              <a:spLocks noChangeShapeType="1"/>
            </p:cNvSpPr>
            <p:nvPr/>
          </p:nvSpPr>
          <p:spPr bwMode="auto">
            <a:xfrm rot="5400000">
              <a:off x="6865774"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43" name="Line 18">
              <a:extLst>
                <a:ext uri="{FF2B5EF4-FFF2-40B4-BE49-F238E27FC236}">
                  <a16:creationId xmlns:a16="http://schemas.microsoft.com/office/drawing/2014/main" id="{D02F7038-34D3-4A34-A81D-E8F0A30E682F}"/>
                </a:ext>
              </a:extLst>
            </p:cNvPr>
            <p:cNvSpPr>
              <a:spLocks noChangeShapeType="1"/>
            </p:cNvSpPr>
            <p:nvPr/>
          </p:nvSpPr>
          <p:spPr bwMode="auto">
            <a:xfrm rot="5400000">
              <a:off x="7211072"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44" name="Line 18">
              <a:extLst>
                <a:ext uri="{FF2B5EF4-FFF2-40B4-BE49-F238E27FC236}">
                  <a16:creationId xmlns:a16="http://schemas.microsoft.com/office/drawing/2014/main" id="{44963E15-2872-4837-A42F-5FC5D34DF18A}"/>
                </a:ext>
              </a:extLst>
            </p:cNvPr>
            <p:cNvSpPr>
              <a:spLocks noChangeShapeType="1"/>
            </p:cNvSpPr>
            <p:nvPr/>
          </p:nvSpPr>
          <p:spPr bwMode="auto">
            <a:xfrm rot="5400000">
              <a:off x="7549976"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45" name="Line 18">
              <a:extLst>
                <a:ext uri="{FF2B5EF4-FFF2-40B4-BE49-F238E27FC236}">
                  <a16:creationId xmlns:a16="http://schemas.microsoft.com/office/drawing/2014/main" id="{81799750-C7DE-4141-99AB-5AE59C582AB5}"/>
                </a:ext>
              </a:extLst>
            </p:cNvPr>
            <p:cNvSpPr>
              <a:spLocks noChangeShapeType="1"/>
            </p:cNvSpPr>
            <p:nvPr/>
          </p:nvSpPr>
          <p:spPr bwMode="auto">
            <a:xfrm rot="5400000">
              <a:off x="7904865"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46" name="Line 18">
              <a:extLst>
                <a:ext uri="{FF2B5EF4-FFF2-40B4-BE49-F238E27FC236}">
                  <a16:creationId xmlns:a16="http://schemas.microsoft.com/office/drawing/2014/main" id="{20C2DE4F-4BAE-4500-BBC0-57818767C84F}"/>
                </a:ext>
              </a:extLst>
            </p:cNvPr>
            <p:cNvSpPr>
              <a:spLocks noChangeShapeType="1"/>
            </p:cNvSpPr>
            <p:nvPr/>
          </p:nvSpPr>
          <p:spPr bwMode="auto">
            <a:xfrm rot="5400000">
              <a:off x="8250163"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47" name="Line 18">
              <a:extLst>
                <a:ext uri="{FF2B5EF4-FFF2-40B4-BE49-F238E27FC236}">
                  <a16:creationId xmlns:a16="http://schemas.microsoft.com/office/drawing/2014/main" id="{85487BF8-6767-4745-A93E-6543598DD7D2}"/>
                </a:ext>
              </a:extLst>
            </p:cNvPr>
            <p:cNvSpPr>
              <a:spLocks noChangeShapeType="1"/>
            </p:cNvSpPr>
            <p:nvPr/>
          </p:nvSpPr>
          <p:spPr bwMode="auto">
            <a:xfrm rot="5400000">
              <a:off x="8589067"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48" name="Line 18">
              <a:extLst>
                <a:ext uri="{FF2B5EF4-FFF2-40B4-BE49-F238E27FC236}">
                  <a16:creationId xmlns:a16="http://schemas.microsoft.com/office/drawing/2014/main" id="{65259775-441D-4834-A7D6-49B150E68D99}"/>
                </a:ext>
              </a:extLst>
            </p:cNvPr>
            <p:cNvSpPr>
              <a:spLocks noChangeShapeType="1"/>
            </p:cNvSpPr>
            <p:nvPr/>
          </p:nvSpPr>
          <p:spPr bwMode="auto">
            <a:xfrm rot="5400000">
              <a:off x="8937562"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49" name="Line 18">
              <a:extLst>
                <a:ext uri="{FF2B5EF4-FFF2-40B4-BE49-F238E27FC236}">
                  <a16:creationId xmlns:a16="http://schemas.microsoft.com/office/drawing/2014/main" id="{B31494E7-EE5E-4D26-9327-4A70F60F28FA}"/>
                </a:ext>
              </a:extLst>
            </p:cNvPr>
            <p:cNvSpPr>
              <a:spLocks noChangeShapeType="1"/>
            </p:cNvSpPr>
            <p:nvPr/>
          </p:nvSpPr>
          <p:spPr bwMode="auto">
            <a:xfrm rot="5400000">
              <a:off x="9282860"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50" name="Line 18">
              <a:extLst>
                <a:ext uri="{FF2B5EF4-FFF2-40B4-BE49-F238E27FC236}">
                  <a16:creationId xmlns:a16="http://schemas.microsoft.com/office/drawing/2014/main" id="{42B68E39-02F6-4D74-A447-F25D34E7A552}"/>
                </a:ext>
              </a:extLst>
            </p:cNvPr>
            <p:cNvSpPr>
              <a:spLocks noChangeShapeType="1"/>
            </p:cNvSpPr>
            <p:nvPr/>
          </p:nvSpPr>
          <p:spPr bwMode="auto">
            <a:xfrm rot="5400000">
              <a:off x="9621764"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51" name="Line 18">
              <a:extLst>
                <a:ext uri="{FF2B5EF4-FFF2-40B4-BE49-F238E27FC236}">
                  <a16:creationId xmlns:a16="http://schemas.microsoft.com/office/drawing/2014/main" id="{F4A88F65-0859-4FA4-9A4B-FFCC7A28CFFA}"/>
                </a:ext>
              </a:extLst>
            </p:cNvPr>
            <p:cNvSpPr>
              <a:spLocks noChangeShapeType="1"/>
            </p:cNvSpPr>
            <p:nvPr/>
          </p:nvSpPr>
          <p:spPr bwMode="auto">
            <a:xfrm rot="5400000">
              <a:off x="9979850"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52" name="Line 18">
              <a:extLst>
                <a:ext uri="{FF2B5EF4-FFF2-40B4-BE49-F238E27FC236}">
                  <a16:creationId xmlns:a16="http://schemas.microsoft.com/office/drawing/2014/main" id="{5C4FCD98-30D1-4839-B9B3-CD4C44F27771}"/>
                </a:ext>
              </a:extLst>
            </p:cNvPr>
            <p:cNvSpPr>
              <a:spLocks noChangeShapeType="1"/>
            </p:cNvSpPr>
            <p:nvPr/>
          </p:nvSpPr>
          <p:spPr bwMode="auto">
            <a:xfrm rot="5400000">
              <a:off x="10325148"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53" name="Line 18">
              <a:extLst>
                <a:ext uri="{FF2B5EF4-FFF2-40B4-BE49-F238E27FC236}">
                  <a16:creationId xmlns:a16="http://schemas.microsoft.com/office/drawing/2014/main" id="{6DB91B1A-4A67-4758-8784-30F84BDFE3B8}"/>
                </a:ext>
              </a:extLst>
            </p:cNvPr>
            <p:cNvSpPr>
              <a:spLocks noChangeShapeType="1"/>
            </p:cNvSpPr>
            <p:nvPr/>
          </p:nvSpPr>
          <p:spPr bwMode="auto">
            <a:xfrm rot="5400000">
              <a:off x="10664052"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54" name="Rectangle 35">
              <a:extLst>
                <a:ext uri="{FF2B5EF4-FFF2-40B4-BE49-F238E27FC236}">
                  <a16:creationId xmlns:a16="http://schemas.microsoft.com/office/drawing/2014/main" id="{9DA49AB4-D984-469B-9D29-9592512B4617}"/>
                </a:ext>
              </a:extLst>
            </p:cNvPr>
            <p:cNvSpPr>
              <a:spLocks noChangeArrowheads="1"/>
            </p:cNvSpPr>
            <p:nvPr/>
          </p:nvSpPr>
          <p:spPr bwMode="auto">
            <a:xfrm>
              <a:off x="6874586" y="5614594"/>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0</a:t>
              </a:r>
              <a:endParaRPr lang="en-US" altLang="en-US" sz="1600" b="0" dirty="0">
                <a:solidFill>
                  <a:schemeClr val="bg1"/>
                </a:solidFill>
                <a:latin typeface="Calibri" panose="020F0502020204030204" pitchFamily="34" charset="0"/>
              </a:endParaRPr>
            </a:p>
          </p:txBody>
        </p:sp>
        <p:sp>
          <p:nvSpPr>
            <p:cNvPr id="355" name="Rectangle 35">
              <a:extLst>
                <a:ext uri="{FF2B5EF4-FFF2-40B4-BE49-F238E27FC236}">
                  <a16:creationId xmlns:a16="http://schemas.microsoft.com/office/drawing/2014/main" id="{18B604B0-B3B1-406F-8E3B-863E680BEBE5}"/>
                </a:ext>
              </a:extLst>
            </p:cNvPr>
            <p:cNvSpPr>
              <a:spLocks noChangeArrowheads="1"/>
            </p:cNvSpPr>
            <p:nvPr/>
          </p:nvSpPr>
          <p:spPr bwMode="auto">
            <a:xfrm>
              <a:off x="7219884" y="5614594"/>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a:t>
              </a:r>
              <a:endParaRPr lang="en-US" altLang="en-US" sz="1600" b="0" dirty="0">
                <a:solidFill>
                  <a:schemeClr val="bg1"/>
                </a:solidFill>
                <a:latin typeface="Calibri" panose="020F0502020204030204" pitchFamily="34" charset="0"/>
              </a:endParaRPr>
            </a:p>
          </p:txBody>
        </p:sp>
        <p:sp>
          <p:nvSpPr>
            <p:cNvPr id="356" name="Rectangle 35">
              <a:extLst>
                <a:ext uri="{FF2B5EF4-FFF2-40B4-BE49-F238E27FC236}">
                  <a16:creationId xmlns:a16="http://schemas.microsoft.com/office/drawing/2014/main" id="{A88CB420-ECB5-4523-B102-152C23BEDE48}"/>
                </a:ext>
              </a:extLst>
            </p:cNvPr>
            <p:cNvSpPr>
              <a:spLocks noChangeArrowheads="1"/>
            </p:cNvSpPr>
            <p:nvPr/>
          </p:nvSpPr>
          <p:spPr bwMode="auto">
            <a:xfrm>
              <a:off x="7571577" y="5614594"/>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6</a:t>
              </a:r>
              <a:endParaRPr lang="en-US" altLang="en-US" sz="1600" b="0" dirty="0">
                <a:solidFill>
                  <a:schemeClr val="bg1"/>
                </a:solidFill>
                <a:latin typeface="Calibri" panose="020F0502020204030204" pitchFamily="34" charset="0"/>
              </a:endParaRPr>
            </a:p>
          </p:txBody>
        </p:sp>
        <p:sp>
          <p:nvSpPr>
            <p:cNvPr id="357" name="Rectangle 35">
              <a:extLst>
                <a:ext uri="{FF2B5EF4-FFF2-40B4-BE49-F238E27FC236}">
                  <a16:creationId xmlns:a16="http://schemas.microsoft.com/office/drawing/2014/main" id="{FEFE59BE-0070-40FA-96EC-C0556EAFC2FA}"/>
                </a:ext>
              </a:extLst>
            </p:cNvPr>
            <p:cNvSpPr>
              <a:spLocks noChangeArrowheads="1"/>
            </p:cNvSpPr>
            <p:nvPr/>
          </p:nvSpPr>
          <p:spPr bwMode="auto">
            <a:xfrm>
              <a:off x="7907283" y="5614594"/>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9</a:t>
              </a:r>
              <a:endParaRPr lang="en-US" altLang="en-US" sz="1600" b="0" dirty="0">
                <a:solidFill>
                  <a:schemeClr val="bg1"/>
                </a:solidFill>
                <a:latin typeface="Calibri" panose="020F0502020204030204" pitchFamily="34" charset="0"/>
              </a:endParaRPr>
            </a:p>
          </p:txBody>
        </p:sp>
        <p:sp>
          <p:nvSpPr>
            <p:cNvPr id="358" name="Rectangle 35">
              <a:extLst>
                <a:ext uri="{FF2B5EF4-FFF2-40B4-BE49-F238E27FC236}">
                  <a16:creationId xmlns:a16="http://schemas.microsoft.com/office/drawing/2014/main" id="{6F25751F-ED11-4BE6-97CE-A65785ACC056}"/>
                </a:ext>
              </a:extLst>
            </p:cNvPr>
            <p:cNvSpPr>
              <a:spLocks noChangeArrowheads="1"/>
            </p:cNvSpPr>
            <p:nvPr/>
          </p:nvSpPr>
          <p:spPr bwMode="auto">
            <a:xfrm>
              <a:off x="8200484"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12</a:t>
              </a:r>
              <a:endParaRPr lang="en-US" altLang="en-US" sz="1600" b="0" dirty="0">
                <a:solidFill>
                  <a:schemeClr val="bg1"/>
                </a:solidFill>
                <a:latin typeface="Calibri" panose="020F0502020204030204" pitchFamily="34" charset="0"/>
              </a:endParaRPr>
            </a:p>
          </p:txBody>
        </p:sp>
        <p:sp>
          <p:nvSpPr>
            <p:cNvPr id="359" name="Rectangle 35">
              <a:extLst>
                <a:ext uri="{FF2B5EF4-FFF2-40B4-BE49-F238E27FC236}">
                  <a16:creationId xmlns:a16="http://schemas.microsoft.com/office/drawing/2014/main" id="{F1A41BB2-B42B-40B9-BF23-B3B5EC636F56}"/>
                </a:ext>
              </a:extLst>
            </p:cNvPr>
            <p:cNvSpPr>
              <a:spLocks noChangeArrowheads="1"/>
            </p:cNvSpPr>
            <p:nvPr/>
          </p:nvSpPr>
          <p:spPr bwMode="auto">
            <a:xfrm>
              <a:off x="8552177"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15</a:t>
              </a:r>
              <a:endParaRPr lang="en-US" altLang="en-US" sz="1600" b="0" dirty="0">
                <a:solidFill>
                  <a:schemeClr val="bg1"/>
                </a:solidFill>
                <a:latin typeface="Calibri" panose="020F0502020204030204" pitchFamily="34" charset="0"/>
              </a:endParaRPr>
            </a:p>
          </p:txBody>
        </p:sp>
        <p:sp>
          <p:nvSpPr>
            <p:cNvPr id="360" name="Rectangle 35">
              <a:extLst>
                <a:ext uri="{FF2B5EF4-FFF2-40B4-BE49-F238E27FC236}">
                  <a16:creationId xmlns:a16="http://schemas.microsoft.com/office/drawing/2014/main" id="{7F99BF20-7C7A-4E50-B33C-9F8B6741DBA4}"/>
                </a:ext>
              </a:extLst>
            </p:cNvPr>
            <p:cNvSpPr>
              <a:spLocks noChangeArrowheads="1"/>
            </p:cNvSpPr>
            <p:nvPr/>
          </p:nvSpPr>
          <p:spPr bwMode="auto">
            <a:xfrm>
              <a:off x="8894277"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18</a:t>
              </a:r>
              <a:endParaRPr lang="en-US" altLang="en-US" sz="1600" b="0" dirty="0">
                <a:solidFill>
                  <a:schemeClr val="bg1"/>
                </a:solidFill>
                <a:latin typeface="Calibri" panose="020F0502020204030204" pitchFamily="34" charset="0"/>
              </a:endParaRPr>
            </a:p>
          </p:txBody>
        </p:sp>
        <p:sp>
          <p:nvSpPr>
            <p:cNvPr id="361" name="Rectangle 35">
              <a:extLst>
                <a:ext uri="{FF2B5EF4-FFF2-40B4-BE49-F238E27FC236}">
                  <a16:creationId xmlns:a16="http://schemas.microsoft.com/office/drawing/2014/main" id="{FA1204A4-78F8-4545-B7F2-BB805C73B4AD}"/>
                </a:ext>
              </a:extLst>
            </p:cNvPr>
            <p:cNvSpPr>
              <a:spLocks noChangeArrowheads="1"/>
            </p:cNvSpPr>
            <p:nvPr/>
          </p:nvSpPr>
          <p:spPr bwMode="auto">
            <a:xfrm>
              <a:off x="9239575"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21</a:t>
              </a:r>
              <a:endParaRPr lang="en-US" altLang="en-US" sz="1600" b="0" dirty="0">
                <a:solidFill>
                  <a:schemeClr val="bg1"/>
                </a:solidFill>
                <a:latin typeface="Calibri" panose="020F0502020204030204" pitchFamily="34" charset="0"/>
              </a:endParaRPr>
            </a:p>
          </p:txBody>
        </p:sp>
        <p:sp>
          <p:nvSpPr>
            <p:cNvPr id="362" name="Rectangle 35">
              <a:extLst>
                <a:ext uri="{FF2B5EF4-FFF2-40B4-BE49-F238E27FC236}">
                  <a16:creationId xmlns:a16="http://schemas.microsoft.com/office/drawing/2014/main" id="{0FD0D857-D2BF-40AF-8BF3-0E1D6C2E11B8}"/>
                </a:ext>
              </a:extLst>
            </p:cNvPr>
            <p:cNvSpPr>
              <a:spLocks noChangeArrowheads="1"/>
            </p:cNvSpPr>
            <p:nvPr/>
          </p:nvSpPr>
          <p:spPr bwMode="auto">
            <a:xfrm>
              <a:off x="9591268"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24</a:t>
              </a:r>
              <a:endParaRPr lang="en-US" altLang="en-US" sz="1600" b="0" dirty="0">
                <a:solidFill>
                  <a:schemeClr val="bg1"/>
                </a:solidFill>
                <a:latin typeface="Calibri" panose="020F0502020204030204" pitchFamily="34" charset="0"/>
              </a:endParaRPr>
            </a:p>
          </p:txBody>
        </p:sp>
        <p:sp>
          <p:nvSpPr>
            <p:cNvPr id="363" name="Rectangle 35">
              <a:extLst>
                <a:ext uri="{FF2B5EF4-FFF2-40B4-BE49-F238E27FC236}">
                  <a16:creationId xmlns:a16="http://schemas.microsoft.com/office/drawing/2014/main" id="{F3B617C3-2734-45A5-B0D5-1C843B413FE7}"/>
                </a:ext>
              </a:extLst>
            </p:cNvPr>
            <p:cNvSpPr>
              <a:spLocks noChangeArrowheads="1"/>
            </p:cNvSpPr>
            <p:nvPr/>
          </p:nvSpPr>
          <p:spPr bwMode="auto">
            <a:xfrm>
              <a:off x="9942959"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27</a:t>
              </a:r>
              <a:endParaRPr lang="en-US" altLang="en-US" sz="1600" b="0" dirty="0">
                <a:solidFill>
                  <a:schemeClr val="bg1"/>
                </a:solidFill>
                <a:latin typeface="Calibri" panose="020F0502020204030204" pitchFamily="34" charset="0"/>
              </a:endParaRPr>
            </a:p>
          </p:txBody>
        </p:sp>
        <p:sp>
          <p:nvSpPr>
            <p:cNvPr id="364" name="Rectangle 35">
              <a:extLst>
                <a:ext uri="{FF2B5EF4-FFF2-40B4-BE49-F238E27FC236}">
                  <a16:creationId xmlns:a16="http://schemas.microsoft.com/office/drawing/2014/main" id="{BF8046C9-7780-4CEE-A5F9-B6D35CE3B4C9}"/>
                </a:ext>
              </a:extLst>
            </p:cNvPr>
            <p:cNvSpPr>
              <a:spLocks noChangeArrowheads="1"/>
            </p:cNvSpPr>
            <p:nvPr/>
          </p:nvSpPr>
          <p:spPr bwMode="auto">
            <a:xfrm>
              <a:off x="10288257"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30</a:t>
              </a:r>
              <a:endParaRPr lang="en-US" altLang="en-US" sz="1600" b="0" dirty="0">
                <a:solidFill>
                  <a:schemeClr val="bg1"/>
                </a:solidFill>
                <a:latin typeface="Calibri" panose="020F0502020204030204" pitchFamily="34" charset="0"/>
              </a:endParaRPr>
            </a:p>
          </p:txBody>
        </p:sp>
        <p:sp>
          <p:nvSpPr>
            <p:cNvPr id="365" name="Rectangle 35">
              <a:extLst>
                <a:ext uri="{FF2B5EF4-FFF2-40B4-BE49-F238E27FC236}">
                  <a16:creationId xmlns:a16="http://schemas.microsoft.com/office/drawing/2014/main" id="{2CE12C0E-4D92-4736-ADC7-44C410D81270}"/>
                </a:ext>
              </a:extLst>
            </p:cNvPr>
            <p:cNvSpPr>
              <a:spLocks noChangeArrowheads="1"/>
            </p:cNvSpPr>
            <p:nvPr/>
          </p:nvSpPr>
          <p:spPr bwMode="auto">
            <a:xfrm>
              <a:off x="10639950" y="5614594"/>
              <a:ext cx="208390"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33</a:t>
              </a:r>
              <a:endParaRPr lang="en-US" altLang="en-US" sz="1600" b="0" dirty="0">
                <a:solidFill>
                  <a:schemeClr val="bg1"/>
                </a:solidFill>
                <a:latin typeface="Calibri" panose="020F0502020204030204" pitchFamily="34" charset="0"/>
              </a:endParaRPr>
            </a:p>
          </p:txBody>
        </p:sp>
        <p:sp>
          <p:nvSpPr>
            <p:cNvPr id="366" name="Rectangle 35">
              <a:extLst>
                <a:ext uri="{FF2B5EF4-FFF2-40B4-BE49-F238E27FC236}">
                  <a16:creationId xmlns:a16="http://schemas.microsoft.com/office/drawing/2014/main" id="{90DD423D-0406-46BC-9B44-9CA5505296D7}"/>
                </a:ext>
              </a:extLst>
            </p:cNvPr>
            <p:cNvSpPr>
              <a:spLocks noChangeArrowheads="1"/>
            </p:cNvSpPr>
            <p:nvPr/>
          </p:nvSpPr>
          <p:spPr bwMode="auto">
            <a:xfrm>
              <a:off x="6907420" y="5942950"/>
              <a:ext cx="3905225"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1" dirty="0">
                  <a:solidFill>
                    <a:schemeClr val="bg1"/>
                  </a:solidFill>
                  <a:latin typeface="Calibri" panose="020F0502020204030204" pitchFamily="34" charset="0"/>
                  <a:cs typeface="Calibri" panose="020F0502020204030204" pitchFamily="34" charset="0"/>
                </a:rPr>
                <a:t>Mo</a:t>
              </a:r>
              <a:endParaRPr lang="en-US" altLang="en-US" sz="1600" b="1" dirty="0">
                <a:solidFill>
                  <a:schemeClr val="bg1"/>
                </a:solidFill>
                <a:latin typeface="Calibri" panose="020F0502020204030204" pitchFamily="34" charset="0"/>
              </a:endParaRPr>
            </a:p>
          </p:txBody>
        </p:sp>
        <p:sp>
          <p:nvSpPr>
            <p:cNvPr id="367" name="Line 18">
              <a:extLst>
                <a:ext uri="{FF2B5EF4-FFF2-40B4-BE49-F238E27FC236}">
                  <a16:creationId xmlns:a16="http://schemas.microsoft.com/office/drawing/2014/main" id="{29A5B53E-C1B2-4339-A678-57C8F7D61AD7}"/>
                </a:ext>
              </a:extLst>
            </p:cNvPr>
            <p:cNvSpPr>
              <a:spLocks noChangeShapeType="1"/>
            </p:cNvSpPr>
            <p:nvPr/>
          </p:nvSpPr>
          <p:spPr bwMode="auto">
            <a:xfrm rot="5400000">
              <a:off x="7475476" y="4652174"/>
              <a:ext cx="1666193" cy="0"/>
            </a:xfrm>
            <a:prstGeom prst="line">
              <a:avLst/>
            </a:prstGeom>
            <a:noFill/>
            <a:ln w="28575">
              <a:solidFill>
                <a:schemeClr val="bg1"/>
              </a:solidFill>
              <a:prstDash val="sysDash"/>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grpSp>
      <p:sp>
        <p:nvSpPr>
          <p:cNvPr id="368" name="TextBox 367">
            <a:extLst>
              <a:ext uri="{FF2B5EF4-FFF2-40B4-BE49-F238E27FC236}">
                <a16:creationId xmlns:a16="http://schemas.microsoft.com/office/drawing/2014/main" id="{673037F9-02B8-43AE-9C7D-104740521617}"/>
              </a:ext>
            </a:extLst>
          </p:cNvPr>
          <p:cNvSpPr txBox="1"/>
          <p:nvPr/>
        </p:nvSpPr>
        <p:spPr bwMode="auto">
          <a:xfrm>
            <a:off x="7482206" y="4593041"/>
            <a:ext cx="1870769" cy="402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ts val="1200"/>
              </a:lnSpc>
              <a:spcBef>
                <a:spcPct val="50000"/>
              </a:spcBef>
              <a:spcAft>
                <a:spcPct val="0"/>
              </a:spcAft>
              <a:buClrTx/>
              <a:buFontTx/>
              <a:buNone/>
            </a:pPr>
            <a:r>
              <a:rPr lang="en-US" sz="1200" b="0" dirty="0">
                <a:solidFill>
                  <a:schemeClr val="bg2"/>
                </a:solidFill>
                <a:latin typeface="Calibri" panose="020F0502020204030204" pitchFamily="34" charset="0"/>
              </a:rPr>
              <a:t>12-month rate: 24.9%</a:t>
            </a:r>
            <a:br>
              <a:rPr lang="en-US" sz="1200" b="0" dirty="0">
                <a:solidFill>
                  <a:schemeClr val="bg2"/>
                </a:solidFill>
                <a:latin typeface="Calibri" panose="020F0502020204030204" pitchFamily="34" charset="0"/>
              </a:rPr>
            </a:br>
            <a:r>
              <a:rPr lang="en-US" sz="1200" b="0" dirty="0">
                <a:solidFill>
                  <a:schemeClr val="accent3"/>
                </a:solidFill>
                <a:latin typeface="Calibri" panose="020F0502020204030204" pitchFamily="34" charset="0"/>
              </a:rPr>
              <a:t>12-month rate: 20.5%</a:t>
            </a:r>
          </a:p>
        </p:txBody>
      </p:sp>
      <p:graphicFrame>
        <p:nvGraphicFramePr>
          <p:cNvPr id="369" name="Table 190">
            <a:extLst>
              <a:ext uri="{FF2B5EF4-FFF2-40B4-BE49-F238E27FC236}">
                <a16:creationId xmlns:a16="http://schemas.microsoft.com/office/drawing/2014/main" id="{DCE78293-3A5D-4C83-B6D6-785A20A3CC70}"/>
              </a:ext>
            </a:extLst>
          </p:cNvPr>
          <p:cNvGraphicFramePr>
            <a:graphicFrameLocks noGrp="1"/>
          </p:cNvGraphicFramePr>
          <p:nvPr>
            <p:extLst>
              <p:ext uri="{D42A27DB-BD31-4B8C-83A1-F6EECF244321}">
                <p14:modId xmlns:p14="http://schemas.microsoft.com/office/powerpoint/2010/main" val="1383202352"/>
              </p:ext>
            </p:extLst>
          </p:nvPr>
        </p:nvGraphicFramePr>
        <p:xfrm>
          <a:off x="6867707" y="5410200"/>
          <a:ext cx="4645021" cy="548640"/>
        </p:xfrm>
        <a:graphic>
          <a:graphicData uri="http://schemas.openxmlformats.org/drawingml/2006/table">
            <a:tbl>
              <a:tblPr firstRow="1" bandRow="1">
                <a:tableStyleId>{5C22544A-7EE6-4342-B048-85BDC9FD1C3A}</a:tableStyleId>
              </a:tblPr>
              <a:tblGrid>
                <a:gridCol w="500149">
                  <a:extLst>
                    <a:ext uri="{9D8B030D-6E8A-4147-A177-3AD203B41FA5}">
                      <a16:colId xmlns:a16="http://schemas.microsoft.com/office/drawing/2014/main" val="2710598739"/>
                    </a:ext>
                  </a:extLst>
                </a:gridCol>
                <a:gridCol w="345406">
                  <a:extLst>
                    <a:ext uri="{9D8B030D-6E8A-4147-A177-3AD203B41FA5}">
                      <a16:colId xmlns:a16="http://schemas.microsoft.com/office/drawing/2014/main" val="4174209152"/>
                    </a:ext>
                  </a:extLst>
                </a:gridCol>
                <a:gridCol w="345406">
                  <a:extLst>
                    <a:ext uri="{9D8B030D-6E8A-4147-A177-3AD203B41FA5}">
                      <a16:colId xmlns:a16="http://schemas.microsoft.com/office/drawing/2014/main" val="4254794634"/>
                    </a:ext>
                  </a:extLst>
                </a:gridCol>
                <a:gridCol w="345406">
                  <a:extLst>
                    <a:ext uri="{9D8B030D-6E8A-4147-A177-3AD203B41FA5}">
                      <a16:colId xmlns:a16="http://schemas.microsoft.com/office/drawing/2014/main" val="1286018490"/>
                    </a:ext>
                  </a:extLst>
                </a:gridCol>
                <a:gridCol w="345406">
                  <a:extLst>
                    <a:ext uri="{9D8B030D-6E8A-4147-A177-3AD203B41FA5}">
                      <a16:colId xmlns:a16="http://schemas.microsoft.com/office/drawing/2014/main" val="2336414748"/>
                    </a:ext>
                  </a:extLst>
                </a:gridCol>
                <a:gridCol w="345406">
                  <a:extLst>
                    <a:ext uri="{9D8B030D-6E8A-4147-A177-3AD203B41FA5}">
                      <a16:colId xmlns:a16="http://schemas.microsoft.com/office/drawing/2014/main" val="3640211855"/>
                    </a:ext>
                  </a:extLst>
                </a:gridCol>
                <a:gridCol w="345406">
                  <a:extLst>
                    <a:ext uri="{9D8B030D-6E8A-4147-A177-3AD203B41FA5}">
                      <a16:colId xmlns:a16="http://schemas.microsoft.com/office/drawing/2014/main" val="3742286989"/>
                    </a:ext>
                  </a:extLst>
                </a:gridCol>
                <a:gridCol w="345406">
                  <a:extLst>
                    <a:ext uri="{9D8B030D-6E8A-4147-A177-3AD203B41FA5}">
                      <a16:colId xmlns:a16="http://schemas.microsoft.com/office/drawing/2014/main" val="2656886775"/>
                    </a:ext>
                  </a:extLst>
                </a:gridCol>
                <a:gridCol w="345406">
                  <a:extLst>
                    <a:ext uri="{9D8B030D-6E8A-4147-A177-3AD203B41FA5}">
                      <a16:colId xmlns:a16="http://schemas.microsoft.com/office/drawing/2014/main" val="4263273865"/>
                    </a:ext>
                  </a:extLst>
                </a:gridCol>
                <a:gridCol w="345406">
                  <a:extLst>
                    <a:ext uri="{9D8B030D-6E8A-4147-A177-3AD203B41FA5}">
                      <a16:colId xmlns:a16="http://schemas.microsoft.com/office/drawing/2014/main" val="2857608204"/>
                    </a:ext>
                  </a:extLst>
                </a:gridCol>
                <a:gridCol w="345406">
                  <a:extLst>
                    <a:ext uri="{9D8B030D-6E8A-4147-A177-3AD203B41FA5}">
                      <a16:colId xmlns:a16="http://schemas.microsoft.com/office/drawing/2014/main" val="2339777285"/>
                    </a:ext>
                  </a:extLst>
                </a:gridCol>
                <a:gridCol w="345406">
                  <a:extLst>
                    <a:ext uri="{9D8B030D-6E8A-4147-A177-3AD203B41FA5}">
                      <a16:colId xmlns:a16="http://schemas.microsoft.com/office/drawing/2014/main" val="1927658393"/>
                    </a:ext>
                  </a:extLst>
                </a:gridCol>
                <a:gridCol w="345406">
                  <a:extLst>
                    <a:ext uri="{9D8B030D-6E8A-4147-A177-3AD203B41FA5}">
                      <a16:colId xmlns:a16="http://schemas.microsoft.com/office/drawing/2014/main" val="589989346"/>
                    </a:ext>
                  </a:extLst>
                </a:gridCol>
              </a:tblGrid>
              <a:tr h="151736">
                <a:tc gridSpan="13">
                  <a:txBody>
                    <a:bodyPr/>
                    <a:lstStyle/>
                    <a:p>
                      <a:pPr algn="l"/>
                      <a:r>
                        <a:rPr lang="en-US" sz="1200" b="0" dirty="0">
                          <a:solidFill>
                            <a:schemeClr val="bg1"/>
                          </a:solidFill>
                        </a:rPr>
                        <a:t>No. at risk</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25256835"/>
                  </a:ext>
                </a:extLst>
              </a:tr>
              <a:tr h="151736">
                <a:tc>
                  <a:txBody>
                    <a:bodyPr/>
                    <a:lstStyle/>
                    <a:p>
                      <a:pPr algn="r"/>
                      <a:r>
                        <a:rPr lang="en-US" sz="1200" b="0" dirty="0">
                          <a:solidFill>
                            <a:schemeClr val="bg1"/>
                          </a:solidFill>
                        </a:rPr>
                        <a:t>T + A</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38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22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12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12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43916726"/>
                  </a:ext>
                </a:extLst>
              </a:tr>
              <a:tr h="151736">
                <a:tc>
                  <a:txBody>
                    <a:bodyPr/>
                    <a:lstStyle/>
                    <a:p>
                      <a:pPr algn="r"/>
                      <a:r>
                        <a:rPr lang="en-US" sz="1200" b="0" dirty="0">
                          <a:solidFill>
                            <a:schemeClr val="bg1"/>
                          </a:solidFill>
                        </a:rPr>
                        <a:t>P + A</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39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21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12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87470950"/>
                  </a:ext>
                </a:extLst>
              </a:tr>
            </a:tbl>
          </a:graphicData>
        </a:graphic>
      </p:graphicFrame>
      <p:graphicFrame>
        <p:nvGraphicFramePr>
          <p:cNvPr id="370" name="Table 191">
            <a:extLst>
              <a:ext uri="{FF2B5EF4-FFF2-40B4-BE49-F238E27FC236}">
                <a16:creationId xmlns:a16="http://schemas.microsoft.com/office/drawing/2014/main" id="{4285A3D2-D7CE-4D1D-832F-524B5723FF64}"/>
              </a:ext>
            </a:extLst>
          </p:cNvPr>
          <p:cNvGraphicFramePr>
            <a:graphicFrameLocks noGrp="1"/>
          </p:cNvGraphicFramePr>
          <p:nvPr>
            <p:extLst>
              <p:ext uri="{D42A27DB-BD31-4B8C-83A1-F6EECF244321}">
                <p14:modId xmlns:p14="http://schemas.microsoft.com/office/powerpoint/2010/main" val="4288068858"/>
              </p:ext>
            </p:extLst>
          </p:nvPr>
        </p:nvGraphicFramePr>
        <p:xfrm>
          <a:off x="6486707" y="2228747"/>
          <a:ext cx="5256211" cy="640080"/>
        </p:xfrm>
        <a:graphic>
          <a:graphicData uri="http://schemas.openxmlformats.org/drawingml/2006/table">
            <a:tbl>
              <a:tblPr firstRow="1" bandRow="1">
                <a:tableStyleId>{5C22544A-7EE6-4342-B048-85BDC9FD1C3A}</a:tableStyleId>
              </a:tblPr>
              <a:tblGrid>
                <a:gridCol w="901909">
                  <a:extLst>
                    <a:ext uri="{9D8B030D-6E8A-4147-A177-3AD203B41FA5}">
                      <a16:colId xmlns:a16="http://schemas.microsoft.com/office/drawing/2014/main" val="3939712138"/>
                    </a:ext>
                  </a:extLst>
                </a:gridCol>
                <a:gridCol w="657128">
                  <a:extLst>
                    <a:ext uri="{9D8B030D-6E8A-4147-A177-3AD203B41FA5}">
                      <a16:colId xmlns:a16="http://schemas.microsoft.com/office/drawing/2014/main" val="1017070710"/>
                    </a:ext>
                  </a:extLst>
                </a:gridCol>
                <a:gridCol w="1206307">
                  <a:extLst>
                    <a:ext uri="{9D8B030D-6E8A-4147-A177-3AD203B41FA5}">
                      <a16:colId xmlns:a16="http://schemas.microsoft.com/office/drawing/2014/main" val="2198245383"/>
                    </a:ext>
                  </a:extLst>
                </a:gridCol>
                <a:gridCol w="804204">
                  <a:extLst>
                    <a:ext uri="{9D8B030D-6E8A-4147-A177-3AD203B41FA5}">
                      <a16:colId xmlns:a16="http://schemas.microsoft.com/office/drawing/2014/main" val="2881690401"/>
                    </a:ext>
                  </a:extLst>
                </a:gridCol>
                <a:gridCol w="562943">
                  <a:extLst>
                    <a:ext uri="{9D8B030D-6E8A-4147-A177-3AD203B41FA5}">
                      <a16:colId xmlns:a16="http://schemas.microsoft.com/office/drawing/2014/main" val="988142866"/>
                    </a:ext>
                  </a:extLst>
                </a:gridCol>
                <a:gridCol w="1123720">
                  <a:extLst>
                    <a:ext uri="{9D8B030D-6E8A-4147-A177-3AD203B41FA5}">
                      <a16:colId xmlns:a16="http://schemas.microsoft.com/office/drawing/2014/main" val="1009010421"/>
                    </a:ext>
                  </a:extLst>
                </a:gridCol>
              </a:tblGrid>
              <a:tr h="114477">
                <a:tc>
                  <a:txBody>
                    <a:bodyPr/>
                    <a:lstStyle/>
                    <a:p>
                      <a:pPr algn="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ts val="1200"/>
                        </a:lnSpc>
                      </a:pPr>
                      <a:r>
                        <a:rPr lang="en-US" sz="1100" dirty="0">
                          <a:solidFill>
                            <a:schemeClr val="bg1"/>
                          </a:solidFill>
                          <a:latin typeface="+mn-lt"/>
                        </a:rPr>
                        <a:t>Events</a:t>
                      </a:r>
                      <a:br>
                        <a:rPr lang="en-US" sz="1100" dirty="0">
                          <a:solidFill>
                            <a:schemeClr val="bg1"/>
                          </a:solidFill>
                          <a:latin typeface="+mn-lt"/>
                        </a:rPr>
                      </a:br>
                      <a:r>
                        <a:rPr lang="en-US" sz="1100" dirty="0">
                          <a:solidFill>
                            <a:schemeClr val="bg1"/>
                          </a:solidFill>
                          <a:latin typeface="+mn-lt"/>
                        </a:rPr>
                        <a:t>n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ts val="1200"/>
                        </a:lnSpc>
                      </a:pPr>
                      <a:r>
                        <a:rPr lang="en-US" sz="1100" dirty="0">
                          <a:solidFill>
                            <a:schemeClr val="bg1"/>
                          </a:solidFill>
                          <a:latin typeface="+mn-lt"/>
                        </a:rPr>
                        <a:t>Median PFS, </a:t>
                      </a:r>
                      <a:br>
                        <a:rPr lang="en-US" sz="1100" dirty="0">
                          <a:solidFill>
                            <a:schemeClr val="bg1"/>
                          </a:solidFill>
                          <a:latin typeface="+mn-lt"/>
                        </a:rPr>
                      </a:br>
                      <a:r>
                        <a:rPr lang="en-US" sz="1100" dirty="0">
                          <a:solidFill>
                            <a:schemeClr val="bg1"/>
                          </a:solidFill>
                          <a:latin typeface="+mn-lt"/>
                        </a:rPr>
                        <a:t>mo (95% CI)</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ts val="1200"/>
                        </a:lnSpc>
                      </a:pPr>
                      <a:r>
                        <a:rPr lang="en-US" sz="1100" dirty="0">
                          <a:solidFill>
                            <a:schemeClr val="bg1"/>
                          </a:solidFill>
                          <a:latin typeface="+mn-lt"/>
                        </a:rPr>
                        <a:t>PFS HR</a:t>
                      </a:r>
                      <a:br>
                        <a:rPr lang="en-US" sz="1100" dirty="0">
                          <a:solidFill>
                            <a:schemeClr val="bg1"/>
                          </a:solidFill>
                          <a:latin typeface="+mn-lt"/>
                        </a:rPr>
                      </a:br>
                      <a:r>
                        <a:rPr lang="en-US" sz="1100" dirty="0">
                          <a:solidFill>
                            <a:schemeClr val="bg1"/>
                          </a:solidFill>
                          <a:latin typeface="+mn-lt"/>
                        </a:rPr>
                        <a:t>(95% CI)</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ts val="1200"/>
                        </a:lnSpc>
                      </a:pPr>
                      <a:r>
                        <a:rPr lang="en-US" sz="1100" dirty="0">
                          <a:solidFill>
                            <a:schemeClr val="bg1"/>
                          </a:solidFill>
                          <a:latin typeface="+mn-lt"/>
                        </a:rPr>
                        <a:t>ORR,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ts val="1200"/>
                        </a:lnSpc>
                      </a:pPr>
                      <a:r>
                        <a:rPr lang="en-US" sz="1100" dirty="0">
                          <a:solidFill>
                            <a:schemeClr val="bg1"/>
                          </a:solidFill>
                          <a:latin typeface="+mn-lt"/>
                        </a:rPr>
                        <a:t>Median DoR</a:t>
                      </a:r>
                      <a:br>
                        <a:rPr lang="en-US" sz="1100" dirty="0">
                          <a:solidFill>
                            <a:schemeClr val="bg1"/>
                          </a:solidFill>
                          <a:latin typeface="+mn-lt"/>
                        </a:rPr>
                      </a:br>
                      <a:r>
                        <a:rPr lang="en-US" sz="1100" dirty="0">
                          <a:solidFill>
                            <a:schemeClr val="bg1"/>
                          </a:solidFill>
                          <a:latin typeface="+mn-lt"/>
                        </a:rPr>
                        <a:t>mo (95% CI)</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72016653"/>
                  </a:ext>
                </a:extLst>
              </a:tr>
              <a:tr h="11447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dirty="0">
                          <a:solidFill>
                            <a:schemeClr val="accent1"/>
                          </a:solidFill>
                          <a:latin typeface="+mn-lt"/>
                        </a:rPr>
                        <a:t>Tira + atezo</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36 (94.7)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4.0 (1.6</a:t>
                      </a:r>
                      <a:r>
                        <a:rPr lang="en-US" sz="1100" dirty="0">
                          <a:solidFill>
                            <a:schemeClr val="bg1"/>
                          </a:solidFill>
                          <a:latin typeface="+mn-lt"/>
                          <a:cs typeface="Calibri" panose="020F0502020204030204" pitchFamily="34" charset="0"/>
                        </a:rPr>
                        <a:t>‒5.6)</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1.07*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15.8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17.8 (8.3</a:t>
                      </a:r>
                      <a:r>
                        <a:rPr lang="en-US" sz="1100" dirty="0">
                          <a:solidFill>
                            <a:schemeClr val="bg1"/>
                          </a:solidFill>
                          <a:latin typeface="+mn-lt"/>
                          <a:cs typeface="Calibri" panose="020F0502020204030204" pitchFamily="34" charset="0"/>
                        </a:rPr>
                        <a:t>‒24.2)</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762997483"/>
                  </a:ext>
                </a:extLst>
              </a:tr>
              <a:tr h="114477">
                <a:tc>
                  <a:txBody>
                    <a:bodyPr/>
                    <a:lstStyle/>
                    <a:p>
                      <a:pPr algn="l"/>
                      <a:r>
                        <a:rPr lang="en-US" sz="1100" dirty="0">
                          <a:solidFill>
                            <a:schemeClr val="accent3"/>
                          </a:solidFill>
                          <a:latin typeface="+mn-lt"/>
                        </a:rPr>
                        <a:t>Placebo + atezo</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36 (92.3)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3.6 (1.4</a:t>
                      </a:r>
                      <a:r>
                        <a:rPr lang="en-US" sz="1100" dirty="0">
                          <a:solidFill>
                            <a:schemeClr val="bg1"/>
                          </a:solidFill>
                          <a:latin typeface="+mn-lt"/>
                          <a:cs typeface="Calibri" panose="020F0502020204030204" pitchFamily="34" charset="0"/>
                        </a:rPr>
                        <a:t>‒5.5)</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(0.67</a:t>
                      </a:r>
                      <a:r>
                        <a:rPr lang="en-US" sz="1100" dirty="0">
                          <a:solidFill>
                            <a:schemeClr val="bg1"/>
                          </a:solidFill>
                          <a:latin typeface="+mn-lt"/>
                          <a:cs typeface="Calibri" panose="020F0502020204030204" pitchFamily="34" charset="0"/>
                        </a:rPr>
                        <a:t>‒1.71)</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17.9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18.8 (15.9</a:t>
                      </a:r>
                      <a:r>
                        <a:rPr lang="en-US" sz="1100" dirty="0">
                          <a:solidFill>
                            <a:schemeClr val="bg1"/>
                          </a:solidFill>
                          <a:latin typeface="+mn-lt"/>
                          <a:cs typeface="Calibri" panose="020F0502020204030204" pitchFamily="34" charset="0"/>
                        </a:rPr>
                        <a:t>‒22.8)</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4153149586"/>
                  </a:ext>
                </a:extLst>
              </a:tr>
            </a:tbl>
          </a:graphicData>
        </a:graphic>
      </p:graphicFrame>
      <p:cxnSp>
        <p:nvCxnSpPr>
          <p:cNvPr id="371" name="Straight Connector 370">
            <a:extLst>
              <a:ext uri="{FF2B5EF4-FFF2-40B4-BE49-F238E27FC236}">
                <a16:creationId xmlns:a16="http://schemas.microsoft.com/office/drawing/2014/main" id="{DFFDE5B1-2122-44BD-B88D-C3E22AEB798D}"/>
              </a:ext>
            </a:extLst>
          </p:cNvPr>
          <p:cNvCxnSpPr/>
          <p:nvPr/>
        </p:nvCxnSpPr>
        <p:spPr bwMode="auto">
          <a:xfrm>
            <a:off x="6258107" y="2604298"/>
            <a:ext cx="182880" cy="0"/>
          </a:xfrm>
          <a:prstGeom prst="line">
            <a:avLst/>
          </a:prstGeom>
          <a:noFill/>
          <a:ln w="28575" cap="flat" cmpd="sng" algn="ctr">
            <a:solidFill>
              <a:schemeClr val="accent1"/>
            </a:solidFill>
            <a:prstDash val="solid"/>
            <a:round/>
            <a:headEnd type="none" w="med" len="med"/>
            <a:tailEnd type="none" w="med" len="med"/>
          </a:ln>
          <a:effectLst/>
        </p:spPr>
      </p:cxnSp>
      <p:cxnSp>
        <p:nvCxnSpPr>
          <p:cNvPr id="372" name="Straight Connector 371">
            <a:extLst>
              <a:ext uri="{FF2B5EF4-FFF2-40B4-BE49-F238E27FC236}">
                <a16:creationId xmlns:a16="http://schemas.microsoft.com/office/drawing/2014/main" id="{560C7EBC-12BD-4FC5-B138-AE80812C03FB}"/>
              </a:ext>
            </a:extLst>
          </p:cNvPr>
          <p:cNvCxnSpPr/>
          <p:nvPr/>
        </p:nvCxnSpPr>
        <p:spPr bwMode="auto">
          <a:xfrm>
            <a:off x="6258107" y="2773798"/>
            <a:ext cx="182880" cy="0"/>
          </a:xfrm>
          <a:prstGeom prst="line">
            <a:avLst/>
          </a:prstGeom>
          <a:noFill/>
          <a:ln w="28575" cap="flat" cmpd="sng" algn="ctr">
            <a:solidFill>
              <a:schemeClr val="accent3"/>
            </a:solidFill>
            <a:prstDash val="solid"/>
            <a:round/>
            <a:headEnd type="none" w="med" len="med"/>
            <a:tailEnd type="none" w="med" len="med"/>
          </a:ln>
          <a:effectLst/>
        </p:spPr>
      </p:cxnSp>
      <p:sp>
        <p:nvSpPr>
          <p:cNvPr id="458" name="Freeform: Shape 457">
            <a:extLst>
              <a:ext uri="{FF2B5EF4-FFF2-40B4-BE49-F238E27FC236}">
                <a16:creationId xmlns:a16="http://schemas.microsoft.com/office/drawing/2014/main" id="{1A76F378-C88B-4398-8FDE-266C9AEF5353}"/>
              </a:ext>
            </a:extLst>
          </p:cNvPr>
          <p:cNvSpPr/>
          <p:nvPr/>
        </p:nvSpPr>
        <p:spPr bwMode="auto">
          <a:xfrm>
            <a:off x="7561852" y="3045052"/>
            <a:ext cx="3921838" cy="1766217"/>
          </a:xfrm>
          <a:custGeom>
            <a:avLst/>
            <a:gdLst>
              <a:gd name="connsiteX0" fmla="*/ 0 w 3921838"/>
              <a:gd name="connsiteY0" fmla="*/ 0 h 1766217"/>
              <a:gd name="connsiteX1" fmla="*/ 79967 w 3921838"/>
              <a:gd name="connsiteY1" fmla="*/ 0 h 1766217"/>
              <a:gd name="connsiteX2" fmla="*/ 86921 w 3921838"/>
              <a:gd name="connsiteY2" fmla="*/ 59106 h 1766217"/>
              <a:gd name="connsiteX3" fmla="*/ 111258 w 3921838"/>
              <a:gd name="connsiteY3" fmla="*/ 69536 h 1766217"/>
              <a:gd name="connsiteX4" fmla="*/ 111258 w 3921838"/>
              <a:gd name="connsiteY4" fmla="*/ 114735 h 1766217"/>
              <a:gd name="connsiteX5" fmla="*/ 142549 w 3921838"/>
              <a:gd name="connsiteY5" fmla="*/ 121688 h 1766217"/>
              <a:gd name="connsiteX6" fmla="*/ 142549 w 3921838"/>
              <a:gd name="connsiteY6" fmla="*/ 205131 h 1766217"/>
              <a:gd name="connsiteX7" fmla="*/ 142549 w 3921838"/>
              <a:gd name="connsiteY7" fmla="*/ 212085 h 1766217"/>
              <a:gd name="connsiteX8" fmla="*/ 142549 w 3921838"/>
              <a:gd name="connsiteY8" fmla="*/ 417217 h 1766217"/>
              <a:gd name="connsiteX9" fmla="*/ 142549 w 3921838"/>
              <a:gd name="connsiteY9" fmla="*/ 417217 h 1766217"/>
              <a:gd name="connsiteX10" fmla="*/ 170364 w 3921838"/>
              <a:gd name="connsiteY10" fmla="*/ 691884 h 1766217"/>
              <a:gd name="connsiteX11" fmla="*/ 170364 w 3921838"/>
              <a:gd name="connsiteY11" fmla="*/ 691884 h 1766217"/>
              <a:gd name="connsiteX12" fmla="*/ 198178 w 3921838"/>
              <a:gd name="connsiteY12" fmla="*/ 702315 h 1766217"/>
              <a:gd name="connsiteX13" fmla="*/ 309436 w 3921838"/>
              <a:gd name="connsiteY13" fmla="*/ 702315 h 1766217"/>
              <a:gd name="connsiteX14" fmla="*/ 305959 w 3921838"/>
              <a:gd name="connsiteY14" fmla="*/ 883109 h 1766217"/>
              <a:gd name="connsiteX15" fmla="*/ 368542 w 3921838"/>
              <a:gd name="connsiteY15" fmla="*/ 883109 h 1766217"/>
              <a:gd name="connsiteX16" fmla="*/ 368542 w 3921838"/>
              <a:gd name="connsiteY16" fmla="*/ 942214 h 1766217"/>
              <a:gd name="connsiteX17" fmla="*/ 417217 w 3921838"/>
              <a:gd name="connsiteY17" fmla="*/ 942214 h 1766217"/>
              <a:gd name="connsiteX18" fmla="*/ 417217 w 3921838"/>
              <a:gd name="connsiteY18" fmla="*/ 987413 h 1766217"/>
              <a:gd name="connsiteX19" fmla="*/ 462416 w 3921838"/>
              <a:gd name="connsiteY19" fmla="*/ 987413 h 1766217"/>
              <a:gd name="connsiteX20" fmla="*/ 462416 w 3921838"/>
              <a:gd name="connsiteY20" fmla="*/ 1008274 h 1766217"/>
              <a:gd name="connsiteX21" fmla="*/ 490230 w 3921838"/>
              <a:gd name="connsiteY21" fmla="*/ 1008274 h 1766217"/>
              <a:gd name="connsiteX22" fmla="*/ 490230 w 3921838"/>
              <a:gd name="connsiteY22" fmla="*/ 1077810 h 1766217"/>
              <a:gd name="connsiteX23" fmla="*/ 514568 w 3921838"/>
              <a:gd name="connsiteY23" fmla="*/ 1077810 h 1766217"/>
              <a:gd name="connsiteX24" fmla="*/ 514568 w 3921838"/>
              <a:gd name="connsiteY24" fmla="*/ 1129962 h 1766217"/>
              <a:gd name="connsiteX25" fmla="*/ 528475 w 3921838"/>
              <a:gd name="connsiteY25" fmla="*/ 1126485 h 1766217"/>
              <a:gd name="connsiteX26" fmla="*/ 528475 w 3921838"/>
              <a:gd name="connsiteY26" fmla="*/ 1189068 h 1766217"/>
              <a:gd name="connsiteX27" fmla="*/ 584104 w 3921838"/>
              <a:gd name="connsiteY27" fmla="*/ 1189068 h 1766217"/>
              <a:gd name="connsiteX28" fmla="*/ 584104 w 3921838"/>
              <a:gd name="connsiteY28" fmla="*/ 1244697 h 1766217"/>
              <a:gd name="connsiteX29" fmla="*/ 643210 w 3921838"/>
              <a:gd name="connsiteY29" fmla="*/ 1244697 h 1766217"/>
              <a:gd name="connsiteX30" fmla="*/ 625826 w 3921838"/>
              <a:gd name="connsiteY30" fmla="*/ 1286418 h 1766217"/>
              <a:gd name="connsiteX31" fmla="*/ 664070 w 3921838"/>
              <a:gd name="connsiteY31" fmla="*/ 1286418 h 1766217"/>
              <a:gd name="connsiteX32" fmla="*/ 664070 w 3921838"/>
              <a:gd name="connsiteY32" fmla="*/ 1328140 h 1766217"/>
              <a:gd name="connsiteX33" fmla="*/ 744037 w 3921838"/>
              <a:gd name="connsiteY33" fmla="*/ 1328140 h 1766217"/>
              <a:gd name="connsiteX34" fmla="*/ 744037 w 3921838"/>
              <a:gd name="connsiteY34" fmla="*/ 1383769 h 1766217"/>
              <a:gd name="connsiteX35" fmla="*/ 796189 w 3921838"/>
              <a:gd name="connsiteY35" fmla="*/ 1383769 h 1766217"/>
              <a:gd name="connsiteX36" fmla="*/ 796189 w 3921838"/>
              <a:gd name="connsiteY36" fmla="*/ 1470689 h 1766217"/>
              <a:gd name="connsiteX37" fmla="*/ 952645 w 3921838"/>
              <a:gd name="connsiteY37" fmla="*/ 1470689 h 1766217"/>
              <a:gd name="connsiteX38" fmla="*/ 952645 w 3921838"/>
              <a:gd name="connsiteY38" fmla="*/ 1522841 h 1766217"/>
              <a:gd name="connsiteX39" fmla="*/ 2166051 w 3921838"/>
              <a:gd name="connsiteY39" fmla="*/ 1522841 h 1766217"/>
              <a:gd name="connsiteX40" fmla="*/ 2166051 w 3921838"/>
              <a:gd name="connsiteY40" fmla="*/ 1574993 h 1766217"/>
              <a:gd name="connsiteX41" fmla="*/ 2405950 w 3921838"/>
              <a:gd name="connsiteY41" fmla="*/ 1574993 h 1766217"/>
              <a:gd name="connsiteX42" fmla="*/ 2405950 w 3921838"/>
              <a:gd name="connsiteY42" fmla="*/ 1675820 h 1766217"/>
              <a:gd name="connsiteX43" fmla="*/ 2652803 w 3921838"/>
              <a:gd name="connsiteY43" fmla="*/ 1682774 h 1766217"/>
              <a:gd name="connsiteX44" fmla="*/ 2652803 w 3921838"/>
              <a:gd name="connsiteY44" fmla="*/ 1724496 h 1766217"/>
              <a:gd name="connsiteX45" fmla="*/ 2687572 w 3921838"/>
              <a:gd name="connsiteY45" fmla="*/ 1724496 h 1766217"/>
              <a:gd name="connsiteX46" fmla="*/ 3111742 w 3921838"/>
              <a:gd name="connsiteY46" fmla="*/ 1724496 h 1766217"/>
              <a:gd name="connsiteX47" fmla="*/ 3111742 w 3921838"/>
              <a:gd name="connsiteY47" fmla="*/ 1766217 h 1766217"/>
              <a:gd name="connsiteX48" fmla="*/ 3921838 w 3921838"/>
              <a:gd name="connsiteY48" fmla="*/ 1766217 h 1766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921838" h="1766217">
                <a:moveTo>
                  <a:pt x="0" y="0"/>
                </a:moveTo>
                <a:lnTo>
                  <a:pt x="79967" y="0"/>
                </a:lnTo>
                <a:lnTo>
                  <a:pt x="86921" y="59106"/>
                </a:lnTo>
                <a:lnTo>
                  <a:pt x="111258" y="69536"/>
                </a:lnTo>
                <a:lnTo>
                  <a:pt x="111258" y="114735"/>
                </a:lnTo>
                <a:lnTo>
                  <a:pt x="142549" y="121688"/>
                </a:lnTo>
                <a:lnTo>
                  <a:pt x="142549" y="205131"/>
                </a:lnTo>
                <a:lnTo>
                  <a:pt x="142549" y="212085"/>
                </a:lnTo>
                <a:lnTo>
                  <a:pt x="142549" y="417217"/>
                </a:lnTo>
                <a:lnTo>
                  <a:pt x="142549" y="417217"/>
                </a:lnTo>
                <a:lnTo>
                  <a:pt x="170364" y="691884"/>
                </a:lnTo>
                <a:lnTo>
                  <a:pt x="170364" y="691884"/>
                </a:lnTo>
                <a:lnTo>
                  <a:pt x="198178" y="702315"/>
                </a:lnTo>
                <a:lnTo>
                  <a:pt x="309436" y="702315"/>
                </a:lnTo>
                <a:lnTo>
                  <a:pt x="305959" y="883109"/>
                </a:lnTo>
                <a:lnTo>
                  <a:pt x="368542" y="883109"/>
                </a:lnTo>
                <a:lnTo>
                  <a:pt x="368542" y="942214"/>
                </a:lnTo>
                <a:lnTo>
                  <a:pt x="417217" y="942214"/>
                </a:lnTo>
                <a:lnTo>
                  <a:pt x="417217" y="987413"/>
                </a:lnTo>
                <a:lnTo>
                  <a:pt x="462416" y="987413"/>
                </a:lnTo>
                <a:lnTo>
                  <a:pt x="462416" y="1008274"/>
                </a:lnTo>
                <a:lnTo>
                  <a:pt x="490230" y="1008274"/>
                </a:lnTo>
                <a:lnTo>
                  <a:pt x="490230" y="1077810"/>
                </a:lnTo>
                <a:lnTo>
                  <a:pt x="514568" y="1077810"/>
                </a:lnTo>
                <a:lnTo>
                  <a:pt x="514568" y="1129962"/>
                </a:lnTo>
                <a:lnTo>
                  <a:pt x="528475" y="1126485"/>
                </a:lnTo>
                <a:lnTo>
                  <a:pt x="528475" y="1189068"/>
                </a:lnTo>
                <a:lnTo>
                  <a:pt x="584104" y="1189068"/>
                </a:lnTo>
                <a:lnTo>
                  <a:pt x="584104" y="1244697"/>
                </a:lnTo>
                <a:lnTo>
                  <a:pt x="643210" y="1244697"/>
                </a:lnTo>
                <a:lnTo>
                  <a:pt x="625826" y="1286418"/>
                </a:lnTo>
                <a:lnTo>
                  <a:pt x="664070" y="1286418"/>
                </a:lnTo>
                <a:lnTo>
                  <a:pt x="664070" y="1328140"/>
                </a:lnTo>
                <a:lnTo>
                  <a:pt x="744037" y="1328140"/>
                </a:lnTo>
                <a:lnTo>
                  <a:pt x="744037" y="1383769"/>
                </a:lnTo>
                <a:lnTo>
                  <a:pt x="796189" y="1383769"/>
                </a:lnTo>
                <a:lnTo>
                  <a:pt x="796189" y="1470689"/>
                </a:lnTo>
                <a:lnTo>
                  <a:pt x="952645" y="1470689"/>
                </a:lnTo>
                <a:lnTo>
                  <a:pt x="952645" y="1522841"/>
                </a:lnTo>
                <a:lnTo>
                  <a:pt x="2166051" y="1522841"/>
                </a:lnTo>
                <a:lnTo>
                  <a:pt x="2166051" y="1574993"/>
                </a:lnTo>
                <a:lnTo>
                  <a:pt x="2405950" y="1574993"/>
                </a:lnTo>
                <a:lnTo>
                  <a:pt x="2405950" y="1675820"/>
                </a:lnTo>
                <a:lnTo>
                  <a:pt x="2652803" y="1682774"/>
                </a:lnTo>
                <a:lnTo>
                  <a:pt x="2652803" y="1724496"/>
                </a:lnTo>
                <a:lnTo>
                  <a:pt x="2687572" y="1724496"/>
                </a:lnTo>
                <a:lnTo>
                  <a:pt x="3111742" y="1724496"/>
                </a:lnTo>
                <a:lnTo>
                  <a:pt x="3111742" y="1766217"/>
                </a:lnTo>
                <a:lnTo>
                  <a:pt x="3921838" y="1766217"/>
                </a:lnTo>
              </a:path>
            </a:pathLst>
          </a:custGeom>
          <a:noFill/>
          <a:ln w="28575">
            <a:solidFill>
              <a:schemeClr val="accent3"/>
            </a:solidFill>
            <a:miter lim="800000"/>
            <a:headEnd/>
            <a:tailEnd/>
          </a:ln>
        </p:spPr>
        <p:txBody>
          <a:bodyPr rtlCol="0" anchor="ctr"/>
          <a:lstStyle/>
          <a:p>
            <a:pPr algn="ctr"/>
            <a:endParaRPr lang="en-US" dirty="0"/>
          </a:p>
        </p:txBody>
      </p:sp>
      <p:grpSp>
        <p:nvGrpSpPr>
          <p:cNvPr id="459" name="Group 458">
            <a:extLst>
              <a:ext uri="{FF2B5EF4-FFF2-40B4-BE49-F238E27FC236}">
                <a16:creationId xmlns:a16="http://schemas.microsoft.com/office/drawing/2014/main" id="{95214010-A62E-4432-84FA-D98D8EE3B167}"/>
              </a:ext>
            </a:extLst>
          </p:cNvPr>
          <p:cNvGrpSpPr/>
          <p:nvPr/>
        </p:nvGrpSpPr>
        <p:grpSpPr>
          <a:xfrm>
            <a:off x="7616367" y="3069329"/>
            <a:ext cx="91440" cy="91440"/>
            <a:chOff x="4511085" y="3795298"/>
            <a:chExt cx="91440" cy="91440"/>
          </a:xfrm>
        </p:grpSpPr>
        <p:cxnSp>
          <p:nvCxnSpPr>
            <p:cNvPr id="460" name="Straight Connector 459">
              <a:extLst>
                <a:ext uri="{FF2B5EF4-FFF2-40B4-BE49-F238E27FC236}">
                  <a16:creationId xmlns:a16="http://schemas.microsoft.com/office/drawing/2014/main" id="{3196F219-5559-40FF-BFEB-60AACCD7063C}"/>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461" name="Straight Connector 460">
              <a:extLst>
                <a:ext uri="{FF2B5EF4-FFF2-40B4-BE49-F238E27FC236}">
                  <a16:creationId xmlns:a16="http://schemas.microsoft.com/office/drawing/2014/main" id="{37B502DD-1639-44AB-A412-1BD6C6C3A15B}"/>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62" name="Group 461">
            <a:extLst>
              <a:ext uri="{FF2B5EF4-FFF2-40B4-BE49-F238E27FC236}">
                <a16:creationId xmlns:a16="http://schemas.microsoft.com/office/drawing/2014/main" id="{517E2A3F-39DD-4CE0-B0CF-D5E3FE4F1D01}"/>
              </a:ext>
            </a:extLst>
          </p:cNvPr>
          <p:cNvGrpSpPr/>
          <p:nvPr/>
        </p:nvGrpSpPr>
        <p:grpSpPr>
          <a:xfrm>
            <a:off x="7661566" y="3218832"/>
            <a:ext cx="91440" cy="91440"/>
            <a:chOff x="4511085" y="3795298"/>
            <a:chExt cx="91440" cy="91440"/>
          </a:xfrm>
        </p:grpSpPr>
        <p:cxnSp>
          <p:nvCxnSpPr>
            <p:cNvPr id="463" name="Straight Connector 462">
              <a:extLst>
                <a:ext uri="{FF2B5EF4-FFF2-40B4-BE49-F238E27FC236}">
                  <a16:creationId xmlns:a16="http://schemas.microsoft.com/office/drawing/2014/main" id="{C4864B2C-A985-4CD9-B495-17168894C0ED}"/>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464" name="Straight Connector 463">
              <a:extLst>
                <a:ext uri="{FF2B5EF4-FFF2-40B4-BE49-F238E27FC236}">
                  <a16:creationId xmlns:a16="http://schemas.microsoft.com/office/drawing/2014/main" id="{3D8AD063-25B8-4E6C-B62B-3B49B3B9F378}"/>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65" name="Group 464">
            <a:extLst>
              <a:ext uri="{FF2B5EF4-FFF2-40B4-BE49-F238E27FC236}">
                <a16:creationId xmlns:a16="http://schemas.microsoft.com/office/drawing/2014/main" id="{4F2300E2-366E-4D8C-90F1-9C2241127649}"/>
              </a:ext>
            </a:extLst>
          </p:cNvPr>
          <p:cNvGrpSpPr/>
          <p:nvPr/>
        </p:nvGrpSpPr>
        <p:grpSpPr>
          <a:xfrm>
            <a:off x="7661566" y="3298799"/>
            <a:ext cx="91440" cy="91440"/>
            <a:chOff x="4511085" y="3795298"/>
            <a:chExt cx="91440" cy="91440"/>
          </a:xfrm>
        </p:grpSpPr>
        <p:cxnSp>
          <p:nvCxnSpPr>
            <p:cNvPr id="466" name="Straight Connector 465">
              <a:extLst>
                <a:ext uri="{FF2B5EF4-FFF2-40B4-BE49-F238E27FC236}">
                  <a16:creationId xmlns:a16="http://schemas.microsoft.com/office/drawing/2014/main" id="{6DD5276F-93E6-484F-9A32-A33484F6F087}"/>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467" name="Straight Connector 466">
              <a:extLst>
                <a:ext uri="{FF2B5EF4-FFF2-40B4-BE49-F238E27FC236}">
                  <a16:creationId xmlns:a16="http://schemas.microsoft.com/office/drawing/2014/main" id="{ED446CCC-5AA2-4826-8629-1AB2A599D79D}"/>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68" name="Group 467">
            <a:extLst>
              <a:ext uri="{FF2B5EF4-FFF2-40B4-BE49-F238E27FC236}">
                <a16:creationId xmlns:a16="http://schemas.microsoft.com/office/drawing/2014/main" id="{285A4746-49B2-4C14-8D63-FB6ACAE633C3}"/>
              </a:ext>
            </a:extLst>
          </p:cNvPr>
          <p:cNvGrpSpPr/>
          <p:nvPr/>
        </p:nvGrpSpPr>
        <p:grpSpPr>
          <a:xfrm>
            <a:off x="7682427" y="3503931"/>
            <a:ext cx="91440" cy="91440"/>
            <a:chOff x="4511085" y="3795298"/>
            <a:chExt cx="91440" cy="91440"/>
          </a:xfrm>
        </p:grpSpPr>
        <p:cxnSp>
          <p:nvCxnSpPr>
            <p:cNvPr id="469" name="Straight Connector 468">
              <a:extLst>
                <a:ext uri="{FF2B5EF4-FFF2-40B4-BE49-F238E27FC236}">
                  <a16:creationId xmlns:a16="http://schemas.microsoft.com/office/drawing/2014/main" id="{C81A7C3E-E613-4772-A8CA-BB0A3CECB111}"/>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470" name="Straight Connector 469">
              <a:extLst>
                <a:ext uri="{FF2B5EF4-FFF2-40B4-BE49-F238E27FC236}">
                  <a16:creationId xmlns:a16="http://schemas.microsoft.com/office/drawing/2014/main" id="{C71D5C5D-4C36-46B1-92B6-EEE19E4BFD9C}"/>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71" name="Group 470">
            <a:extLst>
              <a:ext uri="{FF2B5EF4-FFF2-40B4-BE49-F238E27FC236}">
                <a16:creationId xmlns:a16="http://schemas.microsoft.com/office/drawing/2014/main" id="{5C930D75-CA59-4E93-B821-907350CED9F3}"/>
              </a:ext>
            </a:extLst>
          </p:cNvPr>
          <p:cNvGrpSpPr/>
          <p:nvPr/>
        </p:nvGrpSpPr>
        <p:grpSpPr>
          <a:xfrm>
            <a:off x="7682427" y="3552606"/>
            <a:ext cx="91440" cy="91440"/>
            <a:chOff x="4511085" y="3795298"/>
            <a:chExt cx="91440" cy="91440"/>
          </a:xfrm>
        </p:grpSpPr>
        <p:cxnSp>
          <p:nvCxnSpPr>
            <p:cNvPr id="472" name="Straight Connector 471">
              <a:extLst>
                <a:ext uri="{FF2B5EF4-FFF2-40B4-BE49-F238E27FC236}">
                  <a16:creationId xmlns:a16="http://schemas.microsoft.com/office/drawing/2014/main" id="{1B196E82-4311-4056-A5AE-CC0557FD9624}"/>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473" name="Straight Connector 472">
              <a:extLst>
                <a:ext uri="{FF2B5EF4-FFF2-40B4-BE49-F238E27FC236}">
                  <a16:creationId xmlns:a16="http://schemas.microsoft.com/office/drawing/2014/main" id="{73862C86-54DB-4639-AD97-F02B02676298}"/>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74" name="Group 473">
            <a:extLst>
              <a:ext uri="{FF2B5EF4-FFF2-40B4-BE49-F238E27FC236}">
                <a16:creationId xmlns:a16="http://schemas.microsoft.com/office/drawing/2014/main" id="{C10CC960-9EB6-44BA-8CA1-08674AC4DB5B}"/>
              </a:ext>
            </a:extLst>
          </p:cNvPr>
          <p:cNvGrpSpPr/>
          <p:nvPr/>
        </p:nvGrpSpPr>
        <p:grpSpPr>
          <a:xfrm>
            <a:off x="7682427" y="3656911"/>
            <a:ext cx="91440" cy="91440"/>
            <a:chOff x="4511085" y="3795298"/>
            <a:chExt cx="91440" cy="91440"/>
          </a:xfrm>
        </p:grpSpPr>
        <p:cxnSp>
          <p:nvCxnSpPr>
            <p:cNvPr id="475" name="Straight Connector 474">
              <a:extLst>
                <a:ext uri="{FF2B5EF4-FFF2-40B4-BE49-F238E27FC236}">
                  <a16:creationId xmlns:a16="http://schemas.microsoft.com/office/drawing/2014/main" id="{3D67FEA5-0092-4D5F-B87F-2726AF2C789D}"/>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476" name="Straight Connector 475">
              <a:extLst>
                <a:ext uri="{FF2B5EF4-FFF2-40B4-BE49-F238E27FC236}">
                  <a16:creationId xmlns:a16="http://schemas.microsoft.com/office/drawing/2014/main" id="{2DBA4A56-5587-45F5-89DB-DCA9288FE04A}"/>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77" name="Group 476">
            <a:extLst>
              <a:ext uri="{FF2B5EF4-FFF2-40B4-BE49-F238E27FC236}">
                <a16:creationId xmlns:a16="http://schemas.microsoft.com/office/drawing/2014/main" id="{28239D37-9054-4265-B831-D07B0A5D414E}"/>
              </a:ext>
            </a:extLst>
          </p:cNvPr>
          <p:cNvGrpSpPr/>
          <p:nvPr/>
        </p:nvGrpSpPr>
        <p:grpSpPr>
          <a:xfrm>
            <a:off x="7831930" y="3747308"/>
            <a:ext cx="91440" cy="91440"/>
            <a:chOff x="4511085" y="3795298"/>
            <a:chExt cx="91440" cy="91440"/>
          </a:xfrm>
        </p:grpSpPr>
        <p:cxnSp>
          <p:nvCxnSpPr>
            <p:cNvPr id="478" name="Straight Connector 477">
              <a:extLst>
                <a:ext uri="{FF2B5EF4-FFF2-40B4-BE49-F238E27FC236}">
                  <a16:creationId xmlns:a16="http://schemas.microsoft.com/office/drawing/2014/main" id="{2869C429-DF95-4D0B-B810-BD56177E1482}"/>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479" name="Straight Connector 478">
              <a:extLst>
                <a:ext uri="{FF2B5EF4-FFF2-40B4-BE49-F238E27FC236}">
                  <a16:creationId xmlns:a16="http://schemas.microsoft.com/office/drawing/2014/main" id="{DBE72CF1-D59C-4AA3-B2CB-D21BC8BEC2D9}"/>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0" name="Group 479">
            <a:extLst>
              <a:ext uri="{FF2B5EF4-FFF2-40B4-BE49-F238E27FC236}">
                <a16:creationId xmlns:a16="http://schemas.microsoft.com/office/drawing/2014/main" id="{73399568-2DD3-4CC6-80E2-990A7819B075}"/>
              </a:ext>
            </a:extLst>
          </p:cNvPr>
          <p:cNvGrpSpPr/>
          <p:nvPr/>
        </p:nvGrpSpPr>
        <p:grpSpPr>
          <a:xfrm>
            <a:off x="7828453" y="3841182"/>
            <a:ext cx="91440" cy="91440"/>
            <a:chOff x="4511085" y="3795298"/>
            <a:chExt cx="91440" cy="91440"/>
          </a:xfrm>
        </p:grpSpPr>
        <p:cxnSp>
          <p:nvCxnSpPr>
            <p:cNvPr id="481" name="Straight Connector 480">
              <a:extLst>
                <a:ext uri="{FF2B5EF4-FFF2-40B4-BE49-F238E27FC236}">
                  <a16:creationId xmlns:a16="http://schemas.microsoft.com/office/drawing/2014/main" id="{93101940-9DF0-4D06-A105-96307DD02C6B}"/>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482" name="Straight Connector 481">
              <a:extLst>
                <a:ext uri="{FF2B5EF4-FFF2-40B4-BE49-F238E27FC236}">
                  <a16:creationId xmlns:a16="http://schemas.microsoft.com/office/drawing/2014/main" id="{1A774E48-F57B-4C51-A00D-47091E4C2150}"/>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3" name="Group 482">
            <a:extLst>
              <a:ext uri="{FF2B5EF4-FFF2-40B4-BE49-F238E27FC236}">
                <a16:creationId xmlns:a16="http://schemas.microsoft.com/office/drawing/2014/main" id="{7C87B576-E509-4D18-BB4A-49E7D8BD685A}"/>
              </a:ext>
            </a:extLst>
          </p:cNvPr>
          <p:cNvGrpSpPr/>
          <p:nvPr/>
        </p:nvGrpSpPr>
        <p:grpSpPr>
          <a:xfrm>
            <a:off x="7877129" y="3931579"/>
            <a:ext cx="91440" cy="91440"/>
            <a:chOff x="4511085" y="3795298"/>
            <a:chExt cx="91440" cy="91440"/>
          </a:xfrm>
        </p:grpSpPr>
        <p:cxnSp>
          <p:nvCxnSpPr>
            <p:cNvPr id="484" name="Straight Connector 483">
              <a:extLst>
                <a:ext uri="{FF2B5EF4-FFF2-40B4-BE49-F238E27FC236}">
                  <a16:creationId xmlns:a16="http://schemas.microsoft.com/office/drawing/2014/main" id="{1C25663B-E79F-4E38-90CD-3C973638BCC9}"/>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485" name="Straight Connector 484">
              <a:extLst>
                <a:ext uri="{FF2B5EF4-FFF2-40B4-BE49-F238E27FC236}">
                  <a16:creationId xmlns:a16="http://schemas.microsoft.com/office/drawing/2014/main" id="{5A6D0795-08CD-43F9-8461-097C35BCED18}"/>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6" name="Group 485">
            <a:extLst>
              <a:ext uri="{FF2B5EF4-FFF2-40B4-BE49-F238E27FC236}">
                <a16:creationId xmlns:a16="http://schemas.microsoft.com/office/drawing/2014/main" id="{B5561DA6-A7D6-44BB-80FD-6F2ABC2855BF}"/>
              </a:ext>
            </a:extLst>
          </p:cNvPr>
          <p:cNvGrpSpPr/>
          <p:nvPr/>
        </p:nvGrpSpPr>
        <p:grpSpPr>
          <a:xfrm>
            <a:off x="7932758" y="3987208"/>
            <a:ext cx="91440" cy="91440"/>
            <a:chOff x="4511085" y="3795298"/>
            <a:chExt cx="91440" cy="91440"/>
          </a:xfrm>
        </p:grpSpPr>
        <p:cxnSp>
          <p:nvCxnSpPr>
            <p:cNvPr id="487" name="Straight Connector 486">
              <a:extLst>
                <a:ext uri="{FF2B5EF4-FFF2-40B4-BE49-F238E27FC236}">
                  <a16:creationId xmlns:a16="http://schemas.microsoft.com/office/drawing/2014/main" id="{87975E0D-930E-47D9-A10D-EC882625355E}"/>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488" name="Straight Connector 487">
              <a:extLst>
                <a:ext uri="{FF2B5EF4-FFF2-40B4-BE49-F238E27FC236}">
                  <a16:creationId xmlns:a16="http://schemas.microsoft.com/office/drawing/2014/main" id="{549F4A06-4D26-4056-8DFA-56524671D1D5}"/>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9" name="Group 488">
            <a:extLst>
              <a:ext uri="{FF2B5EF4-FFF2-40B4-BE49-F238E27FC236}">
                <a16:creationId xmlns:a16="http://schemas.microsoft.com/office/drawing/2014/main" id="{899BBF64-6E4D-46BB-856B-43CAD056527C}"/>
              </a:ext>
            </a:extLst>
          </p:cNvPr>
          <p:cNvGrpSpPr/>
          <p:nvPr/>
        </p:nvGrpSpPr>
        <p:grpSpPr>
          <a:xfrm>
            <a:off x="8002294" y="4088036"/>
            <a:ext cx="91440" cy="91440"/>
            <a:chOff x="4511085" y="3795298"/>
            <a:chExt cx="91440" cy="91440"/>
          </a:xfrm>
        </p:grpSpPr>
        <p:cxnSp>
          <p:nvCxnSpPr>
            <p:cNvPr id="490" name="Straight Connector 489">
              <a:extLst>
                <a:ext uri="{FF2B5EF4-FFF2-40B4-BE49-F238E27FC236}">
                  <a16:creationId xmlns:a16="http://schemas.microsoft.com/office/drawing/2014/main" id="{732D3758-E225-4C78-8E16-5474B4B07D7A}"/>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491" name="Straight Connector 490">
              <a:extLst>
                <a:ext uri="{FF2B5EF4-FFF2-40B4-BE49-F238E27FC236}">
                  <a16:creationId xmlns:a16="http://schemas.microsoft.com/office/drawing/2014/main" id="{8E468D61-BC9A-47D4-9C1E-77D61E20F225}"/>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92" name="Group 491">
            <a:extLst>
              <a:ext uri="{FF2B5EF4-FFF2-40B4-BE49-F238E27FC236}">
                <a16:creationId xmlns:a16="http://schemas.microsoft.com/office/drawing/2014/main" id="{A818D76B-B022-4A5A-98FE-6949BB31806C}"/>
              </a:ext>
            </a:extLst>
          </p:cNvPr>
          <p:cNvGrpSpPr/>
          <p:nvPr/>
        </p:nvGrpSpPr>
        <p:grpSpPr>
          <a:xfrm>
            <a:off x="8023154" y="4185386"/>
            <a:ext cx="91440" cy="91440"/>
            <a:chOff x="4511085" y="3795298"/>
            <a:chExt cx="91440" cy="91440"/>
          </a:xfrm>
        </p:grpSpPr>
        <p:cxnSp>
          <p:nvCxnSpPr>
            <p:cNvPr id="493" name="Straight Connector 492">
              <a:extLst>
                <a:ext uri="{FF2B5EF4-FFF2-40B4-BE49-F238E27FC236}">
                  <a16:creationId xmlns:a16="http://schemas.microsoft.com/office/drawing/2014/main" id="{8C79D710-C9AC-4334-A339-B0DF763DB7E9}"/>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494" name="Straight Connector 493">
              <a:extLst>
                <a:ext uri="{FF2B5EF4-FFF2-40B4-BE49-F238E27FC236}">
                  <a16:creationId xmlns:a16="http://schemas.microsoft.com/office/drawing/2014/main" id="{523D8C35-7FAF-49A9-AE69-237F5AA8C4CD}"/>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95" name="Group 494">
            <a:extLst>
              <a:ext uri="{FF2B5EF4-FFF2-40B4-BE49-F238E27FC236}">
                <a16:creationId xmlns:a16="http://schemas.microsoft.com/office/drawing/2014/main" id="{F9260C6D-ACCA-4FD3-9BD9-21781E98C329}"/>
              </a:ext>
            </a:extLst>
          </p:cNvPr>
          <p:cNvGrpSpPr/>
          <p:nvPr/>
        </p:nvGrpSpPr>
        <p:grpSpPr>
          <a:xfrm>
            <a:off x="8096167" y="4230585"/>
            <a:ext cx="91440" cy="91440"/>
            <a:chOff x="4511085" y="3795298"/>
            <a:chExt cx="91440" cy="91440"/>
          </a:xfrm>
        </p:grpSpPr>
        <p:cxnSp>
          <p:nvCxnSpPr>
            <p:cNvPr id="496" name="Straight Connector 495">
              <a:extLst>
                <a:ext uri="{FF2B5EF4-FFF2-40B4-BE49-F238E27FC236}">
                  <a16:creationId xmlns:a16="http://schemas.microsoft.com/office/drawing/2014/main" id="{90CEB4CE-6B7E-4C34-B410-86B3562B83BD}"/>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497" name="Straight Connector 496">
              <a:extLst>
                <a:ext uri="{FF2B5EF4-FFF2-40B4-BE49-F238E27FC236}">
                  <a16:creationId xmlns:a16="http://schemas.microsoft.com/office/drawing/2014/main" id="{95AA3114-9864-406C-A7EF-B7AF803F4971}"/>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98" name="Group 497">
            <a:extLst>
              <a:ext uri="{FF2B5EF4-FFF2-40B4-BE49-F238E27FC236}">
                <a16:creationId xmlns:a16="http://schemas.microsoft.com/office/drawing/2014/main" id="{07AD43B7-F1B9-4E0D-87F1-007DEAC3B77C}"/>
              </a:ext>
            </a:extLst>
          </p:cNvPr>
          <p:cNvGrpSpPr/>
          <p:nvPr/>
        </p:nvGrpSpPr>
        <p:grpSpPr>
          <a:xfrm>
            <a:off x="8179610" y="4327935"/>
            <a:ext cx="91440" cy="91440"/>
            <a:chOff x="4511085" y="3795298"/>
            <a:chExt cx="91440" cy="91440"/>
          </a:xfrm>
        </p:grpSpPr>
        <p:cxnSp>
          <p:nvCxnSpPr>
            <p:cNvPr id="499" name="Straight Connector 498">
              <a:extLst>
                <a:ext uri="{FF2B5EF4-FFF2-40B4-BE49-F238E27FC236}">
                  <a16:creationId xmlns:a16="http://schemas.microsoft.com/office/drawing/2014/main" id="{9DFA008F-040F-4C23-8B19-2298F6F7EE3E}"/>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500" name="Straight Connector 499">
              <a:extLst>
                <a:ext uri="{FF2B5EF4-FFF2-40B4-BE49-F238E27FC236}">
                  <a16:creationId xmlns:a16="http://schemas.microsoft.com/office/drawing/2014/main" id="{6C6310D8-7302-44D3-86D0-FAC99FD8FE13}"/>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01" name="Group 500">
            <a:extLst>
              <a:ext uri="{FF2B5EF4-FFF2-40B4-BE49-F238E27FC236}">
                <a16:creationId xmlns:a16="http://schemas.microsoft.com/office/drawing/2014/main" id="{67327694-249C-40D7-8817-641E20A70F31}"/>
              </a:ext>
            </a:extLst>
          </p:cNvPr>
          <p:cNvGrpSpPr/>
          <p:nvPr/>
        </p:nvGrpSpPr>
        <p:grpSpPr>
          <a:xfrm>
            <a:off x="8256100" y="4376611"/>
            <a:ext cx="91440" cy="91440"/>
            <a:chOff x="4511085" y="3795298"/>
            <a:chExt cx="91440" cy="91440"/>
          </a:xfrm>
        </p:grpSpPr>
        <p:cxnSp>
          <p:nvCxnSpPr>
            <p:cNvPr id="502" name="Straight Connector 501">
              <a:extLst>
                <a:ext uri="{FF2B5EF4-FFF2-40B4-BE49-F238E27FC236}">
                  <a16:creationId xmlns:a16="http://schemas.microsoft.com/office/drawing/2014/main" id="{804AF471-0BB1-41A9-AAF0-034B207128BD}"/>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503" name="Straight Connector 502">
              <a:extLst>
                <a:ext uri="{FF2B5EF4-FFF2-40B4-BE49-F238E27FC236}">
                  <a16:creationId xmlns:a16="http://schemas.microsoft.com/office/drawing/2014/main" id="{605DA07D-7CD1-4483-A2AA-5CD1868D0F81}"/>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04" name="Group 503">
            <a:extLst>
              <a:ext uri="{FF2B5EF4-FFF2-40B4-BE49-F238E27FC236}">
                <a16:creationId xmlns:a16="http://schemas.microsoft.com/office/drawing/2014/main" id="{D1299E07-7DE2-404E-A5D3-52C47824E87D}"/>
              </a:ext>
            </a:extLst>
          </p:cNvPr>
          <p:cNvGrpSpPr/>
          <p:nvPr/>
        </p:nvGrpSpPr>
        <p:grpSpPr>
          <a:xfrm>
            <a:off x="8308252" y="4428763"/>
            <a:ext cx="91440" cy="91440"/>
            <a:chOff x="4511085" y="3795298"/>
            <a:chExt cx="91440" cy="91440"/>
          </a:xfrm>
        </p:grpSpPr>
        <p:cxnSp>
          <p:nvCxnSpPr>
            <p:cNvPr id="505" name="Straight Connector 504">
              <a:extLst>
                <a:ext uri="{FF2B5EF4-FFF2-40B4-BE49-F238E27FC236}">
                  <a16:creationId xmlns:a16="http://schemas.microsoft.com/office/drawing/2014/main" id="{562A30EF-2107-49E7-A9AF-895091F0940F}"/>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506" name="Straight Connector 505">
              <a:extLst>
                <a:ext uri="{FF2B5EF4-FFF2-40B4-BE49-F238E27FC236}">
                  <a16:creationId xmlns:a16="http://schemas.microsoft.com/office/drawing/2014/main" id="{7AABB23D-59AC-4ABF-9FA3-A0B00F7A553A}"/>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07" name="Group 506">
            <a:extLst>
              <a:ext uri="{FF2B5EF4-FFF2-40B4-BE49-F238E27FC236}">
                <a16:creationId xmlns:a16="http://schemas.microsoft.com/office/drawing/2014/main" id="{25619FB5-16A2-4F8E-83C0-2A4824C1FB0C}"/>
              </a:ext>
            </a:extLst>
          </p:cNvPr>
          <p:cNvGrpSpPr/>
          <p:nvPr/>
        </p:nvGrpSpPr>
        <p:grpSpPr>
          <a:xfrm>
            <a:off x="8308252" y="4470485"/>
            <a:ext cx="91440" cy="91440"/>
            <a:chOff x="4511085" y="3795298"/>
            <a:chExt cx="91440" cy="91440"/>
          </a:xfrm>
        </p:grpSpPr>
        <p:cxnSp>
          <p:nvCxnSpPr>
            <p:cNvPr id="508" name="Straight Connector 507">
              <a:extLst>
                <a:ext uri="{FF2B5EF4-FFF2-40B4-BE49-F238E27FC236}">
                  <a16:creationId xmlns:a16="http://schemas.microsoft.com/office/drawing/2014/main" id="{8A41FF79-0A6E-4EA2-B6F3-A04B11BB813F}"/>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509" name="Straight Connector 508">
              <a:extLst>
                <a:ext uri="{FF2B5EF4-FFF2-40B4-BE49-F238E27FC236}">
                  <a16:creationId xmlns:a16="http://schemas.microsoft.com/office/drawing/2014/main" id="{59308E66-32FD-4A86-9D67-6C2C7B37FCA7}"/>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10" name="Group 509">
            <a:extLst>
              <a:ext uri="{FF2B5EF4-FFF2-40B4-BE49-F238E27FC236}">
                <a16:creationId xmlns:a16="http://schemas.microsoft.com/office/drawing/2014/main" id="{C5F24C7B-ABB9-4F0F-AA1A-33214250DE78}"/>
              </a:ext>
            </a:extLst>
          </p:cNvPr>
          <p:cNvGrpSpPr/>
          <p:nvPr/>
        </p:nvGrpSpPr>
        <p:grpSpPr>
          <a:xfrm>
            <a:off x="8464709" y="4519160"/>
            <a:ext cx="91440" cy="91440"/>
            <a:chOff x="4511085" y="3795298"/>
            <a:chExt cx="91440" cy="91440"/>
          </a:xfrm>
        </p:grpSpPr>
        <p:cxnSp>
          <p:nvCxnSpPr>
            <p:cNvPr id="511" name="Straight Connector 510">
              <a:extLst>
                <a:ext uri="{FF2B5EF4-FFF2-40B4-BE49-F238E27FC236}">
                  <a16:creationId xmlns:a16="http://schemas.microsoft.com/office/drawing/2014/main" id="{082C3F8D-4A34-4FD5-A4CC-25D98165FF35}"/>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512" name="Straight Connector 511">
              <a:extLst>
                <a:ext uri="{FF2B5EF4-FFF2-40B4-BE49-F238E27FC236}">
                  <a16:creationId xmlns:a16="http://schemas.microsoft.com/office/drawing/2014/main" id="{5969FD57-A3FD-4B30-96CC-C0769C7734D1}"/>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13" name="Group 512">
            <a:extLst>
              <a:ext uri="{FF2B5EF4-FFF2-40B4-BE49-F238E27FC236}">
                <a16:creationId xmlns:a16="http://schemas.microsoft.com/office/drawing/2014/main" id="{15950BC4-FDEB-4B27-BDA3-CFB027E749A4}"/>
              </a:ext>
            </a:extLst>
          </p:cNvPr>
          <p:cNvGrpSpPr/>
          <p:nvPr/>
        </p:nvGrpSpPr>
        <p:grpSpPr>
          <a:xfrm>
            <a:off x="9667684" y="4578266"/>
            <a:ext cx="91440" cy="91440"/>
            <a:chOff x="4511085" y="3795298"/>
            <a:chExt cx="91440" cy="91440"/>
          </a:xfrm>
        </p:grpSpPr>
        <p:cxnSp>
          <p:nvCxnSpPr>
            <p:cNvPr id="514" name="Straight Connector 513">
              <a:extLst>
                <a:ext uri="{FF2B5EF4-FFF2-40B4-BE49-F238E27FC236}">
                  <a16:creationId xmlns:a16="http://schemas.microsoft.com/office/drawing/2014/main" id="{34381AEA-E2DB-4A77-9C3B-B6F272CDC23C}"/>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515" name="Straight Connector 514">
              <a:extLst>
                <a:ext uri="{FF2B5EF4-FFF2-40B4-BE49-F238E27FC236}">
                  <a16:creationId xmlns:a16="http://schemas.microsoft.com/office/drawing/2014/main" id="{D367F7AB-3732-4AA1-AFD8-90DCCB1E5556}"/>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16" name="Group 515">
            <a:extLst>
              <a:ext uri="{FF2B5EF4-FFF2-40B4-BE49-F238E27FC236}">
                <a16:creationId xmlns:a16="http://schemas.microsoft.com/office/drawing/2014/main" id="{1502E302-B30A-48A6-A01C-A8BA3C039E26}"/>
              </a:ext>
            </a:extLst>
          </p:cNvPr>
          <p:cNvGrpSpPr/>
          <p:nvPr/>
        </p:nvGrpSpPr>
        <p:grpSpPr>
          <a:xfrm>
            <a:off x="9918014" y="4630418"/>
            <a:ext cx="91440" cy="91440"/>
            <a:chOff x="4511085" y="3795298"/>
            <a:chExt cx="91440" cy="91440"/>
          </a:xfrm>
        </p:grpSpPr>
        <p:cxnSp>
          <p:nvCxnSpPr>
            <p:cNvPr id="517" name="Straight Connector 516">
              <a:extLst>
                <a:ext uri="{FF2B5EF4-FFF2-40B4-BE49-F238E27FC236}">
                  <a16:creationId xmlns:a16="http://schemas.microsoft.com/office/drawing/2014/main" id="{7E30E033-48DF-4823-906C-73845428EC3A}"/>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518" name="Straight Connector 517">
              <a:extLst>
                <a:ext uri="{FF2B5EF4-FFF2-40B4-BE49-F238E27FC236}">
                  <a16:creationId xmlns:a16="http://schemas.microsoft.com/office/drawing/2014/main" id="{365EF8C9-87F0-4EC9-BB83-B49BB61E4C05}"/>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19" name="Group 518">
            <a:extLst>
              <a:ext uri="{FF2B5EF4-FFF2-40B4-BE49-F238E27FC236}">
                <a16:creationId xmlns:a16="http://schemas.microsoft.com/office/drawing/2014/main" id="{21EFA75A-6020-498D-91F5-081AA40741CA}"/>
              </a:ext>
            </a:extLst>
          </p:cNvPr>
          <p:cNvGrpSpPr/>
          <p:nvPr/>
        </p:nvGrpSpPr>
        <p:grpSpPr>
          <a:xfrm>
            <a:off x="10168344" y="4720815"/>
            <a:ext cx="91440" cy="91440"/>
            <a:chOff x="4511085" y="3795298"/>
            <a:chExt cx="91440" cy="91440"/>
          </a:xfrm>
        </p:grpSpPr>
        <p:cxnSp>
          <p:nvCxnSpPr>
            <p:cNvPr id="520" name="Straight Connector 519">
              <a:extLst>
                <a:ext uri="{FF2B5EF4-FFF2-40B4-BE49-F238E27FC236}">
                  <a16:creationId xmlns:a16="http://schemas.microsoft.com/office/drawing/2014/main" id="{5650A078-1807-43FF-9748-33306A97FB23}"/>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521" name="Straight Connector 520">
              <a:extLst>
                <a:ext uri="{FF2B5EF4-FFF2-40B4-BE49-F238E27FC236}">
                  <a16:creationId xmlns:a16="http://schemas.microsoft.com/office/drawing/2014/main" id="{CBFD6549-F0E5-4D3B-9818-D667818A3E28}"/>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22" name="Group 521">
            <a:extLst>
              <a:ext uri="{FF2B5EF4-FFF2-40B4-BE49-F238E27FC236}">
                <a16:creationId xmlns:a16="http://schemas.microsoft.com/office/drawing/2014/main" id="{213BA6CD-7214-48CB-98EA-FD73534D40A2}"/>
              </a:ext>
            </a:extLst>
          </p:cNvPr>
          <p:cNvGrpSpPr/>
          <p:nvPr/>
        </p:nvGrpSpPr>
        <p:grpSpPr>
          <a:xfrm>
            <a:off x="10613375" y="4779921"/>
            <a:ext cx="91440" cy="91440"/>
            <a:chOff x="4511085" y="3795298"/>
            <a:chExt cx="91440" cy="91440"/>
          </a:xfrm>
        </p:grpSpPr>
        <p:cxnSp>
          <p:nvCxnSpPr>
            <p:cNvPr id="523" name="Straight Connector 522">
              <a:extLst>
                <a:ext uri="{FF2B5EF4-FFF2-40B4-BE49-F238E27FC236}">
                  <a16:creationId xmlns:a16="http://schemas.microsoft.com/office/drawing/2014/main" id="{5A4CDB3E-2732-44B4-81BC-DFFD1EC8D17F}"/>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524" name="Straight Connector 523">
              <a:extLst>
                <a:ext uri="{FF2B5EF4-FFF2-40B4-BE49-F238E27FC236}">
                  <a16:creationId xmlns:a16="http://schemas.microsoft.com/office/drawing/2014/main" id="{E9EF310B-EB8A-4678-BF4B-ACC5E9C319C4}"/>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25" name="Group 524">
            <a:extLst>
              <a:ext uri="{FF2B5EF4-FFF2-40B4-BE49-F238E27FC236}">
                <a16:creationId xmlns:a16="http://schemas.microsoft.com/office/drawing/2014/main" id="{AC3A75B9-6E1B-4398-B7F6-5DF04A829536}"/>
              </a:ext>
            </a:extLst>
          </p:cNvPr>
          <p:cNvGrpSpPr/>
          <p:nvPr/>
        </p:nvGrpSpPr>
        <p:grpSpPr>
          <a:xfrm>
            <a:off x="10832414" y="4776444"/>
            <a:ext cx="91440" cy="91440"/>
            <a:chOff x="4511085" y="3795298"/>
            <a:chExt cx="91440" cy="91440"/>
          </a:xfrm>
        </p:grpSpPr>
        <p:cxnSp>
          <p:nvCxnSpPr>
            <p:cNvPr id="526" name="Straight Connector 525">
              <a:extLst>
                <a:ext uri="{FF2B5EF4-FFF2-40B4-BE49-F238E27FC236}">
                  <a16:creationId xmlns:a16="http://schemas.microsoft.com/office/drawing/2014/main" id="{B588E24A-D387-460F-8BCB-D13D8B72CBC9}"/>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527" name="Straight Connector 526">
              <a:extLst>
                <a:ext uri="{FF2B5EF4-FFF2-40B4-BE49-F238E27FC236}">
                  <a16:creationId xmlns:a16="http://schemas.microsoft.com/office/drawing/2014/main" id="{89D180DC-9641-4312-AF3A-70B570EF4A97}"/>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28" name="Group 527">
            <a:extLst>
              <a:ext uri="{FF2B5EF4-FFF2-40B4-BE49-F238E27FC236}">
                <a16:creationId xmlns:a16="http://schemas.microsoft.com/office/drawing/2014/main" id="{F5139FDE-E46E-44EB-957C-AEADF3F30A7B}"/>
              </a:ext>
            </a:extLst>
          </p:cNvPr>
          <p:cNvGrpSpPr/>
          <p:nvPr/>
        </p:nvGrpSpPr>
        <p:grpSpPr>
          <a:xfrm>
            <a:off x="11402610" y="4776444"/>
            <a:ext cx="91440" cy="91440"/>
            <a:chOff x="4511085" y="3795298"/>
            <a:chExt cx="91440" cy="91440"/>
          </a:xfrm>
        </p:grpSpPr>
        <p:cxnSp>
          <p:nvCxnSpPr>
            <p:cNvPr id="529" name="Straight Connector 528">
              <a:extLst>
                <a:ext uri="{FF2B5EF4-FFF2-40B4-BE49-F238E27FC236}">
                  <a16:creationId xmlns:a16="http://schemas.microsoft.com/office/drawing/2014/main" id="{5919ACB9-15C9-4D9B-8C14-235D98BCCB8B}"/>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530" name="Straight Connector 529">
              <a:extLst>
                <a:ext uri="{FF2B5EF4-FFF2-40B4-BE49-F238E27FC236}">
                  <a16:creationId xmlns:a16="http://schemas.microsoft.com/office/drawing/2014/main" id="{E5790B0C-414B-4E0F-8023-AA48C4BA8C86}"/>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sp>
        <p:nvSpPr>
          <p:cNvPr id="373" name="TextBox 372">
            <a:extLst>
              <a:ext uri="{FF2B5EF4-FFF2-40B4-BE49-F238E27FC236}">
                <a16:creationId xmlns:a16="http://schemas.microsoft.com/office/drawing/2014/main" id="{E3E45111-43ED-41D1-AB0F-A967DCE3FE87}"/>
              </a:ext>
            </a:extLst>
          </p:cNvPr>
          <p:cNvSpPr txBox="1"/>
          <p:nvPr/>
        </p:nvSpPr>
        <p:spPr bwMode="auto">
          <a:xfrm>
            <a:off x="831522" y="6086641"/>
            <a:ext cx="11081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 Unstratified. </a:t>
            </a:r>
          </a:p>
        </p:txBody>
      </p:sp>
      <p:sp>
        <p:nvSpPr>
          <p:cNvPr id="374" name="TextBox 373">
            <a:extLst>
              <a:ext uri="{FF2B5EF4-FFF2-40B4-BE49-F238E27FC236}">
                <a16:creationId xmlns:a16="http://schemas.microsoft.com/office/drawing/2014/main" id="{EE5A2B19-75C5-4223-8096-7B1F0A605977}"/>
              </a:ext>
            </a:extLst>
          </p:cNvPr>
          <p:cNvSpPr txBox="1"/>
          <p:nvPr/>
        </p:nvSpPr>
        <p:spPr bwMode="auto">
          <a:xfrm>
            <a:off x="4411021" y="6181709"/>
            <a:ext cx="29648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Median follow-up of 30.4 mo </a:t>
            </a:r>
          </a:p>
        </p:txBody>
      </p:sp>
    </p:spTree>
    <p:extLst>
      <p:ext uri="{BB962C8B-B14F-4D97-AF65-F5344CB8AC3E}">
        <p14:creationId xmlns:p14="http://schemas.microsoft.com/office/powerpoint/2010/main" val="33849036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2" name="Group 571">
            <a:extLst>
              <a:ext uri="{FF2B5EF4-FFF2-40B4-BE49-F238E27FC236}">
                <a16:creationId xmlns:a16="http://schemas.microsoft.com/office/drawing/2014/main" id="{481ED6B7-CE36-4100-B78D-57716AD71680}"/>
              </a:ext>
            </a:extLst>
          </p:cNvPr>
          <p:cNvGrpSpPr/>
          <p:nvPr/>
        </p:nvGrpSpPr>
        <p:grpSpPr>
          <a:xfrm>
            <a:off x="7260634" y="2992302"/>
            <a:ext cx="91440" cy="91440"/>
            <a:chOff x="4511085" y="3795298"/>
            <a:chExt cx="91440" cy="91440"/>
          </a:xfrm>
        </p:grpSpPr>
        <p:cxnSp>
          <p:nvCxnSpPr>
            <p:cNvPr id="573" name="Straight Connector 572">
              <a:extLst>
                <a:ext uri="{FF2B5EF4-FFF2-40B4-BE49-F238E27FC236}">
                  <a16:creationId xmlns:a16="http://schemas.microsoft.com/office/drawing/2014/main" id="{FB09B36A-C435-45C5-BDAE-B037DC43F427}"/>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574" name="Straight Connector 573">
              <a:extLst>
                <a:ext uri="{FF2B5EF4-FFF2-40B4-BE49-F238E27FC236}">
                  <a16:creationId xmlns:a16="http://schemas.microsoft.com/office/drawing/2014/main" id="{31FDDBB1-7F7A-4B14-B9BE-5266A226C96B}"/>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8" name="Group 7">
            <a:extLst>
              <a:ext uri="{FF2B5EF4-FFF2-40B4-BE49-F238E27FC236}">
                <a16:creationId xmlns:a16="http://schemas.microsoft.com/office/drawing/2014/main" id="{8095B283-1AB1-4C60-A87C-D541A919234B}"/>
              </a:ext>
            </a:extLst>
          </p:cNvPr>
          <p:cNvGrpSpPr/>
          <p:nvPr/>
        </p:nvGrpSpPr>
        <p:grpSpPr>
          <a:xfrm>
            <a:off x="7316998" y="3026875"/>
            <a:ext cx="3953347" cy="1913299"/>
            <a:chOff x="6850455" y="3026875"/>
            <a:chExt cx="3953347" cy="1913299"/>
          </a:xfrm>
        </p:grpSpPr>
        <p:sp>
          <p:nvSpPr>
            <p:cNvPr id="7" name="Freeform: Shape 6">
              <a:extLst>
                <a:ext uri="{FF2B5EF4-FFF2-40B4-BE49-F238E27FC236}">
                  <a16:creationId xmlns:a16="http://schemas.microsoft.com/office/drawing/2014/main" id="{14E8925A-69DB-4EDF-93F0-6E2C0539A10D}"/>
                </a:ext>
              </a:extLst>
            </p:cNvPr>
            <p:cNvSpPr/>
            <p:nvPr/>
          </p:nvSpPr>
          <p:spPr bwMode="auto">
            <a:xfrm>
              <a:off x="6850455" y="3026875"/>
              <a:ext cx="3953347" cy="1913299"/>
            </a:xfrm>
            <a:custGeom>
              <a:avLst/>
              <a:gdLst>
                <a:gd name="connsiteX0" fmla="*/ 0 w 3953347"/>
                <a:gd name="connsiteY0" fmla="*/ 0 h 1913299"/>
                <a:gd name="connsiteX1" fmla="*/ 123731 w 3953347"/>
                <a:gd name="connsiteY1" fmla="*/ 0 h 1913299"/>
                <a:gd name="connsiteX2" fmla="*/ 123731 w 3953347"/>
                <a:gd name="connsiteY2" fmla="*/ 57339 h 1913299"/>
                <a:gd name="connsiteX3" fmla="*/ 202195 w 3953347"/>
                <a:gd name="connsiteY3" fmla="*/ 57339 h 1913299"/>
                <a:gd name="connsiteX4" fmla="*/ 202195 w 3953347"/>
                <a:gd name="connsiteY4" fmla="*/ 105624 h 1913299"/>
                <a:gd name="connsiteX5" fmla="*/ 262551 w 3953347"/>
                <a:gd name="connsiteY5" fmla="*/ 105624 h 1913299"/>
                <a:gd name="connsiteX6" fmla="*/ 262551 w 3953347"/>
                <a:gd name="connsiteY6" fmla="*/ 156927 h 1913299"/>
                <a:gd name="connsiteX7" fmla="*/ 316872 w 3953347"/>
                <a:gd name="connsiteY7" fmla="*/ 156927 h 1913299"/>
                <a:gd name="connsiteX8" fmla="*/ 316872 w 3953347"/>
                <a:gd name="connsiteY8" fmla="*/ 214266 h 1913299"/>
                <a:gd name="connsiteX9" fmla="*/ 365157 w 3953347"/>
                <a:gd name="connsiteY9" fmla="*/ 214266 h 1913299"/>
                <a:gd name="connsiteX10" fmla="*/ 359121 w 3953347"/>
                <a:gd name="connsiteY10" fmla="*/ 259533 h 1913299"/>
                <a:gd name="connsiteX11" fmla="*/ 488888 w 3953347"/>
                <a:gd name="connsiteY11" fmla="*/ 259533 h 1913299"/>
                <a:gd name="connsiteX12" fmla="*/ 488888 w 3953347"/>
                <a:gd name="connsiteY12" fmla="*/ 313854 h 1913299"/>
                <a:gd name="connsiteX13" fmla="*/ 534155 w 3953347"/>
                <a:gd name="connsiteY13" fmla="*/ 313854 h 1913299"/>
                <a:gd name="connsiteX14" fmla="*/ 528119 w 3953347"/>
                <a:gd name="connsiteY14" fmla="*/ 362139 h 1913299"/>
                <a:gd name="connsiteX15" fmla="*/ 573387 w 3953347"/>
                <a:gd name="connsiteY15" fmla="*/ 371192 h 1913299"/>
                <a:gd name="connsiteX16" fmla="*/ 576404 w 3953347"/>
                <a:gd name="connsiteY16" fmla="*/ 410424 h 1913299"/>
                <a:gd name="connsiteX17" fmla="*/ 615636 w 3953347"/>
                <a:gd name="connsiteY17" fmla="*/ 410424 h 1913299"/>
                <a:gd name="connsiteX18" fmla="*/ 615636 w 3953347"/>
                <a:gd name="connsiteY18" fmla="*/ 473798 h 1913299"/>
                <a:gd name="connsiteX19" fmla="*/ 679010 w 3953347"/>
                <a:gd name="connsiteY19" fmla="*/ 473798 h 1913299"/>
                <a:gd name="connsiteX20" fmla="*/ 679010 w 3953347"/>
                <a:gd name="connsiteY20" fmla="*/ 528119 h 1913299"/>
                <a:gd name="connsiteX21" fmla="*/ 697117 w 3953347"/>
                <a:gd name="connsiteY21" fmla="*/ 528119 h 1913299"/>
                <a:gd name="connsiteX22" fmla="*/ 697117 w 3953347"/>
                <a:gd name="connsiteY22" fmla="*/ 564333 h 1913299"/>
                <a:gd name="connsiteX23" fmla="*/ 844991 w 3953347"/>
                <a:gd name="connsiteY23" fmla="*/ 564333 h 1913299"/>
                <a:gd name="connsiteX24" fmla="*/ 844991 w 3953347"/>
                <a:gd name="connsiteY24" fmla="*/ 621672 h 1913299"/>
                <a:gd name="connsiteX25" fmla="*/ 896294 w 3953347"/>
                <a:gd name="connsiteY25" fmla="*/ 621672 h 1913299"/>
                <a:gd name="connsiteX26" fmla="*/ 896294 w 3953347"/>
                <a:gd name="connsiteY26" fmla="*/ 679010 h 1913299"/>
                <a:gd name="connsiteX27" fmla="*/ 971739 w 3953347"/>
                <a:gd name="connsiteY27" fmla="*/ 679010 h 1913299"/>
                <a:gd name="connsiteX28" fmla="*/ 971739 w 3953347"/>
                <a:gd name="connsiteY28" fmla="*/ 724277 h 1913299"/>
                <a:gd name="connsiteX29" fmla="*/ 1125648 w 3953347"/>
                <a:gd name="connsiteY29" fmla="*/ 724277 h 1913299"/>
                <a:gd name="connsiteX30" fmla="*/ 1125648 w 3953347"/>
                <a:gd name="connsiteY30" fmla="*/ 772563 h 1913299"/>
                <a:gd name="connsiteX31" fmla="*/ 1249379 w 3953347"/>
                <a:gd name="connsiteY31" fmla="*/ 772563 h 1913299"/>
                <a:gd name="connsiteX32" fmla="*/ 1249379 w 3953347"/>
                <a:gd name="connsiteY32" fmla="*/ 829901 h 1913299"/>
                <a:gd name="connsiteX33" fmla="*/ 1312753 w 3953347"/>
                <a:gd name="connsiteY33" fmla="*/ 829901 h 1913299"/>
                <a:gd name="connsiteX34" fmla="*/ 1312753 w 3953347"/>
                <a:gd name="connsiteY34" fmla="*/ 878186 h 1913299"/>
                <a:gd name="connsiteX35" fmla="*/ 1382163 w 3953347"/>
                <a:gd name="connsiteY35" fmla="*/ 878186 h 1913299"/>
                <a:gd name="connsiteX36" fmla="*/ 1382163 w 3953347"/>
                <a:gd name="connsiteY36" fmla="*/ 941561 h 1913299"/>
                <a:gd name="connsiteX37" fmla="*/ 1484769 w 3953347"/>
                <a:gd name="connsiteY37" fmla="*/ 941561 h 1913299"/>
                <a:gd name="connsiteX38" fmla="*/ 1484769 w 3953347"/>
                <a:gd name="connsiteY38" fmla="*/ 983810 h 1913299"/>
                <a:gd name="connsiteX39" fmla="*/ 1735248 w 3953347"/>
                <a:gd name="connsiteY39" fmla="*/ 995881 h 1913299"/>
                <a:gd name="connsiteX40" fmla="*/ 1735248 w 3953347"/>
                <a:gd name="connsiteY40" fmla="*/ 1041149 h 1913299"/>
                <a:gd name="connsiteX41" fmla="*/ 1895193 w 3953347"/>
                <a:gd name="connsiteY41" fmla="*/ 1041149 h 1913299"/>
                <a:gd name="connsiteX42" fmla="*/ 1895193 w 3953347"/>
                <a:gd name="connsiteY42" fmla="*/ 1137719 h 1913299"/>
                <a:gd name="connsiteX43" fmla="*/ 1946495 w 3953347"/>
                <a:gd name="connsiteY43" fmla="*/ 1137719 h 1913299"/>
                <a:gd name="connsiteX44" fmla="*/ 1946495 w 3953347"/>
                <a:gd name="connsiteY44" fmla="*/ 1201093 h 1913299"/>
                <a:gd name="connsiteX45" fmla="*/ 2163779 w 3953347"/>
                <a:gd name="connsiteY45" fmla="*/ 1201093 h 1913299"/>
                <a:gd name="connsiteX46" fmla="*/ 2163779 w 3953347"/>
                <a:gd name="connsiteY46" fmla="*/ 1255414 h 1913299"/>
                <a:gd name="connsiteX47" fmla="*/ 2308634 w 3953347"/>
                <a:gd name="connsiteY47" fmla="*/ 1261450 h 1913299"/>
                <a:gd name="connsiteX48" fmla="*/ 2308634 w 3953347"/>
                <a:gd name="connsiteY48" fmla="*/ 1297664 h 1913299"/>
                <a:gd name="connsiteX49" fmla="*/ 2405204 w 3953347"/>
                <a:gd name="connsiteY49" fmla="*/ 1297664 h 1913299"/>
                <a:gd name="connsiteX50" fmla="*/ 2405204 w 3953347"/>
                <a:gd name="connsiteY50" fmla="*/ 1348967 h 1913299"/>
                <a:gd name="connsiteX51" fmla="*/ 2583256 w 3953347"/>
                <a:gd name="connsiteY51" fmla="*/ 1348967 h 1913299"/>
                <a:gd name="connsiteX52" fmla="*/ 2583256 w 3953347"/>
                <a:gd name="connsiteY52" fmla="*/ 1415359 h 1913299"/>
                <a:gd name="connsiteX53" fmla="*/ 2619470 w 3953347"/>
                <a:gd name="connsiteY53" fmla="*/ 1415359 h 1913299"/>
                <a:gd name="connsiteX54" fmla="*/ 2616452 w 3953347"/>
                <a:gd name="connsiteY54" fmla="*/ 1460626 h 1913299"/>
                <a:gd name="connsiteX55" fmla="*/ 2770361 w 3953347"/>
                <a:gd name="connsiteY55" fmla="*/ 1463644 h 1913299"/>
                <a:gd name="connsiteX56" fmla="*/ 2770361 w 3953347"/>
                <a:gd name="connsiteY56" fmla="*/ 1499858 h 1913299"/>
                <a:gd name="connsiteX57" fmla="*/ 3168713 w 3953347"/>
                <a:gd name="connsiteY57" fmla="*/ 1499858 h 1913299"/>
                <a:gd name="connsiteX58" fmla="*/ 3168713 w 3953347"/>
                <a:gd name="connsiteY58" fmla="*/ 1572285 h 1913299"/>
                <a:gd name="connsiteX59" fmla="*/ 3512745 w 3953347"/>
                <a:gd name="connsiteY59" fmla="*/ 1572285 h 1913299"/>
                <a:gd name="connsiteX60" fmla="*/ 3512745 w 3953347"/>
                <a:gd name="connsiteY60" fmla="*/ 1644713 h 1913299"/>
                <a:gd name="connsiteX61" fmla="*/ 3953347 w 3953347"/>
                <a:gd name="connsiteY61" fmla="*/ 1644713 h 1913299"/>
                <a:gd name="connsiteX62" fmla="*/ 3953347 w 3953347"/>
                <a:gd name="connsiteY62" fmla="*/ 1913299 h 1913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3953347" h="1913299">
                  <a:moveTo>
                    <a:pt x="0" y="0"/>
                  </a:moveTo>
                  <a:lnTo>
                    <a:pt x="123731" y="0"/>
                  </a:lnTo>
                  <a:lnTo>
                    <a:pt x="123731" y="57339"/>
                  </a:lnTo>
                  <a:lnTo>
                    <a:pt x="202195" y="57339"/>
                  </a:lnTo>
                  <a:lnTo>
                    <a:pt x="202195" y="105624"/>
                  </a:lnTo>
                  <a:lnTo>
                    <a:pt x="262551" y="105624"/>
                  </a:lnTo>
                  <a:lnTo>
                    <a:pt x="262551" y="156927"/>
                  </a:lnTo>
                  <a:lnTo>
                    <a:pt x="316872" y="156927"/>
                  </a:lnTo>
                  <a:lnTo>
                    <a:pt x="316872" y="214266"/>
                  </a:lnTo>
                  <a:lnTo>
                    <a:pt x="365157" y="214266"/>
                  </a:lnTo>
                  <a:lnTo>
                    <a:pt x="359121" y="259533"/>
                  </a:lnTo>
                  <a:lnTo>
                    <a:pt x="488888" y="259533"/>
                  </a:lnTo>
                  <a:lnTo>
                    <a:pt x="488888" y="313854"/>
                  </a:lnTo>
                  <a:lnTo>
                    <a:pt x="534155" y="313854"/>
                  </a:lnTo>
                  <a:lnTo>
                    <a:pt x="528119" y="362139"/>
                  </a:lnTo>
                  <a:lnTo>
                    <a:pt x="573387" y="371192"/>
                  </a:lnTo>
                  <a:lnTo>
                    <a:pt x="576404" y="410424"/>
                  </a:lnTo>
                  <a:lnTo>
                    <a:pt x="615636" y="410424"/>
                  </a:lnTo>
                  <a:lnTo>
                    <a:pt x="615636" y="473798"/>
                  </a:lnTo>
                  <a:lnTo>
                    <a:pt x="679010" y="473798"/>
                  </a:lnTo>
                  <a:lnTo>
                    <a:pt x="679010" y="528119"/>
                  </a:lnTo>
                  <a:lnTo>
                    <a:pt x="697117" y="528119"/>
                  </a:lnTo>
                  <a:lnTo>
                    <a:pt x="697117" y="564333"/>
                  </a:lnTo>
                  <a:lnTo>
                    <a:pt x="844991" y="564333"/>
                  </a:lnTo>
                  <a:lnTo>
                    <a:pt x="844991" y="621672"/>
                  </a:lnTo>
                  <a:lnTo>
                    <a:pt x="896294" y="621672"/>
                  </a:lnTo>
                  <a:lnTo>
                    <a:pt x="896294" y="679010"/>
                  </a:lnTo>
                  <a:lnTo>
                    <a:pt x="971739" y="679010"/>
                  </a:lnTo>
                  <a:lnTo>
                    <a:pt x="971739" y="724277"/>
                  </a:lnTo>
                  <a:lnTo>
                    <a:pt x="1125648" y="724277"/>
                  </a:lnTo>
                  <a:lnTo>
                    <a:pt x="1125648" y="772563"/>
                  </a:lnTo>
                  <a:lnTo>
                    <a:pt x="1249379" y="772563"/>
                  </a:lnTo>
                  <a:lnTo>
                    <a:pt x="1249379" y="829901"/>
                  </a:lnTo>
                  <a:lnTo>
                    <a:pt x="1312753" y="829901"/>
                  </a:lnTo>
                  <a:lnTo>
                    <a:pt x="1312753" y="878186"/>
                  </a:lnTo>
                  <a:lnTo>
                    <a:pt x="1382163" y="878186"/>
                  </a:lnTo>
                  <a:lnTo>
                    <a:pt x="1382163" y="941561"/>
                  </a:lnTo>
                  <a:lnTo>
                    <a:pt x="1484769" y="941561"/>
                  </a:lnTo>
                  <a:lnTo>
                    <a:pt x="1484769" y="983810"/>
                  </a:lnTo>
                  <a:lnTo>
                    <a:pt x="1735248" y="995881"/>
                  </a:lnTo>
                  <a:lnTo>
                    <a:pt x="1735248" y="1041149"/>
                  </a:lnTo>
                  <a:lnTo>
                    <a:pt x="1895193" y="1041149"/>
                  </a:lnTo>
                  <a:lnTo>
                    <a:pt x="1895193" y="1137719"/>
                  </a:lnTo>
                  <a:lnTo>
                    <a:pt x="1946495" y="1137719"/>
                  </a:lnTo>
                  <a:lnTo>
                    <a:pt x="1946495" y="1201093"/>
                  </a:lnTo>
                  <a:lnTo>
                    <a:pt x="2163779" y="1201093"/>
                  </a:lnTo>
                  <a:lnTo>
                    <a:pt x="2163779" y="1255414"/>
                  </a:lnTo>
                  <a:lnTo>
                    <a:pt x="2308634" y="1261450"/>
                  </a:lnTo>
                  <a:lnTo>
                    <a:pt x="2308634" y="1297664"/>
                  </a:lnTo>
                  <a:lnTo>
                    <a:pt x="2405204" y="1297664"/>
                  </a:lnTo>
                  <a:lnTo>
                    <a:pt x="2405204" y="1348967"/>
                  </a:lnTo>
                  <a:lnTo>
                    <a:pt x="2583256" y="1348967"/>
                  </a:lnTo>
                  <a:lnTo>
                    <a:pt x="2583256" y="1415359"/>
                  </a:lnTo>
                  <a:lnTo>
                    <a:pt x="2619470" y="1415359"/>
                  </a:lnTo>
                  <a:lnTo>
                    <a:pt x="2616452" y="1460626"/>
                  </a:lnTo>
                  <a:lnTo>
                    <a:pt x="2770361" y="1463644"/>
                  </a:lnTo>
                  <a:lnTo>
                    <a:pt x="2770361" y="1499858"/>
                  </a:lnTo>
                  <a:lnTo>
                    <a:pt x="3168713" y="1499858"/>
                  </a:lnTo>
                  <a:lnTo>
                    <a:pt x="3168713" y="1572285"/>
                  </a:lnTo>
                  <a:lnTo>
                    <a:pt x="3512745" y="1572285"/>
                  </a:lnTo>
                  <a:lnTo>
                    <a:pt x="3512745" y="1644713"/>
                  </a:lnTo>
                  <a:lnTo>
                    <a:pt x="3953347" y="1644713"/>
                  </a:lnTo>
                  <a:lnTo>
                    <a:pt x="3953347" y="1913299"/>
                  </a:lnTo>
                </a:path>
              </a:pathLst>
            </a:custGeom>
            <a:noFill/>
            <a:ln w="28575">
              <a:solidFill>
                <a:schemeClr val="accent1"/>
              </a:solidFill>
              <a:miter lim="800000"/>
              <a:headEnd/>
              <a:tailEnd/>
            </a:ln>
          </p:spPr>
          <p:txBody>
            <a:bodyPr rtlCol="0" anchor="ctr"/>
            <a:lstStyle/>
            <a:p>
              <a:pPr algn="ctr"/>
              <a:endParaRPr lang="en-US" dirty="0"/>
            </a:p>
          </p:txBody>
        </p:sp>
        <p:grpSp>
          <p:nvGrpSpPr>
            <p:cNvPr id="575" name="Group 574">
              <a:extLst>
                <a:ext uri="{FF2B5EF4-FFF2-40B4-BE49-F238E27FC236}">
                  <a16:creationId xmlns:a16="http://schemas.microsoft.com/office/drawing/2014/main" id="{DF04F869-46E6-4A59-95D6-9BE331702B69}"/>
                </a:ext>
              </a:extLst>
            </p:cNvPr>
            <p:cNvGrpSpPr/>
            <p:nvPr/>
          </p:nvGrpSpPr>
          <p:grpSpPr>
            <a:xfrm>
              <a:off x="6938946" y="3031533"/>
              <a:ext cx="91440" cy="91440"/>
              <a:chOff x="4511085" y="3795298"/>
              <a:chExt cx="91440" cy="91440"/>
            </a:xfrm>
          </p:grpSpPr>
          <p:cxnSp>
            <p:nvCxnSpPr>
              <p:cNvPr id="576" name="Straight Connector 575">
                <a:extLst>
                  <a:ext uri="{FF2B5EF4-FFF2-40B4-BE49-F238E27FC236}">
                    <a16:creationId xmlns:a16="http://schemas.microsoft.com/office/drawing/2014/main" id="{6FEE4B1E-68C9-485D-BD04-E4A6C7B5A080}"/>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577" name="Straight Connector 576">
                <a:extLst>
                  <a:ext uri="{FF2B5EF4-FFF2-40B4-BE49-F238E27FC236}">
                    <a16:creationId xmlns:a16="http://schemas.microsoft.com/office/drawing/2014/main" id="{317718EC-B61C-428E-ADB2-08BABC47BD34}"/>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78" name="Group 577">
              <a:extLst>
                <a:ext uri="{FF2B5EF4-FFF2-40B4-BE49-F238E27FC236}">
                  <a16:creationId xmlns:a16="http://schemas.microsoft.com/office/drawing/2014/main" id="{B3C63554-75C9-4B81-B7E6-2F4190132AE1}"/>
                </a:ext>
              </a:extLst>
            </p:cNvPr>
            <p:cNvGrpSpPr/>
            <p:nvPr/>
          </p:nvGrpSpPr>
          <p:grpSpPr>
            <a:xfrm>
              <a:off x="7002320" y="3091890"/>
              <a:ext cx="91440" cy="91440"/>
              <a:chOff x="4511085" y="3795298"/>
              <a:chExt cx="91440" cy="91440"/>
            </a:xfrm>
          </p:grpSpPr>
          <p:cxnSp>
            <p:nvCxnSpPr>
              <p:cNvPr id="579" name="Straight Connector 578">
                <a:extLst>
                  <a:ext uri="{FF2B5EF4-FFF2-40B4-BE49-F238E27FC236}">
                    <a16:creationId xmlns:a16="http://schemas.microsoft.com/office/drawing/2014/main" id="{2708196D-56E0-494F-B886-20398629D68A}"/>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580" name="Straight Connector 579">
                <a:extLst>
                  <a:ext uri="{FF2B5EF4-FFF2-40B4-BE49-F238E27FC236}">
                    <a16:creationId xmlns:a16="http://schemas.microsoft.com/office/drawing/2014/main" id="{20284470-00C3-48AE-98C7-36BB41424082}"/>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81" name="Group 580">
              <a:extLst>
                <a:ext uri="{FF2B5EF4-FFF2-40B4-BE49-F238E27FC236}">
                  <a16:creationId xmlns:a16="http://schemas.microsoft.com/office/drawing/2014/main" id="{6122DA32-ABA3-4BE7-A63C-80443BAE7E99}"/>
                </a:ext>
              </a:extLst>
            </p:cNvPr>
            <p:cNvGrpSpPr/>
            <p:nvPr/>
          </p:nvGrpSpPr>
          <p:grpSpPr>
            <a:xfrm>
              <a:off x="7065694" y="3137157"/>
              <a:ext cx="91440" cy="91440"/>
              <a:chOff x="4511085" y="3795298"/>
              <a:chExt cx="91440" cy="91440"/>
            </a:xfrm>
          </p:grpSpPr>
          <p:cxnSp>
            <p:nvCxnSpPr>
              <p:cNvPr id="582" name="Straight Connector 581">
                <a:extLst>
                  <a:ext uri="{FF2B5EF4-FFF2-40B4-BE49-F238E27FC236}">
                    <a16:creationId xmlns:a16="http://schemas.microsoft.com/office/drawing/2014/main" id="{C54B2BF6-2080-453B-BE41-4C72EF6288E9}"/>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583" name="Straight Connector 582">
                <a:extLst>
                  <a:ext uri="{FF2B5EF4-FFF2-40B4-BE49-F238E27FC236}">
                    <a16:creationId xmlns:a16="http://schemas.microsoft.com/office/drawing/2014/main" id="{DEA461DD-C996-4FFD-B4E9-06B01214E22F}"/>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84" name="Group 583">
              <a:extLst>
                <a:ext uri="{FF2B5EF4-FFF2-40B4-BE49-F238E27FC236}">
                  <a16:creationId xmlns:a16="http://schemas.microsoft.com/office/drawing/2014/main" id="{EE2B8CFA-DCBB-465D-86FB-784120529766}"/>
                </a:ext>
              </a:extLst>
            </p:cNvPr>
            <p:cNvGrpSpPr/>
            <p:nvPr/>
          </p:nvGrpSpPr>
          <p:grpSpPr>
            <a:xfrm>
              <a:off x="7120015" y="3185442"/>
              <a:ext cx="91440" cy="91440"/>
              <a:chOff x="4511085" y="3795298"/>
              <a:chExt cx="91440" cy="91440"/>
            </a:xfrm>
          </p:grpSpPr>
          <p:cxnSp>
            <p:nvCxnSpPr>
              <p:cNvPr id="585" name="Straight Connector 584">
                <a:extLst>
                  <a:ext uri="{FF2B5EF4-FFF2-40B4-BE49-F238E27FC236}">
                    <a16:creationId xmlns:a16="http://schemas.microsoft.com/office/drawing/2014/main" id="{7A5A2149-A56F-4CFC-BDE4-BD5E642E79AF}"/>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586" name="Straight Connector 585">
                <a:extLst>
                  <a:ext uri="{FF2B5EF4-FFF2-40B4-BE49-F238E27FC236}">
                    <a16:creationId xmlns:a16="http://schemas.microsoft.com/office/drawing/2014/main" id="{82ECD51E-A860-4596-AD60-23BD5348B4EC}"/>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87" name="Group 586">
              <a:extLst>
                <a:ext uri="{FF2B5EF4-FFF2-40B4-BE49-F238E27FC236}">
                  <a16:creationId xmlns:a16="http://schemas.microsoft.com/office/drawing/2014/main" id="{A977467D-6434-40CC-9E6A-1C894FC21D5A}"/>
                </a:ext>
              </a:extLst>
            </p:cNvPr>
            <p:cNvGrpSpPr/>
            <p:nvPr/>
          </p:nvGrpSpPr>
          <p:grpSpPr>
            <a:xfrm>
              <a:off x="7171318" y="3233727"/>
              <a:ext cx="91440" cy="91440"/>
              <a:chOff x="4511085" y="3795298"/>
              <a:chExt cx="91440" cy="91440"/>
            </a:xfrm>
          </p:grpSpPr>
          <p:cxnSp>
            <p:nvCxnSpPr>
              <p:cNvPr id="588" name="Straight Connector 587">
                <a:extLst>
                  <a:ext uri="{FF2B5EF4-FFF2-40B4-BE49-F238E27FC236}">
                    <a16:creationId xmlns:a16="http://schemas.microsoft.com/office/drawing/2014/main" id="{B499A20B-07D2-4515-BE09-0AAC29F08433}"/>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589" name="Straight Connector 588">
                <a:extLst>
                  <a:ext uri="{FF2B5EF4-FFF2-40B4-BE49-F238E27FC236}">
                    <a16:creationId xmlns:a16="http://schemas.microsoft.com/office/drawing/2014/main" id="{C384E1AE-B740-4314-98BB-834F2C972F7F}"/>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90" name="Group 589">
              <a:extLst>
                <a:ext uri="{FF2B5EF4-FFF2-40B4-BE49-F238E27FC236}">
                  <a16:creationId xmlns:a16="http://schemas.microsoft.com/office/drawing/2014/main" id="{3DC5E535-2AF4-4BE8-84B5-EAB6EB9FAD3A}"/>
                </a:ext>
              </a:extLst>
            </p:cNvPr>
            <p:cNvGrpSpPr/>
            <p:nvPr/>
          </p:nvGrpSpPr>
          <p:grpSpPr>
            <a:xfrm>
              <a:off x="7282978" y="3288048"/>
              <a:ext cx="91440" cy="91440"/>
              <a:chOff x="4511085" y="3795298"/>
              <a:chExt cx="91440" cy="91440"/>
            </a:xfrm>
          </p:grpSpPr>
          <p:cxnSp>
            <p:nvCxnSpPr>
              <p:cNvPr id="591" name="Straight Connector 590">
                <a:extLst>
                  <a:ext uri="{FF2B5EF4-FFF2-40B4-BE49-F238E27FC236}">
                    <a16:creationId xmlns:a16="http://schemas.microsoft.com/office/drawing/2014/main" id="{F25A1308-9FC8-4560-AC15-3CA13A9AC068}"/>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592" name="Straight Connector 591">
                <a:extLst>
                  <a:ext uri="{FF2B5EF4-FFF2-40B4-BE49-F238E27FC236}">
                    <a16:creationId xmlns:a16="http://schemas.microsoft.com/office/drawing/2014/main" id="{9F4D29B4-E442-4D9C-B9F4-B6FAF3DB861C}"/>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93" name="Group 592">
              <a:extLst>
                <a:ext uri="{FF2B5EF4-FFF2-40B4-BE49-F238E27FC236}">
                  <a16:creationId xmlns:a16="http://schemas.microsoft.com/office/drawing/2014/main" id="{A72ABA97-6390-45FF-B878-F2DB9B20F19F}"/>
                </a:ext>
              </a:extLst>
            </p:cNvPr>
            <p:cNvGrpSpPr/>
            <p:nvPr/>
          </p:nvGrpSpPr>
          <p:grpSpPr>
            <a:xfrm>
              <a:off x="7319192" y="3333315"/>
              <a:ext cx="91440" cy="91440"/>
              <a:chOff x="4511085" y="3795298"/>
              <a:chExt cx="91440" cy="91440"/>
            </a:xfrm>
          </p:grpSpPr>
          <p:cxnSp>
            <p:nvCxnSpPr>
              <p:cNvPr id="594" name="Straight Connector 593">
                <a:extLst>
                  <a:ext uri="{FF2B5EF4-FFF2-40B4-BE49-F238E27FC236}">
                    <a16:creationId xmlns:a16="http://schemas.microsoft.com/office/drawing/2014/main" id="{10E4E323-2321-4315-AB75-818FB2D7AD11}"/>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595" name="Straight Connector 594">
                <a:extLst>
                  <a:ext uri="{FF2B5EF4-FFF2-40B4-BE49-F238E27FC236}">
                    <a16:creationId xmlns:a16="http://schemas.microsoft.com/office/drawing/2014/main" id="{3A7BE54F-5B86-4F7B-93A2-35A3EB3FED54}"/>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96" name="Group 595">
              <a:extLst>
                <a:ext uri="{FF2B5EF4-FFF2-40B4-BE49-F238E27FC236}">
                  <a16:creationId xmlns:a16="http://schemas.microsoft.com/office/drawing/2014/main" id="{EC0766D1-F363-4D86-B97A-11C0EF92C0F8}"/>
                </a:ext>
              </a:extLst>
            </p:cNvPr>
            <p:cNvGrpSpPr/>
            <p:nvPr/>
          </p:nvGrpSpPr>
          <p:grpSpPr>
            <a:xfrm>
              <a:off x="7355405" y="3369529"/>
              <a:ext cx="91440" cy="91440"/>
              <a:chOff x="4511085" y="3795298"/>
              <a:chExt cx="91440" cy="91440"/>
            </a:xfrm>
          </p:grpSpPr>
          <p:cxnSp>
            <p:nvCxnSpPr>
              <p:cNvPr id="597" name="Straight Connector 596">
                <a:extLst>
                  <a:ext uri="{FF2B5EF4-FFF2-40B4-BE49-F238E27FC236}">
                    <a16:creationId xmlns:a16="http://schemas.microsoft.com/office/drawing/2014/main" id="{DCD22681-F5DB-420C-9C6A-4107D2E5A1B1}"/>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598" name="Straight Connector 597">
                <a:extLst>
                  <a:ext uri="{FF2B5EF4-FFF2-40B4-BE49-F238E27FC236}">
                    <a16:creationId xmlns:a16="http://schemas.microsoft.com/office/drawing/2014/main" id="{87474549-179F-42EB-B433-0D8BDEE35302}"/>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99" name="Group 598">
              <a:extLst>
                <a:ext uri="{FF2B5EF4-FFF2-40B4-BE49-F238E27FC236}">
                  <a16:creationId xmlns:a16="http://schemas.microsoft.com/office/drawing/2014/main" id="{C5BEF825-4832-44AE-8DFA-93ED89660342}"/>
                </a:ext>
              </a:extLst>
            </p:cNvPr>
            <p:cNvGrpSpPr/>
            <p:nvPr/>
          </p:nvGrpSpPr>
          <p:grpSpPr>
            <a:xfrm>
              <a:off x="7412744" y="3444975"/>
              <a:ext cx="91440" cy="91440"/>
              <a:chOff x="4511085" y="3795298"/>
              <a:chExt cx="91440" cy="91440"/>
            </a:xfrm>
          </p:grpSpPr>
          <p:cxnSp>
            <p:nvCxnSpPr>
              <p:cNvPr id="600" name="Straight Connector 599">
                <a:extLst>
                  <a:ext uri="{FF2B5EF4-FFF2-40B4-BE49-F238E27FC236}">
                    <a16:creationId xmlns:a16="http://schemas.microsoft.com/office/drawing/2014/main" id="{1041D29C-1940-4EF6-A9CB-F7D0F756DEE4}"/>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01" name="Straight Connector 600">
                <a:extLst>
                  <a:ext uri="{FF2B5EF4-FFF2-40B4-BE49-F238E27FC236}">
                    <a16:creationId xmlns:a16="http://schemas.microsoft.com/office/drawing/2014/main" id="{4B9AB1A0-39CC-453D-AAAC-AE62788B1F34}"/>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02" name="Group 601">
              <a:extLst>
                <a:ext uri="{FF2B5EF4-FFF2-40B4-BE49-F238E27FC236}">
                  <a16:creationId xmlns:a16="http://schemas.microsoft.com/office/drawing/2014/main" id="{0098195A-5457-480C-9833-BE915D135A81}"/>
                </a:ext>
              </a:extLst>
            </p:cNvPr>
            <p:cNvGrpSpPr/>
            <p:nvPr/>
          </p:nvGrpSpPr>
          <p:grpSpPr>
            <a:xfrm>
              <a:off x="7473101" y="3505331"/>
              <a:ext cx="91440" cy="91440"/>
              <a:chOff x="4511085" y="3795298"/>
              <a:chExt cx="91440" cy="91440"/>
            </a:xfrm>
          </p:grpSpPr>
          <p:cxnSp>
            <p:nvCxnSpPr>
              <p:cNvPr id="603" name="Straight Connector 602">
                <a:extLst>
                  <a:ext uri="{FF2B5EF4-FFF2-40B4-BE49-F238E27FC236}">
                    <a16:creationId xmlns:a16="http://schemas.microsoft.com/office/drawing/2014/main" id="{7EA3E58A-26B5-4F25-9CF4-92EBEC49443C}"/>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04" name="Straight Connector 603">
                <a:extLst>
                  <a:ext uri="{FF2B5EF4-FFF2-40B4-BE49-F238E27FC236}">
                    <a16:creationId xmlns:a16="http://schemas.microsoft.com/office/drawing/2014/main" id="{9E332539-B9B3-4EC6-A64A-C322C8CAFCC5}"/>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05" name="Group 604">
              <a:extLst>
                <a:ext uri="{FF2B5EF4-FFF2-40B4-BE49-F238E27FC236}">
                  <a16:creationId xmlns:a16="http://schemas.microsoft.com/office/drawing/2014/main" id="{8E3F1FB3-0927-44BE-9C49-1A296DE8BEB6}"/>
                </a:ext>
              </a:extLst>
            </p:cNvPr>
            <p:cNvGrpSpPr/>
            <p:nvPr/>
          </p:nvGrpSpPr>
          <p:grpSpPr>
            <a:xfrm>
              <a:off x="7500261" y="3550598"/>
              <a:ext cx="91440" cy="91440"/>
              <a:chOff x="4511085" y="3795298"/>
              <a:chExt cx="91440" cy="91440"/>
            </a:xfrm>
          </p:grpSpPr>
          <p:cxnSp>
            <p:nvCxnSpPr>
              <p:cNvPr id="606" name="Straight Connector 605">
                <a:extLst>
                  <a:ext uri="{FF2B5EF4-FFF2-40B4-BE49-F238E27FC236}">
                    <a16:creationId xmlns:a16="http://schemas.microsoft.com/office/drawing/2014/main" id="{FDEA454E-D4BF-400E-B23A-0F0C9CF6FCCC}"/>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07" name="Straight Connector 606">
                <a:extLst>
                  <a:ext uri="{FF2B5EF4-FFF2-40B4-BE49-F238E27FC236}">
                    <a16:creationId xmlns:a16="http://schemas.microsoft.com/office/drawing/2014/main" id="{50C3107D-BAB0-4E6A-8758-9A094B12B335}"/>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08" name="Group 607">
              <a:extLst>
                <a:ext uri="{FF2B5EF4-FFF2-40B4-BE49-F238E27FC236}">
                  <a16:creationId xmlns:a16="http://schemas.microsoft.com/office/drawing/2014/main" id="{DED3DB87-F1B6-4FDA-B2F5-3AB736A3B598}"/>
                </a:ext>
              </a:extLst>
            </p:cNvPr>
            <p:cNvGrpSpPr/>
            <p:nvPr/>
          </p:nvGrpSpPr>
          <p:grpSpPr>
            <a:xfrm>
              <a:off x="7645117" y="3598884"/>
              <a:ext cx="91440" cy="91440"/>
              <a:chOff x="4511085" y="3795298"/>
              <a:chExt cx="91440" cy="91440"/>
            </a:xfrm>
          </p:grpSpPr>
          <p:cxnSp>
            <p:nvCxnSpPr>
              <p:cNvPr id="609" name="Straight Connector 608">
                <a:extLst>
                  <a:ext uri="{FF2B5EF4-FFF2-40B4-BE49-F238E27FC236}">
                    <a16:creationId xmlns:a16="http://schemas.microsoft.com/office/drawing/2014/main" id="{79A1E057-3DBF-4052-9D8B-90FD8FD8995E}"/>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10" name="Straight Connector 609">
                <a:extLst>
                  <a:ext uri="{FF2B5EF4-FFF2-40B4-BE49-F238E27FC236}">
                    <a16:creationId xmlns:a16="http://schemas.microsoft.com/office/drawing/2014/main" id="{E03524AB-09DC-4DC2-81FB-A486E745AAC1}"/>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11" name="Group 610">
              <a:extLst>
                <a:ext uri="{FF2B5EF4-FFF2-40B4-BE49-F238E27FC236}">
                  <a16:creationId xmlns:a16="http://schemas.microsoft.com/office/drawing/2014/main" id="{99C1F4DB-048F-40F4-B9B8-40DD4009E88E}"/>
                </a:ext>
              </a:extLst>
            </p:cNvPr>
            <p:cNvGrpSpPr/>
            <p:nvPr/>
          </p:nvGrpSpPr>
          <p:grpSpPr>
            <a:xfrm>
              <a:off x="7696420" y="3650187"/>
              <a:ext cx="91440" cy="91440"/>
              <a:chOff x="4511085" y="3795298"/>
              <a:chExt cx="91440" cy="91440"/>
            </a:xfrm>
          </p:grpSpPr>
          <p:cxnSp>
            <p:nvCxnSpPr>
              <p:cNvPr id="612" name="Straight Connector 611">
                <a:extLst>
                  <a:ext uri="{FF2B5EF4-FFF2-40B4-BE49-F238E27FC236}">
                    <a16:creationId xmlns:a16="http://schemas.microsoft.com/office/drawing/2014/main" id="{5D5F2FB2-8A53-42B9-9254-A3778A33484D}"/>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13" name="Straight Connector 612">
                <a:extLst>
                  <a:ext uri="{FF2B5EF4-FFF2-40B4-BE49-F238E27FC236}">
                    <a16:creationId xmlns:a16="http://schemas.microsoft.com/office/drawing/2014/main" id="{8076E86E-975C-4217-B7E8-1D238E5466D3}"/>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14" name="Group 613">
              <a:extLst>
                <a:ext uri="{FF2B5EF4-FFF2-40B4-BE49-F238E27FC236}">
                  <a16:creationId xmlns:a16="http://schemas.microsoft.com/office/drawing/2014/main" id="{D8C8FBDF-92C7-4DEC-9007-89A37246902C}"/>
                </a:ext>
              </a:extLst>
            </p:cNvPr>
            <p:cNvGrpSpPr/>
            <p:nvPr/>
          </p:nvGrpSpPr>
          <p:grpSpPr>
            <a:xfrm>
              <a:off x="7771865" y="3695454"/>
              <a:ext cx="91440" cy="91440"/>
              <a:chOff x="4511085" y="3795298"/>
              <a:chExt cx="91440" cy="91440"/>
            </a:xfrm>
          </p:grpSpPr>
          <p:cxnSp>
            <p:nvCxnSpPr>
              <p:cNvPr id="615" name="Straight Connector 614">
                <a:extLst>
                  <a:ext uri="{FF2B5EF4-FFF2-40B4-BE49-F238E27FC236}">
                    <a16:creationId xmlns:a16="http://schemas.microsoft.com/office/drawing/2014/main" id="{77E9E73C-63E6-4CF7-ABCC-872996A5E036}"/>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16" name="Straight Connector 615">
                <a:extLst>
                  <a:ext uri="{FF2B5EF4-FFF2-40B4-BE49-F238E27FC236}">
                    <a16:creationId xmlns:a16="http://schemas.microsoft.com/office/drawing/2014/main" id="{35C7F355-94F8-4379-AF99-9CD5E8BFE67D}"/>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17" name="Group 616">
              <a:extLst>
                <a:ext uri="{FF2B5EF4-FFF2-40B4-BE49-F238E27FC236}">
                  <a16:creationId xmlns:a16="http://schemas.microsoft.com/office/drawing/2014/main" id="{5D25AD48-5B55-4DBC-8155-9F3D36FF2028}"/>
                </a:ext>
              </a:extLst>
            </p:cNvPr>
            <p:cNvGrpSpPr/>
            <p:nvPr/>
          </p:nvGrpSpPr>
          <p:grpSpPr>
            <a:xfrm>
              <a:off x="7925774" y="3752792"/>
              <a:ext cx="91440" cy="91440"/>
              <a:chOff x="4511085" y="3795298"/>
              <a:chExt cx="91440" cy="91440"/>
            </a:xfrm>
          </p:grpSpPr>
          <p:cxnSp>
            <p:nvCxnSpPr>
              <p:cNvPr id="618" name="Straight Connector 617">
                <a:extLst>
                  <a:ext uri="{FF2B5EF4-FFF2-40B4-BE49-F238E27FC236}">
                    <a16:creationId xmlns:a16="http://schemas.microsoft.com/office/drawing/2014/main" id="{41294510-7948-49D5-B4FB-9A663358D5B7}"/>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19" name="Straight Connector 618">
                <a:extLst>
                  <a:ext uri="{FF2B5EF4-FFF2-40B4-BE49-F238E27FC236}">
                    <a16:creationId xmlns:a16="http://schemas.microsoft.com/office/drawing/2014/main" id="{E7BB8258-0F44-4914-BB38-0EE5F4241FC1}"/>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20" name="Group 619">
              <a:extLst>
                <a:ext uri="{FF2B5EF4-FFF2-40B4-BE49-F238E27FC236}">
                  <a16:creationId xmlns:a16="http://schemas.microsoft.com/office/drawing/2014/main" id="{A4FF7E41-B9C2-481F-8700-8F9EAC2A8B6C}"/>
                </a:ext>
              </a:extLst>
            </p:cNvPr>
            <p:cNvGrpSpPr/>
            <p:nvPr/>
          </p:nvGrpSpPr>
          <p:grpSpPr>
            <a:xfrm>
              <a:off x="8049505" y="3807113"/>
              <a:ext cx="91440" cy="91440"/>
              <a:chOff x="4511085" y="3795298"/>
              <a:chExt cx="91440" cy="91440"/>
            </a:xfrm>
          </p:grpSpPr>
          <p:cxnSp>
            <p:nvCxnSpPr>
              <p:cNvPr id="621" name="Straight Connector 620">
                <a:extLst>
                  <a:ext uri="{FF2B5EF4-FFF2-40B4-BE49-F238E27FC236}">
                    <a16:creationId xmlns:a16="http://schemas.microsoft.com/office/drawing/2014/main" id="{A3841D51-9261-4FD1-913D-F2F2F1354D61}"/>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22" name="Straight Connector 621">
                <a:extLst>
                  <a:ext uri="{FF2B5EF4-FFF2-40B4-BE49-F238E27FC236}">
                    <a16:creationId xmlns:a16="http://schemas.microsoft.com/office/drawing/2014/main" id="{93085977-B646-4092-A26B-EF605B727121}"/>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23" name="Group 622">
              <a:extLst>
                <a:ext uri="{FF2B5EF4-FFF2-40B4-BE49-F238E27FC236}">
                  <a16:creationId xmlns:a16="http://schemas.microsoft.com/office/drawing/2014/main" id="{4BACE888-E123-4882-9220-9D23A1F57BD4}"/>
                </a:ext>
              </a:extLst>
            </p:cNvPr>
            <p:cNvGrpSpPr/>
            <p:nvPr/>
          </p:nvGrpSpPr>
          <p:grpSpPr>
            <a:xfrm>
              <a:off x="8130986" y="3864451"/>
              <a:ext cx="91440" cy="91440"/>
              <a:chOff x="4511085" y="3795298"/>
              <a:chExt cx="91440" cy="91440"/>
            </a:xfrm>
          </p:grpSpPr>
          <p:cxnSp>
            <p:nvCxnSpPr>
              <p:cNvPr id="624" name="Straight Connector 623">
                <a:extLst>
                  <a:ext uri="{FF2B5EF4-FFF2-40B4-BE49-F238E27FC236}">
                    <a16:creationId xmlns:a16="http://schemas.microsoft.com/office/drawing/2014/main" id="{25DAD39F-ADEC-477F-8C5D-5C0AA698EBD7}"/>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25" name="Straight Connector 624">
                <a:extLst>
                  <a:ext uri="{FF2B5EF4-FFF2-40B4-BE49-F238E27FC236}">
                    <a16:creationId xmlns:a16="http://schemas.microsoft.com/office/drawing/2014/main" id="{D1A48730-EF40-4B61-8AFF-9A4D9D4D8D57}"/>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26" name="Group 625">
              <a:extLst>
                <a:ext uri="{FF2B5EF4-FFF2-40B4-BE49-F238E27FC236}">
                  <a16:creationId xmlns:a16="http://schemas.microsoft.com/office/drawing/2014/main" id="{5C39C896-055E-4AE8-BE69-065ED52D8D69}"/>
                </a:ext>
              </a:extLst>
            </p:cNvPr>
            <p:cNvGrpSpPr/>
            <p:nvPr/>
          </p:nvGrpSpPr>
          <p:grpSpPr>
            <a:xfrm>
              <a:off x="8191342" y="3912736"/>
              <a:ext cx="91440" cy="91440"/>
              <a:chOff x="4511085" y="3795298"/>
              <a:chExt cx="91440" cy="91440"/>
            </a:xfrm>
          </p:grpSpPr>
          <p:cxnSp>
            <p:nvCxnSpPr>
              <p:cNvPr id="627" name="Straight Connector 626">
                <a:extLst>
                  <a:ext uri="{FF2B5EF4-FFF2-40B4-BE49-F238E27FC236}">
                    <a16:creationId xmlns:a16="http://schemas.microsoft.com/office/drawing/2014/main" id="{5925058F-DB26-470F-BF46-7C2831F8CB29}"/>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28" name="Straight Connector 627">
                <a:extLst>
                  <a:ext uri="{FF2B5EF4-FFF2-40B4-BE49-F238E27FC236}">
                    <a16:creationId xmlns:a16="http://schemas.microsoft.com/office/drawing/2014/main" id="{0A4E26D5-0D0C-4444-95A4-DCCC3BD39BD9}"/>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29" name="Group 628">
              <a:extLst>
                <a:ext uri="{FF2B5EF4-FFF2-40B4-BE49-F238E27FC236}">
                  <a16:creationId xmlns:a16="http://schemas.microsoft.com/office/drawing/2014/main" id="{55BE9CFA-E30F-4F58-8DF1-452B3927046A}"/>
                </a:ext>
              </a:extLst>
            </p:cNvPr>
            <p:cNvGrpSpPr/>
            <p:nvPr/>
          </p:nvGrpSpPr>
          <p:grpSpPr>
            <a:xfrm>
              <a:off x="8281877" y="3961021"/>
              <a:ext cx="91440" cy="91440"/>
              <a:chOff x="4511085" y="3795298"/>
              <a:chExt cx="91440" cy="91440"/>
            </a:xfrm>
          </p:grpSpPr>
          <p:cxnSp>
            <p:nvCxnSpPr>
              <p:cNvPr id="630" name="Straight Connector 629">
                <a:extLst>
                  <a:ext uri="{FF2B5EF4-FFF2-40B4-BE49-F238E27FC236}">
                    <a16:creationId xmlns:a16="http://schemas.microsoft.com/office/drawing/2014/main" id="{E12989BE-BF51-467F-8D20-72DEE5F5D494}"/>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31" name="Straight Connector 630">
                <a:extLst>
                  <a:ext uri="{FF2B5EF4-FFF2-40B4-BE49-F238E27FC236}">
                    <a16:creationId xmlns:a16="http://schemas.microsoft.com/office/drawing/2014/main" id="{51B2F419-FE2E-40EC-A3C4-741038871C39}"/>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32" name="Group 631">
              <a:extLst>
                <a:ext uri="{FF2B5EF4-FFF2-40B4-BE49-F238E27FC236}">
                  <a16:creationId xmlns:a16="http://schemas.microsoft.com/office/drawing/2014/main" id="{C90F166F-A953-4538-A7DD-AAF344F1DB3B}"/>
                </a:ext>
              </a:extLst>
            </p:cNvPr>
            <p:cNvGrpSpPr/>
            <p:nvPr/>
          </p:nvGrpSpPr>
          <p:grpSpPr>
            <a:xfrm>
              <a:off x="8535374" y="4012324"/>
              <a:ext cx="91440" cy="91440"/>
              <a:chOff x="4511085" y="3795298"/>
              <a:chExt cx="91440" cy="91440"/>
            </a:xfrm>
          </p:grpSpPr>
          <p:cxnSp>
            <p:nvCxnSpPr>
              <p:cNvPr id="633" name="Straight Connector 632">
                <a:extLst>
                  <a:ext uri="{FF2B5EF4-FFF2-40B4-BE49-F238E27FC236}">
                    <a16:creationId xmlns:a16="http://schemas.microsoft.com/office/drawing/2014/main" id="{F1810D13-8F3C-4354-B854-719F2B9F2FD6}"/>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34" name="Straight Connector 633">
                <a:extLst>
                  <a:ext uri="{FF2B5EF4-FFF2-40B4-BE49-F238E27FC236}">
                    <a16:creationId xmlns:a16="http://schemas.microsoft.com/office/drawing/2014/main" id="{5B5E13D8-3EF3-4F75-8DE9-3C797F24DBA6}"/>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35" name="Group 634">
              <a:extLst>
                <a:ext uri="{FF2B5EF4-FFF2-40B4-BE49-F238E27FC236}">
                  <a16:creationId xmlns:a16="http://schemas.microsoft.com/office/drawing/2014/main" id="{F503A2DF-9422-4C23-9967-2E31EBDADBBE}"/>
                </a:ext>
              </a:extLst>
            </p:cNvPr>
            <p:cNvGrpSpPr/>
            <p:nvPr/>
          </p:nvGrpSpPr>
          <p:grpSpPr>
            <a:xfrm>
              <a:off x="8707389" y="4123983"/>
              <a:ext cx="91440" cy="91440"/>
              <a:chOff x="4511085" y="3795298"/>
              <a:chExt cx="91440" cy="91440"/>
            </a:xfrm>
          </p:grpSpPr>
          <p:cxnSp>
            <p:nvCxnSpPr>
              <p:cNvPr id="636" name="Straight Connector 635">
                <a:extLst>
                  <a:ext uri="{FF2B5EF4-FFF2-40B4-BE49-F238E27FC236}">
                    <a16:creationId xmlns:a16="http://schemas.microsoft.com/office/drawing/2014/main" id="{C047CD33-6B1F-4E0F-B7FD-7E11E85B6E0C}"/>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37" name="Straight Connector 636">
                <a:extLst>
                  <a:ext uri="{FF2B5EF4-FFF2-40B4-BE49-F238E27FC236}">
                    <a16:creationId xmlns:a16="http://schemas.microsoft.com/office/drawing/2014/main" id="{48645B9F-2959-4E6C-AAEE-789A9F20B8C3}"/>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38" name="Group 637">
              <a:extLst>
                <a:ext uri="{FF2B5EF4-FFF2-40B4-BE49-F238E27FC236}">
                  <a16:creationId xmlns:a16="http://schemas.microsoft.com/office/drawing/2014/main" id="{580F0696-6AF5-474B-A836-30402D2D06D0}"/>
                </a:ext>
              </a:extLst>
            </p:cNvPr>
            <p:cNvGrpSpPr/>
            <p:nvPr/>
          </p:nvGrpSpPr>
          <p:grpSpPr>
            <a:xfrm>
              <a:off x="8734550" y="4178304"/>
              <a:ext cx="91440" cy="91440"/>
              <a:chOff x="4511085" y="3795298"/>
              <a:chExt cx="91440" cy="91440"/>
            </a:xfrm>
          </p:grpSpPr>
          <p:cxnSp>
            <p:nvCxnSpPr>
              <p:cNvPr id="639" name="Straight Connector 638">
                <a:extLst>
                  <a:ext uri="{FF2B5EF4-FFF2-40B4-BE49-F238E27FC236}">
                    <a16:creationId xmlns:a16="http://schemas.microsoft.com/office/drawing/2014/main" id="{ECEF885D-36A4-40CB-9447-F3879548E3C7}"/>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40" name="Straight Connector 639">
                <a:extLst>
                  <a:ext uri="{FF2B5EF4-FFF2-40B4-BE49-F238E27FC236}">
                    <a16:creationId xmlns:a16="http://schemas.microsoft.com/office/drawing/2014/main" id="{5B64A29D-7499-4395-963A-BDD344005404}"/>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41" name="Group 640">
              <a:extLst>
                <a:ext uri="{FF2B5EF4-FFF2-40B4-BE49-F238E27FC236}">
                  <a16:creationId xmlns:a16="http://schemas.microsoft.com/office/drawing/2014/main" id="{F46A0FF1-2FFD-4DA7-B0E0-46CEF6DA298A}"/>
                </a:ext>
              </a:extLst>
            </p:cNvPr>
            <p:cNvGrpSpPr/>
            <p:nvPr/>
          </p:nvGrpSpPr>
          <p:grpSpPr>
            <a:xfrm>
              <a:off x="8963904" y="4232625"/>
              <a:ext cx="91440" cy="91440"/>
              <a:chOff x="4511085" y="3795298"/>
              <a:chExt cx="91440" cy="91440"/>
            </a:xfrm>
          </p:grpSpPr>
          <p:cxnSp>
            <p:nvCxnSpPr>
              <p:cNvPr id="642" name="Straight Connector 641">
                <a:extLst>
                  <a:ext uri="{FF2B5EF4-FFF2-40B4-BE49-F238E27FC236}">
                    <a16:creationId xmlns:a16="http://schemas.microsoft.com/office/drawing/2014/main" id="{302DAAE4-230A-406E-8E4C-D783D361B42D}"/>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43" name="Straight Connector 642">
                <a:extLst>
                  <a:ext uri="{FF2B5EF4-FFF2-40B4-BE49-F238E27FC236}">
                    <a16:creationId xmlns:a16="http://schemas.microsoft.com/office/drawing/2014/main" id="{9F4786D6-119D-4119-9F80-EFDC804D2978}"/>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44" name="Group 643">
              <a:extLst>
                <a:ext uri="{FF2B5EF4-FFF2-40B4-BE49-F238E27FC236}">
                  <a16:creationId xmlns:a16="http://schemas.microsoft.com/office/drawing/2014/main" id="{E1082815-046F-4248-85E8-BA347D863AE8}"/>
                </a:ext>
              </a:extLst>
            </p:cNvPr>
            <p:cNvGrpSpPr/>
            <p:nvPr/>
          </p:nvGrpSpPr>
          <p:grpSpPr>
            <a:xfrm>
              <a:off x="9114795" y="4280910"/>
              <a:ext cx="91440" cy="91440"/>
              <a:chOff x="4511085" y="3795298"/>
              <a:chExt cx="91440" cy="91440"/>
            </a:xfrm>
          </p:grpSpPr>
          <p:cxnSp>
            <p:nvCxnSpPr>
              <p:cNvPr id="645" name="Straight Connector 644">
                <a:extLst>
                  <a:ext uri="{FF2B5EF4-FFF2-40B4-BE49-F238E27FC236}">
                    <a16:creationId xmlns:a16="http://schemas.microsoft.com/office/drawing/2014/main" id="{B353CE13-0A80-44F6-9430-EFE3B434A6D1}"/>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46" name="Straight Connector 645">
                <a:extLst>
                  <a:ext uri="{FF2B5EF4-FFF2-40B4-BE49-F238E27FC236}">
                    <a16:creationId xmlns:a16="http://schemas.microsoft.com/office/drawing/2014/main" id="{B51645BC-C235-4F11-819A-E5634E10ECD7}"/>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47" name="Group 646">
              <a:extLst>
                <a:ext uri="{FF2B5EF4-FFF2-40B4-BE49-F238E27FC236}">
                  <a16:creationId xmlns:a16="http://schemas.microsoft.com/office/drawing/2014/main" id="{951A063F-525C-4632-B1B8-D40FEF829956}"/>
                </a:ext>
              </a:extLst>
            </p:cNvPr>
            <p:cNvGrpSpPr/>
            <p:nvPr/>
          </p:nvGrpSpPr>
          <p:grpSpPr>
            <a:xfrm>
              <a:off x="9208347" y="4335231"/>
              <a:ext cx="91440" cy="91440"/>
              <a:chOff x="4511085" y="3795298"/>
              <a:chExt cx="91440" cy="91440"/>
            </a:xfrm>
          </p:grpSpPr>
          <p:cxnSp>
            <p:nvCxnSpPr>
              <p:cNvPr id="648" name="Straight Connector 647">
                <a:extLst>
                  <a:ext uri="{FF2B5EF4-FFF2-40B4-BE49-F238E27FC236}">
                    <a16:creationId xmlns:a16="http://schemas.microsoft.com/office/drawing/2014/main" id="{23970BF5-3312-4864-B6F0-0F78A93BA771}"/>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49" name="Straight Connector 648">
                <a:extLst>
                  <a:ext uri="{FF2B5EF4-FFF2-40B4-BE49-F238E27FC236}">
                    <a16:creationId xmlns:a16="http://schemas.microsoft.com/office/drawing/2014/main" id="{84A683F4-030F-4219-9BDB-116834EB4B2B}"/>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50" name="Group 649">
              <a:extLst>
                <a:ext uri="{FF2B5EF4-FFF2-40B4-BE49-F238E27FC236}">
                  <a16:creationId xmlns:a16="http://schemas.microsoft.com/office/drawing/2014/main" id="{F511BDDC-FC3D-49A9-9F54-7D8D0A9C7FFE}"/>
                </a:ext>
              </a:extLst>
            </p:cNvPr>
            <p:cNvGrpSpPr/>
            <p:nvPr/>
          </p:nvGrpSpPr>
          <p:grpSpPr>
            <a:xfrm>
              <a:off x="9386398" y="4389552"/>
              <a:ext cx="91440" cy="91440"/>
              <a:chOff x="4511085" y="3795298"/>
              <a:chExt cx="91440" cy="91440"/>
            </a:xfrm>
          </p:grpSpPr>
          <p:cxnSp>
            <p:nvCxnSpPr>
              <p:cNvPr id="651" name="Straight Connector 650">
                <a:extLst>
                  <a:ext uri="{FF2B5EF4-FFF2-40B4-BE49-F238E27FC236}">
                    <a16:creationId xmlns:a16="http://schemas.microsoft.com/office/drawing/2014/main" id="{A77D0D78-5A90-4AF8-8C68-FAAE31EEBE9E}"/>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52" name="Straight Connector 651">
                <a:extLst>
                  <a:ext uri="{FF2B5EF4-FFF2-40B4-BE49-F238E27FC236}">
                    <a16:creationId xmlns:a16="http://schemas.microsoft.com/office/drawing/2014/main" id="{296219F9-4DAA-40BA-9EB7-AF4F975CCEF5}"/>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53" name="Group 652">
              <a:extLst>
                <a:ext uri="{FF2B5EF4-FFF2-40B4-BE49-F238E27FC236}">
                  <a16:creationId xmlns:a16="http://schemas.microsoft.com/office/drawing/2014/main" id="{B3EFD645-634D-42BC-9FDA-E3949E4CA297}"/>
                </a:ext>
              </a:extLst>
            </p:cNvPr>
            <p:cNvGrpSpPr/>
            <p:nvPr/>
          </p:nvGrpSpPr>
          <p:grpSpPr>
            <a:xfrm>
              <a:off x="9422612" y="4446891"/>
              <a:ext cx="91440" cy="91440"/>
              <a:chOff x="4511085" y="3795298"/>
              <a:chExt cx="91440" cy="91440"/>
            </a:xfrm>
          </p:grpSpPr>
          <p:cxnSp>
            <p:nvCxnSpPr>
              <p:cNvPr id="654" name="Straight Connector 653">
                <a:extLst>
                  <a:ext uri="{FF2B5EF4-FFF2-40B4-BE49-F238E27FC236}">
                    <a16:creationId xmlns:a16="http://schemas.microsoft.com/office/drawing/2014/main" id="{6B56F2FE-346C-447B-9CC7-CBC9FD432969}"/>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55" name="Straight Connector 654">
                <a:extLst>
                  <a:ext uri="{FF2B5EF4-FFF2-40B4-BE49-F238E27FC236}">
                    <a16:creationId xmlns:a16="http://schemas.microsoft.com/office/drawing/2014/main" id="{5FCD0649-A19F-46C6-AED1-7D9FD27EF2D4}"/>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56" name="Group 655">
              <a:extLst>
                <a:ext uri="{FF2B5EF4-FFF2-40B4-BE49-F238E27FC236}">
                  <a16:creationId xmlns:a16="http://schemas.microsoft.com/office/drawing/2014/main" id="{9DF8E849-4575-4B4B-BA4B-594FA3ABE2D2}"/>
                </a:ext>
              </a:extLst>
            </p:cNvPr>
            <p:cNvGrpSpPr/>
            <p:nvPr/>
          </p:nvGrpSpPr>
          <p:grpSpPr>
            <a:xfrm>
              <a:off x="9582557" y="4489140"/>
              <a:ext cx="91440" cy="91440"/>
              <a:chOff x="4511085" y="3795298"/>
              <a:chExt cx="91440" cy="91440"/>
            </a:xfrm>
          </p:grpSpPr>
          <p:cxnSp>
            <p:nvCxnSpPr>
              <p:cNvPr id="657" name="Straight Connector 656">
                <a:extLst>
                  <a:ext uri="{FF2B5EF4-FFF2-40B4-BE49-F238E27FC236}">
                    <a16:creationId xmlns:a16="http://schemas.microsoft.com/office/drawing/2014/main" id="{3CF21D6C-E666-432D-841A-E150CCE07B1A}"/>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58" name="Straight Connector 657">
                <a:extLst>
                  <a:ext uri="{FF2B5EF4-FFF2-40B4-BE49-F238E27FC236}">
                    <a16:creationId xmlns:a16="http://schemas.microsoft.com/office/drawing/2014/main" id="{8FFEAB31-E528-4DA8-89C3-DCE9EF5D1D04}"/>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59" name="Group 658">
              <a:extLst>
                <a:ext uri="{FF2B5EF4-FFF2-40B4-BE49-F238E27FC236}">
                  <a16:creationId xmlns:a16="http://schemas.microsoft.com/office/drawing/2014/main" id="{CF6A9BD1-FBBB-4A14-AA29-EC81B74015B9}"/>
                </a:ext>
              </a:extLst>
            </p:cNvPr>
            <p:cNvGrpSpPr/>
            <p:nvPr/>
          </p:nvGrpSpPr>
          <p:grpSpPr>
            <a:xfrm>
              <a:off x="9965820" y="4549497"/>
              <a:ext cx="91440" cy="91440"/>
              <a:chOff x="4511085" y="3795298"/>
              <a:chExt cx="91440" cy="91440"/>
            </a:xfrm>
          </p:grpSpPr>
          <p:cxnSp>
            <p:nvCxnSpPr>
              <p:cNvPr id="660" name="Straight Connector 659">
                <a:extLst>
                  <a:ext uri="{FF2B5EF4-FFF2-40B4-BE49-F238E27FC236}">
                    <a16:creationId xmlns:a16="http://schemas.microsoft.com/office/drawing/2014/main" id="{F0BAEE79-8863-4331-9EB7-4C7DA6F2F298}"/>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61" name="Straight Connector 660">
                <a:extLst>
                  <a:ext uri="{FF2B5EF4-FFF2-40B4-BE49-F238E27FC236}">
                    <a16:creationId xmlns:a16="http://schemas.microsoft.com/office/drawing/2014/main" id="{BA2858B3-6059-4132-808D-08BE437749B4}"/>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62" name="Group 661">
              <a:extLst>
                <a:ext uri="{FF2B5EF4-FFF2-40B4-BE49-F238E27FC236}">
                  <a16:creationId xmlns:a16="http://schemas.microsoft.com/office/drawing/2014/main" id="{7B3AE847-1D5C-43B6-BD61-6262C1DF2F75}"/>
                </a:ext>
              </a:extLst>
            </p:cNvPr>
            <p:cNvGrpSpPr/>
            <p:nvPr/>
          </p:nvGrpSpPr>
          <p:grpSpPr>
            <a:xfrm>
              <a:off x="10077480" y="4549497"/>
              <a:ext cx="91440" cy="91440"/>
              <a:chOff x="4511085" y="3795298"/>
              <a:chExt cx="91440" cy="91440"/>
            </a:xfrm>
          </p:grpSpPr>
          <p:cxnSp>
            <p:nvCxnSpPr>
              <p:cNvPr id="663" name="Straight Connector 662">
                <a:extLst>
                  <a:ext uri="{FF2B5EF4-FFF2-40B4-BE49-F238E27FC236}">
                    <a16:creationId xmlns:a16="http://schemas.microsoft.com/office/drawing/2014/main" id="{486BBCF4-16A3-4281-A54B-66D613500092}"/>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64" name="Straight Connector 663">
                <a:extLst>
                  <a:ext uri="{FF2B5EF4-FFF2-40B4-BE49-F238E27FC236}">
                    <a16:creationId xmlns:a16="http://schemas.microsoft.com/office/drawing/2014/main" id="{B8BC7CBC-9AA1-4768-8543-41EB44C93994}"/>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65" name="Group 664">
              <a:extLst>
                <a:ext uri="{FF2B5EF4-FFF2-40B4-BE49-F238E27FC236}">
                  <a16:creationId xmlns:a16="http://schemas.microsoft.com/office/drawing/2014/main" id="{E1B81FE8-05BB-4387-B565-70F80BD841E1}"/>
                </a:ext>
              </a:extLst>
            </p:cNvPr>
            <p:cNvGrpSpPr/>
            <p:nvPr/>
          </p:nvGrpSpPr>
          <p:grpSpPr>
            <a:xfrm>
              <a:off x="10315888" y="4621925"/>
              <a:ext cx="91440" cy="91440"/>
              <a:chOff x="4511085" y="3795298"/>
              <a:chExt cx="91440" cy="91440"/>
            </a:xfrm>
          </p:grpSpPr>
          <p:cxnSp>
            <p:nvCxnSpPr>
              <p:cNvPr id="666" name="Straight Connector 665">
                <a:extLst>
                  <a:ext uri="{FF2B5EF4-FFF2-40B4-BE49-F238E27FC236}">
                    <a16:creationId xmlns:a16="http://schemas.microsoft.com/office/drawing/2014/main" id="{B5FDE19E-0530-4079-9DD5-C5D9DEBE2C45}"/>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67" name="Straight Connector 666">
                <a:extLst>
                  <a:ext uri="{FF2B5EF4-FFF2-40B4-BE49-F238E27FC236}">
                    <a16:creationId xmlns:a16="http://schemas.microsoft.com/office/drawing/2014/main" id="{120D5427-B390-4E45-BC96-6D54A6B20599}"/>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68" name="Group 667">
              <a:extLst>
                <a:ext uri="{FF2B5EF4-FFF2-40B4-BE49-F238E27FC236}">
                  <a16:creationId xmlns:a16="http://schemas.microsoft.com/office/drawing/2014/main" id="{24B2374F-72D6-4948-BFC6-7DDC7E3424B9}"/>
                </a:ext>
              </a:extLst>
            </p:cNvPr>
            <p:cNvGrpSpPr/>
            <p:nvPr/>
          </p:nvGrpSpPr>
          <p:grpSpPr>
            <a:xfrm>
              <a:off x="10466779" y="4621925"/>
              <a:ext cx="91440" cy="91440"/>
              <a:chOff x="4511085" y="3795298"/>
              <a:chExt cx="91440" cy="91440"/>
            </a:xfrm>
          </p:grpSpPr>
          <p:cxnSp>
            <p:nvCxnSpPr>
              <p:cNvPr id="669" name="Straight Connector 668">
                <a:extLst>
                  <a:ext uri="{FF2B5EF4-FFF2-40B4-BE49-F238E27FC236}">
                    <a16:creationId xmlns:a16="http://schemas.microsoft.com/office/drawing/2014/main" id="{8D4401B0-19CE-4E5E-925D-21333D9CB57F}"/>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70" name="Straight Connector 669">
                <a:extLst>
                  <a:ext uri="{FF2B5EF4-FFF2-40B4-BE49-F238E27FC236}">
                    <a16:creationId xmlns:a16="http://schemas.microsoft.com/office/drawing/2014/main" id="{ADA8B69A-BAA5-449E-A7F1-45709AABFC56}"/>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71" name="Group 670">
              <a:extLst>
                <a:ext uri="{FF2B5EF4-FFF2-40B4-BE49-F238E27FC236}">
                  <a16:creationId xmlns:a16="http://schemas.microsoft.com/office/drawing/2014/main" id="{1B5FA458-6DA3-4A64-A60F-484CFC7FB818}"/>
                </a:ext>
              </a:extLst>
            </p:cNvPr>
            <p:cNvGrpSpPr/>
            <p:nvPr/>
          </p:nvGrpSpPr>
          <p:grpSpPr>
            <a:xfrm>
              <a:off x="10530154" y="4621925"/>
              <a:ext cx="91440" cy="91440"/>
              <a:chOff x="4511085" y="3795298"/>
              <a:chExt cx="91440" cy="91440"/>
            </a:xfrm>
          </p:grpSpPr>
          <p:cxnSp>
            <p:nvCxnSpPr>
              <p:cNvPr id="672" name="Straight Connector 671">
                <a:extLst>
                  <a:ext uri="{FF2B5EF4-FFF2-40B4-BE49-F238E27FC236}">
                    <a16:creationId xmlns:a16="http://schemas.microsoft.com/office/drawing/2014/main" id="{643A7A23-D40F-44E5-92CC-29BC5F0AEC5A}"/>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73" name="Straight Connector 672">
                <a:extLst>
                  <a:ext uri="{FF2B5EF4-FFF2-40B4-BE49-F238E27FC236}">
                    <a16:creationId xmlns:a16="http://schemas.microsoft.com/office/drawing/2014/main" id="{F2A89936-80D3-4F7A-AE76-1E59E2C86BC5}"/>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74" name="Group 673">
              <a:extLst>
                <a:ext uri="{FF2B5EF4-FFF2-40B4-BE49-F238E27FC236}">
                  <a16:creationId xmlns:a16="http://schemas.microsoft.com/office/drawing/2014/main" id="{A0A91A19-23CC-4E27-BB94-D1889E263F96}"/>
                </a:ext>
              </a:extLst>
            </p:cNvPr>
            <p:cNvGrpSpPr/>
            <p:nvPr/>
          </p:nvGrpSpPr>
          <p:grpSpPr>
            <a:xfrm>
              <a:off x="10659920" y="4621925"/>
              <a:ext cx="91440" cy="91440"/>
              <a:chOff x="4511085" y="3795298"/>
              <a:chExt cx="91440" cy="91440"/>
            </a:xfrm>
          </p:grpSpPr>
          <p:cxnSp>
            <p:nvCxnSpPr>
              <p:cNvPr id="675" name="Straight Connector 674">
                <a:extLst>
                  <a:ext uri="{FF2B5EF4-FFF2-40B4-BE49-F238E27FC236}">
                    <a16:creationId xmlns:a16="http://schemas.microsoft.com/office/drawing/2014/main" id="{9E57F0A5-4957-474D-8CE2-5A58FB84EB4A}"/>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76" name="Straight Connector 675">
                <a:extLst>
                  <a:ext uri="{FF2B5EF4-FFF2-40B4-BE49-F238E27FC236}">
                    <a16:creationId xmlns:a16="http://schemas.microsoft.com/office/drawing/2014/main" id="{116F241D-1C93-4CD8-A6BE-F8EED01AFC76}"/>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5" name="Group 4">
            <a:extLst>
              <a:ext uri="{FF2B5EF4-FFF2-40B4-BE49-F238E27FC236}">
                <a16:creationId xmlns:a16="http://schemas.microsoft.com/office/drawing/2014/main" id="{FD52956D-1C76-4533-A95C-2128B1F81D9F}"/>
              </a:ext>
            </a:extLst>
          </p:cNvPr>
          <p:cNvGrpSpPr/>
          <p:nvPr/>
        </p:nvGrpSpPr>
        <p:grpSpPr>
          <a:xfrm>
            <a:off x="1609864" y="2986290"/>
            <a:ext cx="3952736" cy="712762"/>
            <a:chOff x="1609864" y="2986290"/>
            <a:chExt cx="3952736" cy="712762"/>
          </a:xfrm>
        </p:grpSpPr>
        <p:sp>
          <p:nvSpPr>
            <p:cNvPr id="3" name="Freeform: Shape 2">
              <a:extLst>
                <a:ext uri="{FF2B5EF4-FFF2-40B4-BE49-F238E27FC236}">
                  <a16:creationId xmlns:a16="http://schemas.microsoft.com/office/drawing/2014/main" id="{A934C134-FBC4-44FD-A83D-350A1BD75EED}"/>
                </a:ext>
              </a:extLst>
            </p:cNvPr>
            <p:cNvSpPr/>
            <p:nvPr/>
          </p:nvSpPr>
          <p:spPr bwMode="auto">
            <a:xfrm>
              <a:off x="1660358" y="3015916"/>
              <a:ext cx="3902242" cy="637673"/>
            </a:xfrm>
            <a:custGeom>
              <a:avLst/>
              <a:gdLst>
                <a:gd name="connsiteX0" fmla="*/ 0 w 3902242"/>
                <a:gd name="connsiteY0" fmla="*/ 0 h 637673"/>
                <a:gd name="connsiteX1" fmla="*/ 437147 w 3902242"/>
                <a:gd name="connsiteY1" fmla="*/ 0 h 637673"/>
                <a:gd name="connsiteX2" fmla="*/ 437147 w 3902242"/>
                <a:gd name="connsiteY2" fmla="*/ 68179 h 637673"/>
                <a:gd name="connsiteX3" fmla="*/ 465221 w 3902242"/>
                <a:gd name="connsiteY3" fmla="*/ 68179 h 637673"/>
                <a:gd name="connsiteX4" fmla="*/ 465221 w 3902242"/>
                <a:gd name="connsiteY4" fmla="*/ 144379 h 637673"/>
                <a:gd name="connsiteX5" fmla="*/ 593558 w 3902242"/>
                <a:gd name="connsiteY5" fmla="*/ 144379 h 637673"/>
                <a:gd name="connsiteX6" fmla="*/ 593558 w 3902242"/>
                <a:gd name="connsiteY6" fmla="*/ 220579 h 637673"/>
                <a:gd name="connsiteX7" fmla="*/ 681789 w 3902242"/>
                <a:gd name="connsiteY7" fmla="*/ 220579 h 637673"/>
                <a:gd name="connsiteX8" fmla="*/ 681789 w 3902242"/>
                <a:gd name="connsiteY8" fmla="*/ 284747 h 637673"/>
                <a:gd name="connsiteX9" fmla="*/ 1267326 w 3902242"/>
                <a:gd name="connsiteY9" fmla="*/ 284747 h 637673"/>
                <a:gd name="connsiteX10" fmla="*/ 1279358 w 3902242"/>
                <a:gd name="connsiteY10" fmla="*/ 324852 h 637673"/>
                <a:gd name="connsiteX11" fmla="*/ 1279358 w 3902242"/>
                <a:gd name="connsiteY11" fmla="*/ 360947 h 637673"/>
                <a:gd name="connsiteX12" fmla="*/ 1584158 w 3902242"/>
                <a:gd name="connsiteY12" fmla="*/ 360947 h 637673"/>
                <a:gd name="connsiteX13" fmla="*/ 1596189 w 3902242"/>
                <a:gd name="connsiteY13" fmla="*/ 433137 h 637673"/>
                <a:gd name="connsiteX14" fmla="*/ 1704474 w 3902242"/>
                <a:gd name="connsiteY14" fmla="*/ 449179 h 637673"/>
                <a:gd name="connsiteX15" fmla="*/ 2711116 w 3902242"/>
                <a:gd name="connsiteY15" fmla="*/ 449179 h 637673"/>
                <a:gd name="connsiteX16" fmla="*/ 2711116 w 3902242"/>
                <a:gd name="connsiteY16" fmla="*/ 505326 h 637673"/>
                <a:gd name="connsiteX17" fmla="*/ 3380874 w 3902242"/>
                <a:gd name="connsiteY17" fmla="*/ 505326 h 637673"/>
                <a:gd name="connsiteX18" fmla="*/ 3384884 w 3902242"/>
                <a:gd name="connsiteY18" fmla="*/ 637673 h 637673"/>
                <a:gd name="connsiteX19" fmla="*/ 3902242 w 3902242"/>
                <a:gd name="connsiteY19" fmla="*/ 637673 h 637673"/>
                <a:gd name="connsiteX0" fmla="*/ 0 w 3902242"/>
                <a:gd name="connsiteY0" fmla="*/ 0 h 637673"/>
                <a:gd name="connsiteX1" fmla="*/ 437147 w 3902242"/>
                <a:gd name="connsiteY1" fmla="*/ 0 h 637673"/>
                <a:gd name="connsiteX2" fmla="*/ 437147 w 3902242"/>
                <a:gd name="connsiteY2" fmla="*/ 68179 h 637673"/>
                <a:gd name="connsiteX3" fmla="*/ 465221 w 3902242"/>
                <a:gd name="connsiteY3" fmla="*/ 68179 h 637673"/>
                <a:gd name="connsiteX4" fmla="*/ 465221 w 3902242"/>
                <a:gd name="connsiteY4" fmla="*/ 144379 h 637673"/>
                <a:gd name="connsiteX5" fmla="*/ 593558 w 3902242"/>
                <a:gd name="connsiteY5" fmla="*/ 144379 h 637673"/>
                <a:gd name="connsiteX6" fmla="*/ 593558 w 3902242"/>
                <a:gd name="connsiteY6" fmla="*/ 220579 h 637673"/>
                <a:gd name="connsiteX7" fmla="*/ 681789 w 3902242"/>
                <a:gd name="connsiteY7" fmla="*/ 220579 h 637673"/>
                <a:gd name="connsiteX8" fmla="*/ 681789 w 3902242"/>
                <a:gd name="connsiteY8" fmla="*/ 284747 h 637673"/>
                <a:gd name="connsiteX9" fmla="*/ 1267326 w 3902242"/>
                <a:gd name="connsiteY9" fmla="*/ 284747 h 637673"/>
                <a:gd name="connsiteX10" fmla="*/ 1279358 w 3902242"/>
                <a:gd name="connsiteY10" fmla="*/ 324852 h 637673"/>
                <a:gd name="connsiteX11" fmla="*/ 1267326 w 3902242"/>
                <a:gd name="connsiteY11" fmla="*/ 360947 h 637673"/>
                <a:gd name="connsiteX12" fmla="*/ 1584158 w 3902242"/>
                <a:gd name="connsiteY12" fmla="*/ 360947 h 637673"/>
                <a:gd name="connsiteX13" fmla="*/ 1596189 w 3902242"/>
                <a:gd name="connsiteY13" fmla="*/ 433137 h 637673"/>
                <a:gd name="connsiteX14" fmla="*/ 1704474 w 3902242"/>
                <a:gd name="connsiteY14" fmla="*/ 449179 h 637673"/>
                <a:gd name="connsiteX15" fmla="*/ 2711116 w 3902242"/>
                <a:gd name="connsiteY15" fmla="*/ 449179 h 637673"/>
                <a:gd name="connsiteX16" fmla="*/ 2711116 w 3902242"/>
                <a:gd name="connsiteY16" fmla="*/ 505326 h 637673"/>
                <a:gd name="connsiteX17" fmla="*/ 3380874 w 3902242"/>
                <a:gd name="connsiteY17" fmla="*/ 505326 h 637673"/>
                <a:gd name="connsiteX18" fmla="*/ 3384884 w 3902242"/>
                <a:gd name="connsiteY18" fmla="*/ 637673 h 637673"/>
                <a:gd name="connsiteX19" fmla="*/ 3902242 w 3902242"/>
                <a:gd name="connsiteY19" fmla="*/ 637673 h 637673"/>
                <a:gd name="connsiteX0" fmla="*/ 0 w 3902242"/>
                <a:gd name="connsiteY0" fmla="*/ 0 h 637673"/>
                <a:gd name="connsiteX1" fmla="*/ 437147 w 3902242"/>
                <a:gd name="connsiteY1" fmla="*/ 0 h 637673"/>
                <a:gd name="connsiteX2" fmla="*/ 437147 w 3902242"/>
                <a:gd name="connsiteY2" fmla="*/ 68179 h 637673"/>
                <a:gd name="connsiteX3" fmla="*/ 465221 w 3902242"/>
                <a:gd name="connsiteY3" fmla="*/ 68179 h 637673"/>
                <a:gd name="connsiteX4" fmla="*/ 465221 w 3902242"/>
                <a:gd name="connsiteY4" fmla="*/ 144379 h 637673"/>
                <a:gd name="connsiteX5" fmla="*/ 593558 w 3902242"/>
                <a:gd name="connsiteY5" fmla="*/ 144379 h 637673"/>
                <a:gd name="connsiteX6" fmla="*/ 593558 w 3902242"/>
                <a:gd name="connsiteY6" fmla="*/ 220579 h 637673"/>
                <a:gd name="connsiteX7" fmla="*/ 681789 w 3902242"/>
                <a:gd name="connsiteY7" fmla="*/ 220579 h 637673"/>
                <a:gd name="connsiteX8" fmla="*/ 681789 w 3902242"/>
                <a:gd name="connsiteY8" fmla="*/ 284747 h 637673"/>
                <a:gd name="connsiteX9" fmla="*/ 1267326 w 3902242"/>
                <a:gd name="connsiteY9" fmla="*/ 284747 h 637673"/>
                <a:gd name="connsiteX10" fmla="*/ 1263316 w 3902242"/>
                <a:gd name="connsiteY10" fmla="*/ 328862 h 637673"/>
                <a:gd name="connsiteX11" fmla="*/ 1267326 w 3902242"/>
                <a:gd name="connsiteY11" fmla="*/ 360947 h 637673"/>
                <a:gd name="connsiteX12" fmla="*/ 1584158 w 3902242"/>
                <a:gd name="connsiteY12" fmla="*/ 360947 h 637673"/>
                <a:gd name="connsiteX13" fmla="*/ 1596189 w 3902242"/>
                <a:gd name="connsiteY13" fmla="*/ 433137 h 637673"/>
                <a:gd name="connsiteX14" fmla="*/ 1704474 w 3902242"/>
                <a:gd name="connsiteY14" fmla="*/ 449179 h 637673"/>
                <a:gd name="connsiteX15" fmla="*/ 2711116 w 3902242"/>
                <a:gd name="connsiteY15" fmla="*/ 449179 h 637673"/>
                <a:gd name="connsiteX16" fmla="*/ 2711116 w 3902242"/>
                <a:gd name="connsiteY16" fmla="*/ 505326 h 637673"/>
                <a:gd name="connsiteX17" fmla="*/ 3380874 w 3902242"/>
                <a:gd name="connsiteY17" fmla="*/ 505326 h 637673"/>
                <a:gd name="connsiteX18" fmla="*/ 3384884 w 3902242"/>
                <a:gd name="connsiteY18" fmla="*/ 637673 h 637673"/>
                <a:gd name="connsiteX19" fmla="*/ 3902242 w 3902242"/>
                <a:gd name="connsiteY19" fmla="*/ 637673 h 637673"/>
                <a:gd name="connsiteX0" fmla="*/ 0 w 3902242"/>
                <a:gd name="connsiteY0" fmla="*/ 0 h 637673"/>
                <a:gd name="connsiteX1" fmla="*/ 437147 w 3902242"/>
                <a:gd name="connsiteY1" fmla="*/ 0 h 637673"/>
                <a:gd name="connsiteX2" fmla="*/ 437147 w 3902242"/>
                <a:gd name="connsiteY2" fmla="*/ 68179 h 637673"/>
                <a:gd name="connsiteX3" fmla="*/ 465221 w 3902242"/>
                <a:gd name="connsiteY3" fmla="*/ 68179 h 637673"/>
                <a:gd name="connsiteX4" fmla="*/ 465221 w 3902242"/>
                <a:gd name="connsiteY4" fmla="*/ 144379 h 637673"/>
                <a:gd name="connsiteX5" fmla="*/ 593558 w 3902242"/>
                <a:gd name="connsiteY5" fmla="*/ 144379 h 637673"/>
                <a:gd name="connsiteX6" fmla="*/ 593558 w 3902242"/>
                <a:gd name="connsiteY6" fmla="*/ 220579 h 637673"/>
                <a:gd name="connsiteX7" fmla="*/ 681789 w 3902242"/>
                <a:gd name="connsiteY7" fmla="*/ 220579 h 637673"/>
                <a:gd name="connsiteX8" fmla="*/ 681789 w 3902242"/>
                <a:gd name="connsiteY8" fmla="*/ 284747 h 637673"/>
                <a:gd name="connsiteX9" fmla="*/ 1267326 w 3902242"/>
                <a:gd name="connsiteY9" fmla="*/ 284747 h 637673"/>
                <a:gd name="connsiteX10" fmla="*/ 1263316 w 3902242"/>
                <a:gd name="connsiteY10" fmla="*/ 328862 h 637673"/>
                <a:gd name="connsiteX11" fmla="*/ 1275347 w 3902242"/>
                <a:gd name="connsiteY11" fmla="*/ 360947 h 637673"/>
                <a:gd name="connsiteX12" fmla="*/ 1584158 w 3902242"/>
                <a:gd name="connsiteY12" fmla="*/ 360947 h 637673"/>
                <a:gd name="connsiteX13" fmla="*/ 1596189 w 3902242"/>
                <a:gd name="connsiteY13" fmla="*/ 433137 h 637673"/>
                <a:gd name="connsiteX14" fmla="*/ 1704474 w 3902242"/>
                <a:gd name="connsiteY14" fmla="*/ 449179 h 637673"/>
                <a:gd name="connsiteX15" fmla="*/ 2711116 w 3902242"/>
                <a:gd name="connsiteY15" fmla="*/ 449179 h 637673"/>
                <a:gd name="connsiteX16" fmla="*/ 2711116 w 3902242"/>
                <a:gd name="connsiteY16" fmla="*/ 505326 h 637673"/>
                <a:gd name="connsiteX17" fmla="*/ 3380874 w 3902242"/>
                <a:gd name="connsiteY17" fmla="*/ 505326 h 637673"/>
                <a:gd name="connsiteX18" fmla="*/ 3384884 w 3902242"/>
                <a:gd name="connsiteY18" fmla="*/ 637673 h 637673"/>
                <a:gd name="connsiteX19" fmla="*/ 3902242 w 3902242"/>
                <a:gd name="connsiteY19" fmla="*/ 637673 h 637673"/>
                <a:gd name="connsiteX0" fmla="*/ 0 w 3902242"/>
                <a:gd name="connsiteY0" fmla="*/ 0 h 637673"/>
                <a:gd name="connsiteX1" fmla="*/ 437147 w 3902242"/>
                <a:gd name="connsiteY1" fmla="*/ 0 h 637673"/>
                <a:gd name="connsiteX2" fmla="*/ 437147 w 3902242"/>
                <a:gd name="connsiteY2" fmla="*/ 68179 h 637673"/>
                <a:gd name="connsiteX3" fmla="*/ 465221 w 3902242"/>
                <a:gd name="connsiteY3" fmla="*/ 68179 h 637673"/>
                <a:gd name="connsiteX4" fmla="*/ 465221 w 3902242"/>
                <a:gd name="connsiteY4" fmla="*/ 144379 h 637673"/>
                <a:gd name="connsiteX5" fmla="*/ 593558 w 3902242"/>
                <a:gd name="connsiteY5" fmla="*/ 144379 h 637673"/>
                <a:gd name="connsiteX6" fmla="*/ 593558 w 3902242"/>
                <a:gd name="connsiteY6" fmla="*/ 220579 h 637673"/>
                <a:gd name="connsiteX7" fmla="*/ 681789 w 3902242"/>
                <a:gd name="connsiteY7" fmla="*/ 220579 h 637673"/>
                <a:gd name="connsiteX8" fmla="*/ 681789 w 3902242"/>
                <a:gd name="connsiteY8" fmla="*/ 284747 h 637673"/>
                <a:gd name="connsiteX9" fmla="*/ 1267326 w 3902242"/>
                <a:gd name="connsiteY9" fmla="*/ 284747 h 637673"/>
                <a:gd name="connsiteX10" fmla="*/ 1263316 w 3902242"/>
                <a:gd name="connsiteY10" fmla="*/ 328862 h 637673"/>
                <a:gd name="connsiteX11" fmla="*/ 1275347 w 3902242"/>
                <a:gd name="connsiteY11" fmla="*/ 360947 h 637673"/>
                <a:gd name="connsiteX12" fmla="*/ 1584158 w 3902242"/>
                <a:gd name="connsiteY12" fmla="*/ 360947 h 637673"/>
                <a:gd name="connsiteX13" fmla="*/ 1596189 w 3902242"/>
                <a:gd name="connsiteY13" fmla="*/ 433137 h 637673"/>
                <a:gd name="connsiteX14" fmla="*/ 1704474 w 3902242"/>
                <a:gd name="connsiteY14" fmla="*/ 449179 h 637673"/>
                <a:gd name="connsiteX15" fmla="*/ 2711116 w 3902242"/>
                <a:gd name="connsiteY15" fmla="*/ 449179 h 637673"/>
                <a:gd name="connsiteX16" fmla="*/ 2711116 w 3902242"/>
                <a:gd name="connsiteY16" fmla="*/ 505326 h 637673"/>
                <a:gd name="connsiteX17" fmla="*/ 3380874 w 3902242"/>
                <a:gd name="connsiteY17" fmla="*/ 505326 h 637673"/>
                <a:gd name="connsiteX18" fmla="*/ 3384884 w 3902242"/>
                <a:gd name="connsiteY18" fmla="*/ 637673 h 637673"/>
                <a:gd name="connsiteX19" fmla="*/ 3902242 w 3902242"/>
                <a:gd name="connsiteY19" fmla="*/ 637673 h 637673"/>
                <a:gd name="connsiteX0" fmla="*/ 0 w 3902242"/>
                <a:gd name="connsiteY0" fmla="*/ 0 h 637673"/>
                <a:gd name="connsiteX1" fmla="*/ 437147 w 3902242"/>
                <a:gd name="connsiteY1" fmla="*/ 0 h 637673"/>
                <a:gd name="connsiteX2" fmla="*/ 437147 w 3902242"/>
                <a:gd name="connsiteY2" fmla="*/ 68179 h 637673"/>
                <a:gd name="connsiteX3" fmla="*/ 465221 w 3902242"/>
                <a:gd name="connsiteY3" fmla="*/ 68179 h 637673"/>
                <a:gd name="connsiteX4" fmla="*/ 465221 w 3902242"/>
                <a:gd name="connsiteY4" fmla="*/ 144379 h 637673"/>
                <a:gd name="connsiteX5" fmla="*/ 593558 w 3902242"/>
                <a:gd name="connsiteY5" fmla="*/ 144379 h 637673"/>
                <a:gd name="connsiteX6" fmla="*/ 593558 w 3902242"/>
                <a:gd name="connsiteY6" fmla="*/ 220579 h 637673"/>
                <a:gd name="connsiteX7" fmla="*/ 681789 w 3902242"/>
                <a:gd name="connsiteY7" fmla="*/ 220579 h 637673"/>
                <a:gd name="connsiteX8" fmla="*/ 681789 w 3902242"/>
                <a:gd name="connsiteY8" fmla="*/ 284747 h 637673"/>
                <a:gd name="connsiteX9" fmla="*/ 1267326 w 3902242"/>
                <a:gd name="connsiteY9" fmla="*/ 284747 h 637673"/>
                <a:gd name="connsiteX10" fmla="*/ 1263316 w 3902242"/>
                <a:gd name="connsiteY10" fmla="*/ 328862 h 637673"/>
                <a:gd name="connsiteX11" fmla="*/ 1283368 w 3902242"/>
                <a:gd name="connsiteY11" fmla="*/ 356937 h 637673"/>
                <a:gd name="connsiteX12" fmla="*/ 1584158 w 3902242"/>
                <a:gd name="connsiteY12" fmla="*/ 360947 h 637673"/>
                <a:gd name="connsiteX13" fmla="*/ 1596189 w 3902242"/>
                <a:gd name="connsiteY13" fmla="*/ 433137 h 637673"/>
                <a:gd name="connsiteX14" fmla="*/ 1704474 w 3902242"/>
                <a:gd name="connsiteY14" fmla="*/ 449179 h 637673"/>
                <a:gd name="connsiteX15" fmla="*/ 2711116 w 3902242"/>
                <a:gd name="connsiteY15" fmla="*/ 449179 h 637673"/>
                <a:gd name="connsiteX16" fmla="*/ 2711116 w 3902242"/>
                <a:gd name="connsiteY16" fmla="*/ 505326 h 637673"/>
                <a:gd name="connsiteX17" fmla="*/ 3380874 w 3902242"/>
                <a:gd name="connsiteY17" fmla="*/ 505326 h 637673"/>
                <a:gd name="connsiteX18" fmla="*/ 3384884 w 3902242"/>
                <a:gd name="connsiteY18" fmla="*/ 637673 h 637673"/>
                <a:gd name="connsiteX19" fmla="*/ 3902242 w 3902242"/>
                <a:gd name="connsiteY19" fmla="*/ 637673 h 637673"/>
                <a:gd name="connsiteX0" fmla="*/ 0 w 3902242"/>
                <a:gd name="connsiteY0" fmla="*/ 0 h 637673"/>
                <a:gd name="connsiteX1" fmla="*/ 437147 w 3902242"/>
                <a:gd name="connsiteY1" fmla="*/ 0 h 637673"/>
                <a:gd name="connsiteX2" fmla="*/ 437147 w 3902242"/>
                <a:gd name="connsiteY2" fmla="*/ 68179 h 637673"/>
                <a:gd name="connsiteX3" fmla="*/ 465221 w 3902242"/>
                <a:gd name="connsiteY3" fmla="*/ 68179 h 637673"/>
                <a:gd name="connsiteX4" fmla="*/ 465221 w 3902242"/>
                <a:gd name="connsiteY4" fmla="*/ 144379 h 637673"/>
                <a:gd name="connsiteX5" fmla="*/ 593558 w 3902242"/>
                <a:gd name="connsiteY5" fmla="*/ 144379 h 637673"/>
                <a:gd name="connsiteX6" fmla="*/ 593558 w 3902242"/>
                <a:gd name="connsiteY6" fmla="*/ 220579 h 637673"/>
                <a:gd name="connsiteX7" fmla="*/ 681789 w 3902242"/>
                <a:gd name="connsiteY7" fmla="*/ 220579 h 637673"/>
                <a:gd name="connsiteX8" fmla="*/ 681789 w 3902242"/>
                <a:gd name="connsiteY8" fmla="*/ 284747 h 637673"/>
                <a:gd name="connsiteX9" fmla="*/ 1267326 w 3902242"/>
                <a:gd name="connsiteY9" fmla="*/ 284747 h 637673"/>
                <a:gd name="connsiteX10" fmla="*/ 1263316 w 3902242"/>
                <a:gd name="connsiteY10" fmla="*/ 328862 h 637673"/>
                <a:gd name="connsiteX11" fmla="*/ 1264318 w 3902242"/>
                <a:gd name="connsiteY11" fmla="*/ 361699 h 637673"/>
                <a:gd name="connsiteX12" fmla="*/ 1584158 w 3902242"/>
                <a:gd name="connsiteY12" fmla="*/ 360947 h 637673"/>
                <a:gd name="connsiteX13" fmla="*/ 1596189 w 3902242"/>
                <a:gd name="connsiteY13" fmla="*/ 433137 h 637673"/>
                <a:gd name="connsiteX14" fmla="*/ 1704474 w 3902242"/>
                <a:gd name="connsiteY14" fmla="*/ 449179 h 637673"/>
                <a:gd name="connsiteX15" fmla="*/ 2711116 w 3902242"/>
                <a:gd name="connsiteY15" fmla="*/ 449179 h 637673"/>
                <a:gd name="connsiteX16" fmla="*/ 2711116 w 3902242"/>
                <a:gd name="connsiteY16" fmla="*/ 505326 h 637673"/>
                <a:gd name="connsiteX17" fmla="*/ 3380874 w 3902242"/>
                <a:gd name="connsiteY17" fmla="*/ 505326 h 637673"/>
                <a:gd name="connsiteX18" fmla="*/ 3384884 w 3902242"/>
                <a:gd name="connsiteY18" fmla="*/ 637673 h 637673"/>
                <a:gd name="connsiteX19" fmla="*/ 3902242 w 3902242"/>
                <a:gd name="connsiteY19" fmla="*/ 637673 h 637673"/>
                <a:gd name="connsiteX0" fmla="*/ 0 w 3902242"/>
                <a:gd name="connsiteY0" fmla="*/ 0 h 637673"/>
                <a:gd name="connsiteX1" fmla="*/ 437147 w 3902242"/>
                <a:gd name="connsiteY1" fmla="*/ 0 h 637673"/>
                <a:gd name="connsiteX2" fmla="*/ 437147 w 3902242"/>
                <a:gd name="connsiteY2" fmla="*/ 68179 h 637673"/>
                <a:gd name="connsiteX3" fmla="*/ 465221 w 3902242"/>
                <a:gd name="connsiteY3" fmla="*/ 68179 h 637673"/>
                <a:gd name="connsiteX4" fmla="*/ 465221 w 3902242"/>
                <a:gd name="connsiteY4" fmla="*/ 144379 h 637673"/>
                <a:gd name="connsiteX5" fmla="*/ 593558 w 3902242"/>
                <a:gd name="connsiteY5" fmla="*/ 144379 h 637673"/>
                <a:gd name="connsiteX6" fmla="*/ 593558 w 3902242"/>
                <a:gd name="connsiteY6" fmla="*/ 220579 h 637673"/>
                <a:gd name="connsiteX7" fmla="*/ 681789 w 3902242"/>
                <a:gd name="connsiteY7" fmla="*/ 220579 h 637673"/>
                <a:gd name="connsiteX8" fmla="*/ 681789 w 3902242"/>
                <a:gd name="connsiteY8" fmla="*/ 284747 h 637673"/>
                <a:gd name="connsiteX9" fmla="*/ 1267326 w 3902242"/>
                <a:gd name="connsiteY9" fmla="*/ 284747 h 637673"/>
                <a:gd name="connsiteX10" fmla="*/ 1263316 w 3902242"/>
                <a:gd name="connsiteY10" fmla="*/ 328862 h 637673"/>
                <a:gd name="connsiteX11" fmla="*/ 1264318 w 3902242"/>
                <a:gd name="connsiteY11" fmla="*/ 361699 h 637673"/>
                <a:gd name="connsiteX12" fmla="*/ 1584158 w 3902242"/>
                <a:gd name="connsiteY12" fmla="*/ 360947 h 637673"/>
                <a:gd name="connsiteX13" fmla="*/ 1574758 w 3902242"/>
                <a:gd name="connsiteY13" fmla="*/ 437899 h 637673"/>
                <a:gd name="connsiteX14" fmla="*/ 1704474 w 3902242"/>
                <a:gd name="connsiteY14" fmla="*/ 449179 h 637673"/>
                <a:gd name="connsiteX15" fmla="*/ 2711116 w 3902242"/>
                <a:gd name="connsiteY15" fmla="*/ 449179 h 637673"/>
                <a:gd name="connsiteX16" fmla="*/ 2711116 w 3902242"/>
                <a:gd name="connsiteY16" fmla="*/ 505326 h 637673"/>
                <a:gd name="connsiteX17" fmla="*/ 3380874 w 3902242"/>
                <a:gd name="connsiteY17" fmla="*/ 505326 h 637673"/>
                <a:gd name="connsiteX18" fmla="*/ 3384884 w 3902242"/>
                <a:gd name="connsiteY18" fmla="*/ 637673 h 637673"/>
                <a:gd name="connsiteX19" fmla="*/ 3902242 w 3902242"/>
                <a:gd name="connsiteY19" fmla="*/ 637673 h 637673"/>
                <a:gd name="connsiteX0" fmla="*/ 0 w 3902242"/>
                <a:gd name="connsiteY0" fmla="*/ 0 h 637673"/>
                <a:gd name="connsiteX1" fmla="*/ 437147 w 3902242"/>
                <a:gd name="connsiteY1" fmla="*/ 0 h 637673"/>
                <a:gd name="connsiteX2" fmla="*/ 437147 w 3902242"/>
                <a:gd name="connsiteY2" fmla="*/ 68179 h 637673"/>
                <a:gd name="connsiteX3" fmla="*/ 465221 w 3902242"/>
                <a:gd name="connsiteY3" fmla="*/ 68179 h 637673"/>
                <a:gd name="connsiteX4" fmla="*/ 465221 w 3902242"/>
                <a:gd name="connsiteY4" fmla="*/ 144379 h 637673"/>
                <a:gd name="connsiteX5" fmla="*/ 593558 w 3902242"/>
                <a:gd name="connsiteY5" fmla="*/ 144379 h 637673"/>
                <a:gd name="connsiteX6" fmla="*/ 593558 w 3902242"/>
                <a:gd name="connsiteY6" fmla="*/ 220579 h 637673"/>
                <a:gd name="connsiteX7" fmla="*/ 681789 w 3902242"/>
                <a:gd name="connsiteY7" fmla="*/ 220579 h 637673"/>
                <a:gd name="connsiteX8" fmla="*/ 681789 w 3902242"/>
                <a:gd name="connsiteY8" fmla="*/ 284747 h 637673"/>
                <a:gd name="connsiteX9" fmla="*/ 1267326 w 3902242"/>
                <a:gd name="connsiteY9" fmla="*/ 284747 h 637673"/>
                <a:gd name="connsiteX10" fmla="*/ 1263316 w 3902242"/>
                <a:gd name="connsiteY10" fmla="*/ 328862 h 637673"/>
                <a:gd name="connsiteX11" fmla="*/ 1264318 w 3902242"/>
                <a:gd name="connsiteY11" fmla="*/ 361699 h 637673"/>
                <a:gd name="connsiteX12" fmla="*/ 1584158 w 3902242"/>
                <a:gd name="connsiteY12" fmla="*/ 360947 h 637673"/>
                <a:gd name="connsiteX13" fmla="*/ 1574758 w 3902242"/>
                <a:gd name="connsiteY13" fmla="*/ 437899 h 637673"/>
                <a:gd name="connsiteX14" fmla="*/ 1706855 w 3902242"/>
                <a:gd name="connsiteY14" fmla="*/ 437272 h 637673"/>
                <a:gd name="connsiteX15" fmla="*/ 2711116 w 3902242"/>
                <a:gd name="connsiteY15" fmla="*/ 449179 h 637673"/>
                <a:gd name="connsiteX16" fmla="*/ 2711116 w 3902242"/>
                <a:gd name="connsiteY16" fmla="*/ 505326 h 637673"/>
                <a:gd name="connsiteX17" fmla="*/ 3380874 w 3902242"/>
                <a:gd name="connsiteY17" fmla="*/ 505326 h 637673"/>
                <a:gd name="connsiteX18" fmla="*/ 3384884 w 3902242"/>
                <a:gd name="connsiteY18" fmla="*/ 637673 h 637673"/>
                <a:gd name="connsiteX19" fmla="*/ 3902242 w 3902242"/>
                <a:gd name="connsiteY19" fmla="*/ 637673 h 637673"/>
                <a:gd name="connsiteX0" fmla="*/ 0 w 3902242"/>
                <a:gd name="connsiteY0" fmla="*/ 0 h 637673"/>
                <a:gd name="connsiteX1" fmla="*/ 437147 w 3902242"/>
                <a:gd name="connsiteY1" fmla="*/ 0 h 637673"/>
                <a:gd name="connsiteX2" fmla="*/ 437147 w 3902242"/>
                <a:gd name="connsiteY2" fmla="*/ 68179 h 637673"/>
                <a:gd name="connsiteX3" fmla="*/ 465221 w 3902242"/>
                <a:gd name="connsiteY3" fmla="*/ 68179 h 637673"/>
                <a:gd name="connsiteX4" fmla="*/ 465221 w 3902242"/>
                <a:gd name="connsiteY4" fmla="*/ 144379 h 637673"/>
                <a:gd name="connsiteX5" fmla="*/ 593558 w 3902242"/>
                <a:gd name="connsiteY5" fmla="*/ 144379 h 637673"/>
                <a:gd name="connsiteX6" fmla="*/ 593558 w 3902242"/>
                <a:gd name="connsiteY6" fmla="*/ 220579 h 637673"/>
                <a:gd name="connsiteX7" fmla="*/ 681789 w 3902242"/>
                <a:gd name="connsiteY7" fmla="*/ 220579 h 637673"/>
                <a:gd name="connsiteX8" fmla="*/ 681789 w 3902242"/>
                <a:gd name="connsiteY8" fmla="*/ 284747 h 637673"/>
                <a:gd name="connsiteX9" fmla="*/ 1267326 w 3902242"/>
                <a:gd name="connsiteY9" fmla="*/ 284747 h 637673"/>
                <a:gd name="connsiteX10" fmla="*/ 1263316 w 3902242"/>
                <a:gd name="connsiteY10" fmla="*/ 328862 h 637673"/>
                <a:gd name="connsiteX11" fmla="*/ 1264318 w 3902242"/>
                <a:gd name="connsiteY11" fmla="*/ 361699 h 637673"/>
                <a:gd name="connsiteX12" fmla="*/ 1584158 w 3902242"/>
                <a:gd name="connsiteY12" fmla="*/ 360947 h 637673"/>
                <a:gd name="connsiteX13" fmla="*/ 1574758 w 3902242"/>
                <a:gd name="connsiteY13" fmla="*/ 437899 h 637673"/>
                <a:gd name="connsiteX14" fmla="*/ 1706855 w 3902242"/>
                <a:gd name="connsiteY14" fmla="*/ 437272 h 637673"/>
                <a:gd name="connsiteX15" fmla="*/ 2711116 w 3902242"/>
                <a:gd name="connsiteY15" fmla="*/ 437272 h 637673"/>
                <a:gd name="connsiteX16" fmla="*/ 2711116 w 3902242"/>
                <a:gd name="connsiteY16" fmla="*/ 505326 h 637673"/>
                <a:gd name="connsiteX17" fmla="*/ 3380874 w 3902242"/>
                <a:gd name="connsiteY17" fmla="*/ 505326 h 637673"/>
                <a:gd name="connsiteX18" fmla="*/ 3384884 w 3902242"/>
                <a:gd name="connsiteY18" fmla="*/ 637673 h 637673"/>
                <a:gd name="connsiteX19" fmla="*/ 3902242 w 3902242"/>
                <a:gd name="connsiteY19" fmla="*/ 637673 h 637673"/>
                <a:gd name="connsiteX0" fmla="*/ 0 w 3902242"/>
                <a:gd name="connsiteY0" fmla="*/ 0 h 637673"/>
                <a:gd name="connsiteX1" fmla="*/ 437147 w 3902242"/>
                <a:gd name="connsiteY1" fmla="*/ 0 h 637673"/>
                <a:gd name="connsiteX2" fmla="*/ 437147 w 3902242"/>
                <a:gd name="connsiteY2" fmla="*/ 68179 h 637673"/>
                <a:gd name="connsiteX3" fmla="*/ 465221 w 3902242"/>
                <a:gd name="connsiteY3" fmla="*/ 68179 h 637673"/>
                <a:gd name="connsiteX4" fmla="*/ 465221 w 3902242"/>
                <a:gd name="connsiteY4" fmla="*/ 144379 h 637673"/>
                <a:gd name="connsiteX5" fmla="*/ 593558 w 3902242"/>
                <a:gd name="connsiteY5" fmla="*/ 144379 h 637673"/>
                <a:gd name="connsiteX6" fmla="*/ 593558 w 3902242"/>
                <a:gd name="connsiteY6" fmla="*/ 220579 h 637673"/>
                <a:gd name="connsiteX7" fmla="*/ 681789 w 3902242"/>
                <a:gd name="connsiteY7" fmla="*/ 220579 h 637673"/>
                <a:gd name="connsiteX8" fmla="*/ 681789 w 3902242"/>
                <a:gd name="connsiteY8" fmla="*/ 284747 h 637673"/>
                <a:gd name="connsiteX9" fmla="*/ 1267326 w 3902242"/>
                <a:gd name="connsiteY9" fmla="*/ 284747 h 637673"/>
                <a:gd name="connsiteX10" fmla="*/ 1263316 w 3902242"/>
                <a:gd name="connsiteY10" fmla="*/ 328862 h 637673"/>
                <a:gd name="connsiteX11" fmla="*/ 1264318 w 3902242"/>
                <a:gd name="connsiteY11" fmla="*/ 361699 h 637673"/>
                <a:gd name="connsiteX12" fmla="*/ 1584158 w 3902242"/>
                <a:gd name="connsiteY12" fmla="*/ 360947 h 637673"/>
                <a:gd name="connsiteX13" fmla="*/ 1584283 w 3902242"/>
                <a:gd name="connsiteY13" fmla="*/ 437899 h 637673"/>
                <a:gd name="connsiteX14" fmla="*/ 1706855 w 3902242"/>
                <a:gd name="connsiteY14" fmla="*/ 437272 h 637673"/>
                <a:gd name="connsiteX15" fmla="*/ 2711116 w 3902242"/>
                <a:gd name="connsiteY15" fmla="*/ 437272 h 637673"/>
                <a:gd name="connsiteX16" fmla="*/ 2711116 w 3902242"/>
                <a:gd name="connsiteY16" fmla="*/ 505326 h 637673"/>
                <a:gd name="connsiteX17" fmla="*/ 3380874 w 3902242"/>
                <a:gd name="connsiteY17" fmla="*/ 505326 h 637673"/>
                <a:gd name="connsiteX18" fmla="*/ 3384884 w 3902242"/>
                <a:gd name="connsiteY18" fmla="*/ 637673 h 637673"/>
                <a:gd name="connsiteX19" fmla="*/ 3902242 w 3902242"/>
                <a:gd name="connsiteY19" fmla="*/ 637673 h 637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902242" h="637673">
                  <a:moveTo>
                    <a:pt x="0" y="0"/>
                  </a:moveTo>
                  <a:lnTo>
                    <a:pt x="437147" y="0"/>
                  </a:lnTo>
                  <a:lnTo>
                    <a:pt x="437147" y="68179"/>
                  </a:lnTo>
                  <a:lnTo>
                    <a:pt x="465221" y="68179"/>
                  </a:lnTo>
                  <a:lnTo>
                    <a:pt x="465221" y="144379"/>
                  </a:lnTo>
                  <a:lnTo>
                    <a:pt x="593558" y="144379"/>
                  </a:lnTo>
                  <a:lnTo>
                    <a:pt x="593558" y="220579"/>
                  </a:lnTo>
                  <a:lnTo>
                    <a:pt x="681789" y="220579"/>
                  </a:lnTo>
                  <a:lnTo>
                    <a:pt x="681789" y="284747"/>
                  </a:lnTo>
                  <a:lnTo>
                    <a:pt x="1267326" y="284747"/>
                  </a:lnTo>
                  <a:lnTo>
                    <a:pt x="1263316" y="328862"/>
                  </a:lnTo>
                  <a:lnTo>
                    <a:pt x="1264318" y="361699"/>
                  </a:lnTo>
                  <a:lnTo>
                    <a:pt x="1584158" y="360947"/>
                  </a:lnTo>
                  <a:cubicBezTo>
                    <a:pt x="1584200" y="386598"/>
                    <a:pt x="1584241" y="412248"/>
                    <a:pt x="1584283" y="437899"/>
                  </a:cubicBezTo>
                  <a:lnTo>
                    <a:pt x="1706855" y="437272"/>
                  </a:lnTo>
                  <a:lnTo>
                    <a:pt x="2711116" y="437272"/>
                  </a:lnTo>
                  <a:lnTo>
                    <a:pt x="2711116" y="505326"/>
                  </a:lnTo>
                  <a:lnTo>
                    <a:pt x="3380874" y="505326"/>
                  </a:lnTo>
                  <a:lnTo>
                    <a:pt x="3384884" y="637673"/>
                  </a:lnTo>
                  <a:lnTo>
                    <a:pt x="3902242" y="637673"/>
                  </a:lnTo>
                </a:path>
              </a:pathLst>
            </a:custGeom>
            <a:noFill/>
            <a:ln w="28575">
              <a:solidFill>
                <a:schemeClr val="accent1"/>
              </a:solidFill>
              <a:miter lim="800000"/>
              <a:headEnd/>
              <a:tailEnd/>
            </a:ln>
          </p:spPr>
          <p:txBody>
            <a:bodyPr rtlCol="0" anchor="ctr"/>
            <a:lstStyle/>
            <a:p>
              <a:pPr algn="ctr"/>
              <a:endParaRPr lang="en-US" dirty="0"/>
            </a:p>
          </p:txBody>
        </p:sp>
        <p:grpSp>
          <p:nvGrpSpPr>
            <p:cNvPr id="199" name="Group 198">
              <a:extLst>
                <a:ext uri="{FF2B5EF4-FFF2-40B4-BE49-F238E27FC236}">
                  <a16:creationId xmlns:a16="http://schemas.microsoft.com/office/drawing/2014/main" id="{0F7CD02B-4031-4F71-9A23-8CCDC22CE856}"/>
                </a:ext>
              </a:extLst>
            </p:cNvPr>
            <p:cNvGrpSpPr/>
            <p:nvPr/>
          </p:nvGrpSpPr>
          <p:grpSpPr>
            <a:xfrm>
              <a:off x="1609864" y="2986290"/>
              <a:ext cx="91440" cy="91440"/>
              <a:chOff x="4511085" y="3795298"/>
              <a:chExt cx="91440" cy="91440"/>
            </a:xfrm>
          </p:grpSpPr>
          <p:cxnSp>
            <p:nvCxnSpPr>
              <p:cNvPr id="200" name="Straight Connector 199">
                <a:extLst>
                  <a:ext uri="{FF2B5EF4-FFF2-40B4-BE49-F238E27FC236}">
                    <a16:creationId xmlns:a16="http://schemas.microsoft.com/office/drawing/2014/main" id="{6DF60402-316D-441A-A017-398A6AE1498A}"/>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6BC3192B-41FF-40EB-A2EF-F33E8750ACA3}"/>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02" name="Group 201">
              <a:extLst>
                <a:ext uri="{FF2B5EF4-FFF2-40B4-BE49-F238E27FC236}">
                  <a16:creationId xmlns:a16="http://schemas.microsoft.com/office/drawing/2014/main" id="{69F04C84-8D8D-4324-85D1-46E3E789DC06}"/>
                </a:ext>
              </a:extLst>
            </p:cNvPr>
            <p:cNvGrpSpPr/>
            <p:nvPr/>
          </p:nvGrpSpPr>
          <p:grpSpPr>
            <a:xfrm>
              <a:off x="2043618" y="3040997"/>
              <a:ext cx="91440" cy="91440"/>
              <a:chOff x="4511085" y="3795298"/>
              <a:chExt cx="91440" cy="91440"/>
            </a:xfrm>
          </p:grpSpPr>
          <p:cxnSp>
            <p:nvCxnSpPr>
              <p:cNvPr id="203" name="Straight Connector 202">
                <a:extLst>
                  <a:ext uri="{FF2B5EF4-FFF2-40B4-BE49-F238E27FC236}">
                    <a16:creationId xmlns:a16="http://schemas.microsoft.com/office/drawing/2014/main" id="{C8F4ECC5-1ED6-4639-8A54-C9ECCF56506C}"/>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B76C45C8-09D2-408B-97D2-B4526C264948}"/>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05" name="Group 204">
              <a:extLst>
                <a:ext uri="{FF2B5EF4-FFF2-40B4-BE49-F238E27FC236}">
                  <a16:creationId xmlns:a16="http://schemas.microsoft.com/office/drawing/2014/main" id="{664FBA69-F3DD-45C1-B9F8-9C1B87402C21}"/>
                </a:ext>
              </a:extLst>
            </p:cNvPr>
            <p:cNvGrpSpPr/>
            <p:nvPr/>
          </p:nvGrpSpPr>
          <p:grpSpPr>
            <a:xfrm>
              <a:off x="2086603" y="3119150"/>
              <a:ext cx="91440" cy="91440"/>
              <a:chOff x="4511085" y="3795298"/>
              <a:chExt cx="91440" cy="91440"/>
            </a:xfrm>
          </p:grpSpPr>
          <p:cxnSp>
            <p:nvCxnSpPr>
              <p:cNvPr id="206" name="Straight Connector 205">
                <a:extLst>
                  <a:ext uri="{FF2B5EF4-FFF2-40B4-BE49-F238E27FC236}">
                    <a16:creationId xmlns:a16="http://schemas.microsoft.com/office/drawing/2014/main" id="{4EEF0B1D-26A3-479D-931F-4C3863990617}"/>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C5C89C2E-4528-4743-A250-7515F2FEA445}"/>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08" name="Group 207">
              <a:extLst>
                <a:ext uri="{FF2B5EF4-FFF2-40B4-BE49-F238E27FC236}">
                  <a16:creationId xmlns:a16="http://schemas.microsoft.com/office/drawing/2014/main" id="{FADF15A9-D748-48E8-8C7F-12F7BCA900DF}"/>
                </a:ext>
              </a:extLst>
            </p:cNvPr>
            <p:cNvGrpSpPr/>
            <p:nvPr/>
          </p:nvGrpSpPr>
          <p:grpSpPr>
            <a:xfrm>
              <a:off x="2113957" y="3119150"/>
              <a:ext cx="91440" cy="91440"/>
              <a:chOff x="4511085" y="3795298"/>
              <a:chExt cx="91440" cy="91440"/>
            </a:xfrm>
          </p:grpSpPr>
          <p:cxnSp>
            <p:nvCxnSpPr>
              <p:cNvPr id="209" name="Straight Connector 208">
                <a:extLst>
                  <a:ext uri="{FF2B5EF4-FFF2-40B4-BE49-F238E27FC236}">
                    <a16:creationId xmlns:a16="http://schemas.microsoft.com/office/drawing/2014/main" id="{F6CAC073-B6EA-4FB2-9314-50847710D97F}"/>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0C53E540-2E8A-4288-833D-5E1DBFECBEB7}"/>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11" name="Group 210">
              <a:extLst>
                <a:ext uri="{FF2B5EF4-FFF2-40B4-BE49-F238E27FC236}">
                  <a16:creationId xmlns:a16="http://schemas.microsoft.com/office/drawing/2014/main" id="{4A79E830-F4A0-4CBD-BBCA-62061F19F315}"/>
                </a:ext>
              </a:extLst>
            </p:cNvPr>
            <p:cNvGrpSpPr/>
            <p:nvPr/>
          </p:nvGrpSpPr>
          <p:grpSpPr>
            <a:xfrm>
              <a:off x="2211650" y="3185581"/>
              <a:ext cx="91440" cy="91440"/>
              <a:chOff x="4511085" y="3795298"/>
              <a:chExt cx="91440" cy="91440"/>
            </a:xfrm>
          </p:grpSpPr>
          <p:cxnSp>
            <p:nvCxnSpPr>
              <p:cNvPr id="212" name="Straight Connector 211">
                <a:extLst>
                  <a:ext uri="{FF2B5EF4-FFF2-40B4-BE49-F238E27FC236}">
                    <a16:creationId xmlns:a16="http://schemas.microsoft.com/office/drawing/2014/main" id="{83B7D53D-D527-4B31-88B9-28B7024AA7B4}"/>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A72164DB-634A-4AD4-89FE-7C00F6EF0374}"/>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14" name="Group 213">
              <a:extLst>
                <a:ext uri="{FF2B5EF4-FFF2-40B4-BE49-F238E27FC236}">
                  <a16:creationId xmlns:a16="http://schemas.microsoft.com/office/drawing/2014/main" id="{3ADC2B00-DA66-4800-8E35-BDCF15143BCA}"/>
                </a:ext>
              </a:extLst>
            </p:cNvPr>
            <p:cNvGrpSpPr/>
            <p:nvPr/>
          </p:nvGrpSpPr>
          <p:grpSpPr>
            <a:xfrm>
              <a:off x="2289804" y="3252012"/>
              <a:ext cx="91440" cy="91440"/>
              <a:chOff x="4511085" y="3795298"/>
              <a:chExt cx="91440" cy="91440"/>
            </a:xfrm>
          </p:grpSpPr>
          <p:cxnSp>
            <p:nvCxnSpPr>
              <p:cNvPr id="215" name="Straight Connector 214">
                <a:extLst>
                  <a:ext uri="{FF2B5EF4-FFF2-40B4-BE49-F238E27FC236}">
                    <a16:creationId xmlns:a16="http://schemas.microsoft.com/office/drawing/2014/main" id="{17992DC8-702F-412C-BF96-BD6BF094AE06}"/>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A5329948-315C-4A5A-ACE5-2034A396036F}"/>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17" name="Group 216">
              <a:extLst>
                <a:ext uri="{FF2B5EF4-FFF2-40B4-BE49-F238E27FC236}">
                  <a16:creationId xmlns:a16="http://schemas.microsoft.com/office/drawing/2014/main" id="{ED86BA85-9E2B-4804-9B43-38BAB8407F93}"/>
                </a:ext>
              </a:extLst>
            </p:cNvPr>
            <p:cNvGrpSpPr/>
            <p:nvPr/>
          </p:nvGrpSpPr>
          <p:grpSpPr>
            <a:xfrm>
              <a:off x="2872050" y="3330166"/>
              <a:ext cx="91440" cy="91440"/>
              <a:chOff x="4511085" y="3795298"/>
              <a:chExt cx="91440" cy="91440"/>
            </a:xfrm>
          </p:grpSpPr>
          <p:cxnSp>
            <p:nvCxnSpPr>
              <p:cNvPr id="218" name="Straight Connector 217">
                <a:extLst>
                  <a:ext uri="{FF2B5EF4-FFF2-40B4-BE49-F238E27FC236}">
                    <a16:creationId xmlns:a16="http://schemas.microsoft.com/office/drawing/2014/main" id="{2A583949-23B3-4FD7-9C29-F898E080CB09}"/>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4632CB06-E1E2-43F5-833C-2F5B5C160CD8}"/>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20" name="Group 219">
              <a:extLst>
                <a:ext uri="{FF2B5EF4-FFF2-40B4-BE49-F238E27FC236}">
                  <a16:creationId xmlns:a16="http://schemas.microsoft.com/office/drawing/2014/main" id="{66719B61-1E1F-4401-B465-117D9A91EC0B}"/>
                </a:ext>
              </a:extLst>
            </p:cNvPr>
            <p:cNvGrpSpPr/>
            <p:nvPr/>
          </p:nvGrpSpPr>
          <p:grpSpPr>
            <a:xfrm>
              <a:off x="3188574" y="3400505"/>
              <a:ext cx="91440" cy="91440"/>
              <a:chOff x="4511085" y="3795298"/>
              <a:chExt cx="91440" cy="91440"/>
            </a:xfrm>
          </p:grpSpPr>
          <p:cxnSp>
            <p:nvCxnSpPr>
              <p:cNvPr id="221" name="Straight Connector 220">
                <a:extLst>
                  <a:ext uri="{FF2B5EF4-FFF2-40B4-BE49-F238E27FC236}">
                    <a16:creationId xmlns:a16="http://schemas.microsoft.com/office/drawing/2014/main" id="{1870B194-2183-42C0-8EF4-1A317967E859}"/>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620C55E1-0EBF-4C5F-8F48-2779BE79787D}"/>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23" name="Group 222">
              <a:extLst>
                <a:ext uri="{FF2B5EF4-FFF2-40B4-BE49-F238E27FC236}">
                  <a16:creationId xmlns:a16="http://schemas.microsoft.com/office/drawing/2014/main" id="{851CC0EE-C530-4B7F-AE2A-8BE1A905AF86}"/>
                </a:ext>
              </a:extLst>
            </p:cNvPr>
            <p:cNvGrpSpPr/>
            <p:nvPr/>
          </p:nvGrpSpPr>
          <p:grpSpPr>
            <a:xfrm>
              <a:off x="4317897" y="3474751"/>
              <a:ext cx="91440" cy="91440"/>
              <a:chOff x="4511085" y="3795298"/>
              <a:chExt cx="91440" cy="91440"/>
            </a:xfrm>
          </p:grpSpPr>
          <p:cxnSp>
            <p:nvCxnSpPr>
              <p:cNvPr id="224" name="Straight Connector 223">
                <a:extLst>
                  <a:ext uri="{FF2B5EF4-FFF2-40B4-BE49-F238E27FC236}">
                    <a16:creationId xmlns:a16="http://schemas.microsoft.com/office/drawing/2014/main" id="{656B3C04-4155-48C0-86E6-D675756278DD}"/>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78353683-0018-4481-8D71-1AFD9DCB1E67}"/>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26" name="Group 225">
              <a:extLst>
                <a:ext uri="{FF2B5EF4-FFF2-40B4-BE49-F238E27FC236}">
                  <a16:creationId xmlns:a16="http://schemas.microsoft.com/office/drawing/2014/main" id="{CA95C427-44AF-40AD-A5ED-3E53841DFEDB}"/>
                </a:ext>
              </a:extLst>
            </p:cNvPr>
            <p:cNvGrpSpPr/>
            <p:nvPr/>
          </p:nvGrpSpPr>
          <p:grpSpPr>
            <a:xfrm>
              <a:off x="4814174" y="3474751"/>
              <a:ext cx="91440" cy="91440"/>
              <a:chOff x="4511085" y="3795298"/>
              <a:chExt cx="91440" cy="91440"/>
            </a:xfrm>
          </p:grpSpPr>
          <p:cxnSp>
            <p:nvCxnSpPr>
              <p:cNvPr id="227" name="Straight Connector 226">
                <a:extLst>
                  <a:ext uri="{FF2B5EF4-FFF2-40B4-BE49-F238E27FC236}">
                    <a16:creationId xmlns:a16="http://schemas.microsoft.com/office/drawing/2014/main" id="{9F116854-174B-4F5F-BBF8-668463F71F2F}"/>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B33ADBE0-C8CF-4621-ADD9-FFF911F6823C}"/>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29" name="Group 228">
              <a:extLst>
                <a:ext uri="{FF2B5EF4-FFF2-40B4-BE49-F238E27FC236}">
                  <a16:creationId xmlns:a16="http://schemas.microsoft.com/office/drawing/2014/main" id="{9651E5A1-3E7D-4E8C-A5D1-7D65E724676F}"/>
                </a:ext>
              </a:extLst>
            </p:cNvPr>
            <p:cNvGrpSpPr/>
            <p:nvPr/>
          </p:nvGrpSpPr>
          <p:grpSpPr>
            <a:xfrm>
              <a:off x="4857159" y="3474751"/>
              <a:ext cx="91440" cy="91440"/>
              <a:chOff x="4511085" y="3795298"/>
              <a:chExt cx="91440" cy="91440"/>
            </a:xfrm>
          </p:grpSpPr>
          <p:cxnSp>
            <p:nvCxnSpPr>
              <p:cNvPr id="230" name="Straight Connector 229">
                <a:extLst>
                  <a:ext uri="{FF2B5EF4-FFF2-40B4-BE49-F238E27FC236}">
                    <a16:creationId xmlns:a16="http://schemas.microsoft.com/office/drawing/2014/main" id="{9823294A-CEEC-4542-92EB-FEE724679F9A}"/>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C68BFB86-BCFF-48EF-B2E6-E3B74ECD30D7}"/>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32" name="Group 231">
              <a:extLst>
                <a:ext uri="{FF2B5EF4-FFF2-40B4-BE49-F238E27FC236}">
                  <a16:creationId xmlns:a16="http://schemas.microsoft.com/office/drawing/2014/main" id="{4866B4B3-A453-4856-9EFB-4B41F780394C}"/>
                </a:ext>
              </a:extLst>
            </p:cNvPr>
            <p:cNvGrpSpPr/>
            <p:nvPr/>
          </p:nvGrpSpPr>
          <p:grpSpPr>
            <a:xfrm>
              <a:off x="4900144" y="3474751"/>
              <a:ext cx="91440" cy="91440"/>
              <a:chOff x="4511085" y="3795298"/>
              <a:chExt cx="91440" cy="91440"/>
            </a:xfrm>
          </p:grpSpPr>
          <p:cxnSp>
            <p:nvCxnSpPr>
              <p:cNvPr id="233" name="Straight Connector 232">
                <a:extLst>
                  <a:ext uri="{FF2B5EF4-FFF2-40B4-BE49-F238E27FC236}">
                    <a16:creationId xmlns:a16="http://schemas.microsoft.com/office/drawing/2014/main" id="{F5C09BEA-AAD9-48B7-AA32-8D553F43D7B1}"/>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0467F649-0335-4D49-AF78-B0A5CAD33B14}"/>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35" name="Group 234">
              <a:extLst>
                <a:ext uri="{FF2B5EF4-FFF2-40B4-BE49-F238E27FC236}">
                  <a16:creationId xmlns:a16="http://schemas.microsoft.com/office/drawing/2014/main" id="{04BCF6B1-8C9D-4D92-A734-8F03295FBD1F}"/>
                </a:ext>
              </a:extLst>
            </p:cNvPr>
            <p:cNvGrpSpPr/>
            <p:nvPr/>
          </p:nvGrpSpPr>
          <p:grpSpPr>
            <a:xfrm>
              <a:off x="4943128" y="3474751"/>
              <a:ext cx="91440" cy="91440"/>
              <a:chOff x="4511085" y="3795298"/>
              <a:chExt cx="91440" cy="91440"/>
            </a:xfrm>
          </p:grpSpPr>
          <p:cxnSp>
            <p:nvCxnSpPr>
              <p:cNvPr id="236" name="Straight Connector 235">
                <a:extLst>
                  <a:ext uri="{FF2B5EF4-FFF2-40B4-BE49-F238E27FC236}">
                    <a16:creationId xmlns:a16="http://schemas.microsoft.com/office/drawing/2014/main" id="{9D5FC279-C23C-4A5F-BAEA-3A20AEB643CB}"/>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56B25489-828F-4783-9A77-1147A6466926}"/>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38" name="Group 237">
              <a:extLst>
                <a:ext uri="{FF2B5EF4-FFF2-40B4-BE49-F238E27FC236}">
                  <a16:creationId xmlns:a16="http://schemas.microsoft.com/office/drawing/2014/main" id="{4948DFC4-4BA3-4599-8725-3CE026A9538F}"/>
                </a:ext>
              </a:extLst>
            </p:cNvPr>
            <p:cNvGrpSpPr/>
            <p:nvPr/>
          </p:nvGrpSpPr>
          <p:grpSpPr>
            <a:xfrm>
              <a:off x="4982204" y="3474751"/>
              <a:ext cx="91440" cy="91440"/>
              <a:chOff x="4511085" y="3795298"/>
              <a:chExt cx="91440" cy="91440"/>
            </a:xfrm>
          </p:grpSpPr>
          <p:cxnSp>
            <p:nvCxnSpPr>
              <p:cNvPr id="239" name="Straight Connector 238">
                <a:extLst>
                  <a:ext uri="{FF2B5EF4-FFF2-40B4-BE49-F238E27FC236}">
                    <a16:creationId xmlns:a16="http://schemas.microsoft.com/office/drawing/2014/main" id="{86369B93-8BD1-4AE3-8C71-AAF6DCCC8935}"/>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A67397BE-B831-4E47-9F39-DE88BD8C837D}"/>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41" name="Group 240">
              <a:extLst>
                <a:ext uri="{FF2B5EF4-FFF2-40B4-BE49-F238E27FC236}">
                  <a16:creationId xmlns:a16="http://schemas.microsoft.com/office/drawing/2014/main" id="{34FBCC3F-C2E7-4E5E-9648-93E40DB7A461}"/>
                </a:ext>
              </a:extLst>
            </p:cNvPr>
            <p:cNvGrpSpPr/>
            <p:nvPr/>
          </p:nvGrpSpPr>
          <p:grpSpPr>
            <a:xfrm>
              <a:off x="4997835" y="3552904"/>
              <a:ext cx="91440" cy="91440"/>
              <a:chOff x="4511085" y="3795298"/>
              <a:chExt cx="91440" cy="91440"/>
            </a:xfrm>
          </p:grpSpPr>
          <p:cxnSp>
            <p:nvCxnSpPr>
              <p:cNvPr id="242" name="Straight Connector 241">
                <a:extLst>
                  <a:ext uri="{FF2B5EF4-FFF2-40B4-BE49-F238E27FC236}">
                    <a16:creationId xmlns:a16="http://schemas.microsoft.com/office/drawing/2014/main" id="{41F1EEB2-7D8B-4786-BE12-B9CA1BCDC516}"/>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43" name="Straight Connector 242">
                <a:extLst>
                  <a:ext uri="{FF2B5EF4-FFF2-40B4-BE49-F238E27FC236}">
                    <a16:creationId xmlns:a16="http://schemas.microsoft.com/office/drawing/2014/main" id="{C3773890-39F5-443A-A6D3-FF45A363C3DF}"/>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44" name="Group 243">
              <a:extLst>
                <a:ext uri="{FF2B5EF4-FFF2-40B4-BE49-F238E27FC236}">
                  <a16:creationId xmlns:a16="http://schemas.microsoft.com/office/drawing/2014/main" id="{7AED2B80-85F2-4F9F-AA83-435E307AA9BD}"/>
                </a:ext>
              </a:extLst>
            </p:cNvPr>
            <p:cNvGrpSpPr/>
            <p:nvPr/>
          </p:nvGrpSpPr>
          <p:grpSpPr>
            <a:xfrm>
              <a:off x="4997835" y="3607612"/>
              <a:ext cx="91440" cy="91440"/>
              <a:chOff x="4511085" y="3795298"/>
              <a:chExt cx="91440" cy="91440"/>
            </a:xfrm>
          </p:grpSpPr>
          <p:cxnSp>
            <p:nvCxnSpPr>
              <p:cNvPr id="245" name="Straight Connector 244">
                <a:extLst>
                  <a:ext uri="{FF2B5EF4-FFF2-40B4-BE49-F238E27FC236}">
                    <a16:creationId xmlns:a16="http://schemas.microsoft.com/office/drawing/2014/main" id="{12E89ED4-2E1A-40F8-AFEB-7F2817F7D7C9}"/>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46" name="Straight Connector 245">
                <a:extLst>
                  <a:ext uri="{FF2B5EF4-FFF2-40B4-BE49-F238E27FC236}">
                    <a16:creationId xmlns:a16="http://schemas.microsoft.com/office/drawing/2014/main" id="{204615BD-8DA9-46E3-A99F-5E61D3DA96B8}"/>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47" name="Group 246">
              <a:extLst>
                <a:ext uri="{FF2B5EF4-FFF2-40B4-BE49-F238E27FC236}">
                  <a16:creationId xmlns:a16="http://schemas.microsoft.com/office/drawing/2014/main" id="{372E7E25-5833-4B29-AB1E-C210DFE34D76}"/>
                </a:ext>
              </a:extLst>
            </p:cNvPr>
            <p:cNvGrpSpPr/>
            <p:nvPr/>
          </p:nvGrpSpPr>
          <p:grpSpPr>
            <a:xfrm>
              <a:off x="5048635" y="3607612"/>
              <a:ext cx="91440" cy="91440"/>
              <a:chOff x="4511085" y="3795298"/>
              <a:chExt cx="91440" cy="91440"/>
            </a:xfrm>
          </p:grpSpPr>
          <p:cxnSp>
            <p:nvCxnSpPr>
              <p:cNvPr id="248" name="Straight Connector 247">
                <a:extLst>
                  <a:ext uri="{FF2B5EF4-FFF2-40B4-BE49-F238E27FC236}">
                    <a16:creationId xmlns:a16="http://schemas.microsoft.com/office/drawing/2014/main" id="{5FC2C80D-18FA-4EB3-A0F7-BCC19A039FE2}"/>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6AE5BD23-1EAB-419B-9F38-3E9BF8BA8573}"/>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50" name="Group 249">
              <a:extLst>
                <a:ext uri="{FF2B5EF4-FFF2-40B4-BE49-F238E27FC236}">
                  <a16:creationId xmlns:a16="http://schemas.microsoft.com/office/drawing/2014/main" id="{ABE7AA6B-5EBD-4406-ACFA-4E00BCBE9F96}"/>
                </a:ext>
              </a:extLst>
            </p:cNvPr>
            <p:cNvGrpSpPr/>
            <p:nvPr/>
          </p:nvGrpSpPr>
          <p:grpSpPr>
            <a:xfrm>
              <a:off x="5099435" y="3607612"/>
              <a:ext cx="91440" cy="91440"/>
              <a:chOff x="4511085" y="3795298"/>
              <a:chExt cx="91440" cy="91440"/>
            </a:xfrm>
          </p:grpSpPr>
          <p:cxnSp>
            <p:nvCxnSpPr>
              <p:cNvPr id="251" name="Straight Connector 250">
                <a:extLst>
                  <a:ext uri="{FF2B5EF4-FFF2-40B4-BE49-F238E27FC236}">
                    <a16:creationId xmlns:a16="http://schemas.microsoft.com/office/drawing/2014/main" id="{398FB997-6760-490D-A3F1-7AB87926A6C1}"/>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D98A12E3-EBFD-4031-80F0-E01C0C05A516}"/>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53" name="Group 252">
              <a:extLst>
                <a:ext uri="{FF2B5EF4-FFF2-40B4-BE49-F238E27FC236}">
                  <a16:creationId xmlns:a16="http://schemas.microsoft.com/office/drawing/2014/main" id="{680A4723-C99B-4257-A606-3BF0425EC0F5}"/>
                </a:ext>
              </a:extLst>
            </p:cNvPr>
            <p:cNvGrpSpPr/>
            <p:nvPr/>
          </p:nvGrpSpPr>
          <p:grpSpPr>
            <a:xfrm>
              <a:off x="5146327" y="3607612"/>
              <a:ext cx="91440" cy="91440"/>
              <a:chOff x="4511085" y="3795298"/>
              <a:chExt cx="91440" cy="91440"/>
            </a:xfrm>
          </p:grpSpPr>
          <p:cxnSp>
            <p:nvCxnSpPr>
              <p:cNvPr id="254" name="Straight Connector 253">
                <a:extLst>
                  <a:ext uri="{FF2B5EF4-FFF2-40B4-BE49-F238E27FC236}">
                    <a16:creationId xmlns:a16="http://schemas.microsoft.com/office/drawing/2014/main" id="{951B0EAB-2F4A-4F1D-A2B8-5DC459BE432F}"/>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6BB03F5E-E2AE-43F6-B7ED-0EBFF5847787}"/>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56" name="Group 255">
              <a:extLst>
                <a:ext uri="{FF2B5EF4-FFF2-40B4-BE49-F238E27FC236}">
                  <a16:creationId xmlns:a16="http://schemas.microsoft.com/office/drawing/2014/main" id="{EED04D51-F965-40A6-99AA-1463A0794196}"/>
                </a:ext>
              </a:extLst>
            </p:cNvPr>
            <p:cNvGrpSpPr/>
            <p:nvPr/>
          </p:nvGrpSpPr>
          <p:grpSpPr>
            <a:xfrm>
              <a:off x="5283097" y="3607612"/>
              <a:ext cx="91440" cy="91440"/>
              <a:chOff x="4511085" y="3795298"/>
              <a:chExt cx="91440" cy="91440"/>
            </a:xfrm>
          </p:grpSpPr>
          <p:cxnSp>
            <p:nvCxnSpPr>
              <p:cNvPr id="257" name="Straight Connector 256">
                <a:extLst>
                  <a:ext uri="{FF2B5EF4-FFF2-40B4-BE49-F238E27FC236}">
                    <a16:creationId xmlns:a16="http://schemas.microsoft.com/office/drawing/2014/main" id="{6641B5AF-5344-4B5E-9C9B-0A386782995C}"/>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C47B6141-B609-4C87-9E38-5970942F6EE4}"/>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59" name="Group 258">
              <a:extLst>
                <a:ext uri="{FF2B5EF4-FFF2-40B4-BE49-F238E27FC236}">
                  <a16:creationId xmlns:a16="http://schemas.microsoft.com/office/drawing/2014/main" id="{2CD0A74E-03DF-4135-9576-7C784ED4397D}"/>
                </a:ext>
              </a:extLst>
            </p:cNvPr>
            <p:cNvGrpSpPr/>
            <p:nvPr/>
          </p:nvGrpSpPr>
          <p:grpSpPr>
            <a:xfrm>
              <a:off x="5326082" y="3607612"/>
              <a:ext cx="91440" cy="91440"/>
              <a:chOff x="4511085" y="3795298"/>
              <a:chExt cx="91440" cy="91440"/>
            </a:xfrm>
          </p:grpSpPr>
          <p:cxnSp>
            <p:nvCxnSpPr>
              <p:cNvPr id="260" name="Straight Connector 259">
                <a:extLst>
                  <a:ext uri="{FF2B5EF4-FFF2-40B4-BE49-F238E27FC236}">
                    <a16:creationId xmlns:a16="http://schemas.microsoft.com/office/drawing/2014/main" id="{D8B1A266-21B5-4F47-AD4A-8FF3E0B2598A}"/>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C402F68D-A510-48C5-A433-0E9C0F9F9EF0}"/>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62" name="Group 261">
              <a:extLst>
                <a:ext uri="{FF2B5EF4-FFF2-40B4-BE49-F238E27FC236}">
                  <a16:creationId xmlns:a16="http://schemas.microsoft.com/office/drawing/2014/main" id="{5B03FCAE-9E1C-49B6-A2E1-B54832567EA1}"/>
                </a:ext>
              </a:extLst>
            </p:cNvPr>
            <p:cNvGrpSpPr/>
            <p:nvPr/>
          </p:nvGrpSpPr>
          <p:grpSpPr>
            <a:xfrm>
              <a:off x="5392513" y="3607612"/>
              <a:ext cx="91440" cy="91440"/>
              <a:chOff x="4511085" y="3795298"/>
              <a:chExt cx="91440" cy="91440"/>
            </a:xfrm>
          </p:grpSpPr>
          <p:cxnSp>
            <p:nvCxnSpPr>
              <p:cNvPr id="263" name="Straight Connector 262">
                <a:extLst>
                  <a:ext uri="{FF2B5EF4-FFF2-40B4-BE49-F238E27FC236}">
                    <a16:creationId xmlns:a16="http://schemas.microsoft.com/office/drawing/2014/main" id="{FFE26CA9-8BCF-4F6F-8637-460C8D3DF3BC}"/>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6F982562-1CEA-4E08-8233-B5A4B8A5B411}"/>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65" name="Group 264">
              <a:extLst>
                <a:ext uri="{FF2B5EF4-FFF2-40B4-BE49-F238E27FC236}">
                  <a16:creationId xmlns:a16="http://schemas.microsoft.com/office/drawing/2014/main" id="{66F74E36-7933-4ECA-8D3F-FBE6066C6689}"/>
                </a:ext>
              </a:extLst>
            </p:cNvPr>
            <p:cNvGrpSpPr/>
            <p:nvPr/>
          </p:nvGrpSpPr>
          <p:grpSpPr>
            <a:xfrm>
              <a:off x="5470667" y="3607612"/>
              <a:ext cx="91440" cy="91440"/>
              <a:chOff x="4511085" y="3795298"/>
              <a:chExt cx="91440" cy="91440"/>
            </a:xfrm>
          </p:grpSpPr>
          <p:cxnSp>
            <p:nvCxnSpPr>
              <p:cNvPr id="266" name="Straight Connector 265">
                <a:extLst>
                  <a:ext uri="{FF2B5EF4-FFF2-40B4-BE49-F238E27FC236}">
                    <a16:creationId xmlns:a16="http://schemas.microsoft.com/office/drawing/2014/main" id="{5DD4BBFB-2DAA-4C91-BA56-2486A1C0D2F6}"/>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F9B5B45A-7206-4663-9970-817E1FB5F9BC}"/>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grpSp>
      <p:sp>
        <p:nvSpPr>
          <p:cNvPr id="2" name="Title 1">
            <a:extLst>
              <a:ext uri="{FF2B5EF4-FFF2-40B4-BE49-F238E27FC236}">
                <a16:creationId xmlns:a16="http://schemas.microsoft.com/office/drawing/2014/main" id="{B1945300-6CDC-471B-80FA-28EA7A9C7B46}"/>
              </a:ext>
            </a:extLst>
          </p:cNvPr>
          <p:cNvSpPr>
            <a:spLocks noGrp="1"/>
          </p:cNvSpPr>
          <p:nvPr>
            <p:ph type="title"/>
          </p:nvPr>
        </p:nvSpPr>
        <p:spPr/>
        <p:txBody>
          <a:bodyPr/>
          <a:lstStyle/>
          <a:p>
            <a:r>
              <a:rPr lang="en-US" sz="3600" dirty="0"/>
              <a:t>CITYSCAPE: Overall Survival with Atezolizumab ± </a:t>
            </a:r>
            <a:r>
              <a:rPr lang="en-US" sz="3600" dirty="0" err="1"/>
              <a:t>Tiragolumab</a:t>
            </a:r>
            <a:endParaRPr lang="en-US" sz="3600" dirty="0"/>
          </a:p>
        </p:txBody>
      </p:sp>
      <p:sp>
        <p:nvSpPr>
          <p:cNvPr id="9" name="Text Box 15">
            <a:extLst>
              <a:ext uri="{FF2B5EF4-FFF2-40B4-BE49-F238E27FC236}">
                <a16:creationId xmlns:a16="http://schemas.microsoft.com/office/drawing/2014/main" id="{DEA1185B-4993-4D92-B44A-397E0358E02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Cho. ESMO IO 2021. Abstr LBA2. </a:t>
            </a:r>
          </a:p>
        </p:txBody>
      </p:sp>
      <p:sp>
        <p:nvSpPr>
          <p:cNvPr id="10" name="TextBox 9">
            <a:extLst>
              <a:ext uri="{FF2B5EF4-FFF2-40B4-BE49-F238E27FC236}">
                <a16:creationId xmlns:a16="http://schemas.microsoft.com/office/drawing/2014/main" id="{BED1DE4B-0991-4F1E-8158-72C3F2F3CB81}"/>
              </a:ext>
            </a:extLst>
          </p:cNvPr>
          <p:cNvSpPr txBox="1"/>
          <p:nvPr/>
        </p:nvSpPr>
        <p:spPr bwMode="auto">
          <a:xfrm>
            <a:off x="831522" y="6086641"/>
            <a:ext cx="11081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 Unstratified. </a:t>
            </a:r>
          </a:p>
        </p:txBody>
      </p:sp>
      <p:sp>
        <p:nvSpPr>
          <p:cNvPr id="11" name="TextBox 10">
            <a:extLst>
              <a:ext uri="{FF2B5EF4-FFF2-40B4-BE49-F238E27FC236}">
                <a16:creationId xmlns:a16="http://schemas.microsoft.com/office/drawing/2014/main" id="{44D35DC1-C3E8-4D4E-84DD-4CCBF2C107DC}"/>
              </a:ext>
            </a:extLst>
          </p:cNvPr>
          <p:cNvSpPr txBox="1"/>
          <p:nvPr/>
        </p:nvSpPr>
        <p:spPr bwMode="auto">
          <a:xfrm>
            <a:off x="2326029" y="1757653"/>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2000" b="1" dirty="0">
                <a:solidFill>
                  <a:schemeClr val="bg1"/>
                </a:solidFill>
                <a:latin typeface="Calibri" panose="020F0502020204030204" pitchFamily="34" charset="0"/>
              </a:rPr>
              <a:t>PD-L1 TPS ≥50%  (n = 58)</a:t>
            </a:r>
          </a:p>
        </p:txBody>
      </p:sp>
      <p:sp>
        <p:nvSpPr>
          <p:cNvPr id="12" name="TextBox 11">
            <a:extLst>
              <a:ext uri="{FF2B5EF4-FFF2-40B4-BE49-F238E27FC236}">
                <a16:creationId xmlns:a16="http://schemas.microsoft.com/office/drawing/2014/main" id="{1C71CD93-A8E6-45B4-AF7E-D5C5100BD5D0}"/>
              </a:ext>
            </a:extLst>
          </p:cNvPr>
          <p:cNvSpPr txBox="1"/>
          <p:nvPr/>
        </p:nvSpPr>
        <p:spPr bwMode="auto">
          <a:xfrm>
            <a:off x="7953118" y="1757653"/>
            <a:ext cx="287290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2000" b="1" dirty="0">
                <a:solidFill>
                  <a:schemeClr val="bg1"/>
                </a:solidFill>
                <a:latin typeface="Calibri" panose="020F0502020204030204" pitchFamily="34" charset="0"/>
              </a:rPr>
              <a:t>PD-L1 TPS 1-49%  (n = 77)</a:t>
            </a:r>
          </a:p>
        </p:txBody>
      </p:sp>
      <p:grpSp>
        <p:nvGrpSpPr>
          <p:cNvPr id="13" name="Group 12">
            <a:extLst>
              <a:ext uri="{FF2B5EF4-FFF2-40B4-BE49-F238E27FC236}">
                <a16:creationId xmlns:a16="http://schemas.microsoft.com/office/drawing/2014/main" id="{2BB787C6-7272-4CB0-A2DE-3A6E1B276772}"/>
              </a:ext>
            </a:extLst>
          </p:cNvPr>
          <p:cNvGrpSpPr/>
          <p:nvPr/>
        </p:nvGrpSpPr>
        <p:grpSpPr>
          <a:xfrm>
            <a:off x="9392911" y="6207927"/>
            <a:ext cx="2488502" cy="454909"/>
            <a:chOff x="9392911" y="6207927"/>
            <a:chExt cx="2488502" cy="454909"/>
          </a:xfrm>
        </p:grpSpPr>
        <p:pic>
          <p:nvPicPr>
            <p:cNvPr id="14" name="Picture 13" descr="A picture containing text, ax, wheel&#10;&#10;Description automatically generated">
              <a:extLst>
                <a:ext uri="{FF2B5EF4-FFF2-40B4-BE49-F238E27FC236}">
                  <a16:creationId xmlns:a16="http://schemas.microsoft.com/office/drawing/2014/main" id="{B05DA97A-2E63-49B2-9DB7-79CBF3BC6C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5" name="Rectangle 8">
              <a:extLst>
                <a:ext uri="{FF2B5EF4-FFF2-40B4-BE49-F238E27FC236}">
                  <a16:creationId xmlns:a16="http://schemas.microsoft.com/office/drawing/2014/main" id="{CB338BAF-17B8-46A1-88E2-D811B180D47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pSp>
        <p:nvGrpSpPr>
          <p:cNvPr id="146" name="Group 145">
            <a:extLst>
              <a:ext uri="{FF2B5EF4-FFF2-40B4-BE49-F238E27FC236}">
                <a16:creationId xmlns:a16="http://schemas.microsoft.com/office/drawing/2014/main" id="{3486CEA7-9884-40F0-A3A3-472E58BA8C2C}"/>
              </a:ext>
            </a:extLst>
          </p:cNvPr>
          <p:cNvGrpSpPr/>
          <p:nvPr/>
        </p:nvGrpSpPr>
        <p:grpSpPr>
          <a:xfrm>
            <a:off x="980483" y="2948258"/>
            <a:ext cx="4846966" cy="2508562"/>
            <a:chOff x="6276938" y="2306542"/>
            <a:chExt cx="4611907" cy="3990911"/>
          </a:xfrm>
        </p:grpSpPr>
        <p:sp>
          <p:nvSpPr>
            <p:cNvPr id="147" name="Line 17">
              <a:extLst>
                <a:ext uri="{FF2B5EF4-FFF2-40B4-BE49-F238E27FC236}">
                  <a16:creationId xmlns:a16="http://schemas.microsoft.com/office/drawing/2014/main" id="{1B80510E-D779-4CE8-80BA-D8565B1E740B}"/>
                </a:ext>
              </a:extLst>
            </p:cNvPr>
            <p:cNvSpPr>
              <a:spLocks noChangeShapeType="1"/>
            </p:cNvSpPr>
            <p:nvPr/>
          </p:nvSpPr>
          <p:spPr bwMode="auto">
            <a:xfrm>
              <a:off x="6913563" y="2428875"/>
              <a:ext cx="1588" cy="3081202"/>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48" name="Line 18">
              <a:extLst>
                <a:ext uri="{FF2B5EF4-FFF2-40B4-BE49-F238E27FC236}">
                  <a16:creationId xmlns:a16="http://schemas.microsoft.com/office/drawing/2014/main" id="{8B1C5AD7-BEBE-49EE-8D1B-F2D4883EE632}"/>
                </a:ext>
              </a:extLst>
            </p:cNvPr>
            <p:cNvSpPr>
              <a:spLocks noChangeShapeType="1"/>
            </p:cNvSpPr>
            <p:nvPr/>
          </p:nvSpPr>
          <p:spPr bwMode="auto">
            <a:xfrm>
              <a:off x="6834397" y="5489575"/>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49" name="Line 20">
              <a:extLst>
                <a:ext uri="{FF2B5EF4-FFF2-40B4-BE49-F238E27FC236}">
                  <a16:creationId xmlns:a16="http://schemas.microsoft.com/office/drawing/2014/main" id="{4BD212E7-BB5E-40B7-B90D-A05B5D0A4AE7}"/>
                </a:ext>
              </a:extLst>
            </p:cNvPr>
            <p:cNvSpPr>
              <a:spLocks noChangeShapeType="1"/>
            </p:cNvSpPr>
            <p:nvPr/>
          </p:nvSpPr>
          <p:spPr bwMode="auto">
            <a:xfrm>
              <a:off x="6824871" y="4879447"/>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50" name="Line 21">
              <a:extLst>
                <a:ext uri="{FF2B5EF4-FFF2-40B4-BE49-F238E27FC236}">
                  <a16:creationId xmlns:a16="http://schemas.microsoft.com/office/drawing/2014/main" id="{36BBDE99-E73B-4C2B-8FC6-8AD640BD6FB2}"/>
                </a:ext>
              </a:extLst>
            </p:cNvPr>
            <p:cNvSpPr>
              <a:spLocks noChangeShapeType="1"/>
            </p:cNvSpPr>
            <p:nvPr/>
          </p:nvSpPr>
          <p:spPr bwMode="auto">
            <a:xfrm>
              <a:off x="6824871" y="4269316"/>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51" name="Line 22">
              <a:extLst>
                <a:ext uri="{FF2B5EF4-FFF2-40B4-BE49-F238E27FC236}">
                  <a16:creationId xmlns:a16="http://schemas.microsoft.com/office/drawing/2014/main" id="{F10884A6-1C94-4523-9032-16625146DF6A}"/>
                </a:ext>
              </a:extLst>
            </p:cNvPr>
            <p:cNvSpPr>
              <a:spLocks noChangeShapeType="1"/>
            </p:cNvSpPr>
            <p:nvPr/>
          </p:nvSpPr>
          <p:spPr bwMode="auto">
            <a:xfrm>
              <a:off x="6824871" y="3659186"/>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52" name="Line 23">
              <a:extLst>
                <a:ext uri="{FF2B5EF4-FFF2-40B4-BE49-F238E27FC236}">
                  <a16:creationId xmlns:a16="http://schemas.microsoft.com/office/drawing/2014/main" id="{A07F5829-C395-4C33-9845-3B9E12302D36}"/>
                </a:ext>
              </a:extLst>
            </p:cNvPr>
            <p:cNvSpPr>
              <a:spLocks noChangeShapeType="1"/>
            </p:cNvSpPr>
            <p:nvPr/>
          </p:nvSpPr>
          <p:spPr bwMode="auto">
            <a:xfrm>
              <a:off x="6824871" y="3049055"/>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53" name="Line 28">
              <a:extLst>
                <a:ext uri="{FF2B5EF4-FFF2-40B4-BE49-F238E27FC236}">
                  <a16:creationId xmlns:a16="http://schemas.microsoft.com/office/drawing/2014/main" id="{0AA2F8EB-505E-4090-B04C-BA190FEF592D}"/>
                </a:ext>
              </a:extLst>
            </p:cNvPr>
            <p:cNvSpPr>
              <a:spLocks noChangeShapeType="1"/>
            </p:cNvSpPr>
            <p:nvPr/>
          </p:nvSpPr>
          <p:spPr bwMode="auto">
            <a:xfrm>
              <a:off x="6834397" y="2438924"/>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54" name="Rectangle 35">
              <a:extLst>
                <a:ext uri="{FF2B5EF4-FFF2-40B4-BE49-F238E27FC236}">
                  <a16:creationId xmlns:a16="http://schemas.microsoft.com/office/drawing/2014/main" id="{C5F476D3-6BBB-40A4-8C2A-A469B780AB58}"/>
                </a:ext>
              </a:extLst>
            </p:cNvPr>
            <p:cNvSpPr>
              <a:spLocks noChangeArrowheads="1"/>
            </p:cNvSpPr>
            <p:nvPr/>
          </p:nvSpPr>
          <p:spPr bwMode="auto">
            <a:xfrm>
              <a:off x="6688083" y="5353846"/>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0</a:t>
              </a:r>
              <a:endParaRPr lang="en-US" altLang="en-US" sz="1600" b="0" dirty="0">
                <a:solidFill>
                  <a:schemeClr val="bg1"/>
                </a:solidFill>
                <a:latin typeface="Calibri" panose="020F0502020204030204" pitchFamily="34" charset="0"/>
              </a:endParaRPr>
            </a:p>
          </p:txBody>
        </p:sp>
        <p:sp>
          <p:nvSpPr>
            <p:cNvPr id="155" name="Rectangle 38">
              <a:extLst>
                <a:ext uri="{FF2B5EF4-FFF2-40B4-BE49-F238E27FC236}">
                  <a16:creationId xmlns:a16="http://schemas.microsoft.com/office/drawing/2014/main" id="{D9FE7B02-48A1-441C-9F87-B492648A6DC0}"/>
                </a:ext>
              </a:extLst>
            </p:cNvPr>
            <p:cNvSpPr>
              <a:spLocks noChangeArrowheads="1"/>
            </p:cNvSpPr>
            <p:nvPr/>
          </p:nvSpPr>
          <p:spPr bwMode="auto">
            <a:xfrm>
              <a:off x="6577537" y="4744383"/>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20</a:t>
              </a:r>
              <a:endParaRPr lang="en-US" altLang="en-US" sz="1600" b="0" dirty="0">
                <a:solidFill>
                  <a:schemeClr val="bg1"/>
                </a:solidFill>
                <a:latin typeface="Calibri" panose="020F0502020204030204" pitchFamily="34" charset="0"/>
              </a:endParaRPr>
            </a:p>
          </p:txBody>
        </p:sp>
        <p:sp>
          <p:nvSpPr>
            <p:cNvPr id="156" name="Rectangle 39">
              <a:extLst>
                <a:ext uri="{FF2B5EF4-FFF2-40B4-BE49-F238E27FC236}">
                  <a16:creationId xmlns:a16="http://schemas.microsoft.com/office/drawing/2014/main" id="{9097F007-8FE0-437C-90EC-A77974827F94}"/>
                </a:ext>
              </a:extLst>
            </p:cNvPr>
            <p:cNvSpPr>
              <a:spLocks noChangeArrowheads="1"/>
            </p:cNvSpPr>
            <p:nvPr/>
          </p:nvSpPr>
          <p:spPr bwMode="auto">
            <a:xfrm>
              <a:off x="6577537" y="4134923"/>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40</a:t>
              </a:r>
              <a:endParaRPr lang="en-US" altLang="en-US" sz="1600" b="0" dirty="0">
                <a:solidFill>
                  <a:schemeClr val="bg1"/>
                </a:solidFill>
                <a:latin typeface="Calibri" panose="020F0502020204030204" pitchFamily="34" charset="0"/>
              </a:endParaRPr>
            </a:p>
          </p:txBody>
        </p:sp>
        <p:sp>
          <p:nvSpPr>
            <p:cNvPr id="157" name="Rectangle 40">
              <a:extLst>
                <a:ext uri="{FF2B5EF4-FFF2-40B4-BE49-F238E27FC236}">
                  <a16:creationId xmlns:a16="http://schemas.microsoft.com/office/drawing/2014/main" id="{5B4EFCD4-1D67-410F-BD15-CB7474BAB18C}"/>
                </a:ext>
              </a:extLst>
            </p:cNvPr>
            <p:cNvSpPr>
              <a:spLocks noChangeArrowheads="1"/>
            </p:cNvSpPr>
            <p:nvPr/>
          </p:nvSpPr>
          <p:spPr bwMode="auto">
            <a:xfrm>
              <a:off x="6577537" y="3525462"/>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60</a:t>
              </a:r>
              <a:endParaRPr lang="en-US" altLang="en-US" sz="1600" b="0" dirty="0">
                <a:solidFill>
                  <a:schemeClr val="bg1"/>
                </a:solidFill>
                <a:latin typeface="Calibri" panose="020F0502020204030204" pitchFamily="34" charset="0"/>
              </a:endParaRPr>
            </a:p>
          </p:txBody>
        </p:sp>
        <p:sp>
          <p:nvSpPr>
            <p:cNvPr id="158" name="Rectangle 41">
              <a:extLst>
                <a:ext uri="{FF2B5EF4-FFF2-40B4-BE49-F238E27FC236}">
                  <a16:creationId xmlns:a16="http://schemas.microsoft.com/office/drawing/2014/main" id="{7896FA60-3AE2-4750-BA93-8A1BB5FB3543}"/>
                </a:ext>
              </a:extLst>
            </p:cNvPr>
            <p:cNvSpPr>
              <a:spLocks noChangeArrowheads="1"/>
            </p:cNvSpPr>
            <p:nvPr/>
          </p:nvSpPr>
          <p:spPr bwMode="auto">
            <a:xfrm>
              <a:off x="6577537" y="2916002"/>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rPr>
                <a:t>80</a:t>
              </a:r>
            </a:p>
          </p:txBody>
        </p:sp>
        <p:sp>
          <p:nvSpPr>
            <p:cNvPr id="159" name="Rectangle 45">
              <a:extLst>
                <a:ext uri="{FF2B5EF4-FFF2-40B4-BE49-F238E27FC236}">
                  <a16:creationId xmlns:a16="http://schemas.microsoft.com/office/drawing/2014/main" id="{533BE983-95EE-4A10-B265-D008E15B492D}"/>
                </a:ext>
              </a:extLst>
            </p:cNvPr>
            <p:cNvSpPr>
              <a:spLocks noChangeArrowheads="1"/>
            </p:cNvSpPr>
            <p:nvPr/>
          </p:nvSpPr>
          <p:spPr bwMode="auto">
            <a:xfrm>
              <a:off x="6470168" y="2306542"/>
              <a:ext cx="31258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rPr>
                <a:t>100</a:t>
              </a:r>
            </a:p>
          </p:txBody>
        </p:sp>
        <p:sp>
          <p:nvSpPr>
            <p:cNvPr id="160" name="Rectangle 51">
              <a:extLst>
                <a:ext uri="{FF2B5EF4-FFF2-40B4-BE49-F238E27FC236}">
                  <a16:creationId xmlns:a16="http://schemas.microsoft.com/office/drawing/2014/main" id="{26FC5DC5-8DBE-4688-AAC7-F10E7B3B9FA6}"/>
                </a:ext>
              </a:extLst>
            </p:cNvPr>
            <p:cNvSpPr>
              <a:spLocks noChangeArrowheads="1"/>
            </p:cNvSpPr>
            <p:nvPr/>
          </p:nvSpPr>
          <p:spPr bwMode="auto">
            <a:xfrm rot="16200000">
              <a:off x="4822645" y="3899044"/>
              <a:ext cx="3119438" cy="210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1" dirty="0">
                  <a:solidFill>
                    <a:schemeClr val="bg1"/>
                  </a:solidFill>
                  <a:latin typeface="Calibri" panose="020F0502020204030204" pitchFamily="34" charset="0"/>
                </a:rPr>
                <a:t>OS (%)</a:t>
              </a:r>
            </a:p>
          </p:txBody>
        </p:sp>
        <p:sp>
          <p:nvSpPr>
            <p:cNvPr id="161" name="Line 18">
              <a:extLst>
                <a:ext uri="{FF2B5EF4-FFF2-40B4-BE49-F238E27FC236}">
                  <a16:creationId xmlns:a16="http://schemas.microsoft.com/office/drawing/2014/main" id="{F47EC29D-4CA6-48BC-B780-70E8B0C25E15}"/>
                </a:ext>
              </a:extLst>
            </p:cNvPr>
            <p:cNvSpPr>
              <a:spLocks noChangeShapeType="1"/>
            </p:cNvSpPr>
            <p:nvPr/>
          </p:nvSpPr>
          <p:spPr bwMode="auto">
            <a:xfrm>
              <a:off x="6923296" y="5489575"/>
              <a:ext cx="396554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62" name="Line 18">
              <a:extLst>
                <a:ext uri="{FF2B5EF4-FFF2-40B4-BE49-F238E27FC236}">
                  <a16:creationId xmlns:a16="http://schemas.microsoft.com/office/drawing/2014/main" id="{85BA5755-1229-40B1-9E44-39FC8E00FBBA}"/>
                </a:ext>
              </a:extLst>
            </p:cNvPr>
            <p:cNvSpPr>
              <a:spLocks noChangeShapeType="1"/>
            </p:cNvSpPr>
            <p:nvPr/>
          </p:nvSpPr>
          <p:spPr bwMode="auto">
            <a:xfrm rot="5400000">
              <a:off x="6865774"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63" name="Line 18">
              <a:extLst>
                <a:ext uri="{FF2B5EF4-FFF2-40B4-BE49-F238E27FC236}">
                  <a16:creationId xmlns:a16="http://schemas.microsoft.com/office/drawing/2014/main" id="{22BD764D-84F3-415B-9F73-B47A106736A8}"/>
                </a:ext>
              </a:extLst>
            </p:cNvPr>
            <p:cNvSpPr>
              <a:spLocks noChangeShapeType="1"/>
            </p:cNvSpPr>
            <p:nvPr/>
          </p:nvSpPr>
          <p:spPr bwMode="auto">
            <a:xfrm rot="5400000">
              <a:off x="7182298"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64" name="Line 18">
              <a:extLst>
                <a:ext uri="{FF2B5EF4-FFF2-40B4-BE49-F238E27FC236}">
                  <a16:creationId xmlns:a16="http://schemas.microsoft.com/office/drawing/2014/main" id="{73EB0773-DE72-4546-A8E4-4678016510E9}"/>
                </a:ext>
              </a:extLst>
            </p:cNvPr>
            <p:cNvSpPr>
              <a:spLocks noChangeShapeType="1"/>
            </p:cNvSpPr>
            <p:nvPr/>
          </p:nvSpPr>
          <p:spPr bwMode="auto">
            <a:xfrm rot="5400000">
              <a:off x="7498821"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65" name="Line 18">
              <a:extLst>
                <a:ext uri="{FF2B5EF4-FFF2-40B4-BE49-F238E27FC236}">
                  <a16:creationId xmlns:a16="http://schemas.microsoft.com/office/drawing/2014/main" id="{FCAEBD1B-EBF1-4317-9733-FAFE6242E7A7}"/>
                </a:ext>
              </a:extLst>
            </p:cNvPr>
            <p:cNvSpPr>
              <a:spLocks noChangeShapeType="1"/>
            </p:cNvSpPr>
            <p:nvPr/>
          </p:nvSpPr>
          <p:spPr bwMode="auto">
            <a:xfrm rot="5400000">
              <a:off x="7815345"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66" name="Line 18">
              <a:extLst>
                <a:ext uri="{FF2B5EF4-FFF2-40B4-BE49-F238E27FC236}">
                  <a16:creationId xmlns:a16="http://schemas.microsoft.com/office/drawing/2014/main" id="{41E28838-2FD1-4607-B0C6-3707AD572BEC}"/>
                </a:ext>
              </a:extLst>
            </p:cNvPr>
            <p:cNvSpPr>
              <a:spLocks noChangeShapeType="1"/>
            </p:cNvSpPr>
            <p:nvPr/>
          </p:nvSpPr>
          <p:spPr bwMode="auto">
            <a:xfrm rot="5400000">
              <a:off x="8131868"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67" name="Line 18">
              <a:extLst>
                <a:ext uri="{FF2B5EF4-FFF2-40B4-BE49-F238E27FC236}">
                  <a16:creationId xmlns:a16="http://schemas.microsoft.com/office/drawing/2014/main" id="{7121D106-92E3-42DC-8FBC-C4EF17BC98C7}"/>
                </a:ext>
              </a:extLst>
            </p:cNvPr>
            <p:cNvSpPr>
              <a:spLocks noChangeShapeType="1"/>
            </p:cNvSpPr>
            <p:nvPr/>
          </p:nvSpPr>
          <p:spPr bwMode="auto">
            <a:xfrm rot="5400000">
              <a:off x="8448392"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68" name="Line 18">
              <a:extLst>
                <a:ext uri="{FF2B5EF4-FFF2-40B4-BE49-F238E27FC236}">
                  <a16:creationId xmlns:a16="http://schemas.microsoft.com/office/drawing/2014/main" id="{34F5BD1B-92D0-4CF8-BBBE-314CB8636E1F}"/>
                </a:ext>
              </a:extLst>
            </p:cNvPr>
            <p:cNvSpPr>
              <a:spLocks noChangeShapeType="1"/>
            </p:cNvSpPr>
            <p:nvPr/>
          </p:nvSpPr>
          <p:spPr bwMode="auto">
            <a:xfrm rot="5400000">
              <a:off x="8764915"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69" name="Line 18">
              <a:extLst>
                <a:ext uri="{FF2B5EF4-FFF2-40B4-BE49-F238E27FC236}">
                  <a16:creationId xmlns:a16="http://schemas.microsoft.com/office/drawing/2014/main" id="{7B8DBFCF-453E-4A68-907D-ECBEFED8255C}"/>
                </a:ext>
              </a:extLst>
            </p:cNvPr>
            <p:cNvSpPr>
              <a:spLocks noChangeShapeType="1"/>
            </p:cNvSpPr>
            <p:nvPr/>
          </p:nvSpPr>
          <p:spPr bwMode="auto">
            <a:xfrm rot="5400000">
              <a:off x="9081439"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70" name="Line 18">
              <a:extLst>
                <a:ext uri="{FF2B5EF4-FFF2-40B4-BE49-F238E27FC236}">
                  <a16:creationId xmlns:a16="http://schemas.microsoft.com/office/drawing/2014/main" id="{2404C85A-FEF9-4E9E-B320-9E774F696F09}"/>
                </a:ext>
              </a:extLst>
            </p:cNvPr>
            <p:cNvSpPr>
              <a:spLocks noChangeShapeType="1"/>
            </p:cNvSpPr>
            <p:nvPr/>
          </p:nvSpPr>
          <p:spPr bwMode="auto">
            <a:xfrm rot="5400000">
              <a:off x="9397962"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71" name="Line 18">
              <a:extLst>
                <a:ext uri="{FF2B5EF4-FFF2-40B4-BE49-F238E27FC236}">
                  <a16:creationId xmlns:a16="http://schemas.microsoft.com/office/drawing/2014/main" id="{1FCCB5C5-28B3-4EB8-B2F4-78FBA78F55B9}"/>
                </a:ext>
              </a:extLst>
            </p:cNvPr>
            <p:cNvSpPr>
              <a:spLocks noChangeShapeType="1"/>
            </p:cNvSpPr>
            <p:nvPr/>
          </p:nvSpPr>
          <p:spPr bwMode="auto">
            <a:xfrm rot="5400000">
              <a:off x="9714486"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72" name="Line 18">
              <a:extLst>
                <a:ext uri="{FF2B5EF4-FFF2-40B4-BE49-F238E27FC236}">
                  <a16:creationId xmlns:a16="http://schemas.microsoft.com/office/drawing/2014/main" id="{9DC6C006-BE3F-44F1-B3A4-463111399119}"/>
                </a:ext>
              </a:extLst>
            </p:cNvPr>
            <p:cNvSpPr>
              <a:spLocks noChangeShapeType="1"/>
            </p:cNvSpPr>
            <p:nvPr/>
          </p:nvSpPr>
          <p:spPr bwMode="auto">
            <a:xfrm rot="5400000">
              <a:off x="10031009"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73" name="Line 18">
              <a:extLst>
                <a:ext uri="{FF2B5EF4-FFF2-40B4-BE49-F238E27FC236}">
                  <a16:creationId xmlns:a16="http://schemas.microsoft.com/office/drawing/2014/main" id="{6D371CB4-0A64-42F4-8F5E-B051BA67ABC4}"/>
                </a:ext>
              </a:extLst>
            </p:cNvPr>
            <p:cNvSpPr>
              <a:spLocks noChangeShapeType="1"/>
            </p:cNvSpPr>
            <p:nvPr/>
          </p:nvSpPr>
          <p:spPr bwMode="auto">
            <a:xfrm rot="5400000">
              <a:off x="10664052"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74" name="Rectangle 35">
              <a:extLst>
                <a:ext uri="{FF2B5EF4-FFF2-40B4-BE49-F238E27FC236}">
                  <a16:creationId xmlns:a16="http://schemas.microsoft.com/office/drawing/2014/main" id="{0BB931A5-E3DB-4282-9FEB-31D4358A37A2}"/>
                </a:ext>
              </a:extLst>
            </p:cNvPr>
            <p:cNvSpPr>
              <a:spLocks noChangeArrowheads="1"/>
            </p:cNvSpPr>
            <p:nvPr/>
          </p:nvSpPr>
          <p:spPr bwMode="auto">
            <a:xfrm>
              <a:off x="6874586" y="5614594"/>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0</a:t>
              </a:r>
              <a:endParaRPr lang="en-US" altLang="en-US" sz="1600" b="0" dirty="0">
                <a:solidFill>
                  <a:schemeClr val="bg1"/>
                </a:solidFill>
                <a:latin typeface="Calibri" panose="020F0502020204030204" pitchFamily="34" charset="0"/>
              </a:endParaRPr>
            </a:p>
          </p:txBody>
        </p:sp>
        <p:sp>
          <p:nvSpPr>
            <p:cNvPr id="175" name="Rectangle 35">
              <a:extLst>
                <a:ext uri="{FF2B5EF4-FFF2-40B4-BE49-F238E27FC236}">
                  <a16:creationId xmlns:a16="http://schemas.microsoft.com/office/drawing/2014/main" id="{9A2202BE-4B7B-4DAB-A7A4-5942805819B6}"/>
                </a:ext>
              </a:extLst>
            </p:cNvPr>
            <p:cNvSpPr>
              <a:spLocks noChangeArrowheads="1"/>
            </p:cNvSpPr>
            <p:nvPr/>
          </p:nvSpPr>
          <p:spPr bwMode="auto">
            <a:xfrm>
              <a:off x="7196940" y="5614594"/>
              <a:ext cx="104196"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a:t>
              </a:r>
              <a:endParaRPr lang="en-US" altLang="en-US" sz="1600" b="0" dirty="0">
                <a:solidFill>
                  <a:schemeClr val="bg1"/>
                </a:solidFill>
                <a:latin typeface="Calibri" panose="020F0502020204030204" pitchFamily="34" charset="0"/>
              </a:endParaRPr>
            </a:p>
          </p:txBody>
        </p:sp>
        <p:sp>
          <p:nvSpPr>
            <p:cNvPr id="176" name="Rectangle 35">
              <a:extLst>
                <a:ext uri="{FF2B5EF4-FFF2-40B4-BE49-F238E27FC236}">
                  <a16:creationId xmlns:a16="http://schemas.microsoft.com/office/drawing/2014/main" id="{EA67E3E2-0364-4941-A5E8-CDADA31A24FC}"/>
                </a:ext>
              </a:extLst>
            </p:cNvPr>
            <p:cNvSpPr>
              <a:spLocks noChangeArrowheads="1"/>
            </p:cNvSpPr>
            <p:nvPr/>
          </p:nvSpPr>
          <p:spPr bwMode="auto">
            <a:xfrm>
              <a:off x="7506938" y="5614594"/>
              <a:ext cx="104196"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6</a:t>
              </a:r>
              <a:endParaRPr lang="en-US" altLang="en-US" sz="1600" b="0" dirty="0">
                <a:solidFill>
                  <a:schemeClr val="bg1"/>
                </a:solidFill>
                <a:latin typeface="Calibri" panose="020F0502020204030204" pitchFamily="34" charset="0"/>
              </a:endParaRPr>
            </a:p>
          </p:txBody>
        </p:sp>
        <p:sp>
          <p:nvSpPr>
            <p:cNvPr id="177" name="Rectangle 35">
              <a:extLst>
                <a:ext uri="{FF2B5EF4-FFF2-40B4-BE49-F238E27FC236}">
                  <a16:creationId xmlns:a16="http://schemas.microsoft.com/office/drawing/2014/main" id="{392B9AFE-102C-4E85-9A77-FB7D721C0F41}"/>
                </a:ext>
              </a:extLst>
            </p:cNvPr>
            <p:cNvSpPr>
              <a:spLocks noChangeArrowheads="1"/>
            </p:cNvSpPr>
            <p:nvPr/>
          </p:nvSpPr>
          <p:spPr bwMode="auto">
            <a:xfrm>
              <a:off x="7832642" y="5614594"/>
              <a:ext cx="104196"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9</a:t>
              </a:r>
              <a:endParaRPr lang="en-US" altLang="en-US" sz="1600" b="0" dirty="0">
                <a:solidFill>
                  <a:schemeClr val="bg1"/>
                </a:solidFill>
                <a:latin typeface="Calibri" panose="020F0502020204030204" pitchFamily="34" charset="0"/>
              </a:endParaRPr>
            </a:p>
          </p:txBody>
        </p:sp>
        <p:sp>
          <p:nvSpPr>
            <p:cNvPr id="178" name="Rectangle 35">
              <a:extLst>
                <a:ext uri="{FF2B5EF4-FFF2-40B4-BE49-F238E27FC236}">
                  <a16:creationId xmlns:a16="http://schemas.microsoft.com/office/drawing/2014/main" id="{EADBE9D7-F379-4311-8175-5E5695750272}"/>
                </a:ext>
              </a:extLst>
            </p:cNvPr>
            <p:cNvSpPr>
              <a:spLocks noChangeArrowheads="1"/>
            </p:cNvSpPr>
            <p:nvPr/>
          </p:nvSpPr>
          <p:spPr bwMode="auto">
            <a:xfrm>
              <a:off x="8095782" y="5614594"/>
              <a:ext cx="208390"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12</a:t>
              </a:r>
              <a:endParaRPr lang="en-US" altLang="en-US" sz="1600" b="0" dirty="0">
                <a:solidFill>
                  <a:schemeClr val="bg1"/>
                </a:solidFill>
                <a:latin typeface="Calibri" panose="020F0502020204030204" pitchFamily="34" charset="0"/>
              </a:endParaRPr>
            </a:p>
          </p:txBody>
        </p:sp>
        <p:sp>
          <p:nvSpPr>
            <p:cNvPr id="179" name="Rectangle 35">
              <a:extLst>
                <a:ext uri="{FF2B5EF4-FFF2-40B4-BE49-F238E27FC236}">
                  <a16:creationId xmlns:a16="http://schemas.microsoft.com/office/drawing/2014/main" id="{4BA421A0-10E9-4266-B659-9D20C3B56535}"/>
                </a:ext>
              </a:extLst>
            </p:cNvPr>
            <p:cNvSpPr>
              <a:spLocks noChangeArrowheads="1"/>
            </p:cNvSpPr>
            <p:nvPr/>
          </p:nvSpPr>
          <p:spPr bwMode="auto">
            <a:xfrm>
              <a:off x="8406263" y="5614594"/>
              <a:ext cx="208390"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15</a:t>
              </a:r>
              <a:endParaRPr lang="en-US" altLang="en-US" sz="1600" b="0" dirty="0">
                <a:solidFill>
                  <a:schemeClr val="bg1"/>
                </a:solidFill>
                <a:latin typeface="Calibri" panose="020F0502020204030204" pitchFamily="34" charset="0"/>
              </a:endParaRPr>
            </a:p>
          </p:txBody>
        </p:sp>
        <p:sp>
          <p:nvSpPr>
            <p:cNvPr id="180" name="Rectangle 35">
              <a:extLst>
                <a:ext uri="{FF2B5EF4-FFF2-40B4-BE49-F238E27FC236}">
                  <a16:creationId xmlns:a16="http://schemas.microsoft.com/office/drawing/2014/main" id="{DA70EFA3-B247-4BAA-A888-3A1346C2067E}"/>
                </a:ext>
              </a:extLst>
            </p:cNvPr>
            <p:cNvSpPr>
              <a:spLocks noChangeArrowheads="1"/>
            </p:cNvSpPr>
            <p:nvPr/>
          </p:nvSpPr>
          <p:spPr bwMode="auto">
            <a:xfrm>
              <a:off x="8716528" y="5614594"/>
              <a:ext cx="208390"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18</a:t>
              </a:r>
              <a:endParaRPr lang="en-US" altLang="en-US" sz="1600" b="0" dirty="0">
                <a:solidFill>
                  <a:schemeClr val="bg1"/>
                </a:solidFill>
                <a:latin typeface="Calibri" panose="020F0502020204030204" pitchFamily="34" charset="0"/>
              </a:endParaRPr>
            </a:p>
          </p:txBody>
        </p:sp>
        <p:sp>
          <p:nvSpPr>
            <p:cNvPr id="181" name="Rectangle 35">
              <a:extLst>
                <a:ext uri="{FF2B5EF4-FFF2-40B4-BE49-F238E27FC236}">
                  <a16:creationId xmlns:a16="http://schemas.microsoft.com/office/drawing/2014/main" id="{D6B39970-4417-4AA9-AEA7-1D66D360ED5E}"/>
                </a:ext>
              </a:extLst>
            </p:cNvPr>
            <p:cNvSpPr>
              <a:spLocks noChangeArrowheads="1"/>
            </p:cNvSpPr>
            <p:nvPr/>
          </p:nvSpPr>
          <p:spPr bwMode="auto">
            <a:xfrm>
              <a:off x="9051113" y="5614594"/>
              <a:ext cx="208390"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21</a:t>
              </a:r>
              <a:endParaRPr lang="en-US" altLang="en-US" sz="1600" b="0" dirty="0">
                <a:solidFill>
                  <a:schemeClr val="bg1"/>
                </a:solidFill>
                <a:latin typeface="Calibri" panose="020F0502020204030204" pitchFamily="34" charset="0"/>
              </a:endParaRPr>
            </a:p>
          </p:txBody>
        </p:sp>
        <p:sp>
          <p:nvSpPr>
            <p:cNvPr id="182" name="Rectangle 35">
              <a:extLst>
                <a:ext uri="{FF2B5EF4-FFF2-40B4-BE49-F238E27FC236}">
                  <a16:creationId xmlns:a16="http://schemas.microsoft.com/office/drawing/2014/main" id="{5730CBF9-DC77-4A65-887B-C8F5D2AAE0FB}"/>
                </a:ext>
              </a:extLst>
            </p:cNvPr>
            <p:cNvSpPr>
              <a:spLocks noChangeArrowheads="1"/>
            </p:cNvSpPr>
            <p:nvPr/>
          </p:nvSpPr>
          <p:spPr bwMode="auto">
            <a:xfrm>
              <a:off x="9350889" y="5614594"/>
              <a:ext cx="208390"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24</a:t>
              </a:r>
              <a:endParaRPr lang="en-US" altLang="en-US" sz="1600" b="0" dirty="0">
                <a:solidFill>
                  <a:schemeClr val="bg1"/>
                </a:solidFill>
                <a:latin typeface="Calibri" panose="020F0502020204030204" pitchFamily="34" charset="0"/>
              </a:endParaRPr>
            </a:p>
          </p:txBody>
        </p:sp>
        <p:sp>
          <p:nvSpPr>
            <p:cNvPr id="183" name="Rectangle 35">
              <a:extLst>
                <a:ext uri="{FF2B5EF4-FFF2-40B4-BE49-F238E27FC236}">
                  <a16:creationId xmlns:a16="http://schemas.microsoft.com/office/drawing/2014/main" id="{CDBFB542-0CD2-4DD0-8374-45E93F2C698A}"/>
                </a:ext>
              </a:extLst>
            </p:cNvPr>
            <p:cNvSpPr>
              <a:spLocks noChangeArrowheads="1"/>
            </p:cNvSpPr>
            <p:nvPr/>
          </p:nvSpPr>
          <p:spPr bwMode="auto">
            <a:xfrm>
              <a:off x="9677880" y="5614594"/>
              <a:ext cx="208390"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27</a:t>
              </a:r>
              <a:endParaRPr lang="en-US" altLang="en-US" sz="1600" b="0" dirty="0">
                <a:solidFill>
                  <a:schemeClr val="bg1"/>
                </a:solidFill>
                <a:latin typeface="Calibri" panose="020F0502020204030204" pitchFamily="34" charset="0"/>
              </a:endParaRPr>
            </a:p>
          </p:txBody>
        </p:sp>
        <p:sp>
          <p:nvSpPr>
            <p:cNvPr id="184" name="Rectangle 35">
              <a:extLst>
                <a:ext uri="{FF2B5EF4-FFF2-40B4-BE49-F238E27FC236}">
                  <a16:creationId xmlns:a16="http://schemas.microsoft.com/office/drawing/2014/main" id="{6A7FE9F7-D2B7-4479-A49D-8B42C1C2285E}"/>
                </a:ext>
              </a:extLst>
            </p:cNvPr>
            <p:cNvSpPr>
              <a:spLocks noChangeArrowheads="1"/>
            </p:cNvSpPr>
            <p:nvPr/>
          </p:nvSpPr>
          <p:spPr bwMode="auto">
            <a:xfrm>
              <a:off x="9976602" y="5604386"/>
              <a:ext cx="214390" cy="364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30</a:t>
              </a:r>
              <a:endParaRPr lang="en-US" altLang="en-US" sz="1600" b="0" dirty="0">
                <a:solidFill>
                  <a:schemeClr val="bg1"/>
                </a:solidFill>
                <a:latin typeface="Calibri" panose="020F0502020204030204" pitchFamily="34" charset="0"/>
              </a:endParaRPr>
            </a:p>
          </p:txBody>
        </p:sp>
        <p:sp>
          <p:nvSpPr>
            <p:cNvPr id="185" name="Rectangle 35">
              <a:extLst>
                <a:ext uri="{FF2B5EF4-FFF2-40B4-BE49-F238E27FC236}">
                  <a16:creationId xmlns:a16="http://schemas.microsoft.com/office/drawing/2014/main" id="{5663B378-D0F7-4906-9A02-4AF2645EC409}"/>
                </a:ext>
              </a:extLst>
            </p:cNvPr>
            <p:cNvSpPr>
              <a:spLocks noChangeArrowheads="1"/>
            </p:cNvSpPr>
            <p:nvPr/>
          </p:nvSpPr>
          <p:spPr bwMode="auto">
            <a:xfrm>
              <a:off x="10645002" y="5614594"/>
              <a:ext cx="198284" cy="352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36</a:t>
              </a:r>
              <a:endParaRPr lang="en-US" altLang="en-US" sz="1600" b="0" dirty="0">
                <a:solidFill>
                  <a:schemeClr val="bg1"/>
                </a:solidFill>
                <a:latin typeface="Calibri" panose="020F0502020204030204" pitchFamily="34" charset="0"/>
              </a:endParaRPr>
            </a:p>
          </p:txBody>
        </p:sp>
        <p:sp>
          <p:nvSpPr>
            <p:cNvPr id="186" name="Rectangle 35">
              <a:extLst>
                <a:ext uri="{FF2B5EF4-FFF2-40B4-BE49-F238E27FC236}">
                  <a16:creationId xmlns:a16="http://schemas.microsoft.com/office/drawing/2014/main" id="{E1C44477-6D83-4CA7-B877-347B995C75B2}"/>
                </a:ext>
              </a:extLst>
            </p:cNvPr>
            <p:cNvSpPr>
              <a:spLocks noChangeArrowheads="1"/>
            </p:cNvSpPr>
            <p:nvPr/>
          </p:nvSpPr>
          <p:spPr bwMode="auto">
            <a:xfrm>
              <a:off x="6907420" y="5942950"/>
              <a:ext cx="3905225"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1" dirty="0">
                  <a:solidFill>
                    <a:schemeClr val="bg1"/>
                  </a:solidFill>
                  <a:latin typeface="Calibri" panose="020F0502020204030204" pitchFamily="34" charset="0"/>
                  <a:cs typeface="Calibri" panose="020F0502020204030204" pitchFamily="34" charset="0"/>
                </a:rPr>
                <a:t>Mo</a:t>
              </a:r>
              <a:endParaRPr lang="en-US" altLang="en-US" sz="1600" b="1" dirty="0">
                <a:solidFill>
                  <a:schemeClr val="bg1"/>
                </a:solidFill>
                <a:latin typeface="Calibri" panose="020F0502020204030204" pitchFamily="34" charset="0"/>
              </a:endParaRPr>
            </a:p>
          </p:txBody>
        </p:sp>
        <p:sp>
          <p:nvSpPr>
            <p:cNvPr id="187" name="Line 18">
              <a:extLst>
                <a:ext uri="{FF2B5EF4-FFF2-40B4-BE49-F238E27FC236}">
                  <a16:creationId xmlns:a16="http://schemas.microsoft.com/office/drawing/2014/main" id="{CF43E82D-6B37-4BA0-BC4B-C607FFC0D391}"/>
                </a:ext>
              </a:extLst>
            </p:cNvPr>
            <p:cNvSpPr>
              <a:spLocks noChangeShapeType="1"/>
            </p:cNvSpPr>
            <p:nvPr/>
          </p:nvSpPr>
          <p:spPr bwMode="auto">
            <a:xfrm rot="5400000">
              <a:off x="6668489" y="3965014"/>
              <a:ext cx="3040519" cy="0"/>
            </a:xfrm>
            <a:prstGeom prst="line">
              <a:avLst/>
            </a:prstGeom>
            <a:noFill/>
            <a:ln w="28575">
              <a:solidFill>
                <a:schemeClr val="bg1"/>
              </a:solidFill>
              <a:prstDash val="sysDash"/>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94" name="Line 18">
              <a:extLst>
                <a:ext uri="{FF2B5EF4-FFF2-40B4-BE49-F238E27FC236}">
                  <a16:creationId xmlns:a16="http://schemas.microsoft.com/office/drawing/2014/main" id="{3E680B9C-84F7-43AA-993B-65FD5FF105F2}"/>
                </a:ext>
              </a:extLst>
            </p:cNvPr>
            <p:cNvSpPr>
              <a:spLocks noChangeShapeType="1"/>
            </p:cNvSpPr>
            <p:nvPr/>
          </p:nvSpPr>
          <p:spPr bwMode="auto">
            <a:xfrm rot="5400000">
              <a:off x="10347532" y="5547987"/>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95" name="Rectangle 35">
              <a:extLst>
                <a:ext uri="{FF2B5EF4-FFF2-40B4-BE49-F238E27FC236}">
                  <a16:creationId xmlns:a16="http://schemas.microsoft.com/office/drawing/2014/main" id="{BC3A56F1-A8CB-4C20-9E88-F1674B1FFE4E}"/>
                </a:ext>
              </a:extLst>
            </p:cNvPr>
            <p:cNvSpPr>
              <a:spLocks noChangeArrowheads="1"/>
            </p:cNvSpPr>
            <p:nvPr/>
          </p:nvSpPr>
          <p:spPr bwMode="auto">
            <a:xfrm>
              <a:off x="10305333" y="5614594"/>
              <a:ext cx="198284" cy="352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33</a:t>
              </a:r>
              <a:endParaRPr lang="en-US" altLang="en-US" sz="1600" b="0" dirty="0">
                <a:solidFill>
                  <a:schemeClr val="bg1"/>
                </a:solidFill>
                <a:latin typeface="Calibri" panose="020F0502020204030204" pitchFamily="34" charset="0"/>
              </a:endParaRPr>
            </a:p>
          </p:txBody>
        </p:sp>
        <p:sp>
          <p:nvSpPr>
            <p:cNvPr id="198" name="Line 18">
              <a:extLst>
                <a:ext uri="{FF2B5EF4-FFF2-40B4-BE49-F238E27FC236}">
                  <a16:creationId xmlns:a16="http://schemas.microsoft.com/office/drawing/2014/main" id="{9F9617B3-3C72-4C93-BB36-38CFA5C5202A}"/>
                </a:ext>
              </a:extLst>
            </p:cNvPr>
            <p:cNvSpPr>
              <a:spLocks noChangeShapeType="1"/>
            </p:cNvSpPr>
            <p:nvPr/>
          </p:nvSpPr>
          <p:spPr bwMode="auto">
            <a:xfrm rot="5400000">
              <a:off x="7974477" y="4000264"/>
              <a:ext cx="2970023" cy="0"/>
            </a:xfrm>
            <a:prstGeom prst="line">
              <a:avLst/>
            </a:prstGeom>
            <a:noFill/>
            <a:ln w="28575">
              <a:solidFill>
                <a:schemeClr val="bg1"/>
              </a:solidFill>
              <a:prstDash val="sysDash"/>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grpSp>
      <p:sp>
        <p:nvSpPr>
          <p:cNvPr id="188" name="TextBox 187">
            <a:extLst>
              <a:ext uri="{FF2B5EF4-FFF2-40B4-BE49-F238E27FC236}">
                <a16:creationId xmlns:a16="http://schemas.microsoft.com/office/drawing/2014/main" id="{621B6DE1-88C7-4403-8200-E83A746FE5E4}"/>
              </a:ext>
            </a:extLst>
          </p:cNvPr>
          <p:cNvSpPr txBox="1"/>
          <p:nvPr/>
        </p:nvSpPr>
        <p:spPr bwMode="auto">
          <a:xfrm>
            <a:off x="1605099" y="4534628"/>
            <a:ext cx="1870769" cy="402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ts val="1200"/>
              </a:lnSpc>
              <a:spcBef>
                <a:spcPct val="50000"/>
              </a:spcBef>
              <a:spcAft>
                <a:spcPct val="0"/>
              </a:spcAft>
              <a:buClrTx/>
              <a:buFontTx/>
              <a:buNone/>
            </a:pPr>
            <a:r>
              <a:rPr lang="en-US" sz="1100" b="0" dirty="0">
                <a:solidFill>
                  <a:schemeClr val="bg2"/>
                </a:solidFill>
                <a:latin typeface="Calibri" panose="020F0502020204030204" pitchFamily="34" charset="0"/>
              </a:rPr>
              <a:t>12-mo rate: 81.9%</a:t>
            </a:r>
            <a:br>
              <a:rPr lang="en-US" sz="1100" b="0" dirty="0">
                <a:solidFill>
                  <a:schemeClr val="bg2"/>
                </a:solidFill>
                <a:latin typeface="Calibri" panose="020F0502020204030204" pitchFamily="34" charset="0"/>
              </a:rPr>
            </a:br>
            <a:r>
              <a:rPr lang="en-US" sz="1100" b="0" dirty="0">
                <a:solidFill>
                  <a:schemeClr val="accent3"/>
                </a:solidFill>
                <a:latin typeface="Calibri" panose="020F0502020204030204" pitchFamily="34" charset="0"/>
              </a:rPr>
              <a:t>12-mo rate: 56.1%</a:t>
            </a:r>
          </a:p>
        </p:txBody>
      </p:sp>
      <p:graphicFrame>
        <p:nvGraphicFramePr>
          <p:cNvPr id="189" name="Table 190">
            <a:extLst>
              <a:ext uri="{FF2B5EF4-FFF2-40B4-BE49-F238E27FC236}">
                <a16:creationId xmlns:a16="http://schemas.microsoft.com/office/drawing/2014/main" id="{75A9EF43-B0F8-4F80-A62C-35C03E8AB4D9}"/>
              </a:ext>
            </a:extLst>
          </p:cNvPr>
          <p:cNvGraphicFramePr>
            <a:graphicFrameLocks noGrp="1"/>
          </p:cNvGraphicFramePr>
          <p:nvPr>
            <p:extLst>
              <p:ext uri="{D42A27DB-BD31-4B8C-83A1-F6EECF244321}">
                <p14:modId xmlns:p14="http://schemas.microsoft.com/office/powerpoint/2010/main" val="4069209644"/>
              </p:ext>
            </p:extLst>
          </p:nvPr>
        </p:nvGraphicFramePr>
        <p:xfrm>
          <a:off x="990600" y="5334000"/>
          <a:ext cx="4876795" cy="548640"/>
        </p:xfrm>
        <a:graphic>
          <a:graphicData uri="http://schemas.openxmlformats.org/drawingml/2006/table">
            <a:tbl>
              <a:tblPr firstRow="1" bandRow="1">
                <a:tableStyleId>{5C22544A-7EE6-4342-B048-85BDC9FD1C3A}</a:tableStyleId>
              </a:tblPr>
              <a:tblGrid>
                <a:gridCol w="488762">
                  <a:extLst>
                    <a:ext uri="{9D8B030D-6E8A-4147-A177-3AD203B41FA5}">
                      <a16:colId xmlns:a16="http://schemas.microsoft.com/office/drawing/2014/main" val="2710598739"/>
                    </a:ext>
                  </a:extLst>
                </a:gridCol>
                <a:gridCol w="337541">
                  <a:extLst>
                    <a:ext uri="{9D8B030D-6E8A-4147-A177-3AD203B41FA5}">
                      <a16:colId xmlns:a16="http://schemas.microsoft.com/office/drawing/2014/main" val="4174209152"/>
                    </a:ext>
                  </a:extLst>
                </a:gridCol>
                <a:gridCol w="337541">
                  <a:extLst>
                    <a:ext uri="{9D8B030D-6E8A-4147-A177-3AD203B41FA5}">
                      <a16:colId xmlns:a16="http://schemas.microsoft.com/office/drawing/2014/main" val="4254794634"/>
                    </a:ext>
                  </a:extLst>
                </a:gridCol>
                <a:gridCol w="337541">
                  <a:extLst>
                    <a:ext uri="{9D8B030D-6E8A-4147-A177-3AD203B41FA5}">
                      <a16:colId xmlns:a16="http://schemas.microsoft.com/office/drawing/2014/main" val="1286018490"/>
                    </a:ext>
                  </a:extLst>
                </a:gridCol>
                <a:gridCol w="337541">
                  <a:extLst>
                    <a:ext uri="{9D8B030D-6E8A-4147-A177-3AD203B41FA5}">
                      <a16:colId xmlns:a16="http://schemas.microsoft.com/office/drawing/2014/main" val="2336414748"/>
                    </a:ext>
                  </a:extLst>
                </a:gridCol>
                <a:gridCol w="337541">
                  <a:extLst>
                    <a:ext uri="{9D8B030D-6E8A-4147-A177-3AD203B41FA5}">
                      <a16:colId xmlns:a16="http://schemas.microsoft.com/office/drawing/2014/main" val="3640211855"/>
                    </a:ext>
                  </a:extLst>
                </a:gridCol>
                <a:gridCol w="337541">
                  <a:extLst>
                    <a:ext uri="{9D8B030D-6E8A-4147-A177-3AD203B41FA5}">
                      <a16:colId xmlns:a16="http://schemas.microsoft.com/office/drawing/2014/main" val="3742286989"/>
                    </a:ext>
                  </a:extLst>
                </a:gridCol>
                <a:gridCol w="337541">
                  <a:extLst>
                    <a:ext uri="{9D8B030D-6E8A-4147-A177-3AD203B41FA5}">
                      <a16:colId xmlns:a16="http://schemas.microsoft.com/office/drawing/2014/main" val="2656886775"/>
                    </a:ext>
                  </a:extLst>
                </a:gridCol>
                <a:gridCol w="337541">
                  <a:extLst>
                    <a:ext uri="{9D8B030D-6E8A-4147-A177-3AD203B41FA5}">
                      <a16:colId xmlns:a16="http://schemas.microsoft.com/office/drawing/2014/main" val="4263273865"/>
                    </a:ext>
                  </a:extLst>
                </a:gridCol>
                <a:gridCol w="337541">
                  <a:extLst>
                    <a:ext uri="{9D8B030D-6E8A-4147-A177-3AD203B41FA5}">
                      <a16:colId xmlns:a16="http://schemas.microsoft.com/office/drawing/2014/main" val="2857608204"/>
                    </a:ext>
                  </a:extLst>
                </a:gridCol>
                <a:gridCol w="337541">
                  <a:extLst>
                    <a:ext uri="{9D8B030D-6E8A-4147-A177-3AD203B41FA5}">
                      <a16:colId xmlns:a16="http://schemas.microsoft.com/office/drawing/2014/main" val="2339777285"/>
                    </a:ext>
                  </a:extLst>
                </a:gridCol>
                <a:gridCol w="337541">
                  <a:extLst>
                    <a:ext uri="{9D8B030D-6E8A-4147-A177-3AD203B41FA5}">
                      <a16:colId xmlns:a16="http://schemas.microsoft.com/office/drawing/2014/main" val="1927658393"/>
                    </a:ext>
                  </a:extLst>
                </a:gridCol>
                <a:gridCol w="337541">
                  <a:extLst>
                    <a:ext uri="{9D8B030D-6E8A-4147-A177-3AD203B41FA5}">
                      <a16:colId xmlns:a16="http://schemas.microsoft.com/office/drawing/2014/main" val="589989346"/>
                    </a:ext>
                  </a:extLst>
                </a:gridCol>
                <a:gridCol w="337541">
                  <a:extLst>
                    <a:ext uri="{9D8B030D-6E8A-4147-A177-3AD203B41FA5}">
                      <a16:colId xmlns:a16="http://schemas.microsoft.com/office/drawing/2014/main" val="129043001"/>
                    </a:ext>
                  </a:extLst>
                </a:gridCol>
              </a:tblGrid>
              <a:tr h="151736">
                <a:tc gridSpan="13">
                  <a:txBody>
                    <a:bodyPr/>
                    <a:lstStyle/>
                    <a:p>
                      <a:pPr algn="l"/>
                      <a:r>
                        <a:rPr lang="en-US" sz="1200" b="0" dirty="0">
                          <a:solidFill>
                            <a:schemeClr val="bg1"/>
                          </a:solidFill>
                        </a:rPr>
                        <a:t>No. at risk</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l"/>
                      <a:endParaRPr lang="en-US" sz="1200" b="0" dirty="0">
                        <a:solidFill>
                          <a:schemeClr val="bg1"/>
                        </a:solidFill>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25256835"/>
                  </a:ext>
                </a:extLst>
              </a:tr>
              <a:tr h="151736">
                <a:tc>
                  <a:txBody>
                    <a:bodyPr/>
                    <a:lstStyle/>
                    <a:p>
                      <a:pPr algn="r"/>
                      <a:r>
                        <a:rPr lang="en-US" sz="1200" b="0" dirty="0">
                          <a:solidFill>
                            <a:schemeClr val="bg1"/>
                          </a:solidFill>
                        </a:rPr>
                        <a:t>T + A</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29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29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24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23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22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21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21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21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21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20</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15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1"/>
                          </a:solidFill>
                        </a:rPr>
                        <a:t>NE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43916726"/>
                  </a:ext>
                </a:extLst>
              </a:tr>
              <a:tr h="151736">
                <a:tc>
                  <a:txBody>
                    <a:bodyPr/>
                    <a:lstStyle/>
                    <a:p>
                      <a:pPr algn="r"/>
                      <a:r>
                        <a:rPr lang="en-US" sz="1200" b="0" dirty="0">
                          <a:solidFill>
                            <a:schemeClr val="bg1"/>
                          </a:solidFill>
                        </a:rPr>
                        <a:t>P + A</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29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25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18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17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15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13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11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10</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NE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accent3"/>
                          </a:solidFill>
                        </a:rPr>
                        <a:t>NE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87470950"/>
                  </a:ext>
                </a:extLst>
              </a:tr>
            </a:tbl>
          </a:graphicData>
        </a:graphic>
      </p:graphicFrame>
      <p:graphicFrame>
        <p:nvGraphicFramePr>
          <p:cNvPr id="190" name="Table 191">
            <a:extLst>
              <a:ext uri="{FF2B5EF4-FFF2-40B4-BE49-F238E27FC236}">
                <a16:creationId xmlns:a16="http://schemas.microsoft.com/office/drawing/2014/main" id="{985FA00B-2C46-47F4-9E0C-0D3622CB6FFA}"/>
              </a:ext>
            </a:extLst>
          </p:cNvPr>
          <p:cNvGraphicFramePr>
            <a:graphicFrameLocks noGrp="1"/>
          </p:cNvGraphicFramePr>
          <p:nvPr>
            <p:extLst>
              <p:ext uri="{D42A27DB-BD31-4B8C-83A1-F6EECF244321}">
                <p14:modId xmlns:p14="http://schemas.microsoft.com/office/powerpoint/2010/main" val="89763010"/>
              </p:ext>
            </p:extLst>
          </p:nvPr>
        </p:nvGraphicFramePr>
        <p:xfrm>
          <a:off x="1830243" y="2232970"/>
          <a:ext cx="3569548" cy="640080"/>
        </p:xfrm>
        <a:graphic>
          <a:graphicData uri="http://schemas.openxmlformats.org/drawingml/2006/table">
            <a:tbl>
              <a:tblPr firstRow="1" bandRow="1">
                <a:tableStyleId>{5C22544A-7EE6-4342-B048-85BDC9FD1C3A}</a:tableStyleId>
              </a:tblPr>
              <a:tblGrid>
                <a:gridCol w="901909">
                  <a:extLst>
                    <a:ext uri="{9D8B030D-6E8A-4147-A177-3AD203B41FA5}">
                      <a16:colId xmlns:a16="http://schemas.microsoft.com/office/drawing/2014/main" val="3939712138"/>
                    </a:ext>
                  </a:extLst>
                </a:gridCol>
                <a:gridCol w="657128">
                  <a:extLst>
                    <a:ext uri="{9D8B030D-6E8A-4147-A177-3AD203B41FA5}">
                      <a16:colId xmlns:a16="http://schemas.microsoft.com/office/drawing/2014/main" val="1017070710"/>
                    </a:ext>
                  </a:extLst>
                </a:gridCol>
                <a:gridCol w="1206307">
                  <a:extLst>
                    <a:ext uri="{9D8B030D-6E8A-4147-A177-3AD203B41FA5}">
                      <a16:colId xmlns:a16="http://schemas.microsoft.com/office/drawing/2014/main" val="2198245383"/>
                    </a:ext>
                  </a:extLst>
                </a:gridCol>
                <a:gridCol w="804204">
                  <a:extLst>
                    <a:ext uri="{9D8B030D-6E8A-4147-A177-3AD203B41FA5}">
                      <a16:colId xmlns:a16="http://schemas.microsoft.com/office/drawing/2014/main" val="2881690401"/>
                    </a:ext>
                  </a:extLst>
                </a:gridCol>
              </a:tblGrid>
              <a:tr h="114477">
                <a:tc>
                  <a:txBody>
                    <a:bodyPr/>
                    <a:lstStyle/>
                    <a:p>
                      <a:pPr algn="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100" dirty="0">
                          <a:solidFill>
                            <a:schemeClr val="bg1"/>
                          </a:solidFill>
                          <a:latin typeface="+mn-lt"/>
                        </a:rPr>
                        <a:t>Events</a:t>
                      </a:r>
                      <a:br>
                        <a:rPr lang="en-US" sz="1100" dirty="0">
                          <a:solidFill>
                            <a:schemeClr val="bg1"/>
                          </a:solidFill>
                          <a:latin typeface="+mn-lt"/>
                        </a:rPr>
                      </a:br>
                      <a:r>
                        <a:rPr lang="en-US" sz="1100" dirty="0">
                          <a:solidFill>
                            <a:schemeClr val="bg1"/>
                          </a:solidFill>
                          <a:latin typeface="+mn-lt"/>
                        </a:rPr>
                        <a:t>n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100" dirty="0">
                          <a:solidFill>
                            <a:schemeClr val="bg1"/>
                          </a:solidFill>
                          <a:latin typeface="+mn-lt"/>
                        </a:rPr>
                        <a:t>Median OS, </a:t>
                      </a:r>
                      <a:br>
                        <a:rPr lang="en-US" sz="1100" dirty="0">
                          <a:solidFill>
                            <a:schemeClr val="bg1"/>
                          </a:solidFill>
                          <a:latin typeface="+mn-lt"/>
                        </a:rPr>
                      </a:br>
                      <a:r>
                        <a:rPr lang="en-US" sz="1100" dirty="0">
                          <a:solidFill>
                            <a:schemeClr val="bg1"/>
                          </a:solidFill>
                          <a:latin typeface="+mn-lt"/>
                        </a:rPr>
                        <a:t>mo (95% CI)</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100" dirty="0">
                          <a:solidFill>
                            <a:schemeClr val="bg1"/>
                          </a:solidFill>
                          <a:latin typeface="+mn-lt"/>
                        </a:rPr>
                        <a:t>HR (95% CI)</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2016653"/>
                  </a:ext>
                </a:extLst>
              </a:tr>
              <a:tr h="11447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dirty="0">
                          <a:solidFill>
                            <a:schemeClr val="accent1"/>
                          </a:solidFill>
                          <a:latin typeface="+mn-lt"/>
                        </a:rPr>
                        <a:t>Tira + atezo</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8 (27.6)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NE (30.3</a:t>
                      </a:r>
                      <a:r>
                        <a:rPr lang="en-US" sz="1100" dirty="0">
                          <a:solidFill>
                            <a:schemeClr val="bg1"/>
                          </a:solidFill>
                          <a:latin typeface="+mn-lt"/>
                          <a:cs typeface="Calibri" panose="020F0502020204030204" pitchFamily="34" charset="0"/>
                        </a:rPr>
                        <a:t>‒NE)</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0.23*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62997483"/>
                  </a:ext>
                </a:extLst>
              </a:tr>
              <a:tr h="114477">
                <a:tc>
                  <a:txBody>
                    <a:bodyPr/>
                    <a:lstStyle/>
                    <a:p>
                      <a:pPr algn="l"/>
                      <a:r>
                        <a:rPr lang="en-US" sz="1100" dirty="0">
                          <a:solidFill>
                            <a:schemeClr val="accent3"/>
                          </a:solidFill>
                          <a:latin typeface="+mn-lt"/>
                        </a:rPr>
                        <a:t>Placebo + atezo</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21 (72.4)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12.8 (4.7</a:t>
                      </a:r>
                      <a:r>
                        <a:rPr lang="en-US" sz="1100" dirty="0">
                          <a:solidFill>
                            <a:schemeClr val="bg1"/>
                          </a:solidFill>
                          <a:latin typeface="+mn-lt"/>
                          <a:cs typeface="Calibri" panose="020F0502020204030204" pitchFamily="34" charset="0"/>
                        </a:rPr>
                        <a:t>‒24.2)</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bg1"/>
                          </a:solidFill>
                          <a:latin typeface="+mn-lt"/>
                        </a:rPr>
                        <a:t>(0.10</a:t>
                      </a:r>
                      <a:r>
                        <a:rPr lang="en-US" sz="1100" dirty="0">
                          <a:solidFill>
                            <a:schemeClr val="bg1"/>
                          </a:solidFill>
                          <a:latin typeface="+mn-lt"/>
                          <a:cs typeface="Calibri" panose="020F0502020204030204" pitchFamily="34" charset="0"/>
                        </a:rPr>
                        <a:t>‒0.53)</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53149586"/>
                  </a:ext>
                </a:extLst>
              </a:tr>
            </a:tbl>
          </a:graphicData>
        </a:graphic>
      </p:graphicFrame>
      <p:cxnSp>
        <p:nvCxnSpPr>
          <p:cNvPr id="191" name="Straight Connector 190">
            <a:extLst>
              <a:ext uri="{FF2B5EF4-FFF2-40B4-BE49-F238E27FC236}">
                <a16:creationId xmlns:a16="http://schemas.microsoft.com/office/drawing/2014/main" id="{FAA33432-3F55-457A-A793-848FABCF0F25}"/>
              </a:ext>
            </a:extLst>
          </p:cNvPr>
          <p:cNvCxnSpPr/>
          <p:nvPr/>
        </p:nvCxnSpPr>
        <p:spPr bwMode="auto">
          <a:xfrm>
            <a:off x="1601643" y="2611254"/>
            <a:ext cx="182880" cy="0"/>
          </a:xfrm>
          <a:prstGeom prst="line">
            <a:avLst/>
          </a:prstGeom>
          <a:noFill/>
          <a:ln w="28575" cap="flat" cmpd="sng" algn="ctr">
            <a:solidFill>
              <a:schemeClr val="accent1"/>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046337CE-D474-413B-9821-6CE72AF8E1BF}"/>
              </a:ext>
            </a:extLst>
          </p:cNvPr>
          <p:cNvCxnSpPr/>
          <p:nvPr/>
        </p:nvCxnSpPr>
        <p:spPr bwMode="auto">
          <a:xfrm>
            <a:off x="1601643" y="2780754"/>
            <a:ext cx="182880" cy="0"/>
          </a:xfrm>
          <a:prstGeom prst="line">
            <a:avLst/>
          </a:prstGeom>
          <a:noFill/>
          <a:ln w="28575" cap="flat" cmpd="sng" algn="ctr">
            <a:solidFill>
              <a:schemeClr val="accent3"/>
            </a:solidFill>
            <a:prstDash val="solid"/>
            <a:round/>
            <a:headEnd type="none" w="med" len="med"/>
            <a:tailEnd type="none" w="med" len="med"/>
          </a:ln>
          <a:effectLst/>
        </p:spPr>
      </p:cxnSp>
      <p:sp>
        <p:nvSpPr>
          <p:cNvPr id="197" name="TextBox 196">
            <a:extLst>
              <a:ext uri="{FF2B5EF4-FFF2-40B4-BE49-F238E27FC236}">
                <a16:creationId xmlns:a16="http://schemas.microsoft.com/office/drawing/2014/main" id="{047E2261-BB28-4E98-BA59-2D671ED18085}"/>
              </a:ext>
            </a:extLst>
          </p:cNvPr>
          <p:cNvSpPr txBox="1"/>
          <p:nvPr/>
        </p:nvSpPr>
        <p:spPr bwMode="auto">
          <a:xfrm>
            <a:off x="2960668" y="4534628"/>
            <a:ext cx="1870769" cy="402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ts val="1200"/>
              </a:lnSpc>
              <a:spcBef>
                <a:spcPct val="50000"/>
              </a:spcBef>
              <a:spcAft>
                <a:spcPct val="0"/>
              </a:spcAft>
              <a:buClrTx/>
              <a:buFontTx/>
              <a:buNone/>
            </a:pPr>
            <a:r>
              <a:rPr lang="en-US" sz="1100" b="0" dirty="0">
                <a:solidFill>
                  <a:schemeClr val="bg2"/>
                </a:solidFill>
                <a:latin typeface="Calibri" panose="020F0502020204030204" pitchFamily="34" charset="0"/>
              </a:rPr>
              <a:t>24-mo rate: 78.2%</a:t>
            </a:r>
            <a:br>
              <a:rPr lang="en-US" sz="1100" b="0" dirty="0">
                <a:solidFill>
                  <a:schemeClr val="bg2"/>
                </a:solidFill>
                <a:latin typeface="Calibri" panose="020F0502020204030204" pitchFamily="34" charset="0"/>
              </a:rPr>
            </a:br>
            <a:r>
              <a:rPr lang="en-US" sz="1100" b="0" dirty="0">
                <a:solidFill>
                  <a:schemeClr val="accent3"/>
                </a:solidFill>
                <a:latin typeface="Calibri" panose="020F0502020204030204" pitchFamily="34" charset="0"/>
              </a:rPr>
              <a:t>24-mo rate: 33.7%</a:t>
            </a:r>
          </a:p>
        </p:txBody>
      </p:sp>
      <p:sp>
        <p:nvSpPr>
          <p:cNvPr id="6" name="Freeform: Shape 5">
            <a:extLst>
              <a:ext uri="{FF2B5EF4-FFF2-40B4-BE49-F238E27FC236}">
                <a16:creationId xmlns:a16="http://schemas.microsoft.com/office/drawing/2014/main" id="{408BA11D-FF75-43A2-A656-8EBB2FCF276E}"/>
              </a:ext>
            </a:extLst>
          </p:cNvPr>
          <p:cNvSpPr/>
          <p:nvPr/>
        </p:nvSpPr>
        <p:spPr bwMode="auto">
          <a:xfrm>
            <a:off x="1668585" y="3024554"/>
            <a:ext cx="3606800" cy="1516184"/>
          </a:xfrm>
          <a:custGeom>
            <a:avLst/>
            <a:gdLst>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73538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37692 w 3606800"/>
              <a:gd name="connsiteY40" fmla="*/ 1293446 h 1516184"/>
              <a:gd name="connsiteX41" fmla="*/ 2688492 w 3606800"/>
              <a:gd name="connsiteY41" fmla="*/ 1293446 h 1516184"/>
              <a:gd name="connsiteX42" fmla="*/ 2688492 w 3606800"/>
              <a:gd name="connsiteY42" fmla="*/ 1355969 h 1516184"/>
              <a:gd name="connsiteX43" fmla="*/ 2801815 w 3606800"/>
              <a:gd name="connsiteY43" fmla="*/ 1344246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37692 w 3606800"/>
              <a:gd name="connsiteY40" fmla="*/ 1293446 h 1516184"/>
              <a:gd name="connsiteX41" fmla="*/ 2688492 w 3606800"/>
              <a:gd name="connsiteY41" fmla="*/ 1293446 h 1516184"/>
              <a:gd name="connsiteX42" fmla="*/ 2688492 w 3606800"/>
              <a:gd name="connsiteY42" fmla="*/ 1355969 h 1516184"/>
              <a:gd name="connsiteX43" fmla="*/ 2801815 w 3606800"/>
              <a:gd name="connsiteY43" fmla="*/ 1344246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37692 w 3606800"/>
              <a:gd name="connsiteY40" fmla="*/ 1293446 h 1516184"/>
              <a:gd name="connsiteX41" fmla="*/ 2688492 w 3606800"/>
              <a:gd name="connsiteY41" fmla="*/ 1293446 h 1516184"/>
              <a:gd name="connsiteX42" fmla="*/ 2688492 w 3606800"/>
              <a:gd name="connsiteY42" fmla="*/ 1355969 h 1516184"/>
              <a:gd name="connsiteX43" fmla="*/ 2801815 w 3606800"/>
              <a:gd name="connsiteY43" fmla="*/ 1344246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37692 w 3606800"/>
              <a:gd name="connsiteY40" fmla="*/ 1293446 h 1516184"/>
              <a:gd name="connsiteX41" fmla="*/ 2688492 w 3606800"/>
              <a:gd name="connsiteY41" fmla="*/ 1293446 h 1516184"/>
              <a:gd name="connsiteX42" fmla="*/ 2688492 w 3606800"/>
              <a:gd name="connsiteY42" fmla="*/ 1360731 h 1516184"/>
              <a:gd name="connsiteX43" fmla="*/ 2801815 w 3606800"/>
              <a:gd name="connsiteY43" fmla="*/ 1344246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37692 w 3606800"/>
              <a:gd name="connsiteY40" fmla="*/ 1293446 h 1516184"/>
              <a:gd name="connsiteX41" fmla="*/ 2688492 w 3606800"/>
              <a:gd name="connsiteY41" fmla="*/ 1293446 h 1516184"/>
              <a:gd name="connsiteX42" fmla="*/ 2688492 w 3606800"/>
              <a:gd name="connsiteY42" fmla="*/ 1360731 h 1516184"/>
              <a:gd name="connsiteX43" fmla="*/ 2801815 w 3606800"/>
              <a:gd name="connsiteY43" fmla="*/ 1344246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37692 w 3606800"/>
              <a:gd name="connsiteY40" fmla="*/ 1293446 h 1516184"/>
              <a:gd name="connsiteX41" fmla="*/ 2688492 w 3606800"/>
              <a:gd name="connsiteY41" fmla="*/ 1293446 h 1516184"/>
              <a:gd name="connsiteX42" fmla="*/ 2688492 w 3606800"/>
              <a:gd name="connsiteY42" fmla="*/ 1351206 h 1516184"/>
              <a:gd name="connsiteX43" fmla="*/ 2801815 w 3606800"/>
              <a:gd name="connsiteY43" fmla="*/ 1344246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37692 w 3606800"/>
              <a:gd name="connsiteY40" fmla="*/ 1293446 h 1516184"/>
              <a:gd name="connsiteX41" fmla="*/ 2688492 w 3606800"/>
              <a:gd name="connsiteY41" fmla="*/ 1293446 h 1516184"/>
              <a:gd name="connsiteX42" fmla="*/ 2688492 w 3606800"/>
              <a:gd name="connsiteY42" fmla="*/ 1351206 h 1516184"/>
              <a:gd name="connsiteX43" fmla="*/ 2801815 w 3606800"/>
              <a:gd name="connsiteY43" fmla="*/ 1344246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37692 w 3606800"/>
              <a:gd name="connsiteY40" fmla="*/ 1293446 h 1516184"/>
              <a:gd name="connsiteX41" fmla="*/ 2688492 w 3606800"/>
              <a:gd name="connsiteY41" fmla="*/ 1293446 h 1516184"/>
              <a:gd name="connsiteX42" fmla="*/ 2688492 w 3606800"/>
              <a:gd name="connsiteY42" fmla="*/ 1351206 h 1516184"/>
              <a:gd name="connsiteX43" fmla="*/ 2801815 w 3606800"/>
              <a:gd name="connsiteY43" fmla="*/ 1344246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37692 w 3606800"/>
              <a:gd name="connsiteY40" fmla="*/ 1293446 h 1516184"/>
              <a:gd name="connsiteX41" fmla="*/ 2688492 w 3606800"/>
              <a:gd name="connsiteY41" fmla="*/ 1293446 h 1516184"/>
              <a:gd name="connsiteX42" fmla="*/ 2688492 w 3606800"/>
              <a:gd name="connsiteY42" fmla="*/ 1351206 h 1516184"/>
              <a:gd name="connsiteX43" fmla="*/ 2801815 w 3606800"/>
              <a:gd name="connsiteY43" fmla="*/ 1344246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44836 w 3606800"/>
              <a:gd name="connsiteY40" fmla="*/ 1272014 h 1516184"/>
              <a:gd name="connsiteX41" fmla="*/ 2688492 w 3606800"/>
              <a:gd name="connsiteY41" fmla="*/ 1293446 h 1516184"/>
              <a:gd name="connsiteX42" fmla="*/ 2688492 w 3606800"/>
              <a:gd name="connsiteY42" fmla="*/ 1351206 h 1516184"/>
              <a:gd name="connsiteX43" fmla="*/ 2801815 w 3606800"/>
              <a:gd name="connsiteY43" fmla="*/ 1344246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42455 w 3606800"/>
              <a:gd name="connsiteY40" fmla="*/ 1298207 h 1516184"/>
              <a:gd name="connsiteX41" fmla="*/ 2688492 w 3606800"/>
              <a:gd name="connsiteY41" fmla="*/ 1293446 h 1516184"/>
              <a:gd name="connsiteX42" fmla="*/ 2688492 w 3606800"/>
              <a:gd name="connsiteY42" fmla="*/ 1351206 h 1516184"/>
              <a:gd name="connsiteX43" fmla="*/ 2801815 w 3606800"/>
              <a:gd name="connsiteY43" fmla="*/ 1344246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42455 w 3606800"/>
              <a:gd name="connsiteY40" fmla="*/ 1286301 h 1516184"/>
              <a:gd name="connsiteX41" fmla="*/ 2688492 w 3606800"/>
              <a:gd name="connsiteY41" fmla="*/ 1293446 h 1516184"/>
              <a:gd name="connsiteX42" fmla="*/ 2688492 w 3606800"/>
              <a:gd name="connsiteY42" fmla="*/ 1351206 h 1516184"/>
              <a:gd name="connsiteX43" fmla="*/ 2801815 w 3606800"/>
              <a:gd name="connsiteY43" fmla="*/ 1344246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42455 w 3606800"/>
              <a:gd name="connsiteY40" fmla="*/ 1286301 h 1516184"/>
              <a:gd name="connsiteX41" fmla="*/ 2688492 w 3606800"/>
              <a:gd name="connsiteY41" fmla="*/ 1293446 h 1516184"/>
              <a:gd name="connsiteX42" fmla="*/ 2688492 w 3606800"/>
              <a:gd name="connsiteY42" fmla="*/ 1341681 h 1516184"/>
              <a:gd name="connsiteX43" fmla="*/ 2801815 w 3606800"/>
              <a:gd name="connsiteY43" fmla="*/ 1344246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42455 w 3606800"/>
              <a:gd name="connsiteY40" fmla="*/ 1286301 h 1516184"/>
              <a:gd name="connsiteX41" fmla="*/ 2688492 w 3606800"/>
              <a:gd name="connsiteY41" fmla="*/ 1293446 h 1516184"/>
              <a:gd name="connsiteX42" fmla="*/ 2688492 w 3606800"/>
              <a:gd name="connsiteY42" fmla="*/ 1341681 h 1516184"/>
              <a:gd name="connsiteX43" fmla="*/ 2808959 w 3606800"/>
              <a:gd name="connsiteY43" fmla="*/ 1339484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18830 w 3606800"/>
              <a:gd name="connsiteY3" fmla="*/ 74246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42455 w 3606800"/>
              <a:gd name="connsiteY40" fmla="*/ 1286301 h 1516184"/>
              <a:gd name="connsiteX41" fmla="*/ 2688492 w 3606800"/>
              <a:gd name="connsiteY41" fmla="*/ 1293446 h 1516184"/>
              <a:gd name="connsiteX42" fmla="*/ 2688492 w 3606800"/>
              <a:gd name="connsiteY42" fmla="*/ 1341681 h 1516184"/>
              <a:gd name="connsiteX43" fmla="*/ 2808959 w 3606800"/>
              <a:gd name="connsiteY43" fmla="*/ 1339484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23593 w 3606800"/>
              <a:gd name="connsiteY3" fmla="*/ 62340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42455 w 3606800"/>
              <a:gd name="connsiteY40" fmla="*/ 1286301 h 1516184"/>
              <a:gd name="connsiteX41" fmla="*/ 2688492 w 3606800"/>
              <a:gd name="connsiteY41" fmla="*/ 1293446 h 1516184"/>
              <a:gd name="connsiteX42" fmla="*/ 2688492 w 3606800"/>
              <a:gd name="connsiteY42" fmla="*/ 1341681 h 1516184"/>
              <a:gd name="connsiteX43" fmla="*/ 2808959 w 3606800"/>
              <a:gd name="connsiteY43" fmla="*/ 1339484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 name="connsiteX0" fmla="*/ 0 w 3606800"/>
              <a:gd name="connsiteY0" fmla="*/ 0 h 1516184"/>
              <a:gd name="connsiteX1" fmla="*/ 0 w 3606800"/>
              <a:gd name="connsiteY1" fmla="*/ 62523 h 1516184"/>
              <a:gd name="connsiteX2" fmla="*/ 39077 w 3606800"/>
              <a:gd name="connsiteY2" fmla="*/ 62523 h 1516184"/>
              <a:gd name="connsiteX3" fmla="*/ 223593 w 3606800"/>
              <a:gd name="connsiteY3" fmla="*/ 69484 h 1516184"/>
              <a:gd name="connsiteX4" fmla="*/ 218830 w 3606800"/>
              <a:gd name="connsiteY4" fmla="*/ 132861 h 1516184"/>
              <a:gd name="connsiteX5" fmla="*/ 281353 w 3606800"/>
              <a:gd name="connsiteY5" fmla="*/ 132861 h 1516184"/>
              <a:gd name="connsiteX6" fmla="*/ 281353 w 3606800"/>
              <a:gd name="connsiteY6" fmla="*/ 211015 h 1516184"/>
              <a:gd name="connsiteX7" fmla="*/ 351692 w 3606800"/>
              <a:gd name="connsiteY7" fmla="*/ 214923 h 1516184"/>
              <a:gd name="connsiteX8" fmla="*/ 351692 w 3606800"/>
              <a:gd name="connsiteY8" fmla="*/ 281354 h 1516184"/>
              <a:gd name="connsiteX9" fmla="*/ 386861 w 3606800"/>
              <a:gd name="connsiteY9" fmla="*/ 285444 h 1516184"/>
              <a:gd name="connsiteX10" fmla="*/ 386861 w 3606800"/>
              <a:gd name="connsiteY10" fmla="*/ 336061 h 1516184"/>
              <a:gd name="connsiteX11" fmla="*/ 418123 w 3606800"/>
              <a:gd name="connsiteY11" fmla="*/ 336061 h 1516184"/>
              <a:gd name="connsiteX12" fmla="*/ 429846 w 3606800"/>
              <a:gd name="connsiteY12" fmla="*/ 418123 h 1516184"/>
              <a:gd name="connsiteX13" fmla="*/ 488461 w 3606800"/>
              <a:gd name="connsiteY13" fmla="*/ 422031 h 1516184"/>
              <a:gd name="connsiteX14" fmla="*/ 488461 w 3606800"/>
              <a:gd name="connsiteY14" fmla="*/ 496277 h 1516184"/>
              <a:gd name="connsiteX15" fmla="*/ 508000 w 3606800"/>
              <a:gd name="connsiteY15" fmla="*/ 496277 h 1516184"/>
              <a:gd name="connsiteX16" fmla="*/ 508000 w 3606800"/>
              <a:gd name="connsiteY16" fmla="*/ 550984 h 1516184"/>
              <a:gd name="connsiteX17" fmla="*/ 508000 w 3606800"/>
              <a:gd name="connsiteY17" fmla="*/ 550984 h 1516184"/>
              <a:gd name="connsiteX18" fmla="*/ 523630 w 3606800"/>
              <a:gd name="connsiteY18" fmla="*/ 582246 h 1516184"/>
              <a:gd name="connsiteX19" fmla="*/ 523630 w 3606800"/>
              <a:gd name="connsiteY19" fmla="*/ 629138 h 1516184"/>
              <a:gd name="connsiteX20" fmla="*/ 914400 w 3606800"/>
              <a:gd name="connsiteY20" fmla="*/ 636954 h 1516184"/>
              <a:gd name="connsiteX21" fmla="*/ 914400 w 3606800"/>
              <a:gd name="connsiteY21" fmla="*/ 715108 h 1516184"/>
              <a:gd name="connsiteX22" fmla="*/ 1058984 w 3606800"/>
              <a:gd name="connsiteY22" fmla="*/ 715108 h 1516184"/>
              <a:gd name="connsiteX23" fmla="*/ 1058984 w 3606800"/>
              <a:gd name="connsiteY23" fmla="*/ 773723 h 1516184"/>
              <a:gd name="connsiteX24" fmla="*/ 1129323 w 3606800"/>
              <a:gd name="connsiteY24" fmla="*/ 773723 h 1516184"/>
              <a:gd name="connsiteX25" fmla="*/ 1129323 w 3606800"/>
              <a:gd name="connsiteY25" fmla="*/ 855784 h 1516184"/>
              <a:gd name="connsiteX26" fmla="*/ 1367692 w 3606800"/>
              <a:gd name="connsiteY26" fmla="*/ 867508 h 1516184"/>
              <a:gd name="connsiteX27" fmla="*/ 1367692 w 3606800"/>
              <a:gd name="connsiteY27" fmla="*/ 918308 h 1516184"/>
              <a:gd name="connsiteX28" fmla="*/ 1422400 w 3606800"/>
              <a:gd name="connsiteY28" fmla="*/ 918308 h 1516184"/>
              <a:gd name="connsiteX29" fmla="*/ 1422400 w 3606800"/>
              <a:gd name="connsiteY29" fmla="*/ 988646 h 1516184"/>
              <a:gd name="connsiteX30" fmla="*/ 1910861 w 3606800"/>
              <a:gd name="connsiteY30" fmla="*/ 988646 h 1516184"/>
              <a:gd name="connsiteX31" fmla="*/ 1922584 w 3606800"/>
              <a:gd name="connsiteY31" fmla="*/ 1043354 h 1516184"/>
              <a:gd name="connsiteX32" fmla="*/ 1918677 w 3606800"/>
              <a:gd name="connsiteY32" fmla="*/ 1074615 h 1516184"/>
              <a:gd name="connsiteX33" fmla="*/ 1926492 w 3606800"/>
              <a:gd name="connsiteY33" fmla="*/ 1074615 h 1516184"/>
              <a:gd name="connsiteX34" fmla="*/ 1926492 w 3606800"/>
              <a:gd name="connsiteY34" fmla="*/ 1144954 h 1516184"/>
              <a:gd name="connsiteX35" fmla="*/ 2266461 w 3606800"/>
              <a:gd name="connsiteY35" fmla="*/ 1144954 h 1516184"/>
              <a:gd name="connsiteX36" fmla="*/ 2266461 w 3606800"/>
              <a:gd name="connsiteY36" fmla="*/ 1227015 h 1516184"/>
              <a:gd name="connsiteX37" fmla="*/ 2328984 w 3606800"/>
              <a:gd name="connsiteY37" fmla="*/ 1215292 h 1516184"/>
              <a:gd name="connsiteX38" fmla="*/ 2602523 w 3606800"/>
              <a:gd name="connsiteY38" fmla="*/ 1215292 h 1516184"/>
              <a:gd name="connsiteX39" fmla="*/ 2602523 w 3606800"/>
              <a:gd name="connsiteY39" fmla="*/ 1281723 h 1516184"/>
              <a:gd name="connsiteX40" fmla="*/ 2642455 w 3606800"/>
              <a:gd name="connsiteY40" fmla="*/ 1286301 h 1516184"/>
              <a:gd name="connsiteX41" fmla="*/ 2688492 w 3606800"/>
              <a:gd name="connsiteY41" fmla="*/ 1293446 h 1516184"/>
              <a:gd name="connsiteX42" fmla="*/ 2688492 w 3606800"/>
              <a:gd name="connsiteY42" fmla="*/ 1341681 h 1516184"/>
              <a:gd name="connsiteX43" fmla="*/ 2808959 w 3606800"/>
              <a:gd name="connsiteY43" fmla="*/ 1339484 h 1516184"/>
              <a:gd name="connsiteX44" fmla="*/ 3079261 w 3606800"/>
              <a:gd name="connsiteY44" fmla="*/ 1344246 h 1516184"/>
              <a:gd name="connsiteX45" fmla="*/ 3079261 w 3606800"/>
              <a:gd name="connsiteY45" fmla="*/ 1426308 h 1516184"/>
              <a:gd name="connsiteX46" fmla="*/ 3153507 w 3606800"/>
              <a:gd name="connsiteY46" fmla="*/ 1430215 h 1516184"/>
              <a:gd name="connsiteX47" fmla="*/ 3145692 w 3606800"/>
              <a:gd name="connsiteY47" fmla="*/ 1465384 h 1516184"/>
              <a:gd name="connsiteX48" fmla="*/ 3161323 w 3606800"/>
              <a:gd name="connsiteY48" fmla="*/ 1465384 h 1516184"/>
              <a:gd name="connsiteX49" fmla="*/ 3161323 w 3606800"/>
              <a:gd name="connsiteY49" fmla="*/ 1508369 h 1516184"/>
              <a:gd name="connsiteX50" fmla="*/ 3606800 w 3606800"/>
              <a:gd name="connsiteY50" fmla="*/ 1508369 h 1516184"/>
              <a:gd name="connsiteX51" fmla="*/ 3606800 w 3606800"/>
              <a:gd name="connsiteY51" fmla="*/ 1516184 h 1516184"/>
              <a:gd name="connsiteX52" fmla="*/ 3602892 w 3606800"/>
              <a:gd name="connsiteY52" fmla="*/ 1516184 h 1516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606800" h="1516184">
                <a:moveTo>
                  <a:pt x="0" y="0"/>
                </a:moveTo>
                <a:lnTo>
                  <a:pt x="0" y="62523"/>
                </a:lnTo>
                <a:lnTo>
                  <a:pt x="39077" y="62523"/>
                </a:lnTo>
                <a:lnTo>
                  <a:pt x="223593" y="69484"/>
                </a:lnTo>
                <a:lnTo>
                  <a:pt x="218830" y="132861"/>
                </a:lnTo>
                <a:lnTo>
                  <a:pt x="281353" y="132861"/>
                </a:lnTo>
                <a:lnTo>
                  <a:pt x="281353" y="211015"/>
                </a:lnTo>
                <a:lnTo>
                  <a:pt x="351692" y="214923"/>
                </a:lnTo>
                <a:lnTo>
                  <a:pt x="351692" y="281354"/>
                </a:lnTo>
                <a:lnTo>
                  <a:pt x="386861" y="285444"/>
                </a:lnTo>
                <a:lnTo>
                  <a:pt x="386861" y="336061"/>
                </a:lnTo>
                <a:lnTo>
                  <a:pt x="418123" y="336061"/>
                </a:lnTo>
                <a:lnTo>
                  <a:pt x="429846" y="418123"/>
                </a:lnTo>
                <a:lnTo>
                  <a:pt x="488461" y="422031"/>
                </a:lnTo>
                <a:lnTo>
                  <a:pt x="488461" y="496277"/>
                </a:lnTo>
                <a:lnTo>
                  <a:pt x="508000" y="496277"/>
                </a:lnTo>
                <a:lnTo>
                  <a:pt x="508000" y="550984"/>
                </a:lnTo>
                <a:lnTo>
                  <a:pt x="508000" y="550984"/>
                </a:lnTo>
                <a:lnTo>
                  <a:pt x="523630" y="582246"/>
                </a:lnTo>
                <a:lnTo>
                  <a:pt x="523630" y="629138"/>
                </a:lnTo>
                <a:lnTo>
                  <a:pt x="914400" y="636954"/>
                </a:lnTo>
                <a:lnTo>
                  <a:pt x="914400" y="715108"/>
                </a:lnTo>
                <a:lnTo>
                  <a:pt x="1058984" y="715108"/>
                </a:lnTo>
                <a:lnTo>
                  <a:pt x="1058984" y="773723"/>
                </a:lnTo>
                <a:lnTo>
                  <a:pt x="1129323" y="773723"/>
                </a:lnTo>
                <a:lnTo>
                  <a:pt x="1129323" y="855784"/>
                </a:lnTo>
                <a:lnTo>
                  <a:pt x="1367692" y="867508"/>
                </a:lnTo>
                <a:lnTo>
                  <a:pt x="1367692" y="918308"/>
                </a:lnTo>
                <a:lnTo>
                  <a:pt x="1422400" y="918308"/>
                </a:lnTo>
                <a:lnTo>
                  <a:pt x="1422400" y="988646"/>
                </a:lnTo>
                <a:lnTo>
                  <a:pt x="1910861" y="988646"/>
                </a:lnTo>
                <a:cubicBezTo>
                  <a:pt x="1915349" y="1033519"/>
                  <a:pt x="1908915" y="1016014"/>
                  <a:pt x="1922584" y="1043354"/>
                </a:cubicBezTo>
                <a:lnTo>
                  <a:pt x="1918677" y="1074615"/>
                </a:lnTo>
                <a:lnTo>
                  <a:pt x="1926492" y="1074615"/>
                </a:lnTo>
                <a:lnTo>
                  <a:pt x="1926492" y="1144954"/>
                </a:lnTo>
                <a:lnTo>
                  <a:pt x="2266461" y="1144954"/>
                </a:lnTo>
                <a:lnTo>
                  <a:pt x="2266461" y="1227015"/>
                </a:lnTo>
                <a:lnTo>
                  <a:pt x="2328984" y="1215292"/>
                </a:lnTo>
                <a:lnTo>
                  <a:pt x="2602523" y="1215292"/>
                </a:lnTo>
                <a:lnTo>
                  <a:pt x="2602523" y="1281723"/>
                </a:lnTo>
                <a:lnTo>
                  <a:pt x="2642455" y="1286301"/>
                </a:lnTo>
                <a:lnTo>
                  <a:pt x="2688492" y="1293446"/>
                </a:lnTo>
                <a:lnTo>
                  <a:pt x="2688492" y="1341681"/>
                </a:lnTo>
                <a:cubicBezTo>
                  <a:pt x="2758054" y="1337954"/>
                  <a:pt x="2736785" y="1339657"/>
                  <a:pt x="2808959" y="1339484"/>
                </a:cubicBezTo>
                <a:lnTo>
                  <a:pt x="3079261" y="1344246"/>
                </a:lnTo>
                <a:lnTo>
                  <a:pt x="3079261" y="1426308"/>
                </a:lnTo>
                <a:lnTo>
                  <a:pt x="3153507" y="1430215"/>
                </a:lnTo>
                <a:lnTo>
                  <a:pt x="3145692" y="1465384"/>
                </a:lnTo>
                <a:lnTo>
                  <a:pt x="3161323" y="1465384"/>
                </a:lnTo>
                <a:lnTo>
                  <a:pt x="3161323" y="1508369"/>
                </a:lnTo>
                <a:lnTo>
                  <a:pt x="3606800" y="1508369"/>
                </a:lnTo>
                <a:lnTo>
                  <a:pt x="3606800" y="1516184"/>
                </a:lnTo>
                <a:lnTo>
                  <a:pt x="3602892" y="1516184"/>
                </a:lnTo>
              </a:path>
            </a:pathLst>
          </a:custGeom>
          <a:noFill/>
          <a:ln w="28575">
            <a:solidFill>
              <a:schemeClr val="accent3"/>
            </a:solidFill>
            <a:miter lim="800000"/>
            <a:headEnd/>
            <a:tailEnd/>
          </a:ln>
        </p:spPr>
        <p:txBody>
          <a:bodyPr rtlCol="0" anchor="ctr"/>
          <a:lstStyle/>
          <a:p>
            <a:pPr algn="ctr"/>
            <a:endParaRPr lang="en-US" dirty="0"/>
          </a:p>
        </p:txBody>
      </p:sp>
      <p:grpSp>
        <p:nvGrpSpPr>
          <p:cNvPr id="268" name="Group 267">
            <a:extLst>
              <a:ext uri="{FF2B5EF4-FFF2-40B4-BE49-F238E27FC236}">
                <a16:creationId xmlns:a16="http://schemas.microsoft.com/office/drawing/2014/main" id="{98DB6CE0-29A6-451D-9871-603FCCB4D5DD}"/>
              </a:ext>
            </a:extLst>
          </p:cNvPr>
          <p:cNvGrpSpPr/>
          <p:nvPr/>
        </p:nvGrpSpPr>
        <p:grpSpPr>
          <a:xfrm>
            <a:off x="5202799" y="4493348"/>
            <a:ext cx="91440" cy="91440"/>
            <a:chOff x="4511085" y="3795298"/>
            <a:chExt cx="91440" cy="91440"/>
          </a:xfrm>
        </p:grpSpPr>
        <p:cxnSp>
          <p:nvCxnSpPr>
            <p:cNvPr id="269" name="Straight Connector 268">
              <a:extLst>
                <a:ext uri="{FF2B5EF4-FFF2-40B4-BE49-F238E27FC236}">
                  <a16:creationId xmlns:a16="http://schemas.microsoft.com/office/drawing/2014/main" id="{CD40D81B-5BF7-48F7-B5B4-9A87343E8E5D}"/>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D847718B-8ADD-45AD-97CB-58B62C27D17E}"/>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71" name="Group 270">
            <a:extLst>
              <a:ext uri="{FF2B5EF4-FFF2-40B4-BE49-F238E27FC236}">
                <a16:creationId xmlns:a16="http://schemas.microsoft.com/office/drawing/2014/main" id="{500D5431-325C-423E-8A5D-055829FFDEAA}"/>
              </a:ext>
            </a:extLst>
          </p:cNvPr>
          <p:cNvGrpSpPr/>
          <p:nvPr/>
        </p:nvGrpSpPr>
        <p:grpSpPr>
          <a:xfrm>
            <a:off x="5157555" y="4493348"/>
            <a:ext cx="91440" cy="91440"/>
            <a:chOff x="4511085" y="3795298"/>
            <a:chExt cx="91440" cy="91440"/>
          </a:xfrm>
        </p:grpSpPr>
        <p:cxnSp>
          <p:nvCxnSpPr>
            <p:cNvPr id="272" name="Straight Connector 271">
              <a:extLst>
                <a:ext uri="{FF2B5EF4-FFF2-40B4-BE49-F238E27FC236}">
                  <a16:creationId xmlns:a16="http://schemas.microsoft.com/office/drawing/2014/main" id="{9EB26BE5-4813-4FE0-B698-5392F5AC0371}"/>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68C2F3FA-56D0-43E1-B422-AC9249A0F826}"/>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74" name="Group 273">
            <a:extLst>
              <a:ext uri="{FF2B5EF4-FFF2-40B4-BE49-F238E27FC236}">
                <a16:creationId xmlns:a16="http://schemas.microsoft.com/office/drawing/2014/main" id="{2C7C2EA2-DC3E-4DA8-BE5C-8835270BEC6B}"/>
              </a:ext>
            </a:extLst>
          </p:cNvPr>
          <p:cNvGrpSpPr/>
          <p:nvPr/>
        </p:nvGrpSpPr>
        <p:grpSpPr>
          <a:xfrm>
            <a:off x="4964674" y="4493348"/>
            <a:ext cx="91440" cy="91440"/>
            <a:chOff x="4511085" y="3795298"/>
            <a:chExt cx="91440" cy="91440"/>
          </a:xfrm>
        </p:grpSpPr>
        <p:cxnSp>
          <p:nvCxnSpPr>
            <p:cNvPr id="275" name="Straight Connector 274">
              <a:extLst>
                <a:ext uri="{FF2B5EF4-FFF2-40B4-BE49-F238E27FC236}">
                  <a16:creationId xmlns:a16="http://schemas.microsoft.com/office/drawing/2014/main" id="{9B68D8EC-4142-49F4-B62E-CE2EF04F8CE4}"/>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CA7B2DB0-5A0B-4B87-B9E0-AD9628260B2C}"/>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77" name="Group 276">
            <a:extLst>
              <a:ext uri="{FF2B5EF4-FFF2-40B4-BE49-F238E27FC236}">
                <a16:creationId xmlns:a16="http://schemas.microsoft.com/office/drawing/2014/main" id="{CA55C190-BCDC-47DB-8B36-527E1A351448}"/>
              </a:ext>
            </a:extLst>
          </p:cNvPr>
          <p:cNvGrpSpPr/>
          <p:nvPr/>
        </p:nvGrpSpPr>
        <p:grpSpPr>
          <a:xfrm>
            <a:off x="4924192" y="4493348"/>
            <a:ext cx="91440" cy="91440"/>
            <a:chOff x="4511085" y="3795298"/>
            <a:chExt cx="91440" cy="91440"/>
          </a:xfrm>
        </p:grpSpPr>
        <p:cxnSp>
          <p:nvCxnSpPr>
            <p:cNvPr id="278" name="Straight Connector 277">
              <a:extLst>
                <a:ext uri="{FF2B5EF4-FFF2-40B4-BE49-F238E27FC236}">
                  <a16:creationId xmlns:a16="http://schemas.microsoft.com/office/drawing/2014/main" id="{F892AA80-3ACE-4BA3-8677-AFB68F1FC3D2}"/>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0F0B564D-593E-481C-8B1A-ABB8549081C4}"/>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80" name="Group 279">
            <a:extLst>
              <a:ext uri="{FF2B5EF4-FFF2-40B4-BE49-F238E27FC236}">
                <a16:creationId xmlns:a16="http://schemas.microsoft.com/office/drawing/2014/main" id="{C20033A1-0841-417C-ADB0-C4181A1527CE}"/>
              </a:ext>
            </a:extLst>
          </p:cNvPr>
          <p:cNvGrpSpPr/>
          <p:nvPr/>
        </p:nvGrpSpPr>
        <p:grpSpPr>
          <a:xfrm>
            <a:off x="4802749" y="4493348"/>
            <a:ext cx="91440" cy="91440"/>
            <a:chOff x="4511085" y="3795298"/>
            <a:chExt cx="91440" cy="91440"/>
          </a:xfrm>
        </p:grpSpPr>
        <p:cxnSp>
          <p:nvCxnSpPr>
            <p:cNvPr id="281" name="Straight Connector 280">
              <a:extLst>
                <a:ext uri="{FF2B5EF4-FFF2-40B4-BE49-F238E27FC236}">
                  <a16:creationId xmlns:a16="http://schemas.microsoft.com/office/drawing/2014/main" id="{312F63BC-5BFF-49ED-A7CA-14B728E13031}"/>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282" name="Straight Connector 281">
              <a:extLst>
                <a:ext uri="{FF2B5EF4-FFF2-40B4-BE49-F238E27FC236}">
                  <a16:creationId xmlns:a16="http://schemas.microsoft.com/office/drawing/2014/main" id="{4168C41F-993A-4568-B2D7-ACB774D6B022}"/>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83" name="Group 282">
            <a:extLst>
              <a:ext uri="{FF2B5EF4-FFF2-40B4-BE49-F238E27FC236}">
                <a16:creationId xmlns:a16="http://schemas.microsoft.com/office/drawing/2014/main" id="{55B0E548-D715-46AF-98CA-76B2AF746EF0}"/>
              </a:ext>
            </a:extLst>
          </p:cNvPr>
          <p:cNvGrpSpPr/>
          <p:nvPr/>
        </p:nvGrpSpPr>
        <p:grpSpPr>
          <a:xfrm>
            <a:off x="4762268" y="4493348"/>
            <a:ext cx="91440" cy="91440"/>
            <a:chOff x="4511085" y="3795298"/>
            <a:chExt cx="91440" cy="91440"/>
          </a:xfrm>
        </p:grpSpPr>
        <p:cxnSp>
          <p:nvCxnSpPr>
            <p:cNvPr id="284" name="Straight Connector 283">
              <a:extLst>
                <a:ext uri="{FF2B5EF4-FFF2-40B4-BE49-F238E27FC236}">
                  <a16:creationId xmlns:a16="http://schemas.microsoft.com/office/drawing/2014/main" id="{F25FEA0F-F459-428E-BADD-09864FAA977C}"/>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285" name="Straight Connector 284">
              <a:extLst>
                <a:ext uri="{FF2B5EF4-FFF2-40B4-BE49-F238E27FC236}">
                  <a16:creationId xmlns:a16="http://schemas.microsoft.com/office/drawing/2014/main" id="{9155F220-70CB-4B31-B1EA-EC9C0E84CB60}"/>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86" name="Group 285">
            <a:extLst>
              <a:ext uri="{FF2B5EF4-FFF2-40B4-BE49-F238E27FC236}">
                <a16:creationId xmlns:a16="http://schemas.microsoft.com/office/drawing/2014/main" id="{4F0CE22D-CCFC-42AD-BF23-DA3465D3C4EB}"/>
              </a:ext>
            </a:extLst>
          </p:cNvPr>
          <p:cNvGrpSpPr/>
          <p:nvPr/>
        </p:nvGrpSpPr>
        <p:grpSpPr>
          <a:xfrm>
            <a:off x="4762268" y="4405242"/>
            <a:ext cx="91440" cy="91440"/>
            <a:chOff x="4511085" y="3795298"/>
            <a:chExt cx="91440" cy="91440"/>
          </a:xfrm>
        </p:grpSpPr>
        <p:cxnSp>
          <p:nvCxnSpPr>
            <p:cNvPr id="287" name="Straight Connector 286">
              <a:extLst>
                <a:ext uri="{FF2B5EF4-FFF2-40B4-BE49-F238E27FC236}">
                  <a16:creationId xmlns:a16="http://schemas.microsoft.com/office/drawing/2014/main" id="{44155362-BFC2-4D3E-9F87-5AE666102AE2}"/>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41A28FDC-8B60-47C9-9EE4-C225D950EFEC}"/>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89" name="Group 288">
            <a:extLst>
              <a:ext uri="{FF2B5EF4-FFF2-40B4-BE49-F238E27FC236}">
                <a16:creationId xmlns:a16="http://schemas.microsoft.com/office/drawing/2014/main" id="{D10F3BF6-EC57-4E7F-BE7C-BA27536799BB}"/>
              </a:ext>
            </a:extLst>
          </p:cNvPr>
          <p:cNvGrpSpPr/>
          <p:nvPr/>
        </p:nvGrpSpPr>
        <p:grpSpPr>
          <a:xfrm>
            <a:off x="4705118" y="4405242"/>
            <a:ext cx="91440" cy="91440"/>
            <a:chOff x="4511085" y="3795298"/>
            <a:chExt cx="91440" cy="91440"/>
          </a:xfrm>
        </p:grpSpPr>
        <p:cxnSp>
          <p:nvCxnSpPr>
            <p:cNvPr id="290" name="Straight Connector 289">
              <a:extLst>
                <a:ext uri="{FF2B5EF4-FFF2-40B4-BE49-F238E27FC236}">
                  <a16:creationId xmlns:a16="http://schemas.microsoft.com/office/drawing/2014/main" id="{5C53A1C4-F29E-4BAE-AE0F-7DFCCA237CD2}"/>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5E47CE6E-7D42-477F-8134-7ADBEAD1EEFF}"/>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92" name="Group 291">
            <a:extLst>
              <a:ext uri="{FF2B5EF4-FFF2-40B4-BE49-F238E27FC236}">
                <a16:creationId xmlns:a16="http://schemas.microsoft.com/office/drawing/2014/main" id="{5AA0E4DB-4ABD-4B6C-B616-9BA8AFAE810B}"/>
              </a:ext>
            </a:extLst>
          </p:cNvPr>
          <p:cNvGrpSpPr/>
          <p:nvPr/>
        </p:nvGrpSpPr>
        <p:grpSpPr>
          <a:xfrm>
            <a:off x="4309831" y="4333804"/>
            <a:ext cx="91440" cy="91440"/>
            <a:chOff x="4511085" y="3795298"/>
            <a:chExt cx="91440" cy="91440"/>
          </a:xfrm>
        </p:grpSpPr>
        <p:cxnSp>
          <p:nvCxnSpPr>
            <p:cNvPr id="293" name="Straight Connector 292">
              <a:extLst>
                <a:ext uri="{FF2B5EF4-FFF2-40B4-BE49-F238E27FC236}">
                  <a16:creationId xmlns:a16="http://schemas.microsoft.com/office/drawing/2014/main" id="{7F83ABAC-A21C-4AA9-8784-E165E3A5917B}"/>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5F9F04EE-3440-46F7-9BFB-52311FD62178}"/>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95" name="Group 294">
            <a:extLst>
              <a:ext uri="{FF2B5EF4-FFF2-40B4-BE49-F238E27FC236}">
                <a16:creationId xmlns:a16="http://schemas.microsoft.com/office/drawing/2014/main" id="{C4C5AEEF-0F83-468E-99F8-0B9388D4CE86}"/>
              </a:ext>
            </a:extLst>
          </p:cNvPr>
          <p:cNvGrpSpPr/>
          <p:nvPr/>
        </p:nvGrpSpPr>
        <p:grpSpPr>
          <a:xfrm>
            <a:off x="4214581" y="4262367"/>
            <a:ext cx="91440" cy="91440"/>
            <a:chOff x="4511085" y="3795298"/>
            <a:chExt cx="91440" cy="91440"/>
          </a:xfrm>
        </p:grpSpPr>
        <p:cxnSp>
          <p:nvCxnSpPr>
            <p:cNvPr id="296" name="Straight Connector 295">
              <a:extLst>
                <a:ext uri="{FF2B5EF4-FFF2-40B4-BE49-F238E27FC236}">
                  <a16:creationId xmlns:a16="http://schemas.microsoft.com/office/drawing/2014/main" id="{1CB473D7-DC6D-4DD3-AAC9-5472893DB3EA}"/>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CB7E9839-890F-497F-97BA-B1FAE9E1D60A}"/>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98" name="Group 297">
            <a:extLst>
              <a:ext uri="{FF2B5EF4-FFF2-40B4-BE49-F238E27FC236}">
                <a16:creationId xmlns:a16="http://schemas.microsoft.com/office/drawing/2014/main" id="{4B9D2626-BF53-4D3A-97BE-C01A8338DAA5}"/>
              </a:ext>
            </a:extLst>
          </p:cNvPr>
          <p:cNvGrpSpPr/>
          <p:nvPr/>
        </p:nvGrpSpPr>
        <p:grpSpPr>
          <a:xfrm>
            <a:off x="3893112" y="4195692"/>
            <a:ext cx="91440" cy="91440"/>
            <a:chOff x="4511085" y="3795298"/>
            <a:chExt cx="91440" cy="91440"/>
          </a:xfrm>
        </p:grpSpPr>
        <p:cxnSp>
          <p:nvCxnSpPr>
            <p:cNvPr id="299" name="Straight Connector 298">
              <a:extLst>
                <a:ext uri="{FF2B5EF4-FFF2-40B4-BE49-F238E27FC236}">
                  <a16:creationId xmlns:a16="http://schemas.microsoft.com/office/drawing/2014/main" id="{4675B107-926B-4671-AB1F-0C69FA89C4C0}"/>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ACD01ABA-0278-4304-A05D-AADA85BCACB8}"/>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1" name="Group 300">
            <a:extLst>
              <a:ext uri="{FF2B5EF4-FFF2-40B4-BE49-F238E27FC236}">
                <a16:creationId xmlns:a16="http://schemas.microsoft.com/office/drawing/2014/main" id="{18089692-DADF-4DBD-AE13-E471A92E3647}"/>
              </a:ext>
            </a:extLst>
          </p:cNvPr>
          <p:cNvGrpSpPr/>
          <p:nvPr/>
        </p:nvGrpSpPr>
        <p:grpSpPr>
          <a:xfrm>
            <a:off x="3545450" y="4126636"/>
            <a:ext cx="91440" cy="91440"/>
            <a:chOff x="4511085" y="3795298"/>
            <a:chExt cx="91440" cy="91440"/>
          </a:xfrm>
        </p:grpSpPr>
        <p:cxnSp>
          <p:nvCxnSpPr>
            <p:cNvPr id="302" name="Straight Connector 301">
              <a:extLst>
                <a:ext uri="{FF2B5EF4-FFF2-40B4-BE49-F238E27FC236}">
                  <a16:creationId xmlns:a16="http://schemas.microsoft.com/office/drawing/2014/main" id="{2F99B024-22E9-4A90-BABE-16DCF6CD52A3}"/>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E3C290EE-CAFF-4E95-9760-A01F6212A92C}"/>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4" name="Group 303">
            <a:extLst>
              <a:ext uri="{FF2B5EF4-FFF2-40B4-BE49-F238E27FC236}">
                <a16:creationId xmlns:a16="http://schemas.microsoft.com/office/drawing/2014/main" id="{B5A43A57-60AC-44AD-8260-2F08D2D33AE3}"/>
              </a:ext>
            </a:extLst>
          </p:cNvPr>
          <p:cNvGrpSpPr/>
          <p:nvPr/>
        </p:nvGrpSpPr>
        <p:grpSpPr>
          <a:xfrm>
            <a:off x="3531163" y="4038530"/>
            <a:ext cx="91440" cy="91440"/>
            <a:chOff x="4511085" y="3795298"/>
            <a:chExt cx="91440" cy="91440"/>
          </a:xfrm>
        </p:grpSpPr>
        <p:cxnSp>
          <p:nvCxnSpPr>
            <p:cNvPr id="305" name="Straight Connector 304">
              <a:extLst>
                <a:ext uri="{FF2B5EF4-FFF2-40B4-BE49-F238E27FC236}">
                  <a16:creationId xmlns:a16="http://schemas.microsoft.com/office/drawing/2014/main" id="{4B12B8BD-21F9-46C9-8DBB-3A1F252C412E}"/>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06" name="Straight Connector 305">
              <a:extLst>
                <a:ext uri="{FF2B5EF4-FFF2-40B4-BE49-F238E27FC236}">
                  <a16:creationId xmlns:a16="http://schemas.microsoft.com/office/drawing/2014/main" id="{957E9279-1B24-4D6D-BEBA-D94D62108E34}"/>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7" name="Group 306">
            <a:extLst>
              <a:ext uri="{FF2B5EF4-FFF2-40B4-BE49-F238E27FC236}">
                <a16:creationId xmlns:a16="http://schemas.microsoft.com/office/drawing/2014/main" id="{F69494C6-A391-4BF7-A80C-4DBA6863A782}"/>
              </a:ext>
            </a:extLst>
          </p:cNvPr>
          <p:cNvGrpSpPr/>
          <p:nvPr/>
        </p:nvGrpSpPr>
        <p:grpSpPr>
          <a:xfrm>
            <a:off x="3045388" y="3976617"/>
            <a:ext cx="91440" cy="91440"/>
            <a:chOff x="4511085" y="3795298"/>
            <a:chExt cx="91440" cy="91440"/>
          </a:xfrm>
        </p:grpSpPr>
        <p:cxnSp>
          <p:nvCxnSpPr>
            <p:cNvPr id="308" name="Straight Connector 307">
              <a:extLst>
                <a:ext uri="{FF2B5EF4-FFF2-40B4-BE49-F238E27FC236}">
                  <a16:creationId xmlns:a16="http://schemas.microsoft.com/office/drawing/2014/main" id="{6DA8F927-5A57-4A7D-9AEF-4EE561B26509}"/>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06716762-EF95-46E8-BDEF-74580CB9071B}"/>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0" name="Group 309">
            <a:extLst>
              <a:ext uri="{FF2B5EF4-FFF2-40B4-BE49-F238E27FC236}">
                <a16:creationId xmlns:a16="http://schemas.microsoft.com/office/drawing/2014/main" id="{61BB8CBC-76AC-48A3-AD2C-C560589EBE63}"/>
              </a:ext>
            </a:extLst>
          </p:cNvPr>
          <p:cNvGrpSpPr/>
          <p:nvPr/>
        </p:nvGrpSpPr>
        <p:grpSpPr>
          <a:xfrm>
            <a:off x="2981094" y="3902798"/>
            <a:ext cx="91440" cy="91440"/>
            <a:chOff x="4511085" y="3795298"/>
            <a:chExt cx="91440" cy="91440"/>
          </a:xfrm>
        </p:grpSpPr>
        <p:cxnSp>
          <p:nvCxnSpPr>
            <p:cNvPr id="311" name="Straight Connector 310">
              <a:extLst>
                <a:ext uri="{FF2B5EF4-FFF2-40B4-BE49-F238E27FC236}">
                  <a16:creationId xmlns:a16="http://schemas.microsoft.com/office/drawing/2014/main" id="{E9615EF0-1A1D-4872-B4AC-712A77B331B6}"/>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12" name="Straight Connector 311">
              <a:extLst>
                <a:ext uri="{FF2B5EF4-FFF2-40B4-BE49-F238E27FC236}">
                  <a16:creationId xmlns:a16="http://schemas.microsoft.com/office/drawing/2014/main" id="{209C46C8-6FBF-4CF2-92DF-24EA672C8CF7}"/>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3" name="Group 312">
            <a:extLst>
              <a:ext uri="{FF2B5EF4-FFF2-40B4-BE49-F238E27FC236}">
                <a16:creationId xmlns:a16="http://schemas.microsoft.com/office/drawing/2014/main" id="{76C05B3C-282B-4DB1-A005-01A1E91CB8C8}"/>
              </a:ext>
            </a:extLst>
          </p:cNvPr>
          <p:cNvGrpSpPr/>
          <p:nvPr/>
        </p:nvGrpSpPr>
        <p:grpSpPr>
          <a:xfrm>
            <a:off x="2759638" y="3840885"/>
            <a:ext cx="91440" cy="91440"/>
            <a:chOff x="4511085" y="3795298"/>
            <a:chExt cx="91440" cy="91440"/>
          </a:xfrm>
        </p:grpSpPr>
        <p:cxnSp>
          <p:nvCxnSpPr>
            <p:cNvPr id="314" name="Straight Connector 313">
              <a:extLst>
                <a:ext uri="{FF2B5EF4-FFF2-40B4-BE49-F238E27FC236}">
                  <a16:creationId xmlns:a16="http://schemas.microsoft.com/office/drawing/2014/main" id="{2204B6C7-754D-4774-8F1C-09F23C7A460C}"/>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15" name="Straight Connector 314">
              <a:extLst>
                <a:ext uri="{FF2B5EF4-FFF2-40B4-BE49-F238E27FC236}">
                  <a16:creationId xmlns:a16="http://schemas.microsoft.com/office/drawing/2014/main" id="{7B564512-9B08-4B0D-BB2F-7CBB74E03B17}"/>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6" name="Group 315">
            <a:extLst>
              <a:ext uri="{FF2B5EF4-FFF2-40B4-BE49-F238E27FC236}">
                <a16:creationId xmlns:a16="http://schemas.microsoft.com/office/drawing/2014/main" id="{7B3FE4CA-8A48-4878-843A-6FD46FDD4A56}"/>
              </a:ext>
            </a:extLst>
          </p:cNvPr>
          <p:cNvGrpSpPr/>
          <p:nvPr/>
        </p:nvGrpSpPr>
        <p:grpSpPr>
          <a:xfrm>
            <a:off x="2685819" y="3755160"/>
            <a:ext cx="91440" cy="91440"/>
            <a:chOff x="4511085" y="3795298"/>
            <a:chExt cx="91440" cy="91440"/>
          </a:xfrm>
        </p:grpSpPr>
        <p:cxnSp>
          <p:nvCxnSpPr>
            <p:cNvPr id="317" name="Straight Connector 316">
              <a:extLst>
                <a:ext uri="{FF2B5EF4-FFF2-40B4-BE49-F238E27FC236}">
                  <a16:creationId xmlns:a16="http://schemas.microsoft.com/office/drawing/2014/main" id="{2849D5B1-58B1-4FBD-AB24-8D7592C9CC37}"/>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18" name="Straight Connector 317">
              <a:extLst>
                <a:ext uri="{FF2B5EF4-FFF2-40B4-BE49-F238E27FC236}">
                  <a16:creationId xmlns:a16="http://schemas.microsoft.com/office/drawing/2014/main" id="{81C9B6D3-79D7-4967-984F-B4E79D1698A1}"/>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9" name="Group 318">
            <a:extLst>
              <a:ext uri="{FF2B5EF4-FFF2-40B4-BE49-F238E27FC236}">
                <a16:creationId xmlns:a16="http://schemas.microsoft.com/office/drawing/2014/main" id="{FAAD4BB4-7F5C-4904-8D36-08680EE182A2}"/>
              </a:ext>
            </a:extLst>
          </p:cNvPr>
          <p:cNvGrpSpPr/>
          <p:nvPr/>
        </p:nvGrpSpPr>
        <p:grpSpPr>
          <a:xfrm>
            <a:off x="2533419" y="3698010"/>
            <a:ext cx="91440" cy="91440"/>
            <a:chOff x="4511085" y="3795298"/>
            <a:chExt cx="91440" cy="91440"/>
          </a:xfrm>
        </p:grpSpPr>
        <p:cxnSp>
          <p:nvCxnSpPr>
            <p:cNvPr id="320" name="Straight Connector 319">
              <a:extLst>
                <a:ext uri="{FF2B5EF4-FFF2-40B4-BE49-F238E27FC236}">
                  <a16:creationId xmlns:a16="http://schemas.microsoft.com/office/drawing/2014/main" id="{14ED5C76-3FE9-4FE1-A5DA-3AEC16AEA08A}"/>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21" name="Straight Connector 320">
              <a:extLst>
                <a:ext uri="{FF2B5EF4-FFF2-40B4-BE49-F238E27FC236}">
                  <a16:creationId xmlns:a16="http://schemas.microsoft.com/office/drawing/2014/main" id="{E4256279-C95D-4827-A95E-D47D9659841E}"/>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2" name="Group 321">
            <a:extLst>
              <a:ext uri="{FF2B5EF4-FFF2-40B4-BE49-F238E27FC236}">
                <a16:creationId xmlns:a16="http://schemas.microsoft.com/office/drawing/2014/main" id="{60D63727-2DBF-4796-855F-32FC820AE276}"/>
              </a:ext>
            </a:extLst>
          </p:cNvPr>
          <p:cNvGrpSpPr/>
          <p:nvPr/>
        </p:nvGrpSpPr>
        <p:grpSpPr>
          <a:xfrm>
            <a:off x="2140512" y="3602760"/>
            <a:ext cx="91440" cy="91440"/>
            <a:chOff x="4511085" y="3795298"/>
            <a:chExt cx="91440" cy="91440"/>
          </a:xfrm>
        </p:grpSpPr>
        <p:cxnSp>
          <p:nvCxnSpPr>
            <p:cNvPr id="323" name="Straight Connector 322">
              <a:extLst>
                <a:ext uri="{FF2B5EF4-FFF2-40B4-BE49-F238E27FC236}">
                  <a16:creationId xmlns:a16="http://schemas.microsoft.com/office/drawing/2014/main" id="{40B1F161-D7EA-4D1C-8A72-D55FDC0BCACB}"/>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351437BB-E684-488C-99DB-2277E6639134}"/>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5" name="Group 324">
            <a:extLst>
              <a:ext uri="{FF2B5EF4-FFF2-40B4-BE49-F238E27FC236}">
                <a16:creationId xmlns:a16="http://schemas.microsoft.com/office/drawing/2014/main" id="{798FC5A4-8FA5-4F06-94F3-4DF64B8DE046}"/>
              </a:ext>
            </a:extLst>
          </p:cNvPr>
          <p:cNvGrpSpPr/>
          <p:nvPr/>
        </p:nvGrpSpPr>
        <p:grpSpPr>
          <a:xfrm>
            <a:off x="2128606" y="3517035"/>
            <a:ext cx="91440" cy="91440"/>
            <a:chOff x="4511085" y="3795298"/>
            <a:chExt cx="91440" cy="91440"/>
          </a:xfrm>
        </p:grpSpPr>
        <p:cxnSp>
          <p:nvCxnSpPr>
            <p:cNvPr id="326" name="Straight Connector 325">
              <a:extLst>
                <a:ext uri="{FF2B5EF4-FFF2-40B4-BE49-F238E27FC236}">
                  <a16:creationId xmlns:a16="http://schemas.microsoft.com/office/drawing/2014/main" id="{DBDB83D6-38E8-452B-9649-1CA9F6777BE1}"/>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27" name="Straight Connector 326">
              <a:extLst>
                <a:ext uri="{FF2B5EF4-FFF2-40B4-BE49-F238E27FC236}">
                  <a16:creationId xmlns:a16="http://schemas.microsoft.com/office/drawing/2014/main" id="{C3ACA5B1-517D-4DC2-A031-39664330CC3B}"/>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8" name="Group 327">
            <a:extLst>
              <a:ext uri="{FF2B5EF4-FFF2-40B4-BE49-F238E27FC236}">
                <a16:creationId xmlns:a16="http://schemas.microsoft.com/office/drawing/2014/main" id="{1B6FAEC5-9F31-425B-BEE3-44E6ECD13F18}"/>
              </a:ext>
            </a:extLst>
          </p:cNvPr>
          <p:cNvGrpSpPr/>
          <p:nvPr/>
        </p:nvGrpSpPr>
        <p:grpSpPr>
          <a:xfrm>
            <a:off x="2119081" y="3478935"/>
            <a:ext cx="91440" cy="91440"/>
            <a:chOff x="4511085" y="3795298"/>
            <a:chExt cx="91440" cy="91440"/>
          </a:xfrm>
        </p:grpSpPr>
        <p:cxnSp>
          <p:nvCxnSpPr>
            <p:cNvPr id="329" name="Straight Connector 328">
              <a:extLst>
                <a:ext uri="{FF2B5EF4-FFF2-40B4-BE49-F238E27FC236}">
                  <a16:creationId xmlns:a16="http://schemas.microsoft.com/office/drawing/2014/main" id="{CF60955E-F85A-4763-B22E-BAF3A1567BD1}"/>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30" name="Straight Connector 329">
              <a:extLst>
                <a:ext uri="{FF2B5EF4-FFF2-40B4-BE49-F238E27FC236}">
                  <a16:creationId xmlns:a16="http://schemas.microsoft.com/office/drawing/2014/main" id="{5EDE6157-09D9-4200-920E-02DA65E4AAB5}"/>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31" name="Group 330">
            <a:extLst>
              <a:ext uri="{FF2B5EF4-FFF2-40B4-BE49-F238E27FC236}">
                <a16:creationId xmlns:a16="http://schemas.microsoft.com/office/drawing/2014/main" id="{D13F2F66-4D66-46B5-AE1D-854AAB1BBC61}"/>
              </a:ext>
            </a:extLst>
          </p:cNvPr>
          <p:cNvGrpSpPr/>
          <p:nvPr/>
        </p:nvGrpSpPr>
        <p:grpSpPr>
          <a:xfrm>
            <a:off x="2050025" y="3397973"/>
            <a:ext cx="91440" cy="91440"/>
            <a:chOff x="4511085" y="3795298"/>
            <a:chExt cx="91440" cy="91440"/>
          </a:xfrm>
        </p:grpSpPr>
        <p:cxnSp>
          <p:nvCxnSpPr>
            <p:cNvPr id="332" name="Straight Connector 331">
              <a:extLst>
                <a:ext uri="{FF2B5EF4-FFF2-40B4-BE49-F238E27FC236}">
                  <a16:creationId xmlns:a16="http://schemas.microsoft.com/office/drawing/2014/main" id="{D402F6B2-CBE1-4693-B9D4-EE98DC3BB6D3}"/>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33" name="Straight Connector 332">
              <a:extLst>
                <a:ext uri="{FF2B5EF4-FFF2-40B4-BE49-F238E27FC236}">
                  <a16:creationId xmlns:a16="http://schemas.microsoft.com/office/drawing/2014/main" id="{D39F6FF9-071F-45CD-B8F0-DE3058950EAC}"/>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34" name="Group 333">
            <a:extLst>
              <a:ext uri="{FF2B5EF4-FFF2-40B4-BE49-F238E27FC236}">
                <a16:creationId xmlns:a16="http://schemas.microsoft.com/office/drawing/2014/main" id="{C9717425-027A-4634-87F2-84C33CD42366}"/>
              </a:ext>
            </a:extLst>
          </p:cNvPr>
          <p:cNvGrpSpPr/>
          <p:nvPr/>
        </p:nvGrpSpPr>
        <p:grpSpPr>
          <a:xfrm>
            <a:off x="2050025" y="3326535"/>
            <a:ext cx="91440" cy="91440"/>
            <a:chOff x="4511085" y="3795298"/>
            <a:chExt cx="91440" cy="91440"/>
          </a:xfrm>
        </p:grpSpPr>
        <p:cxnSp>
          <p:nvCxnSpPr>
            <p:cNvPr id="335" name="Straight Connector 334">
              <a:extLst>
                <a:ext uri="{FF2B5EF4-FFF2-40B4-BE49-F238E27FC236}">
                  <a16:creationId xmlns:a16="http://schemas.microsoft.com/office/drawing/2014/main" id="{72698E59-555E-4DD4-9769-E8AD710F75AF}"/>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36" name="Straight Connector 335">
              <a:extLst>
                <a:ext uri="{FF2B5EF4-FFF2-40B4-BE49-F238E27FC236}">
                  <a16:creationId xmlns:a16="http://schemas.microsoft.com/office/drawing/2014/main" id="{FEC3EDA1-1415-49E8-9901-85A63DD548BB}"/>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37" name="Group 336">
            <a:extLst>
              <a:ext uri="{FF2B5EF4-FFF2-40B4-BE49-F238E27FC236}">
                <a16:creationId xmlns:a16="http://schemas.microsoft.com/office/drawing/2014/main" id="{54B33B9A-BB3E-499A-9759-FE03E5284E59}"/>
              </a:ext>
            </a:extLst>
          </p:cNvPr>
          <p:cNvGrpSpPr/>
          <p:nvPr/>
        </p:nvGrpSpPr>
        <p:grpSpPr>
          <a:xfrm>
            <a:off x="2004781" y="3326535"/>
            <a:ext cx="91440" cy="91440"/>
            <a:chOff x="4511085" y="3795298"/>
            <a:chExt cx="91440" cy="91440"/>
          </a:xfrm>
        </p:grpSpPr>
        <p:cxnSp>
          <p:nvCxnSpPr>
            <p:cNvPr id="338" name="Straight Connector 337">
              <a:extLst>
                <a:ext uri="{FF2B5EF4-FFF2-40B4-BE49-F238E27FC236}">
                  <a16:creationId xmlns:a16="http://schemas.microsoft.com/office/drawing/2014/main" id="{06429054-FC20-4CFD-BF4D-722A4AAB9F92}"/>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39" name="Straight Connector 338">
              <a:extLst>
                <a:ext uri="{FF2B5EF4-FFF2-40B4-BE49-F238E27FC236}">
                  <a16:creationId xmlns:a16="http://schemas.microsoft.com/office/drawing/2014/main" id="{B140D8BD-864F-4342-8E36-E9BA0D91115A}"/>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40" name="Group 339">
            <a:extLst>
              <a:ext uri="{FF2B5EF4-FFF2-40B4-BE49-F238E27FC236}">
                <a16:creationId xmlns:a16="http://schemas.microsoft.com/office/drawing/2014/main" id="{D3A6A446-1099-4AF4-9E1D-4C854F4F003C}"/>
              </a:ext>
            </a:extLst>
          </p:cNvPr>
          <p:cNvGrpSpPr/>
          <p:nvPr/>
        </p:nvGrpSpPr>
        <p:grpSpPr>
          <a:xfrm>
            <a:off x="2007162" y="3295579"/>
            <a:ext cx="91440" cy="91440"/>
            <a:chOff x="4511085" y="3795298"/>
            <a:chExt cx="91440" cy="91440"/>
          </a:xfrm>
        </p:grpSpPr>
        <p:cxnSp>
          <p:nvCxnSpPr>
            <p:cNvPr id="341" name="Straight Connector 340">
              <a:extLst>
                <a:ext uri="{FF2B5EF4-FFF2-40B4-BE49-F238E27FC236}">
                  <a16:creationId xmlns:a16="http://schemas.microsoft.com/office/drawing/2014/main" id="{79867844-C8E3-4D5D-8BC2-40E4D6312A52}"/>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42" name="Straight Connector 341">
              <a:extLst>
                <a:ext uri="{FF2B5EF4-FFF2-40B4-BE49-F238E27FC236}">
                  <a16:creationId xmlns:a16="http://schemas.microsoft.com/office/drawing/2014/main" id="{15A4F486-4709-4DF8-801A-C905FB95B2A9}"/>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43" name="Group 342">
            <a:extLst>
              <a:ext uri="{FF2B5EF4-FFF2-40B4-BE49-F238E27FC236}">
                <a16:creationId xmlns:a16="http://schemas.microsoft.com/office/drawing/2014/main" id="{47E734BF-4A4C-4353-AEDE-17C46F355D39}"/>
              </a:ext>
            </a:extLst>
          </p:cNvPr>
          <p:cNvGrpSpPr/>
          <p:nvPr/>
        </p:nvGrpSpPr>
        <p:grpSpPr>
          <a:xfrm>
            <a:off x="1983350" y="3262241"/>
            <a:ext cx="91440" cy="91440"/>
            <a:chOff x="4511085" y="3795298"/>
            <a:chExt cx="91440" cy="91440"/>
          </a:xfrm>
        </p:grpSpPr>
        <p:cxnSp>
          <p:nvCxnSpPr>
            <p:cNvPr id="344" name="Straight Connector 343">
              <a:extLst>
                <a:ext uri="{FF2B5EF4-FFF2-40B4-BE49-F238E27FC236}">
                  <a16:creationId xmlns:a16="http://schemas.microsoft.com/office/drawing/2014/main" id="{958A7E27-F1DF-4AD2-B268-A33E9ADC8037}"/>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45" name="Straight Connector 344">
              <a:extLst>
                <a:ext uri="{FF2B5EF4-FFF2-40B4-BE49-F238E27FC236}">
                  <a16:creationId xmlns:a16="http://schemas.microsoft.com/office/drawing/2014/main" id="{03A894F2-A39E-43FF-9484-2E3C98C489DC}"/>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46" name="Group 345">
            <a:extLst>
              <a:ext uri="{FF2B5EF4-FFF2-40B4-BE49-F238E27FC236}">
                <a16:creationId xmlns:a16="http://schemas.microsoft.com/office/drawing/2014/main" id="{909F927B-DA66-410A-AB7F-E3A92664BC7C}"/>
              </a:ext>
            </a:extLst>
          </p:cNvPr>
          <p:cNvGrpSpPr/>
          <p:nvPr/>
        </p:nvGrpSpPr>
        <p:grpSpPr>
          <a:xfrm>
            <a:off x="1907150" y="3193185"/>
            <a:ext cx="91440" cy="91440"/>
            <a:chOff x="4511085" y="3795298"/>
            <a:chExt cx="91440" cy="91440"/>
          </a:xfrm>
        </p:grpSpPr>
        <p:cxnSp>
          <p:nvCxnSpPr>
            <p:cNvPr id="347" name="Straight Connector 346">
              <a:extLst>
                <a:ext uri="{FF2B5EF4-FFF2-40B4-BE49-F238E27FC236}">
                  <a16:creationId xmlns:a16="http://schemas.microsoft.com/office/drawing/2014/main" id="{5FEFD355-EEAF-4130-82C5-9BC1D74E2A76}"/>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48" name="Straight Connector 347">
              <a:extLst>
                <a:ext uri="{FF2B5EF4-FFF2-40B4-BE49-F238E27FC236}">
                  <a16:creationId xmlns:a16="http://schemas.microsoft.com/office/drawing/2014/main" id="{2338222C-1BAE-4B4F-B230-C98CD0838518}"/>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49" name="Group 348">
            <a:extLst>
              <a:ext uri="{FF2B5EF4-FFF2-40B4-BE49-F238E27FC236}">
                <a16:creationId xmlns:a16="http://schemas.microsoft.com/office/drawing/2014/main" id="{15BA6C04-0CC4-4C1E-812F-4006701A5376}"/>
              </a:ext>
            </a:extLst>
          </p:cNvPr>
          <p:cNvGrpSpPr/>
          <p:nvPr/>
        </p:nvGrpSpPr>
        <p:grpSpPr>
          <a:xfrm>
            <a:off x="1833331" y="3112222"/>
            <a:ext cx="91440" cy="91440"/>
            <a:chOff x="4511085" y="3795298"/>
            <a:chExt cx="91440" cy="91440"/>
          </a:xfrm>
        </p:grpSpPr>
        <p:cxnSp>
          <p:nvCxnSpPr>
            <p:cNvPr id="350" name="Straight Connector 349">
              <a:extLst>
                <a:ext uri="{FF2B5EF4-FFF2-40B4-BE49-F238E27FC236}">
                  <a16:creationId xmlns:a16="http://schemas.microsoft.com/office/drawing/2014/main" id="{3C41877D-7FA2-4678-ADF2-E1842EEC01D8}"/>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51" name="Straight Connector 350">
              <a:extLst>
                <a:ext uri="{FF2B5EF4-FFF2-40B4-BE49-F238E27FC236}">
                  <a16:creationId xmlns:a16="http://schemas.microsoft.com/office/drawing/2014/main" id="{1DA21E50-38EA-4261-9F58-1DB42FB6E316}"/>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52" name="Group 351">
            <a:extLst>
              <a:ext uri="{FF2B5EF4-FFF2-40B4-BE49-F238E27FC236}">
                <a16:creationId xmlns:a16="http://schemas.microsoft.com/office/drawing/2014/main" id="{2E67BEC8-0A14-48A2-ADA9-F08B0C19DC0D}"/>
              </a:ext>
            </a:extLst>
          </p:cNvPr>
          <p:cNvGrpSpPr/>
          <p:nvPr/>
        </p:nvGrpSpPr>
        <p:grpSpPr>
          <a:xfrm>
            <a:off x="1704743" y="3043166"/>
            <a:ext cx="91440" cy="91440"/>
            <a:chOff x="4511085" y="3795298"/>
            <a:chExt cx="91440" cy="91440"/>
          </a:xfrm>
        </p:grpSpPr>
        <p:cxnSp>
          <p:nvCxnSpPr>
            <p:cNvPr id="353" name="Straight Connector 352">
              <a:extLst>
                <a:ext uri="{FF2B5EF4-FFF2-40B4-BE49-F238E27FC236}">
                  <a16:creationId xmlns:a16="http://schemas.microsoft.com/office/drawing/2014/main" id="{8478D2D2-9FF6-40A5-8DF2-3F83A2C875D6}"/>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54" name="Straight Connector 353">
              <a:extLst>
                <a:ext uri="{FF2B5EF4-FFF2-40B4-BE49-F238E27FC236}">
                  <a16:creationId xmlns:a16="http://schemas.microsoft.com/office/drawing/2014/main" id="{C8EF70EA-F076-4F92-AB88-C39EAA6E9043}"/>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55" name="Group 354">
            <a:extLst>
              <a:ext uri="{FF2B5EF4-FFF2-40B4-BE49-F238E27FC236}">
                <a16:creationId xmlns:a16="http://schemas.microsoft.com/office/drawing/2014/main" id="{886F726A-9EF6-4357-9973-D4C36DD4FA19}"/>
              </a:ext>
            </a:extLst>
          </p:cNvPr>
          <p:cNvGrpSpPr/>
          <p:nvPr/>
        </p:nvGrpSpPr>
        <p:grpSpPr>
          <a:xfrm>
            <a:off x="1638068" y="3043166"/>
            <a:ext cx="91440" cy="91440"/>
            <a:chOff x="4511085" y="3795298"/>
            <a:chExt cx="91440" cy="91440"/>
          </a:xfrm>
        </p:grpSpPr>
        <p:cxnSp>
          <p:nvCxnSpPr>
            <p:cNvPr id="356" name="Straight Connector 355">
              <a:extLst>
                <a:ext uri="{FF2B5EF4-FFF2-40B4-BE49-F238E27FC236}">
                  <a16:creationId xmlns:a16="http://schemas.microsoft.com/office/drawing/2014/main" id="{82FBD6F6-D198-4060-81EC-8A550CF56D1C}"/>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357" name="Straight Connector 356">
              <a:extLst>
                <a:ext uri="{FF2B5EF4-FFF2-40B4-BE49-F238E27FC236}">
                  <a16:creationId xmlns:a16="http://schemas.microsoft.com/office/drawing/2014/main" id="{0B27AE14-7F22-4D85-B70D-FD467E4A672D}"/>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sp>
        <p:nvSpPr>
          <p:cNvPr id="474" name="TextBox 473">
            <a:extLst>
              <a:ext uri="{FF2B5EF4-FFF2-40B4-BE49-F238E27FC236}">
                <a16:creationId xmlns:a16="http://schemas.microsoft.com/office/drawing/2014/main" id="{052F6D32-5191-43B7-B884-6D2BE04FA38B}"/>
              </a:ext>
            </a:extLst>
          </p:cNvPr>
          <p:cNvSpPr txBox="1"/>
          <p:nvPr/>
        </p:nvSpPr>
        <p:spPr bwMode="auto">
          <a:xfrm>
            <a:off x="7259868" y="4534628"/>
            <a:ext cx="1870769" cy="402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ts val="1200"/>
              </a:lnSpc>
              <a:spcBef>
                <a:spcPct val="50000"/>
              </a:spcBef>
              <a:spcAft>
                <a:spcPct val="0"/>
              </a:spcAft>
              <a:buClrTx/>
              <a:buFontTx/>
              <a:buNone/>
            </a:pPr>
            <a:r>
              <a:rPr lang="en-US" sz="1100" b="0" dirty="0">
                <a:solidFill>
                  <a:schemeClr val="bg2"/>
                </a:solidFill>
                <a:latin typeface="Calibri" panose="020F0502020204030204" pitchFamily="34" charset="0"/>
              </a:rPr>
              <a:t>12-mo rate: 54.4%</a:t>
            </a:r>
            <a:br>
              <a:rPr lang="en-US" sz="1100" b="0" dirty="0">
                <a:solidFill>
                  <a:schemeClr val="bg2"/>
                </a:solidFill>
                <a:latin typeface="Calibri" panose="020F0502020204030204" pitchFamily="34" charset="0"/>
              </a:rPr>
            </a:br>
            <a:r>
              <a:rPr lang="en-US" sz="1100" b="0" dirty="0">
                <a:solidFill>
                  <a:schemeClr val="accent3"/>
                </a:solidFill>
                <a:latin typeface="Calibri" panose="020F0502020204030204" pitchFamily="34" charset="0"/>
              </a:rPr>
              <a:t>12-mo rate: 59.5%</a:t>
            </a:r>
          </a:p>
        </p:txBody>
      </p:sp>
      <p:graphicFrame>
        <p:nvGraphicFramePr>
          <p:cNvPr id="475" name="Table 190">
            <a:extLst>
              <a:ext uri="{FF2B5EF4-FFF2-40B4-BE49-F238E27FC236}">
                <a16:creationId xmlns:a16="http://schemas.microsoft.com/office/drawing/2014/main" id="{1EA7B78F-A4A3-49BA-A4FA-800426459041}"/>
              </a:ext>
            </a:extLst>
          </p:cNvPr>
          <p:cNvGraphicFramePr>
            <a:graphicFrameLocks noGrp="1"/>
          </p:cNvGraphicFramePr>
          <p:nvPr/>
        </p:nvGraphicFramePr>
        <p:xfrm>
          <a:off x="6645369" y="5367793"/>
          <a:ext cx="4876795" cy="548640"/>
        </p:xfrm>
        <a:graphic>
          <a:graphicData uri="http://schemas.openxmlformats.org/drawingml/2006/table">
            <a:tbl>
              <a:tblPr firstRow="1" bandRow="1">
                <a:tableStyleId>{5C22544A-7EE6-4342-B048-85BDC9FD1C3A}</a:tableStyleId>
              </a:tblPr>
              <a:tblGrid>
                <a:gridCol w="488762">
                  <a:extLst>
                    <a:ext uri="{9D8B030D-6E8A-4147-A177-3AD203B41FA5}">
                      <a16:colId xmlns:a16="http://schemas.microsoft.com/office/drawing/2014/main" val="2710598739"/>
                    </a:ext>
                  </a:extLst>
                </a:gridCol>
                <a:gridCol w="337541">
                  <a:extLst>
                    <a:ext uri="{9D8B030D-6E8A-4147-A177-3AD203B41FA5}">
                      <a16:colId xmlns:a16="http://schemas.microsoft.com/office/drawing/2014/main" val="4174209152"/>
                    </a:ext>
                  </a:extLst>
                </a:gridCol>
                <a:gridCol w="337541">
                  <a:extLst>
                    <a:ext uri="{9D8B030D-6E8A-4147-A177-3AD203B41FA5}">
                      <a16:colId xmlns:a16="http://schemas.microsoft.com/office/drawing/2014/main" val="4254794634"/>
                    </a:ext>
                  </a:extLst>
                </a:gridCol>
                <a:gridCol w="337541">
                  <a:extLst>
                    <a:ext uri="{9D8B030D-6E8A-4147-A177-3AD203B41FA5}">
                      <a16:colId xmlns:a16="http://schemas.microsoft.com/office/drawing/2014/main" val="1286018490"/>
                    </a:ext>
                  </a:extLst>
                </a:gridCol>
                <a:gridCol w="337541">
                  <a:extLst>
                    <a:ext uri="{9D8B030D-6E8A-4147-A177-3AD203B41FA5}">
                      <a16:colId xmlns:a16="http://schemas.microsoft.com/office/drawing/2014/main" val="2336414748"/>
                    </a:ext>
                  </a:extLst>
                </a:gridCol>
                <a:gridCol w="337541">
                  <a:extLst>
                    <a:ext uri="{9D8B030D-6E8A-4147-A177-3AD203B41FA5}">
                      <a16:colId xmlns:a16="http://schemas.microsoft.com/office/drawing/2014/main" val="3640211855"/>
                    </a:ext>
                  </a:extLst>
                </a:gridCol>
                <a:gridCol w="337541">
                  <a:extLst>
                    <a:ext uri="{9D8B030D-6E8A-4147-A177-3AD203B41FA5}">
                      <a16:colId xmlns:a16="http://schemas.microsoft.com/office/drawing/2014/main" val="3742286989"/>
                    </a:ext>
                  </a:extLst>
                </a:gridCol>
                <a:gridCol w="337541">
                  <a:extLst>
                    <a:ext uri="{9D8B030D-6E8A-4147-A177-3AD203B41FA5}">
                      <a16:colId xmlns:a16="http://schemas.microsoft.com/office/drawing/2014/main" val="2656886775"/>
                    </a:ext>
                  </a:extLst>
                </a:gridCol>
                <a:gridCol w="337541">
                  <a:extLst>
                    <a:ext uri="{9D8B030D-6E8A-4147-A177-3AD203B41FA5}">
                      <a16:colId xmlns:a16="http://schemas.microsoft.com/office/drawing/2014/main" val="4263273865"/>
                    </a:ext>
                  </a:extLst>
                </a:gridCol>
                <a:gridCol w="337541">
                  <a:extLst>
                    <a:ext uri="{9D8B030D-6E8A-4147-A177-3AD203B41FA5}">
                      <a16:colId xmlns:a16="http://schemas.microsoft.com/office/drawing/2014/main" val="2857608204"/>
                    </a:ext>
                  </a:extLst>
                </a:gridCol>
                <a:gridCol w="337541">
                  <a:extLst>
                    <a:ext uri="{9D8B030D-6E8A-4147-A177-3AD203B41FA5}">
                      <a16:colId xmlns:a16="http://schemas.microsoft.com/office/drawing/2014/main" val="2339777285"/>
                    </a:ext>
                  </a:extLst>
                </a:gridCol>
                <a:gridCol w="337541">
                  <a:extLst>
                    <a:ext uri="{9D8B030D-6E8A-4147-A177-3AD203B41FA5}">
                      <a16:colId xmlns:a16="http://schemas.microsoft.com/office/drawing/2014/main" val="1927658393"/>
                    </a:ext>
                  </a:extLst>
                </a:gridCol>
                <a:gridCol w="337541">
                  <a:extLst>
                    <a:ext uri="{9D8B030D-6E8A-4147-A177-3AD203B41FA5}">
                      <a16:colId xmlns:a16="http://schemas.microsoft.com/office/drawing/2014/main" val="589989346"/>
                    </a:ext>
                  </a:extLst>
                </a:gridCol>
                <a:gridCol w="337541">
                  <a:extLst>
                    <a:ext uri="{9D8B030D-6E8A-4147-A177-3AD203B41FA5}">
                      <a16:colId xmlns:a16="http://schemas.microsoft.com/office/drawing/2014/main" val="129043001"/>
                    </a:ext>
                  </a:extLst>
                </a:gridCol>
              </a:tblGrid>
              <a:tr h="151736">
                <a:tc gridSpan="13">
                  <a:txBody>
                    <a:bodyPr/>
                    <a:lstStyle/>
                    <a:p>
                      <a:pPr algn="l"/>
                      <a:r>
                        <a:rPr lang="en-US" sz="1200" b="0" dirty="0">
                          <a:solidFill>
                            <a:schemeClr val="bg1"/>
                          </a:solidFill>
                        </a:rPr>
                        <a:t>No. at risk</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l"/>
                      <a:endParaRPr lang="en-US" sz="1200" b="0" dirty="0">
                        <a:solidFill>
                          <a:schemeClr val="bg1"/>
                        </a:solidFill>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525256835"/>
                  </a:ext>
                </a:extLst>
              </a:tr>
              <a:tr h="151736">
                <a:tc>
                  <a:txBody>
                    <a:bodyPr/>
                    <a:lstStyle/>
                    <a:p>
                      <a:pPr algn="r"/>
                      <a:r>
                        <a:rPr lang="en-US" sz="1200" b="0" dirty="0">
                          <a:solidFill>
                            <a:schemeClr val="bg1"/>
                          </a:solidFill>
                        </a:rPr>
                        <a:t>T + A</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38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34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28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23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20</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18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14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12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1"/>
                          </a:solidFill>
                        </a:rPr>
                        <a:t>NE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943916726"/>
                  </a:ext>
                </a:extLst>
              </a:tr>
              <a:tr h="151736">
                <a:tc>
                  <a:txBody>
                    <a:bodyPr/>
                    <a:lstStyle/>
                    <a:p>
                      <a:pPr algn="r"/>
                      <a:r>
                        <a:rPr lang="en-US" sz="1200" b="0" dirty="0">
                          <a:solidFill>
                            <a:schemeClr val="bg1"/>
                          </a:solidFill>
                        </a:rPr>
                        <a:t>P + A</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39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35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28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24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22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17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16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13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12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0" dirty="0">
                          <a:solidFill>
                            <a:schemeClr val="accent3"/>
                          </a:solidFill>
                        </a:rPr>
                        <a:t>NE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987470950"/>
                  </a:ext>
                </a:extLst>
              </a:tr>
            </a:tbl>
          </a:graphicData>
        </a:graphic>
      </p:graphicFrame>
      <p:graphicFrame>
        <p:nvGraphicFramePr>
          <p:cNvPr id="476" name="Table 191">
            <a:extLst>
              <a:ext uri="{FF2B5EF4-FFF2-40B4-BE49-F238E27FC236}">
                <a16:creationId xmlns:a16="http://schemas.microsoft.com/office/drawing/2014/main" id="{BB294CA8-AE4E-4698-8C57-AB15F33E9176}"/>
              </a:ext>
            </a:extLst>
          </p:cNvPr>
          <p:cNvGraphicFramePr>
            <a:graphicFrameLocks noGrp="1"/>
          </p:cNvGraphicFramePr>
          <p:nvPr>
            <p:extLst>
              <p:ext uri="{D42A27DB-BD31-4B8C-83A1-F6EECF244321}">
                <p14:modId xmlns:p14="http://schemas.microsoft.com/office/powerpoint/2010/main" val="3785169365"/>
              </p:ext>
            </p:extLst>
          </p:nvPr>
        </p:nvGraphicFramePr>
        <p:xfrm>
          <a:off x="7485012" y="2232970"/>
          <a:ext cx="3569548" cy="640080"/>
        </p:xfrm>
        <a:graphic>
          <a:graphicData uri="http://schemas.openxmlformats.org/drawingml/2006/table">
            <a:tbl>
              <a:tblPr firstRow="1" bandRow="1">
                <a:tableStyleId>{5C22544A-7EE6-4342-B048-85BDC9FD1C3A}</a:tableStyleId>
              </a:tblPr>
              <a:tblGrid>
                <a:gridCol w="901909">
                  <a:extLst>
                    <a:ext uri="{9D8B030D-6E8A-4147-A177-3AD203B41FA5}">
                      <a16:colId xmlns:a16="http://schemas.microsoft.com/office/drawing/2014/main" val="3939712138"/>
                    </a:ext>
                  </a:extLst>
                </a:gridCol>
                <a:gridCol w="657128">
                  <a:extLst>
                    <a:ext uri="{9D8B030D-6E8A-4147-A177-3AD203B41FA5}">
                      <a16:colId xmlns:a16="http://schemas.microsoft.com/office/drawing/2014/main" val="1017070710"/>
                    </a:ext>
                  </a:extLst>
                </a:gridCol>
                <a:gridCol w="1206307">
                  <a:extLst>
                    <a:ext uri="{9D8B030D-6E8A-4147-A177-3AD203B41FA5}">
                      <a16:colId xmlns:a16="http://schemas.microsoft.com/office/drawing/2014/main" val="2198245383"/>
                    </a:ext>
                  </a:extLst>
                </a:gridCol>
                <a:gridCol w="804204">
                  <a:extLst>
                    <a:ext uri="{9D8B030D-6E8A-4147-A177-3AD203B41FA5}">
                      <a16:colId xmlns:a16="http://schemas.microsoft.com/office/drawing/2014/main" val="2881690401"/>
                    </a:ext>
                  </a:extLst>
                </a:gridCol>
              </a:tblGrid>
              <a:tr h="114477">
                <a:tc>
                  <a:txBody>
                    <a:bodyPr/>
                    <a:lstStyle/>
                    <a:p>
                      <a:pPr algn="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ts val="1200"/>
                        </a:lnSpc>
                      </a:pPr>
                      <a:r>
                        <a:rPr lang="en-US" sz="1100" dirty="0">
                          <a:solidFill>
                            <a:schemeClr val="bg1"/>
                          </a:solidFill>
                          <a:latin typeface="+mn-lt"/>
                        </a:rPr>
                        <a:t>Events</a:t>
                      </a:r>
                      <a:br>
                        <a:rPr lang="en-US" sz="1100" dirty="0">
                          <a:solidFill>
                            <a:schemeClr val="bg1"/>
                          </a:solidFill>
                          <a:latin typeface="+mn-lt"/>
                        </a:rPr>
                      </a:br>
                      <a:r>
                        <a:rPr lang="en-US" sz="1100" dirty="0">
                          <a:solidFill>
                            <a:schemeClr val="bg1"/>
                          </a:solidFill>
                          <a:latin typeface="+mn-lt"/>
                        </a:rPr>
                        <a:t>n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ts val="1200"/>
                        </a:lnSpc>
                      </a:pPr>
                      <a:r>
                        <a:rPr lang="en-US" sz="1100" dirty="0">
                          <a:solidFill>
                            <a:schemeClr val="bg1"/>
                          </a:solidFill>
                          <a:latin typeface="+mn-lt"/>
                        </a:rPr>
                        <a:t>Median OS, </a:t>
                      </a:r>
                      <a:br>
                        <a:rPr lang="en-US" sz="1100" dirty="0">
                          <a:solidFill>
                            <a:schemeClr val="bg1"/>
                          </a:solidFill>
                          <a:latin typeface="+mn-lt"/>
                        </a:rPr>
                      </a:br>
                      <a:r>
                        <a:rPr lang="en-US" sz="1100" dirty="0">
                          <a:solidFill>
                            <a:schemeClr val="bg1"/>
                          </a:solidFill>
                          <a:latin typeface="+mn-lt"/>
                        </a:rPr>
                        <a:t>mo (95% CI)</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ts val="1200"/>
                        </a:lnSpc>
                      </a:pPr>
                      <a:r>
                        <a:rPr lang="en-US" sz="1100" dirty="0">
                          <a:solidFill>
                            <a:schemeClr val="bg1"/>
                          </a:solidFill>
                          <a:latin typeface="+mn-lt"/>
                        </a:rPr>
                        <a:t>HR (95% CI)</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72016653"/>
                  </a:ext>
                </a:extLst>
              </a:tr>
              <a:tr h="11447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dirty="0">
                          <a:solidFill>
                            <a:schemeClr val="accent1"/>
                          </a:solidFill>
                          <a:latin typeface="+mn-lt"/>
                        </a:rPr>
                        <a:t>Tira + atezo</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32 (84.2)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13.3 (8.0</a:t>
                      </a:r>
                      <a:r>
                        <a:rPr lang="en-US" sz="1100" dirty="0">
                          <a:solidFill>
                            <a:schemeClr val="bg1"/>
                          </a:solidFill>
                          <a:latin typeface="+mn-lt"/>
                          <a:cs typeface="Calibri" panose="020F0502020204030204" pitchFamily="34" charset="0"/>
                        </a:rPr>
                        <a:t>‒20.7)</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1.16*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762997483"/>
                  </a:ext>
                </a:extLst>
              </a:tr>
              <a:tr h="114477">
                <a:tc>
                  <a:txBody>
                    <a:bodyPr/>
                    <a:lstStyle/>
                    <a:p>
                      <a:pPr algn="l"/>
                      <a:r>
                        <a:rPr lang="en-US" sz="1100" dirty="0">
                          <a:solidFill>
                            <a:schemeClr val="accent3"/>
                          </a:solidFill>
                          <a:latin typeface="+mn-lt"/>
                        </a:rPr>
                        <a:t>Placebo + atezo</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28(71.8)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14.5 (8.3</a:t>
                      </a:r>
                      <a:r>
                        <a:rPr lang="en-US" sz="1100" dirty="0">
                          <a:solidFill>
                            <a:schemeClr val="bg1"/>
                          </a:solidFill>
                          <a:latin typeface="+mn-lt"/>
                          <a:cs typeface="Calibri" panose="020F0502020204030204" pitchFamily="34" charset="0"/>
                        </a:rPr>
                        <a:t>‒25.6)</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(0.70</a:t>
                      </a:r>
                      <a:r>
                        <a:rPr lang="en-US" sz="1100" dirty="0">
                          <a:solidFill>
                            <a:schemeClr val="bg1"/>
                          </a:solidFill>
                          <a:latin typeface="+mn-lt"/>
                          <a:cs typeface="Calibri" panose="020F0502020204030204" pitchFamily="34" charset="0"/>
                        </a:rPr>
                        <a:t>‒1.94)</a:t>
                      </a:r>
                      <a:endParaRPr lang="en-US" sz="1100" dirty="0">
                        <a:solidFill>
                          <a:schemeClr val="bg1"/>
                        </a:solidFill>
                        <a:latin typeface="+mn-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4153149586"/>
                  </a:ext>
                </a:extLst>
              </a:tr>
            </a:tbl>
          </a:graphicData>
        </a:graphic>
      </p:graphicFrame>
      <p:cxnSp>
        <p:nvCxnSpPr>
          <p:cNvPr id="477" name="Straight Connector 476">
            <a:extLst>
              <a:ext uri="{FF2B5EF4-FFF2-40B4-BE49-F238E27FC236}">
                <a16:creationId xmlns:a16="http://schemas.microsoft.com/office/drawing/2014/main" id="{A982CD7A-E4C3-41FE-BA7A-A25645C83FB0}"/>
              </a:ext>
            </a:extLst>
          </p:cNvPr>
          <p:cNvCxnSpPr/>
          <p:nvPr/>
        </p:nvCxnSpPr>
        <p:spPr bwMode="auto">
          <a:xfrm>
            <a:off x="7256412" y="2611254"/>
            <a:ext cx="182880" cy="0"/>
          </a:xfrm>
          <a:prstGeom prst="line">
            <a:avLst/>
          </a:prstGeom>
          <a:noFill/>
          <a:ln w="28575" cap="flat" cmpd="sng" algn="ctr">
            <a:solidFill>
              <a:schemeClr val="accent1"/>
            </a:solidFill>
            <a:prstDash val="solid"/>
            <a:round/>
            <a:headEnd type="none" w="med" len="med"/>
            <a:tailEnd type="none" w="med" len="med"/>
          </a:ln>
          <a:effectLst/>
        </p:spPr>
      </p:cxnSp>
      <p:cxnSp>
        <p:nvCxnSpPr>
          <p:cNvPr id="478" name="Straight Connector 477">
            <a:extLst>
              <a:ext uri="{FF2B5EF4-FFF2-40B4-BE49-F238E27FC236}">
                <a16:creationId xmlns:a16="http://schemas.microsoft.com/office/drawing/2014/main" id="{19CDBBE7-DD59-429D-AD1F-087C232A1740}"/>
              </a:ext>
            </a:extLst>
          </p:cNvPr>
          <p:cNvCxnSpPr/>
          <p:nvPr/>
        </p:nvCxnSpPr>
        <p:spPr bwMode="auto">
          <a:xfrm>
            <a:off x="7256412" y="2780754"/>
            <a:ext cx="182880" cy="0"/>
          </a:xfrm>
          <a:prstGeom prst="line">
            <a:avLst/>
          </a:prstGeom>
          <a:noFill/>
          <a:ln w="28575" cap="flat" cmpd="sng" algn="ctr">
            <a:solidFill>
              <a:schemeClr val="accent3"/>
            </a:solidFill>
            <a:prstDash val="solid"/>
            <a:round/>
            <a:headEnd type="none" w="med" len="med"/>
            <a:tailEnd type="none" w="med" len="med"/>
          </a:ln>
          <a:effectLst/>
        </p:spPr>
      </p:cxnSp>
      <p:sp>
        <p:nvSpPr>
          <p:cNvPr id="479" name="TextBox 478">
            <a:extLst>
              <a:ext uri="{FF2B5EF4-FFF2-40B4-BE49-F238E27FC236}">
                <a16:creationId xmlns:a16="http://schemas.microsoft.com/office/drawing/2014/main" id="{C34ACD26-587A-49F6-B79A-AF35C82C89CA}"/>
              </a:ext>
            </a:extLst>
          </p:cNvPr>
          <p:cNvSpPr txBox="1"/>
          <p:nvPr/>
        </p:nvSpPr>
        <p:spPr bwMode="auto">
          <a:xfrm>
            <a:off x="8615437" y="4534628"/>
            <a:ext cx="1870769" cy="402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ts val="1200"/>
              </a:lnSpc>
              <a:spcBef>
                <a:spcPct val="50000"/>
              </a:spcBef>
              <a:spcAft>
                <a:spcPct val="0"/>
              </a:spcAft>
              <a:buClrTx/>
              <a:buFontTx/>
              <a:buNone/>
            </a:pPr>
            <a:r>
              <a:rPr lang="en-US" sz="1100" b="0" dirty="0">
                <a:solidFill>
                  <a:schemeClr val="bg2"/>
                </a:solidFill>
                <a:latin typeface="Calibri" panose="020F0502020204030204" pitchFamily="34" charset="0"/>
              </a:rPr>
              <a:t>24-mo rate: 24.5%</a:t>
            </a:r>
            <a:br>
              <a:rPr lang="en-US" sz="1100" b="0" dirty="0">
                <a:solidFill>
                  <a:schemeClr val="bg2"/>
                </a:solidFill>
                <a:latin typeface="Calibri" panose="020F0502020204030204" pitchFamily="34" charset="0"/>
              </a:rPr>
            </a:br>
            <a:r>
              <a:rPr lang="en-US" sz="1100" b="0" dirty="0">
                <a:solidFill>
                  <a:schemeClr val="accent3"/>
                </a:solidFill>
                <a:latin typeface="Calibri" panose="020F0502020204030204" pitchFamily="34" charset="0"/>
              </a:rPr>
              <a:t>24-mo rate: 35.0%</a:t>
            </a:r>
          </a:p>
        </p:txBody>
      </p:sp>
      <p:grpSp>
        <p:nvGrpSpPr>
          <p:cNvPr id="677" name="Group 676">
            <a:extLst>
              <a:ext uri="{FF2B5EF4-FFF2-40B4-BE49-F238E27FC236}">
                <a16:creationId xmlns:a16="http://schemas.microsoft.com/office/drawing/2014/main" id="{0D5FBAD0-2B46-4EF2-87AF-FC0D0AD8FF2D}"/>
              </a:ext>
            </a:extLst>
          </p:cNvPr>
          <p:cNvGrpSpPr/>
          <p:nvPr/>
        </p:nvGrpSpPr>
        <p:grpSpPr>
          <a:xfrm>
            <a:off x="11223034" y="4896547"/>
            <a:ext cx="91440" cy="91440"/>
            <a:chOff x="4511085" y="3795298"/>
            <a:chExt cx="91440" cy="91440"/>
          </a:xfrm>
        </p:grpSpPr>
        <p:cxnSp>
          <p:nvCxnSpPr>
            <p:cNvPr id="678" name="Straight Connector 677">
              <a:extLst>
                <a:ext uri="{FF2B5EF4-FFF2-40B4-BE49-F238E27FC236}">
                  <a16:creationId xmlns:a16="http://schemas.microsoft.com/office/drawing/2014/main" id="{0FA30833-2A8D-43D2-842E-02C13D1EB121}"/>
                </a:ext>
              </a:extLst>
            </p:cNvPr>
            <p:cNvCxnSpPr/>
            <p:nvPr/>
          </p:nvCxnSpPr>
          <p:spPr bwMode="auto">
            <a:xfrm>
              <a:off x="4556139" y="3795298"/>
              <a:ext cx="0" cy="91440"/>
            </a:xfrm>
            <a:prstGeom prst="line">
              <a:avLst/>
            </a:prstGeom>
            <a:noFill/>
            <a:ln w="28575" cap="flat" cmpd="sng" algn="ctr">
              <a:solidFill>
                <a:schemeClr val="accent1"/>
              </a:solidFill>
              <a:prstDash val="solid"/>
              <a:round/>
              <a:headEnd type="none" w="med" len="med"/>
              <a:tailEnd type="none" w="med" len="med"/>
            </a:ln>
            <a:effectLst/>
          </p:spPr>
        </p:cxnSp>
        <p:cxnSp>
          <p:nvCxnSpPr>
            <p:cNvPr id="679" name="Straight Connector 678">
              <a:extLst>
                <a:ext uri="{FF2B5EF4-FFF2-40B4-BE49-F238E27FC236}">
                  <a16:creationId xmlns:a16="http://schemas.microsoft.com/office/drawing/2014/main" id="{09BC64D0-3548-4CF6-9FCC-96DD431359C4}"/>
                </a:ext>
              </a:extLst>
            </p:cNvPr>
            <p:cNvCxnSpPr>
              <a:cxnSpLocks/>
            </p:cNvCxnSpPr>
            <p:nvPr/>
          </p:nvCxnSpPr>
          <p:spPr bwMode="auto">
            <a:xfrm rot="16200000">
              <a:off x="4556805" y="3795299"/>
              <a:ext cx="0" cy="91440"/>
            </a:xfrm>
            <a:prstGeom prst="line">
              <a:avLst/>
            </a:prstGeom>
            <a:noFill/>
            <a:ln w="28575" cap="flat" cmpd="sng" algn="ctr">
              <a:solidFill>
                <a:schemeClr val="accent1"/>
              </a:solidFill>
              <a:prstDash val="solid"/>
              <a:round/>
              <a:headEnd type="none" w="med" len="med"/>
              <a:tailEnd type="none" w="med" len="med"/>
            </a:ln>
            <a:effectLst/>
          </p:spPr>
        </p:cxnSp>
      </p:grpSp>
      <p:sp>
        <p:nvSpPr>
          <p:cNvPr id="683" name="Freeform: Shape 682">
            <a:extLst>
              <a:ext uri="{FF2B5EF4-FFF2-40B4-BE49-F238E27FC236}">
                <a16:creationId xmlns:a16="http://schemas.microsoft.com/office/drawing/2014/main" id="{068CF6D8-DD64-4F41-A418-C614088466CE}"/>
              </a:ext>
            </a:extLst>
          </p:cNvPr>
          <p:cNvSpPr/>
          <p:nvPr/>
        </p:nvSpPr>
        <p:spPr bwMode="auto">
          <a:xfrm>
            <a:off x="7324543" y="3024554"/>
            <a:ext cx="3804671" cy="1486699"/>
          </a:xfrm>
          <a:custGeom>
            <a:avLst/>
            <a:gdLst>
              <a:gd name="connsiteX0" fmla="*/ 0 w 3804671"/>
              <a:gd name="connsiteY0" fmla="*/ 0 h 1486699"/>
              <a:gd name="connsiteX1" fmla="*/ 86324 w 3804671"/>
              <a:gd name="connsiteY1" fmla="*/ 0 h 1486699"/>
              <a:gd name="connsiteX2" fmla="*/ 86324 w 3804671"/>
              <a:gd name="connsiteY2" fmla="*/ 57549 h 1486699"/>
              <a:gd name="connsiteX3" fmla="*/ 217410 w 3804671"/>
              <a:gd name="connsiteY3" fmla="*/ 57549 h 1486699"/>
              <a:gd name="connsiteX4" fmla="*/ 239790 w 3804671"/>
              <a:gd name="connsiteY4" fmla="*/ 105508 h 1486699"/>
              <a:gd name="connsiteX5" fmla="*/ 345298 w 3804671"/>
              <a:gd name="connsiteY5" fmla="*/ 105508 h 1486699"/>
              <a:gd name="connsiteX6" fmla="*/ 345298 w 3804671"/>
              <a:gd name="connsiteY6" fmla="*/ 204621 h 1486699"/>
              <a:gd name="connsiteX7" fmla="*/ 463594 w 3804671"/>
              <a:gd name="connsiteY7" fmla="*/ 204621 h 1486699"/>
              <a:gd name="connsiteX8" fmla="*/ 463594 w 3804671"/>
              <a:gd name="connsiteY8" fmla="*/ 268565 h 1486699"/>
              <a:gd name="connsiteX9" fmla="*/ 485975 w 3804671"/>
              <a:gd name="connsiteY9" fmla="*/ 268565 h 1486699"/>
              <a:gd name="connsiteX10" fmla="*/ 489172 w 3804671"/>
              <a:gd name="connsiteY10" fmla="*/ 322917 h 1486699"/>
              <a:gd name="connsiteX11" fmla="*/ 527538 w 3804671"/>
              <a:gd name="connsiteY11" fmla="*/ 322917 h 1486699"/>
              <a:gd name="connsiteX12" fmla="*/ 527538 w 3804671"/>
              <a:gd name="connsiteY12" fmla="*/ 370875 h 1486699"/>
              <a:gd name="connsiteX13" fmla="*/ 553116 w 3804671"/>
              <a:gd name="connsiteY13" fmla="*/ 370875 h 1486699"/>
              <a:gd name="connsiteX14" fmla="*/ 559510 w 3804671"/>
              <a:gd name="connsiteY14" fmla="*/ 425228 h 1486699"/>
              <a:gd name="connsiteX15" fmla="*/ 649032 w 3804671"/>
              <a:gd name="connsiteY15" fmla="*/ 425228 h 1486699"/>
              <a:gd name="connsiteX16" fmla="*/ 649032 w 3804671"/>
              <a:gd name="connsiteY16" fmla="*/ 469989 h 1486699"/>
              <a:gd name="connsiteX17" fmla="*/ 674610 w 3804671"/>
              <a:gd name="connsiteY17" fmla="*/ 469989 h 1486699"/>
              <a:gd name="connsiteX18" fmla="*/ 668215 w 3804671"/>
              <a:gd name="connsiteY18" fmla="*/ 530736 h 1486699"/>
              <a:gd name="connsiteX19" fmla="*/ 706582 w 3804671"/>
              <a:gd name="connsiteY19" fmla="*/ 530736 h 1486699"/>
              <a:gd name="connsiteX20" fmla="*/ 706582 w 3804671"/>
              <a:gd name="connsiteY20" fmla="*/ 572299 h 1486699"/>
              <a:gd name="connsiteX21" fmla="*/ 904808 w 3804671"/>
              <a:gd name="connsiteY21" fmla="*/ 594680 h 1486699"/>
              <a:gd name="connsiteX22" fmla="*/ 904808 w 3804671"/>
              <a:gd name="connsiteY22" fmla="*/ 623454 h 1486699"/>
              <a:gd name="connsiteX23" fmla="*/ 943175 w 3804671"/>
              <a:gd name="connsiteY23" fmla="*/ 623454 h 1486699"/>
              <a:gd name="connsiteX24" fmla="*/ 943175 w 3804671"/>
              <a:gd name="connsiteY24" fmla="*/ 674610 h 1486699"/>
              <a:gd name="connsiteX25" fmla="*/ 1051880 w 3804671"/>
              <a:gd name="connsiteY25" fmla="*/ 674610 h 1486699"/>
              <a:gd name="connsiteX26" fmla="*/ 1058274 w 3804671"/>
              <a:gd name="connsiteY26" fmla="*/ 735356 h 1486699"/>
              <a:gd name="connsiteX27" fmla="*/ 1077457 w 3804671"/>
              <a:gd name="connsiteY27" fmla="*/ 735356 h 1486699"/>
              <a:gd name="connsiteX28" fmla="*/ 1077457 w 3804671"/>
              <a:gd name="connsiteY28" fmla="*/ 783315 h 1486699"/>
              <a:gd name="connsiteX29" fmla="*/ 1480305 w 3804671"/>
              <a:gd name="connsiteY29" fmla="*/ 783315 h 1486699"/>
              <a:gd name="connsiteX30" fmla="*/ 1480305 w 3804671"/>
              <a:gd name="connsiteY30" fmla="*/ 898414 h 1486699"/>
              <a:gd name="connsiteX31" fmla="*/ 1560235 w 3804671"/>
              <a:gd name="connsiteY31" fmla="*/ 898414 h 1486699"/>
              <a:gd name="connsiteX32" fmla="*/ 1560235 w 3804671"/>
              <a:gd name="connsiteY32" fmla="*/ 939977 h 1486699"/>
              <a:gd name="connsiteX33" fmla="*/ 1604996 w 3804671"/>
              <a:gd name="connsiteY33" fmla="*/ 939977 h 1486699"/>
              <a:gd name="connsiteX34" fmla="*/ 1604996 w 3804671"/>
              <a:gd name="connsiteY34" fmla="*/ 1023105 h 1486699"/>
              <a:gd name="connsiteX35" fmla="*/ 1617785 w 3804671"/>
              <a:gd name="connsiteY35" fmla="*/ 1023105 h 1486699"/>
              <a:gd name="connsiteX36" fmla="*/ 1617785 w 3804671"/>
              <a:gd name="connsiteY36" fmla="*/ 1061471 h 1486699"/>
              <a:gd name="connsiteX37" fmla="*/ 1803222 w 3804671"/>
              <a:gd name="connsiteY37" fmla="*/ 1061471 h 1486699"/>
              <a:gd name="connsiteX38" fmla="*/ 1825603 w 3804671"/>
              <a:gd name="connsiteY38" fmla="*/ 1103035 h 1486699"/>
              <a:gd name="connsiteX39" fmla="*/ 2027027 w 3804671"/>
              <a:gd name="connsiteY39" fmla="*/ 1103035 h 1486699"/>
              <a:gd name="connsiteX40" fmla="*/ 2027027 w 3804671"/>
              <a:gd name="connsiteY40" fmla="*/ 1150993 h 1486699"/>
              <a:gd name="connsiteX41" fmla="*/ 2180492 w 3804671"/>
              <a:gd name="connsiteY41" fmla="*/ 1144598 h 1486699"/>
              <a:gd name="connsiteX42" fmla="*/ 2180492 w 3804671"/>
              <a:gd name="connsiteY42" fmla="*/ 1198951 h 1486699"/>
              <a:gd name="connsiteX43" fmla="*/ 2519396 w 3804671"/>
              <a:gd name="connsiteY43" fmla="*/ 1192556 h 1486699"/>
              <a:gd name="connsiteX44" fmla="*/ 2519396 w 3804671"/>
              <a:gd name="connsiteY44" fmla="*/ 1253303 h 1486699"/>
              <a:gd name="connsiteX45" fmla="*/ 2842313 w 3804671"/>
              <a:gd name="connsiteY45" fmla="*/ 1253303 h 1486699"/>
              <a:gd name="connsiteX46" fmla="*/ 2842313 w 3804671"/>
              <a:gd name="connsiteY46" fmla="*/ 1314050 h 1486699"/>
              <a:gd name="connsiteX47" fmla="*/ 2906257 w 3804671"/>
              <a:gd name="connsiteY47" fmla="*/ 1314050 h 1486699"/>
              <a:gd name="connsiteX48" fmla="*/ 2906257 w 3804671"/>
              <a:gd name="connsiteY48" fmla="*/ 1374797 h 1486699"/>
              <a:gd name="connsiteX49" fmla="*/ 2963807 w 3804671"/>
              <a:gd name="connsiteY49" fmla="*/ 1374797 h 1486699"/>
              <a:gd name="connsiteX50" fmla="*/ 2963807 w 3804671"/>
              <a:gd name="connsiteY50" fmla="*/ 1435544 h 1486699"/>
              <a:gd name="connsiteX51" fmla="*/ 3238766 w 3804671"/>
              <a:gd name="connsiteY51" fmla="*/ 1435544 h 1486699"/>
              <a:gd name="connsiteX52" fmla="*/ 3238766 w 3804671"/>
              <a:gd name="connsiteY52" fmla="*/ 1486699 h 1486699"/>
              <a:gd name="connsiteX53" fmla="*/ 3804671 w 3804671"/>
              <a:gd name="connsiteY53" fmla="*/ 1486699 h 1486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804671" h="1486699">
                <a:moveTo>
                  <a:pt x="0" y="0"/>
                </a:moveTo>
                <a:lnTo>
                  <a:pt x="86324" y="0"/>
                </a:lnTo>
                <a:lnTo>
                  <a:pt x="86324" y="57549"/>
                </a:lnTo>
                <a:lnTo>
                  <a:pt x="217410" y="57549"/>
                </a:lnTo>
                <a:lnTo>
                  <a:pt x="239790" y="105508"/>
                </a:lnTo>
                <a:lnTo>
                  <a:pt x="345298" y="105508"/>
                </a:lnTo>
                <a:lnTo>
                  <a:pt x="345298" y="204621"/>
                </a:lnTo>
                <a:lnTo>
                  <a:pt x="463594" y="204621"/>
                </a:lnTo>
                <a:lnTo>
                  <a:pt x="463594" y="268565"/>
                </a:lnTo>
                <a:lnTo>
                  <a:pt x="485975" y="268565"/>
                </a:lnTo>
                <a:lnTo>
                  <a:pt x="489172" y="322917"/>
                </a:lnTo>
                <a:lnTo>
                  <a:pt x="527538" y="322917"/>
                </a:lnTo>
                <a:lnTo>
                  <a:pt x="527538" y="370875"/>
                </a:lnTo>
                <a:lnTo>
                  <a:pt x="553116" y="370875"/>
                </a:lnTo>
                <a:lnTo>
                  <a:pt x="559510" y="425228"/>
                </a:lnTo>
                <a:lnTo>
                  <a:pt x="649032" y="425228"/>
                </a:lnTo>
                <a:lnTo>
                  <a:pt x="649032" y="469989"/>
                </a:lnTo>
                <a:lnTo>
                  <a:pt x="674610" y="469989"/>
                </a:lnTo>
                <a:lnTo>
                  <a:pt x="668215" y="530736"/>
                </a:lnTo>
                <a:lnTo>
                  <a:pt x="706582" y="530736"/>
                </a:lnTo>
                <a:lnTo>
                  <a:pt x="706582" y="572299"/>
                </a:lnTo>
                <a:lnTo>
                  <a:pt x="904808" y="594680"/>
                </a:lnTo>
                <a:lnTo>
                  <a:pt x="904808" y="623454"/>
                </a:lnTo>
                <a:lnTo>
                  <a:pt x="943175" y="623454"/>
                </a:lnTo>
                <a:lnTo>
                  <a:pt x="943175" y="674610"/>
                </a:lnTo>
                <a:lnTo>
                  <a:pt x="1051880" y="674610"/>
                </a:lnTo>
                <a:lnTo>
                  <a:pt x="1058274" y="735356"/>
                </a:lnTo>
                <a:lnTo>
                  <a:pt x="1077457" y="735356"/>
                </a:lnTo>
                <a:lnTo>
                  <a:pt x="1077457" y="783315"/>
                </a:lnTo>
                <a:lnTo>
                  <a:pt x="1480305" y="783315"/>
                </a:lnTo>
                <a:lnTo>
                  <a:pt x="1480305" y="898414"/>
                </a:lnTo>
                <a:lnTo>
                  <a:pt x="1560235" y="898414"/>
                </a:lnTo>
                <a:lnTo>
                  <a:pt x="1560235" y="939977"/>
                </a:lnTo>
                <a:lnTo>
                  <a:pt x="1604996" y="939977"/>
                </a:lnTo>
                <a:lnTo>
                  <a:pt x="1604996" y="1023105"/>
                </a:lnTo>
                <a:lnTo>
                  <a:pt x="1617785" y="1023105"/>
                </a:lnTo>
                <a:lnTo>
                  <a:pt x="1617785" y="1061471"/>
                </a:lnTo>
                <a:lnTo>
                  <a:pt x="1803222" y="1061471"/>
                </a:lnTo>
                <a:lnTo>
                  <a:pt x="1825603" y="1103035"/>
                </a:lnTo>
                <a:lnTo>
                  <a:pt x="2027027" y="1103035"/>
                </a:lnTo>
                <a:lnTo>
                  <a:pt x="2027027" y="1150993"/>
                </a:lnTo>
                <a:lnTo>
                  <a:pt x="2180492" y="1144598"/>
                </a:lnTo>
                <a:lnTo>
                  <a:pt x="2180492" y="1198951"/>
                </a:lnTo>
                <a:lnTo>
                  <a:pt x="2519396" y="1192556"/>
                </a:lnTo>
                <a:lnTo>
                  <a:pt x="2519396" y="1253303"/>
                </a:lnTo>
                <a:lnTo>
                  <a:pt x="2842313" y="1253303"/>
                </a:lnTo>
                <a:lnTo>
                  <a:pt x="2842313" y="1314050"/>
                </a:lnTo>
                <a:lnTo>
                  <a:pt x="2906257" y="1314050"/>
                </a:lnTo>
                <a:lnTo>
                  <a:pt x="2906257" y="1374797"/>
                </a:lnTo>
                <a:lnTo>
                  <a:pt x="2963807" y="1374797"/>
                </a:lnTo>
                <a:lnTo>
                  <a:pt x="2963807" y="1435544"/>
                </a:lnTo>
                <a:lnTo>
                  <a:pt x="3238766" y="1435544"/>
                </a:lnTo>
                <a:lnTo>
                  <a:pt x="3238766" y="1486699"/>
                </a:lnTo>
                <a:lnTo>
                  <a:pt x="3804671" y="1486699"/>
                </a:lnTo>
              </a:path>
            </a:pathLst>
          </a:custGeom>
          <a:noFill/>
          <a:ln w="28575">
            <a:solidFill>
              <a:schemeClr val="accent3"/>
            </a:solidFill>
            <a:miter lim="800000"/>
            <a:headEnd/>
            <a:tailEnd/>
          </a:ln>
        </p:spPr>
        <p:txBody>
          <a:bodyPr rtlCol="0" anchor="ctr"/>
          <a:lstStyle/>
          <a:p>
            <a:pPr algn="ctr"/>
            <a:endParaRPr lang="en-US" dirty="0"/>
          </a:p>
        </p:txBody>
      </p:sp>
      <p:grpSp>
        <p:nvGrpSpPr>
          <p:cNvPr id="680" name="Group 679">
            <a:extLst>
              <a:ext uri="{FF2B5EF4-FFF2-40B4-BE49-F238E27FC236}">
                <a16:creationId xmlns:a16="http://schemas.microsoft.com/office/drawing/2014/main" id="{9D5E9454-1F33-43AD-8EBD-B683CAF94F90}"/>
              </a:ext>
            </a:extLst>
          </p:cNvPr>
          <p:cNvGrpSpPr/>
          <p:nvPr/>
        </p:nvGrpSpPr>
        <p:grpSpPr>
          <a:xfrm>
            <a:off x="7353088" y="3021819"/>
            <a:ext cx="91440" cy="91440"/>
            <a:chOff x="4511085" y="3795298"/>
            <a:chExt cx="91440" cy="91440"/>
          </a:xfrm>
        </p:grpSpPr>
        <p:cxnSp>
          <p:nvCxnSpPr>
            <p:cNvPr id="681" name="Straight Connector 680">
              <a:extLst>
                <a:ext uri="{FF2B5EF4-FFF2-40B4-BE49-F238E27FC236}">
                  <a16:creationId xmlns:a16="http://schemas.microsoft.com/office/drawing/2014/main" id="{51C79290-F0DC-4421-8D9A-3275B4B96DE4}"/>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682" name="Straight Connector 681">
              <a:extLst>
                <a:ext uri="{FF2B5EF4-FFF2-40B4-BE49-F238E27FC236}">
                  <a16:creationId xmlns:a16="http://schemas.microsoft.com/office/drawing/2014/main" id="{BA050ED1-6924-4C4A-B304-6F6B523A0974}"/>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685" name="Group 684">
            <a:extLst>
              <a:ext uri="{FF2B5EF4-FFF2-40B4-BE49-F238E27FC236}">
                <a16:creationId xmlns:a16="http://schemas.microsoft.com/office/drawing/2014/main" id="{D1A8FE7C-61E5-417B-8B51-B1F552B54620}"/>
              </a:ext>
            </a:extLst>
          </p:cNvPr>
          <p:cNvGrpSpPr/>
          <p:nvPr/>
        </p:nvGrpSpPr>
        <p:grpSpPr>
          <a:xfrm>
            <a:off x="7429821" y="3021819"/>
            <a:ext cx="91440" cy="91440"/>
            <a:chOff x="4511085" y="3795298"/>
            <a:chExt cx="91440" cy="91440"/>
          </a:xfrm>
        </p:grpSpPr>
        <p:cxnSp>
          <p:nvCxnSpPr>
            <p:cNvPr id="686" name="Straight Connector 685">
              <a:extLst>
                <a:ext uri="{FF2B5EF4-FFF2-40B4-BE49-F238E27FC236}">
                  <a16:creationId xmlns:a16="http://schemas.microsoft.com/office/drawing/2014/main" id="{1F282BF5-1D14-41AF-A04A-52D68AA9B18C}"/>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687" name="Straight Connector 686">
              <a:extLst>
                <a:ext uri="{FF2B5EF4-FFF2-40B4-BE49-F238E27FC236}">
                  <a16:creationId xmlns:a16="http://schemas.microsoft.com/office/drawing/2014/main" id="{A434FFDE-6802-4FEA-9A88-3527FC6565AE}"/>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688" name="Group 687">
            <a:extLst>
              <a:ext uri="{FF2B5EF4-FFF2-40B4-BE49-F238E27FC236}">
                <a16:creationId xmlns:a16="http://schemas.microsoft.com/office/drawing/2014/main" id="{23A694BA-0FFF-43A5-A6CE-66F58BD470E8}"/>
              </a:ext>
            </a:extLst>
          </p:cNvPr>
          <p:cNvGrpSpPr/>
          <p:nvPr/>
        </p:nvGrpSpPr>
        <p:grpSpPr>
          <a:xfrm>
            <a:off x="7512948" y="3101749"/>
            <a:ext cx="91440" cy="91440"/>
            <a:chOff x="4511085" y="3795298"/>
            <a:chExt cx="91440" cy="91440"/>
          </a:xfrm>
        </p:grpSpPr>
        <p:cxnSp>
          <p:nvCxnSpPr>
            <p:cNvPr id="689" name="Straight Connector 688">
              <a:extLst>
                <a:ext uri="{FF2B5EF4-FFF2-40B4-BE49-F238E27FC236}">
                  <a16:creationId xmlns:a16="http://schemas.microsoft.com/office/drawing/2014/main" id="{D879CC27-0830-49AA-A59E-1526863A9D4E}"/>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690" name="Straight Connector 689">
              <a:extLst>
                <a:ext uri="{FF2B5EF4-FFF2-40B4-BE49-F238E27FC236}">
                  <a16:creationId xmlns:a16="http://schemas.microsoft.com/office/drawing/2014/main" id="{706790E4-D640-4FFE-9529-37A536A15E0B}"/>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691" name="Group 690">
            <a:extLst>
              <a:ext uri="{FF2B5EF4-FFF2-40B4-BE49-F238E27FC236}">
                <a16:creationId xmlns:a16="http://schemas.microsoft.com/office/drawing/2014/main" id="{92C1C00C-924A-4D45-B82D-EF56609DDFFD}"/>
              </a:ext>
            </a:extLst>
          </p:cNvPr>
          <p:cNvGrpSpPr/>
          <p:nvPr/>
        </p:nvGrpSpPr>
        <p:grpSpPr>
          <a:xfrm>
            <a:off x="7615258" y="3136918"/>
            <a:ext cx="91440" cy="91440"/>
            <a:chOff x="4511085" y="3795298"/>
            <a:chExt cx="91440" cy="91440"/>
          </a:xfrm>
        </p:grpSpPr>
        <p:cxnSp>
          <p:nvCxnSpPr>
            <p:cNvPr id="692" name="Straight Connector 691">
              <a:extLst>
                <a:ext uri="{FF2B5EF4-FFF2-40B4-BE49-F238E27FC236}">
                  <a16:creationId xmlns:a16="http://schemas.microsoft.com/office/drawing/2014/main" id="{E97507FA-0781-422E-9FC7-F842AB8F86DB}"/>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693" name="Straight Connector 692">
              <a:extLst>
                <a:ext uri="{FF2B5EF4-FFF2-40B4-BE49-F238E27FC236}">
                  <a16:creationId xmlns:a16="http://schemas.microsoft.com/office/drawing/2014/main" id="{D68464A5-8888-44F4-BA0B-579691CC3672}"/>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694" name="Group 693">
            <a:extLst>
              <a:ext uri="{FF2B5EF4-FFF2-40B4-BE49-F238E27FC236}">
                <a16:creationId xmlns:a16="http://schemas.microsoft.com/office/drawing/2014/main" id="{DDC69B48-2D2E-4FF5-8A0E-1346133887CD}"/>
              </a:ext>
            </a:extLst>
          </p:cNvPr>
          <p:cNvGrpSpPr/>
          <p:nvPr/>
        </p:nvGrpSpPr>
        <p:grpSpPr>
          <a:xfrm>
            <a:off x="7736751" y="3248820"/>
            <a:ext cx="91440" cy="91440"/>
            <a:chOff x="4511085" y="3795298"/>
            <a:chExt cx="91440" cy="91440"/>
          </a:xfrm>
        </p:grpSpPr>
        <p:cxnSp>
          <p:nvCxnSpPr>
            <p:cNvPr id="695" name="Straight Connector 694">
              <a:extLst>
                <a:ext uri="{FF2B5EF4-FFF2-40B4-BE49-F238E27FC236}">
                  <a16:creationId xmlns:a16="http://schemas.microsoft.com/office/drawing/2014/main" id="{CB7A1DA3-0FC5-4A34-9D49-E38276F6C243}"/>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696" name="Straight Connector 695">
              <a:extLst>
                <a:ext uri="{FF2B5EF4-FFF2-40B4-BE49-F238E27FC236}">
                  <a16:creationId xmlns:a16="http://schemas.microsoft.com/office/drawing/2014/main" id="{4230CC62-CA7A-440C-836C-C817C3A39724}"/>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697" name="Group 696">
            <a:extLst>
              <a:ext uri="{FF2B5EF4-FFF2-40B4-BE49-F238E27FC236}">
                <a16:creationId xmlns:a16="http://schemas.microsoft.com/office/drawing/2014/main" id="{E4A97AF6-F099-4506-9744-36CFCD4320B9}"/>
              </a:ext>
            </a:extLst>
          </p:cNvPr>
          <p:cNvGrpSpPr/>
          <p:nvPr/>
        </p:nvGrpSpPr>
        <p:grpSpPr>
          <a:xfrm>
            <a:off x="7775118" y="3325553"/>
            <a:ext cx="91440" cy="91440"/>
            <a:chOff x="4511085" y="3795298"/>
            <a:chExt cx="91440" cy="91440"/>
          </a:xfrm>
        </p:grpSpPr>
        <p:cxnSp>
          <p:nvCxnSpPr>
            <p:cNvPr id="698" name="Straight Connector 697">
              <a:extLst>
                <a:ext uri="{FF2B5EF4-FFF2-40B4-BE49-F238E27FC236}">
                  <a16:creationId xmlns:a16="http://schemas.microsoft.com/office/drawing/2014/main" id="{015FAEC9-F0D7-4EB7-9075-366AABF99D9E}"/>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699" name="Straight Connector 698">
              <a:extLst>
                <a:ext uri="{FF2B5EF4-FFF2-40B4-BE49-F238E27FC236}">
                  <a16:creationId xmlns:a16="http://schemas.microsoft.com/office/drawing/2014/main" id="{3654B35B-833B-411E-8C42-EABE8C7135D5}"/>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00" name="Group 699">
            <a:extLst>
              <a:ext uri="{FF2B5EF4-FFF2-40B4-BE49-F238E27FC236}">
                <a16:creationId xmlns:a16="http://schemas.microsoft.com/office/drawing/2014/main" id="{5F83E784-7E14-4F1C-A099-1229A04D1C06}"/>
              </a:ext>
            </a:extLst>
          </p:cNvPr>
          <p:cNvGrpSpPr/>
          <p:nvPr/>
        </p:nvGrpSpPr>
        <p:grpSpPr>
          <a:xfrm>
            <a:off x="7810287" y="3389497"/>
            <a:ext cx="91440" cy="91440"/>
            <a:chOff x="4511085" y="3795298"/>
            <a:chExt cx="91440" cy="91440"/>
          </a:xfrm>
        </p:grpSpPr>
        <p:cxnSp>
          <p:nvCxnSpPr>
            <p:cNvPr id="701" name="Straight Connector 700">
              <a:extLst>
                <a:ext uri="{FF2B5EF4-FFF2-40B4-BE49-F238E27FC236}">
                  <a16:creationId xmlns:a16="http://schemas.microsoft.com/office/drawing/2014/main" id="{47AD482F-8993-4076-8F88-1058415ED653}"/>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02" name="Straight Connector 701">
              <a:extLst>
                <a:ext uri="{FF2B5EF4-FFF2-40B4-BE49-F238E27FC236}">
                  <a16:creationId xmlns:a16="http://schemas.microsoft.com/office/drawing/2014/main" id="{15F4362F-6E25-4133-96D2-6A7DF5E54785}"/>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03" name="Group 702">
            <a:extLst>
              <a:ext uri="{FF2B5EF4-FFF2-40B4-BE49-F238E27FC236}">
                <a16:creationId xmlns:a16="http://schemas.microsoft.com/office/drawing/2014/main" id="{2B5578B3-2AF6-4D0D-9C33-152AFF8FC6A6}"/>
              </a:ext>
            </a:extLst>
          </p:cNvPr>
          <p:cNvGrpSpPr/>
          <p:nvPr/>
        </p:nvGrpSpPr>
        <p:grpSpPr>
          <a:xfrm>
            <a:off x="7947767" y="3488610"/>
            <a:ext cx="91440" cy="91440"/>
            <a:chOff x="4511085" y="3795298"/>
            <a:chExt cx="91440" cy="91440"/>
          </a:xfrm>
        </p:grpSpPr>
        <p:cxnSp>
          <p:nvCxnSpPr>
            <p:cNvPr id="704" name="Straight Connector 703">
              <a:extLst>
                <a:ext uri="{FF2B5EF4-FFF2-40B4-BE49-F238E27FC236}">
                  <a16:creationId xmlns:a16="http://schemas.microsoft.com/office/drawing/2014/main" id="{FCA4B7A6-B36B-4E90-81B6-1B80FC74A3FA}"/>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05" name="Straight Connector 704">
              <a:extLst>
                <a:ext uri="{FF2B5EF4-FFF2-40B4-BE49-F238E27FC236}">
                  <a16:creationId xmlns:a16="http://schemas.microsoft.com/office/drawing/2014/main" id="{E7F9C458-6825-4505-A420-DAB22CF32048}"/>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06" name="Group 705">
            <a:extLst>
              <a:ext uri="{FF2B5EF4-FFF2-40B4-BE49-F238E27FC236}">
                <a16:creationId xmlns:a16="http://schemas.microsoft.com/office/drawing/2014/main" id="{F0762ED9-164C-4620-A0FA-1B27B5181C8A}"/>
              </a:ext>
            </a:extLst>
          </p:cNvPr>
          <p:cNvGrpSpPr/>
          <p:nvPr/>
        </p:nvGrpSpPr>
        <p:grpSpPr>
          <a:xfrm>
            <a:off x="7970147" y="3546160"/>
            <a:ext cx="91440" cy="91440"/>
            <a:chOff x="4511085" y="3795298"/>
            <a:chExt cx="91440" cy="91440"/>
          </a:xfrm>
        </p:grpSpPr>
        <p:cxnSp>
          <p:nvCxnSpPr>
            <p:cNvPr id="707" name="Straight Connector 706">
              <a:extLst>
                <a:ext uri="{FF2B5EF4-FFF2-40B4-BE49-F238E27FC236}">
                  <a16:creationId xmlns:a16="http://schemas.microsoft.com/office/drawing/2014/main" id="{E8069262-0824-4B79-8782-E3D050BB6CA8}"/>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08" name="Straight Connector 707">
              <a:extLst>
                <a:ext uri="{FF2B5EF4-FFF2-40B4-BE49-F238E27FC236}">
                  <a16:creationId xmlns:a16="http://schemas.microsoft.com/office/drawing/2014/main" id="{7B08F52B-10E1-489C-A3B2-9E3C6240C59F}"/>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09" name="Group 708">
            <a:extLst>
              <a:ext uri="{FF2B5EF4-FFF2-40B4-BE49-F238E27FC236}">
                <a16:creationId xmlns:a16="http://schemas.microsoft.com/office/drawing/2014/main" id="{956572DA-5AC9-4280-AEA7-C2E617F0FF53}"/>
              </a:ext>
            </a:extLst>
          </p:cNvPr>
          <p:cNvGrpSpPr/>
          <p:nvPr/>
        </p:nvGrpSpPr>
        <p:grpSpPr>
          <a:xfrm>
            <a:off x="8190754" y="3629287"/>
            <a:ext cx="91440" cy="91440"/>
            <a:chOff x="4511085" y="3795298"/>
            <a:chExt cx="91440" cy="91440"/>
          </a:xfrm>
        </p:grpSpPr>
        <p:cxnSp>
          <p:nvCxnSpPr>
            <p:cNvPr id="710" name="Straight Connector 709">
              <a:extLst>
                <a:ext uri="{FF2B5EF4-FFF2-40B4-BE49-F238E27FC236}">
                  <a16:creationId xmlns:a16="http://schemas.microsoft.com/office/drawing/2014/main" id="{63EB5AA9-B077-4549-9480-5B5FF55560A1}"/>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11" name="Straight Connector 710">
              <a:extLst>
                <a:ext uri="{FF2B5EF4-FFF2-40B4-BE49-F238E27FC236}">
                  <a16:creationId xmlns:a16="http://schemas.microsoft.com/office/drawing/2014/main" id="{ABE6CF61-6F53-4D56-8059-5EE8C63CCB1E}"/>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12" name="Group 711">
            <a:extLst>
              <a:ext uri="{FF2B5EF4-FFF2-40B4-BE49-F238E27FC236}">
                <a16:creationId xmlns:a16="http://schemas.microsoft.com/office/drawing/2014/main" id="{22175996-4ED8-4A5E-9F32-441A8ADE7F23}"/>
              </a:ext>
            </a:extLst>
          </p:cNvPr>
          <p:cNvGrpSpPr/>
          <p:nvPr/>
        </p:nvGrpSpPr>
        <p:grpSpPr>
          <a:xfrm>
            <a:off x="8197148" y="3661259"/>
            <a:ext cx="91440" cy="91440"/>
            <a:chOff x="4511085" y="3795298"/>
            <a:chExt cx="91440" cy="91440"/>
          </a:xfrm>
        </p:grpSpPr>
        <p:cxnSp>
          <p:nvCxnSpPr>
            <p:cNvPr id="713" name="Straight Connector 712">
              <a:extLst>
                <a:ext uri="{FF2B5EF4-FFF2-40B4-BE49-F238E27FC236}">
                  <a16:creationId xmlns:a16="http://schemas.microsoft.com/office/drawing/2014/main" id="{94DE7A4A-2566-48BF-8713-538B300F0C72}"/>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14" name="Straight Connector 713">
              <a:extLst>
                <a:ext uri="{FF2B5EF4-FFF2-40B4-BE49-F238E27FC236}">
                  <a16:creationId xmlns:a16="http://schemas.microsoft.com/office/drawing/2014/main" id="{DFA103D3-D484-4355-9DD3-7DC94F074C52}"/>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15" name="Group 714">
            <a:extLst>
              <a:ext uri="{FF2B5EF4-FFF2-40B4-BE49-F238E27FC236}">
                <a16:creationId xmlns:a16="http://schemas.microsoft.com/office/drawing/2014/main" id="{6F7312B8-B330-4BF4-8121-CBE5793CAB3A}"/>
              </a:ext>
            </a:extLst>
          </p:cNvPr>
          <p:cNvGrpSpPr/>
          <p:nvPr/>
        </p:nvGrpSpPr>
        <p:grpSpPr>
          <a:xfrm>
            <a:off x="8325037" y="3728400"/>
            <a:ext cx="91440" cy="91440"/>
            <a:chOff x="4511085" y="3795298"/>
            <a:chExt cx="91440" cy="91440"/>
          </a:xfrm>
        </p:grpSpPr>
        <p:cxnSp>
          <p:nvCxnSpPr>
            <p:cNvPr id="716" name="Straight Connector 715">
              <a:extLst>
                <a:ext uri="{FF2B5EF4-FFF2-40B4-BE49-F238E27FC236}">
                  <a16:creationId xmlns:a16="http://schemas.microsoft.com/office/drawing/2014/main" id="{1FDB869C-2966-440B-8E3D-BAE2918E132F}"/>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17" name="Straight Connector 716">
              <a:extLst>
                <a:ext uri="{FF2B5EF4-FFF2-40B4-BE49-F238E27FC236}">
                  <a16:creationId xmlns:a16="http://schemas.microsoft.com/office/drawing/2014/main" id="{58104F24-DD4E-4C5A-BE17-93A77B4DAC4F}"/>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18" name="Group 717">
            <a:extLst>
              <a:ext uri="{FF2B5EF4-FFF2-40B4-BE49-F238E27FC236}">
                <a16:creationId xmlns:a16="http://schemas.microsoft.com/office/drawing/2014/main" id="{F8FF8C78-16BB-4A12-B14A-33BEDD42BB2B}"/>
              </a:ext>
            </a:extLst>
          </p:cNvPr>
          <p:cNvGrpSpPr/>
          <p:nvPr/>
        </p:nvGrpSpPr>
        <p:grpSpPr>
          <a:xfrm>
            <a:off x="8379390" y="3757175"/>
            <a:ext cx="91440" cy="91440"/>
            <a:chOff x="4511085" y="3795298"/>
            <a:chExt cx="91440" cy="91440"/>
          </a:xfrm>
        </p:grpSpPr>
        <p:cxnSp>
          <p:nvCxnSpPr>
            <p:cNvPr id="719" name="Straight Connector 718">
              <a:extLst>
                <a:ext uri="{FF2B5EF4-FFF2-40B4-BE49-F238E27FC236}">
                  <a16:creationId xmlns:a16="http://schemas.microsoft.com/office/drawing/2014/main" id="{9DA38898-342D-446A-9643-6463ECED7255}"/>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20" name="Straight Connector 719">
              <a:extLst>
                <a:ext uri="{FF2B5EF4-FFF2-40B4-BE49-F238E27FC236}">
                  <a16:creationId xmlns:a16="http://schemas.microsoft.com/office/drawing/2014/main" id="{8C0DAC33-8544-4472-81B2-184D4ECD4C86}"/>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21" name="Group 720">
            <a:extLst>
              <a:ext uri="{FF2B5EF4-FFF2-40B4-BE49-F238E27FC236}">
                <a16:creationId xmlns:a16="http://schemas.microsoft.com/office/drawing/2014/main" id="{544B6C45-B6B7-4FD5-A2DA-A9567C2D7D13}"/>
              </a:ext>
            </a:extLst>
          </p:cNvPr>
          <p:cNvGrpSpPr/>
          <p:nvPr/>
        </p:nvGrpSpPr>
        <p:grpSpPr>
          <a:xfrm>
            <a:off x="8769449" y="3814725"/>
            <a:ext cx="91440" cy="91440"/>
            <a:chOff x="4511085" y="3795298"/>
            <a:chExt cx="91440" cy="91440"/>
          </a:xfrm>
        </p:grpSpPr>
        <p:cxnSp>
          <p:nvCxnSpPr>
            <p:cNvPr id="722" name="Straight Connector 721">
              <a:extLst>
                <a:ext uri="{FF2B5EF4-FFF2-40B4-BE49-F238E27FC236}">
                  <a16:creationId xmlns:a16="http://schemas.microsoft.com/office/drawing/2014/main" id="{3EE26810-10F2-4B58-A76B-0F6CB7BAE5CB}"/>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23" name="Straight Connector 722">
              <a:extLst>
                <a:ext uri="{FF2B5EF4-FFF2-40B4-BE49-F238E27FC236}">
                  <a16:creationId xmlns:a16="http://schemas.microsoft.com/office/drawing/2014/main" id="{B4EC7B4E-DEBF-4CF2-AF8E-97A25677FCA6}"/>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24" name="Group 723">
            <a:extLst>
              <a:ext uri="{FF2B5EF4-FFF2-40B4-BE49-F238E27FC236}">
                <a16:creationId xmlns:a16="http://schemas.microsoft.com/office/drawing/2014/main" id="{99474DAD-13EA-42F5-BFA2-E21A2B00770F}"/>
              </a:ext>
            </a:extLst>
          </p:cNvPr>
          <p:cNvGrpSpPr/>
          <p:nvPr/>
        </p:nvGrpSpPr>
        <p:grpSpPr>
          <a:xfrm>
            <a:off x="8769449" y="3869077"/>
            <a:ext cx="91440" cy="91440"/>
            <a:chOff x="4511085" y="3795298"/>
            <a:chExt cx="91440" cy="91440"/>
          </a:xfrm>
        </p:grpSpPr>
        <p:cxnSp>
          <p:nvCxnSpPr>
            <p:cNvPr id="725" name="Straight Connector 724">
              <a:extLst>
                <a:ext uri="{FF2B5EF4-FFF2-40B4-BE49-F238E27FC236}">
                  <a16:creationId xmlns:a16="http://schemas.microsoft.com/office/drawing/2014/main" id="{957C385F-643B-4852-AA58-FF25D432E384}"/>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26" name="Straight Connector 725">
              <a:extLst>
                <a:ext uri="{FF2B5EF4-FFF2-40B4-BE49-F238E27FC236}">
                  <a16:creationId xmlns:a16="http://schemas.microsoft.com/office/drawing/2014/main" id="{D5F0BA54-92A7-4653-AE35-0F27FBBB9818}"/>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27" name="Group 726">
            <a:extLst>
              <a:ext uri="{FF2B5EF4-FFF2-40B4-BE49-F238E27FC236}">
                <a16:creationId xmlns:a16="http://schemas.microsoft.com/office/drawing/2014/main" id="{6091639A-FB2D-48D8-8DC3-2996B95EFD23}"/>
              </a:ext>
            </a:extLst>
          </p:cNvPr>
          <p:cNvGrpSpPr/>
          <p:nvPr/>
        </p:nvGrpSpPr>
        <p:grpSpPr>
          <a:xfrm>
            <a:off x="8836590" y="3929824"/>
            <a:ext cx="91440" cy="91440"/>
            <a:chOff x="4511085" y="3795298"/>
            <a:chExt cx="91440" cy="91440"/>
          </a:xfrm>
        </p:grpSpPr>
        <p:cxnSp>
          <p:nvCxnSpPr>
            <p:cNvPr id="728" name="Straight Connector 727">
              <a:extLst>
                <a:ext uri="{FF2B5EF4-FFF2-40B4-BE49-F238E27FC236}">
                  <a16:creationId xmlns:a16="http://schemas.microsoft.com/office/drawing/2014/main" id="{78C1CF7F-0930-4167-AD2A-94222D9EAD0D}"/>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29" name="Straight Connector 728">
              <a:extLst>
                <a:ext uri="{FF2B5EF4-FFF2-40B4-BE49-F238E27FC236}">
                  <a16:creationId xmlns:a16="http://schemas.microsoft.com/office/drawing/2014/main" id="{2560DEBD-131F-45CF-ADCE-C548261F41E3}"/>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30" name="Group 729">
            <a:extLst>
              <a:ext uri="{FF2B5EF4-FFF2-40B4-BE49-F238E27FC236}">
                <a16:creationId xmlns:a16="http://schemas.microsoft.com/office/drawing/2014/main" id="{9F515A96-163B-488D-844E-79244452F568}"/>
              </a:ext>
            </a:extLst>
          </p:cNvPr>
          <p:cNvGrpSpPr/>
          <p:nvPr/>
        </p:nvGrpSpPr>
        <p:grpSpPr>
          <a:xfrm>
            <a:off x="8922915" y="4019346"/>
            <a:ext cx="91440" cy="91440"/>
            <a:chOff x="4511085" y="3795298"/>
            <a:chExt cx="91440" cy="91440"/>
          </a:xfrm>
        </p:grpSpPr>
        <p:cxnSp>
          <p:nvCxnSpPr>
            <p:cNvPr id="731" name="Straight Connector 730">
              <a:extLst>
                <a:ext uri="{FF2B5EF4-FFF2-40B4-BE49-F238E27FC236}">
                  <a16:creationId xmlns:a16="http://schemas.microsoft.com/office/drawing/2014/main" id="{A38FE94A-4C4A-43E6-A373-6E541C0AC43F}"/>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32" name="Straight Connector 731">
              <a:extLst>
                <a:ext uri="{FF2B5EF4-FFF2-40B4-BE49-F238E27FC236}">
                  <a16:creationId xmlns:a16="http://schemas.microsoft.com/office/drawing/2014/main" id="{85FA9259-B531-4CE7-85BB-0D9857C05529}"/>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33" name="Group 732">
            <a:extLst>
              <a:ext uri="{FF2B5EF4-FFF2-40B4-BE49-F238E27FC236}">
                <a16:creationId xmlns:a16="http://schemas.microsoft.com/office/drawing/2014/main" id="{A98A58F5-FC2D-4EAF-85D9-FFB250232EBE}"/>
              </a:ext>
            </a:extLst>
          </p:cNvPr>
          <p:cNvGrpSpPr/>
          <p:nvPr/>
        </p:nvGrpSpPr>
        <p:grpSpPr>
          <a:xfrm>
            <a:off x="9085972" y="4083290"/>
            <a:ext cx="91440" cy="91440"/>
            <a:chOff x="4511085" y="3795298"/>
            <a:chExt cx="91440" cy="91440"/>
          </a:xfrm>
        </p:grpSpPr>
        <p:cxnSp>
          <p:nvCxnSpPr>
            <p:cNvPr id="734" name="Straight Connector 733">
              <a:extLst>
                <a:ext uri="{FF2B5EF4-FFF2-40B4-BE49-F238E27FC236}">
                  <a16:creationId xmlns:a16="http://schemas.microsoft.com/office/drawing/2014/main" id="{FF15DF95-B47E-4991-A293-B1B9F15FBFE9}"/>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35" name="Straight Connector 734">
              <a:extLst>
                <a:ext uri="{FF2B5EF4-FFF2-40B4-BE49-F238E27FC236}">
                  <a16:creationId xmlns:a16="http://schemas.microsoft.com/office/drawing/2014/main" id="{592784E2-4C0E-4651-828F-9EDB9AC90FB7}"/>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36" name="Group 735">
            <a:extLst>
              <a:ext uri="{FF2B5EF4-FFF2-40B4-BE49-F238E27FC236}">
                <a16:creationId xmlns:a16="http://schemas.microsoft.com/office/drawing/2014/main" id="{F250BC2C-7702-494C-8CA3-E0F5B10F47FB}"/>
              </a:ext>
            </a:extLst>
          </p:cNvPr>
          <p:cNvGrpSpPr/>
          <p:nvPr/>
        </p:nvGrpSpPr>
        <p:grpSpPr>
          <a:xfrm>
            <a:off x="9303382" y="4134445"/>
            <a:ext cx="91440" cy="91440"/>
            <a:chOff x="4511085" y="3795298"/>
            <a:chExt cx="91440" cy="91440"/>
          </a:xfrm>
        </p:grpSpPr>
        <p:cxnSp>
          <p:nvCxnSpPr>
            <p:cNvPr id="737" name="Straight Connector 736">
              <a:extLst>
                <a:ext uri="{FF2B5EF4-FFF2-40B4-BE49-F238E27FC236}">
                  <a16:creationId xmlns:a16="http://schemas.microsoft.com/office/drawing/2014/main" id="{35C99E5F-89C6-4199-BC5A-7076EB0A58A5}"/>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38" name="Straight Connector 737">
              <a:extLst>
                <a:ext uri="{FF2B5EF4-FFF2-40B4-BE49-F238E27FC236}">
                  <a16:creationId xmlns:a16="http://schemas.microsoft.com/office/drawing/2014/main" id="{B9AD8CB2-4DC5-4602-81AF-420B58471E35}"/>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39" name="Group 738">
            <a:extLst>
              <a:ext uri="{FF2B5EF4-FFF2-40B4-BE49-F238E27FC236}">
                <a16:creationId xmlns:a16="http://schemas.microsoft.com/office/drawing/2014/main" id="{87759E0A-CF50-4629-A69F-A268F40C5382}"/>
              </a:ext>
            </a:extLst>
          </p:cNvPr>
          <p:cNvGrpSpPr/>
          <p:nvPr/>
        </p:nvGrpSpPr>
        <p:grpSpPr>
          <a:xfrm>
            <a:off x="9456848" y="4188797"/>
            <a:ext cx="91440" cy="91440"/>
            <a:chOff x="4511085" y="3795298"/>
            <a:chExt cx="91440" cy="91440"/>
          </a:xfrm>
        </p:grpSpPr>
        <p:cxnSp>
          <p:nvCxnSpPr>
            <p:cNvPr id="740" name="Straight Connector 739">
              <a:extLst>
                <a:ext uri="{FF2B5EF4-FFF2-40B4-BE49-F238E27FC236}">
                  <a16:creationId xmlns:a16="http://schemas.microsoft.com/office/drawing/2014/main" id="{33A07EC8-E809-4E3F-B206-C66490CFB103}"/>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41" name="Straight Connector 740">
              <a:extLst>
                <a:ext uri="{FF2B5EF4-FFF2-40B4-BE49-F238E27FC236}">
                  <a16:creationId xmlns:a16="http://schemas.microsoft.com/office/drawing/2014/main" id="{2B258B90-DDCF-4F83-A7E2-840A7ACAA5BF}"/>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42" name="Group 741">
            <a:extLst>
              <a:ext uri="{FF2B5EF4-FFF2-40B4-BE49-F238E27FC236}">
                <a16:creationId xmlns:a16="http://schemas.microsoft.com/office/drawing/2014/main" id="{361F52BB-DB17-4021-BC45-71C055708F6A}"/>
              </a:ext>
            </a:extLst>
          </p:cNvPr>
          <p:cNvGrpSpPr/>
          <p:nvPr/>
        </p:nvGrpSpPr>
        <p:grpSpPr>
          <a:xfrm>
            <a:off x="9527187" y="4188797"/>
            <a:ext cx="91440" cy="91440"/>
            <a:chOff x="4511085" y="3795298"/>
            <a:chExt cx="91440" cy="91440"/>
          </a:xfrm>
        </p:grpSpPr>
        <p:cxnSp>
          <p:nvCxnSpPr>
            <p:cNvPr id="743" name="Straight Connector 742">
              <a:extLst>
                <a:ext uri="{FF2B5EF4-FFF2-40B4-BE49-F238E27FC236}">
                  <a16:creationId xmlns:a16="http://schemas.microsoft.com/office/drawing/2014/main" id="{6E611953-7123-40B7-BF25-3718501312AD}"/>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44" name="Straight Connector 743">
              <a:extLst>
                <a:ext uri="{FF2B5EF4-FFF2-40B4-BE49-F238E27FC236}">
                  <a16:creationId xmlns:a16="http://schemas.microsoft.com/office/drawing/2014/main" id="{AD7E7455-6829-4E1D-8A89-3CAAB427C5A2}"/>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45" name="Group 744">
            <a:extLst>
              <a:ext uri="{FF2B5EF4-FFF2-40B4-BE49-F238E27FC236}">
                <a16:creationId xmlns:a16="http://schemas.microsoft.com/office/drawing/2014/main" id="{13AD9A77-9413-43C7-A7D6-D71337EFDF6A}"/>
              </a:ext>
            </a:extLst>
          </p:cNvPr>
          <p:cNvGrpSpPr/>
          <p:nvPr/>
        </p:nvGrpSpPr>
        <p:grpSpPr>
          <a:xfrm>
            <a:off x="9798950" y="4239952"/>
            <a:ext cx="91440" cy="91440"/>
            <a:chOff x="4511085" y="3795298"/>
            <a:chExt cx="91440" cy="91440"/>
          </a:xfrm>
        </p:grpSpPr>
        <p:cxnSp>
          <p:nvCxnSpPr>
            <p:cNvPr id="746" name="Straight Connector 745">
              <a:extLst>
                <a:ext uri="{FF2B5EF4-FFF2-40B4-BE49-F238E27FC236}">
                  <a16:creationId xmlns:a16="http://schemas.microsoft.com/office/drawing/2014/main" id="{F5F54603-C19C-49F8-9EFF-515F9473B34A}"/>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47" name="Straight Connector 746">
              <a:extLst>
                <a:ext uri="{FF2B5EF4-FFF2-40B4-BE49-F238E27FC236}">
                  <a16:creationId xmlns:a16="http://schemas.microsoft.com/office/drawing/2014/main" id="{AD2F0990-FE51-4BA5-AA63-8CCCF2B50E0B}"/>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48" name="Group 747">
            <a:extLst>
              <a:ext uri="{FF2B5EF4-FFF2-40B4-BE49-F238E27FC236}">
                <a16:creationId xmlns:a16="http://schemas.microsoft.com/office/drawing/2014/main" id="{6A01FEA8-807F-48D1-B53C-9C12D4C23A98}"/>
              </a:ext>
            </a:extLst>
          </p:cNvPr>
          <p:cNvGrpSpPr/>
          <p:nvPr/>
        </p:nvGrpSpPr>
        <p:grpSpPr>
          <a:xfrm>
            <a:off x="10118670" y="4291108"/>
            <a:ext cx="91440" cy="91440"/>
            <a:chOff x="4511085" y="3795298"/>
            <a:chExt cx="91440" cy="91440"/>
          </a:xfrm>
        </p:grpSpPr>
        <p:cxnSp>
          <p:nvCxnSpPr>
            <p:cNvPr id="749" name="Straight Connector 748">
              <a:extLst>
                <a:ext uri="{FF2B5EF4-FFF2-40B4-BE49-F238E27FC236}">
                  <a16:creationId xmlns:a16="http://schemas.microsoft.com/office/drawing/2014/main" id="{72583786-0069-46CB-B976-853B65D3DFCE}"/>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50" name="Straight Connector 749">
              <a:extLst>
                <a:ext uri="{FF2B5EF4-FFF2-40B4-BE49-F238E27FC236}">
                  <a16:creationId xmlns:a16="http://schemas.microsoft.com/office/drawing/2014/main" id="{9DB24138-B5BE-4A53-B6E4-AF19F0F1EB16}"/>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51" name="Group 750">
            <a:extLst>
              <a:ext uri="{FF2B5EF4-FFF2-40B4-BE49-F238E27FC236}">
                <a16:creationId xmlns:a16="http://schemas.microsoft.com/office/drawing/2014/main" id="{B2938FBF-7C3F-4FEC-AA19-0308668D103D}"/>
              </a:ext>
            </a:extLst>
          </p:cNvPr>
          <p:cNvGrpSpPr/>
          <p:nvPr/>
        </p:nvGrpSpPr>
        <p:grpSpPr>
          <a:xfrm>
            <a:off x="10169826" y="4355052"/>
            <a:ext cx="91440" cy="91440"/>
            <a:chOff x="4511085" y="3795298"/>
            <a:chExt cx="91440" cy="91440"/>
          </a:xfrm>
        </p:grpSpPr>
        <p:cxnSp>
          <p:nvCxnSpPr>
            <p:cNvPr id="752" name="Straight Connector 751">
              <a:extLst>
                <a:ext uri="{FF2B5EF4-FFF2-40B4-BE49-F238E27FC236}">
                  <a16:creationId xmlns:a16="http://schemas.microsoft.com/office/drawing/2014/main" id="{D6D1680A-5437-4E0C-BF1C-1927C3EC9256}"/>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53" name="Straight Connector 752">
              <a:extLst>
                <a:ext uri="{FF2B5EF4-FFF2-40B4-BE49-F238E27FC236}">
                  <a16:creationId xmlns:a16="http://schemas.microsoft.com/office/drawing/2014/main" id="{896BD875-2177-4985-BDB3-14757BB2BD4F}"/>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54" name="Group 753">
            <a:extLst>
              <a:ext uri="{FF2B5EF4-FFF2-40B4-BE49-F238E27FC236}">
                <a16:creationId xmlns:a16="http://schemas.microsoft.com/office/drawing/2014/main" id="{8FBE83A2-4231-4271-8F74-CAB444364170}"/>
              </a:ext>
            </a:extLst>
          </p:cNvPr>
          <p:cNvGrpSpPr/>
          <p:nvPr/>
        </p:nvGrpSpPr>
        <p:grpSpPr>
          <a:xfrm>
            <a:off x="10246559" y="4415799"/>
            <a:ext cx="91440" cy="91440"/>
            <a:chOff x="4511085" y="3795298"/>
            <a:chExt cx="91440" cy="91440"/>
          </a:xfrm>
        </p:grpSpPr>
        <p:cxnSp>
          <p:nvCxnSpPr>
            <p:cNvPr id="755" name="Straight Connector 754">
              <a:extLst>
                <a:ext uri="{FF2B5EF4-FFF2-40B4-BE49-F238E27FC236}">
                  <a16:creationId xmlns:a16="http://schemas.microsoft.com/office/drawing/2014/main" id="{B6FC4052-9DF8-4303-9078-495F68DE1BC9}"/>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56" name="Straight Connector 755">
              <a:extLst>
                <a:ext uri="{FF2B5EF4-FFF2-40B4-BE49-F238E27FC236}">
                  <a16:creationId xmlns:a16="http://schemas.microsoft.com/office/drawing/2014/main" id="{35982A5A-32C7-4BED-A270-59558CB6F621}"/>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57" name="Group 756">
            <a:extLst>
              <a:ext uri="{FF2B5EF4-FFF2-40B4-BE49-F238E27FC236}">
                <a16:creationId xmlns:a16="http://schemas.microsoft.com/office/drawing/2014/main" id="{8BDB576E-3FF5-48A6-92C0-F398CFF9B719}"/>
              </a:ext>
            </a:extLst>
          </p:cNvPr>
          <p:cNvGrpSpPr/>
          <p:nvPr/>
        </p:nvGrpSpPr>
        <p:grpSpPr>
          <a:xfrm>
            <a:off x="10505532" y="4457362"/>
            <a:ext cx="91440" cy="91440"/>
            <a:chOff x="4511085" y="3795298"/>
            <a:chExt cx="91440" cy="91440"/>
          </a:xfrm>
        </p:grpSpPr>
        <p:cxnSp>
          <p:nvCxnSpPr>
            <p:cNvPr id="758" name="Straight Connector 757">
              <a:extLst>
                <a:ext uri="{FF2B5EF4-FFF2-40B4-BE49-F238E27FC236}">
                  <a16:creationId xmlns:a16="http://schemas.microsoft.com/office/drawing/2014/main" id="{2A73AC09-9F41-457B-B02D-2A90AE08FFE7}"/>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59" name="Straight Connector 758">
              <a:extLst>
                <a:ext uri="{FF2B5EF4-FFF2-40B4-BE49-F238E27FC236}">
                  <a16:creationId xmlns:a16="http://schemas.microsoft.com/office/drawing/2014/main" id="{1C653911-5787-439B-BFBA-C1F25514B56F}"/>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60" name="Group 759">
            <a:extLst>
              <a:ext uri="{FF2B5EF4-FFF2-40B4-BE49-F238E27FC236}">
                <a16:creationId xmlns:a16="http://schemas.microsoft.com/office/drawing/2014/main" id="{0884D85E-D4C4-4AF2-8A0B-5FE9A8C800A9}"/>
              </a:ext>
            </a:extLst>
          </p:cNvPr>
          <p:cNvGrpSpPr/>
          <p:nvPr/>
        </p:nvGrpSpPr>
        <p:grpSpPr>
          <a:xfrm>
            <a:off x="10550293" y="4457362"/>
            <a:ext cx="91440" cy="91440"/>
            <a:chOff x="4511085" y="3795298"/>
            <a:chExt cx="91440" cy="91440"/>
          </a:xfrm>
        </p:grpSpPr>
        <p:cxnSp>
          <p:nvCxnSpPr>
            <p:cNvPr id="761" name="Straight Connector 760">
              <a:extLst>
                <a:ext uri="{FF2B5EF4-FFF2-40B4-BE49-F238E27FC236}">
                  <a16:creationId xmlns:a16="http://schemas.microsoft.com/office/drawing/2014/main" id="{876FDBF7-129E-4DE4-8FD0-6135DAAC4322}"/>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62" name="Straight Connector 761">
              <a:extLst>
                <a:ext uri="{FF2B5EF4-FFF2-40B4-BE49-F238E27FC236}">
                  <a16:creationId xmlns:a16="http://schemas.microsoft.com/office/drawing/2014/main" id="{376B582E-39C9-42F1-8546-E54854F01AC5}"/>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63" name="Group 762">
            <a:extLst>
              <a:ext uri="{FF2B5EF4-FFF2-40B4-BE49-F238E27FC236}">
                <a16:creationId xmlns:a16="http://schemas.microsoft.com/office/drawing/2014/main" id="{F2059380-2F0D-4DCE-A4EB-B212C963EE1F}"/>
              </a:ext>
            </a:extLst>
          </p:cNvPr>
          <p:cNvGrpSpPr/>
          <p:nvPr/>
        </p:nvGrpSpPr>
        <p:grpSpPr>
          <a:xfrm>
            <a:off x="10588660" y="4457362"/>
            <a:ext cx="91440" cy="91440"/>
            <a:chOff x="4511085" y="3795298"/>
            <a:chExt cx="91440" cy="91440"/>
          </a:xfrm>
        </p:grpSpPr>
        <p:cxnSp>
          <p:nvCxnSpPr>
            <p:cNvPr id="764" name="Straight Connector 763">
              <a:extLst>
                <a:ext uri="{FF2B5EF4-FFF2-40B4-BE49-F238E27FC236}">
                  <a16:creationId xmlns:a16="http://schemas.microsoft.com/office/drawing/2014/main" id="{FC151194-C6C1-4AFA-92EE-79FED84367A7}"/>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65" name="Straight Connector 764">
              <a:extLst>
                <a:ext uri="{FF2B5EF4-FFF2-40B4-BE49-F238E27FC236}">
                  <a16:creationId xmlns:a16="http://schemas.microsoft.com/office/drawing/2014/main" id="{67043F1A-5206-47A9-8C1F-ED536E8B8B7F}"/>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66" name="Group 765">
            <a:extLst>
              <a:ext uri="{FF2B5EF4-FFF2-40B4-BE49-F238E27FC236}">
                <a16:creationId xmlns:a16="http://schemas.microsoft.com/office/drawing/2014/main" id="{004CA659-E690-4C14-9B30-3C72F53A1E9C}"/>
              </a:ext>
            </a:extLst>
          </p:cNvPr>
          <p:cNvGrpSpPr/>
          <p:nvPr/>
        </p:nvGrpSpPr>
        <p:grpSpPr>
          <a:xfrm>
            <a:off x="10700562" y="4466954"/>
            <a:ext cx="91440" cy="91440"/>
            <a:chOff x="4511085" y="3795298"/>
            <a:chExt cx="91440" cy="91440"/>
          </a:xfrm>
        </p:grpSpPr>
        <p:cxnSp>
          <p:nvCxnSpPr>
            <p:cNvPr id="767" name="Straight Connector 766">
              <a:extLst>
                <a:ext uri="{FF2B5EF4-FFF2-40B4-BE49-F238E27FC236}">
                  <a16:creationId xmlns:a16="http://schemas.microsoft.com/office/drawing/2014/main" id="{C1D7CAD5-52B3-4908-9066-6F9E1677BD94}"/>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68" name="Straight Connector 767">
              <a:extLst>
                <a:ext uri="{FF2B5EF4-FFF2-40B4-BE49-F238E27FC236}">
                  <a16:creationId xmlns:a16="http://schemas.microsoft.com/office/drawing/2014/main" id="{561A820A-AA01-44A0-B6E1-255DD81AFF17}"/>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69" name="Group 768">
            <a:extLst>
              <a:ext uri="{FF2B5EF4-FFF2-40B4-BE49-F238E27FC236}">
                <a16:creationId xmlns:a16="http://schemas.microsoft.com/office/drawing/2014/main" id="{A844642F-704B-4770-B69A-33132D8623EF}"/>
              </a:ext>
            </a:extLst>
          </p:cNvPr>
          <p:cNvGrpSpPr/>
          <p:nvPr/>
        </p:nvGrpSpPr>
        <p:grpSpPr>
          <a:xfrm>
            <a:off x="10863620" y="4466954"/>
            <a:ext cx="91440" cy="91440"/>
            <a:chOff x="4511085" y="3795298"/>
            <a:chExt cx="91440" cy="91440"/>
          </a:xfrm>
        </p:grpSpPr>
        <p:cxnSp>
          <p:nvCxnSpPr>
            <p:cNvPr id="770" name="Straight Connector 769">
              <a:extLst>
                <a:ext uri="{FF2B5EF4-FFF2-40B4-BE49-F238E27FC236}">
                  <a16:creationId xmlns:a16="http://schemas.microsoft.com/office/drawing/2014/main" id="{C9F0490C-3E23-4E2D-AB19-CD0313520DAA}"/>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71" name="Straight Connector 770">
              <a:extLst>
                <a:ext uri="{FF2B5EF4-FFF2-40B4-BE49-F238E27FC236}">
                  <a16:creationId xmlns:a16="http://schemas.microsoft.com/office/drawing/2014/main" id="{1D15B45A-4748-4288-AB99-B41FC8024364}"/>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72" name="Group 771">
            <a:extLst>
              <a:ext uri="{FF2B5EF4-FFF2-40B4-BE49-F238E27FC236}">
                <a16:creationId xmlns:a16="http://schemas.microsoft.com/office/drawing/2014/main" id="{0991ADF5-354F-4C91-8851-1632D49F1087}"/>
              </a:ext>
            </a:extLst>
          </p:cNvPr>
          <p:cNvGrpSpPr/>
          <p:nvPr/>
        </p:nvGrpSpPr>
        <p:grpSpPr>
          <a:xfrm>
            <a:off x="10901987" y="4466954"/>
            <a:ext cx="91440" cy="91440"/>
            <a:chOff x="4511085" y="3795298"/>
            <a:chExt cx="91440" cy="91440"/>
          </a:xfrm>
        </p:grpSpPr>
        <p:cxnSp>
          <p:nvCxnSpPr>
            <p:cNvPr id="773" name="Straight Connector 772">
              <a:extLst>
                <a:ext uri="{FF2B5EF4-FFF2-40B4-BE49-F238E27FC236}">
                  <a16:creationId xmlns:a16="http://schemas.microsoft.com/office/drawing/2014/main" id="{B9071669-C7C3-4DFE-B073-20F71DE920F4}"/>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74" name="Straight Connector 773">
              <a:extLst>
                <a:ext uri="{FF2B5EF4-FFF2-40B4-BE49-F238E27FC236}">
                  <a16:creationId xmlns:a16="http://schemas.microsoft.com/office/drawing/2014/main" id="{31C8A2BD-D6E4-4329-B555-02BD8EC83C68}"/>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75" name="Group 774">
            <a:extLst>
              <a:ext uri="{FF2B5EF4-FFF2-40B4-BE49-F238E27FC236}">
                <a16:creationId xmlns:a16="http://schemas.microsoft.com/office/drawing/2014/main" id="{EC2CFBB6-7C17-4050-88B9-FFD2AA7FE62F}"/>
              </a:ext>
            </a:extLst>
          </p:cNvPr>
          <p:cNvGrpSpPr/>
          <p:nvPr/>
        </p:nvGrpSpPr>
        <p:grpSpPr>
          <a:xfrm>
            <a:off x="10997903" y="4466954"/>
            <a:ext cx="91440" cy="91440"/>
            <a:chOff x="4511085" y="3795298"/>
            <a:chExt cx="91440" cy="91440"/>
          </a:xfrm>
        </p:grpSpPr>
        <p:cxnSp>
          <p:nvCxnSpPr>
            <p:cNvPr id="776" name="Straight Connector 775">
              <a:extLst>
                <a:ext uri="{FF2B5EF4-FFF2-40B4-BE49-F238E27FC236}">
                  <a16:creationId xmlns:a16="http://schemas.microsoft.com/office/drawing/2014/main" id="{88F0E50B-9A24-4ADA-8EBC-817B02345A16}"/>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77" name="Straight Connector 776">
              <a:extLst>
                <a:ext uri="{FF2B5EF4-FFF2-40B4-BE49-F238E27FC236}">
                  <a16:creationId xmlns:a16="http://schemas.microsoft.com/office/drawing/2014/main" id="{DBFB39AE-E498-41BE-994C-0CD789E86FA3}"/>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778" name="Group 777">
            <a:extLst>
              <a:ext uri="{FF2B5EF4-FFF2-40B4-BE49-F238E27FC236}">
                <a16:creationId xmlns:a16="http://schemas.microsoft.com/office/drawing/2014/main" id="{0C9C07F7-0CD8-4142-9BEC-73B7D92FB87F}"/>
              </a:ext>
            </a:extLst>
          </p:cNvPr>
          <p:cNvGrpSpPr/>
          <p:nvPr/>
        </p:nvGrpSpPr>
        <p:grpSpPr>
          <a:xfrm>
            <a:off x="11033072" y="4466954"/>
            <a:ext cx="91440" cy="91440"/>
            <a:chOff x="4511085" y="3795298"/>
            <a:chExt cx="91440" cy="91440"/>
          </a:xfrm>
        </p:grpSpPr>
        <p:cxnSp>
          <p:nvCxnSpPr>
            <p:cNvPr id="779" name="Straight Connector 778">
              <a:extLst>
                <a:ext uri="{FF2B5EF4-FFF2-40B4-BE49-F238E27FC236}">
                  <a16:creationId xmlns:a16="http://schemas.microsoft.com/office/drawing/2014/main" id="{64851908-68D5-4DAF-A247-7B1D682B4CBB}"/>
                </a:ext>
              </a:extLst>
            </p:cNvPr>
            <p:cNvCxnSpPr/>
            <p:nvPr/>
          </p:nvCxnSpPr>
          <p:spPr bwMode="auto">
            <a:xfrm>
              <a:off x="4556139" y="3795298"/>
              <a:ext cx="0" cy="91440"/>
            </a:xfrm>
            <a:prstGeom prst="line">
              <a:avLst/>
            </a:prstGeom>
            <a:noFill/>
            <a:ln w="28575" cap="flat" cmpd="sng" algn="ctr">
              <a:solidFill>
                <a:schemeClr val="accent3"/>
              </a:solidFill>
              <a:prstDash val="solid"/>
              <a:round/>
              <a:headEnd type="none" w="med" len="med"/>
              <a:tailEnd type="none" w="med" len="med"/>
            </a:ln>
            <a:effectLst/>
          </p:spPr>
        </p:cxnSp>
        <p:cxnSp>
          <p:nvCxnSpPr>
            <p:cNvPr id="780" name="Straight Connector 779">
              <a:extLst>
                <a:ext uri="{FF2B5EF4-FFF2-40B4-BE49-F238E27FC236}">
                  <a16:creationId xmlns:a16="http://schemas.microsoft.com/office/drawing/2014/main" id="{FFAFC5C0-4EFD-483B-93CE-43D9AD134B1D}"/>
                </a:ext>
              </a:extLst>
            </p:cNvPr>
            <p:cNvCxnSpPr>
              <a:cxnSpLocks/>
            </p:cNvCxnSpPr>
            <p:nvPr/>
          </p:nvCxnSpPr>
          <p:spPr bwMode="auto">
            <a:xfrm rot="16200000">
              <a:off x="4556805" y="3795299"/>
              <a:ext cx="0" cy="914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29" name="Group 428">
            <a:extLst>
              <a:ext uri="{FF2B5EF4-FFF2-40B4-BE49-F238E27FC236}">
                <a16:creationId xmlns:a16="http://schemas.microsoft.com/office/drawing/2014/main" id="{2F592722-D5B1-4ADA-B96A-80B6E4C1B88D}"/>
              </a:ext>
            </a:extLst>
          </p:cNvPr>
          <p:cNvGrpSpPr/>
          <p:nvPr/>
        </p:nvGrpSpPr>
        <p:grpSpPr>
          <a:xfrm>
            <a:off x="6637457" y="2948258"/>
            <a:ext cx="4844761" cy="2508562"/>
            <a:chOff x="6279036" y="2306542"/>
            <a:chExt cx="4609809" cy="3990911"/>
          </a:xfrm>
        </p:grpSpPr>
        <p:sp>
          <p:nvSpPr>
            <p:cNvPr id="430" name="Line 17">
              <a:extLst>
                <a:ext uri="{FF2B5EF4-FFF2-40B4-BE49-F238E27FC236}">
                  <a16:creationId xmlns:a16="http://schemas.microsoft.com/office/drawing/2014/main" id="{9C5B113D-C121-4DBF-A3C5-2F638FA9E8FD}"/>
                </a:ext>
              </a:extLst>
            </p:cNvPr>
            <p:cNvSpPr>
              <a:spLocks noChangeShapeType="1"/>
            </p:cNvSpPr>
            <p:nvPr/>
          </p:nvSpPr>
          <p:spPr bwMode="auto">
            <a:xfrm>
              <a:off x="6913563" y="2428875"/>
              <a:ext cx="1588" cy="3081202"/>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31" name="Line 18">
              <a:extLst>
                <a:ext uri="{FF2B5EF4-FFF2-40B4-BE49-F238E27FC236}">
                  <a16:creationId xmlns:a16="http://schemas.microsoft.com/office/drawing/2014/main" id="{D155C7B5-21F7-429B-9FD5-4A1ACFF494A1}"/>
                </a:ext>
              </a:extLst>
            </p:cNvPr>
            <p:cNvSpPr>
              <a:spLocks noChangeShapeType="1"/>
            </p:cNvSpPr>
            <p:nvPr/>
          </p:nvSpPr>
          <p:spPr bwMode="auto">
            <a:xfrm>
              <a:off x="6834397" y="5489575"/>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32" name="Line 20">
              <a:extLst>
                <a:ext uri="{FF2B5EF4-FFF2-40B4-BE49-F238E27FC236}">
                  <a16:creationId xmlns:a16="http://schemas.microsoft.com/office/drawing/2014/main" id="{3200DD7F-AFC2-4A71-8264-FDCEF53AE83F}"/>
                </a:ext>
              </a:extLst>
            </p:cNvPr>
            <p:cNvSpPr>
              <a:spLocks noChangeShapeType="1"/>
            </p:cNvSpPr>
            <p:nvPr/>
          </p:nvSpPr>
          <p:spPr bwMode="auto">
            <a:xfrm>
              <a:off x="6824871" y="4879447"/>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33" name="Line 21">
              <a:extLst>
                <a:ext uri="{FF2B5EF4-FFF2-40B4-BE49-F238E27FC236}">
                  <a16:creationId xmlns:a16="http://schemas.microsoft.com/office/drawing/2014/main" id="{E7F5C77D-FFE4-4E8B-BAC8-D3B531F60C84}"/>
                </a:ext>
              </a:extLst>
            </p:cNvPr>
            <p:cNvSpPr>
              <a:spLocks noChangeShapeType="1"/>
            </p:cNvSpPr>
            <p:nvPr/>
          </p:nvSpPr>
          <p:spPr bwMode="auto">
            <a:xfrm>
              <a:off x="6824871" y="4269316"/>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34" name="Line 22">
              <a:extLst>
                <a:ext uri="{FF2B5EF4-FFF2-40B4-BE49-F238E27FC236}">
                  <a16:creationId xmlns:a16="http://schemas.microsoft.com/office/drawing/2014/main" id="{49E65818-6B30-4C68-B3FA-048AD8BD6F63}"/>
                </a:ext>
              </a:extLst>
            </p:cNvPr>
            <p:cNvSpPr>
              <a:spLocks noChangeShapeType="1"/>
            </p:cNvSpPr>
            <p:nvPr/>
          </p:nvSpPr>
          <p:spPr bwMode="auto">
            <a:xfrm>
              <a:off x="6824871" y="3659186"/>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35" name="Line 23">
              <a:extLst>
                <a:ext uri="{FF2B5EF4-FFF2-40B4-BE49-F238E27FC236}">
                  <a16:creationId xmlns:a16="http://schemas.microsoft.com/office/drawing/2014/main" id="{C64D6959-524C-493D-81E5-AEE11FA014D6}"/>
                </a:ext>
              </a:extLst>
            </p:cNvPr>
            <p:cNvSpPr>
              <a:spLocks noChangeShapeType="1"/>
            </p:cNvSpPr>
            <p:nvPr/>
          </p:nvSpPr>
          <p:spPr bwMode="auto">
            <a:xfrm>
              <a:off x="6824871" y="3049055"/>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36" name="Line 28">
              <a:extLst>
                <a:ext uri="{FF2B5EF4-FFF2-40B4-BE49-F238E27FC236}">
                  <a16:creationId xmlns:a16="http://schemas.microsoft.com/office/drawing/2014/main" id="{5BB33E95-06CA-4BB7-9D95-D028D8684285}"/>
                </a:ext>
              </a:extLst>
            </p:cNvPr>
            <p:cNvSpPr>
              <a:spLocks noChangeShapeType="1"/>
            </p:cNvSpPr>
            <p:nvPr/>
          </p:nvSpPr>
          <p:spPr bwMode="auto">
            <a:xfrm>
              <a:off x="6834397" y="2438924"/>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37" name="Rectangle 35">
              <a:extLst>
                <a:ext uri="{FF2B5EF4-FFF2-40B4-BE49-F238E27FC236}">
                  <a16:creationId xmlns:a16="http://schemas.microsoft.com/office/drawing/2014/main" id="{EF83D485-CACC-4A8D-8163-2ECDB5BE411E}"/>
                </a:ext>
              </a:extLst>
            </p:cNvPr>
            <p:cNvSpPr>
              <a:spLocks noChangeArrowheads="1"/>
            </p:cNvSpPr>
            <p:nvPr/>
          </p:nvSpPr>
          <p:spPr bwMode="auto">
            <a:xfrm>
              <a:off x="6688083" y="5353846"/>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0</a:t>
              </a:r>
              <a:endParaRPr lang="en-US" altLang="en-US" sz="1600" b="0" dirty="0">
                <a:solidFill>
                  <a:schemeClr val="bg1"/>
                </a:solidFill>
                <a:latin typeface="Calibri" panose="020F0502020204030204" pitchFamily="34" charset="0"/>
              </a:endParaRPr>
            </a:p>
          </p:txBody>
        </p:sp>
        <p:sp>
          <p:nvSpPr>
            <p:cNvPr id="438" name="Rectangle 38">
              <a:extLst>
                <a:ext uri="{FF2B5EF4-FFF2-40B4-BE49-F238E27FC236}">
                  <a16:creationId xmlns:a16="http://schemas.microsoft.com/office/drawing/2014/main" id="{7EB4C4D2-518B-46FD-90A0-AC2EB9B81CD5}"/>
                </a:ext>
              </a:extLst>
            </p:cNvPr>
            <p:cNvSpPr>
              <a:spLocks noChangeArrowheads="1"/>
            </p:cNvSpPr>
            <p:nvPr/>
          </p:nvSpPr>
          <p:spPr bwMode="auto">
            <a:xfrm>
              <a:off x="6577537" y="4744383"/>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20</a:t>
              </a:r>
              <a:endParaRPr lang="en-US" altLang="en-US" sz="1600" b="0" dirty="0">
                <a:solidFill>
                  <a:schemeClr val="bg1"/>
                </a:solidFill>
                <a:latin typeface="Calibri" panose="020F0502020204030204" pitchFamily="34" charset="0"/>
              </a:endParaRPr>
            </a:p>
          </p:txBody>
        </p:sp>
        <p:sp>
          <p:nvSpPr>
            <p:cNvPr id="439" name="Rectangle 39">
              <a:extLst>
                <a:ext uri="{FF2B5EF4-FFF2-40B4-BE49-F238E27FC236}">
                  <a16:creationId xmlns:a16="http://schemas.microsoft.com/office/drawing/2014/main" id="{08C28D1B-147C-4E23-B825-1779585D1ABF}"/>
                </a:ext>
              </a:extLst>
            </p:cNvPr>
            <p:cNvSpPr>
              <a:spLocks noChangeArrowheads="1"/>
            </p:cNvSpPr>
            <p:nvPr/>
          </p:nvSpPr>
          <p:spPr bwMode="auto">
            <a:xfrm>
              <a:off x="6577537" y="4134923"/>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40</a:t>
              </a:r>
              <a:endParaRPr lang="en-US" altLang="en-US" sz="1600" b="0" dirty="0">
                <a:solidFill>
                  <a:schemeClr val="bg1"/>
                </a:solidFill>
                <a:latin typeface="Calibri" panose="020F0502020204030204" pitchFamily="34" charset="0"/>
              </a:endParaRPr>
            </a:p>
          </p:txBody>
        </p:sp>
        <p:sp>
          <p:nvSpPr>
            <p:cNvPr id="440" name="Rectangle 40">
              <a:extLst>
                <a:ext uri="{FF2B5EF4-FFF2-40B4-BE49-F238E27FC236}">
                  <a16:creationId xmlns:a16="http://schemas.microsoft.com/office/drawing/2014/main" id="{7DB388D8-77F2-4961-9859-006C4D2C2BB5}"/>
                </a:ext>
              </a:extLst>
            </p:cNvPr>
            <p:cNvSpPr>
              <a:spLocks noChangeArrowheads="1"/>
            </p:cNvSpPr>
            <p:nvPr/>
          </p:nvSpPr>
          <p:spPr bwMode="auto">
            <a:xfrm>
              <a:off x="6577537" y="3525462"/>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60</a:t>
              </a:r>
              <a:endParaRPr lang="en-US" altLang="en-US" sz="1600" b="0" dirty="0">
                <a:solidFill>
                  <a:schemeClr val="bg1"/>
                </a:solidFill>
                <a:latin typeface="Calibri" panose="020F0502020204030204" pitchFamily="34" charset="0"/>
              </a:endParaRPr>
            </a:p>
          </p:txBody>
        </p:sp>
        <p:sp>
          <p:nvSpPr>
            <p:cNvPr id="441" name="Rectangle 41">
              <a:extLst>
                <a:ext uri="{FF2B5EF4-FFF2-40B4-BE49-F238E27FC236}">
                  <a16:creationId xmlns:a16="http://schemas.microsoft.com/office/drawing/2014/main" id="{FA9A531E-FC4B-41EF-802C-C7D5BB1E4D43}"/>
                </a:ext>
              </a:extLst>
            </p:cNvPr>
            <p:cNvSpPr>
              <a:spLocks noChangeArrowheads="1"/>
            </p:cNvSpPr>
            <p:nvPr/>
          </p:nvSpPr>
          <p:spPr bwMode="auto">
            <a:xfrm>
              <a:off x="6577537" y="2916002"/>
              <a:ext cx="208391"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rPr>
                <a:t>80</a:t>
              </a:r>
            </a:p>
          </p:txBody>
        </p:sp>
        <p:sp>
          <p:nvSpPr>
            <p:cNvPr id="442" name="Rectangle 45">
              <a:extLst>
                <a:ext uri="{FF2B5EF4-FFF2-40B4-BE49-F238E27FC236}">
                  <a16:creationId xmlns:a16="http://schemas.microsoft.com/office/drawing/2014/main" id="{3589D525-8BB8-455C-989F-5B3D3CBE6054}"/>
                </a:ext>
              </a:extLst>
            </p:cNvPr>
            <p:cNvSpPr>
              <a:spLocks noChangeArrowheads="1"/>
            </p:cNvSpPr>
            <p:nvPr/>
          </p:nvSpPr>
          <p:spPr bwMode="auto">
            <a:xfrm>
              <a:off x="6470168" y="2306542"/>
              <a:ext cx="31258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rPr>
                <a:t>100</a:t>
              </a:r>
            </a:p>
          </p:txBody>
        </p:sp>
        <p:sp>
          <p:nvSpPr>
            <p:cNvPr id="443" name="Rectangle 51">
              <a:extLst>
                <a:ext uri="{FF2B5EF4-FFF2-40B4-BE49-F238E27FC236}">
                  <a16:creationId xmlns:a16="http://schemas.microsoft.com/office/drawing/2014/main" id="{A28ECADF-5013-46BC-A781-0EC20D9B57C4}"/>
                </a:ext>
              </a:extLst>
            </p:cNvPr>
            <p:cNvSpPr>
              <a:spLocks noChangeArrowheads="1"/>
            </p:cNvSpPr>
            <p:nvPr/>
          </p:nvSpPr>
          <p:spPr bwMode="auto">
            <a:xfrm rot="16200000">
              <a:off x="4824743" y="3899044"/>
              <a:ext cx="3119438" cy="210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1" dirty="0">
                  <a:solidFill>
                    <a:schemeClr val="bg1"/>
                  </a:solidFill>
                  <a:latin typeface="Calibri" panose="020F0502020204030204" pitchFamily="34" charset="0"/>
                </a:rPr>
                <a:t>OS (%)</a:t>
              </a:r>
            </a:p>
          </p:txBody>
        </p:sp>
        <p:sp>
          <p:nvSpPr>
            <p:cNvPr id="444" name="Line 18">
              <a:extLst>
                <a:ext uri="{FF2B5EF4-FFF2-40B4-BE49-F238E27FC236}">
                  <a16:creationId xmlns:a16="http://schemas.microsoft.com/office/drawing/2014/main" id="{B8D01F2D-CCB5-4113-989B-DB4CB3BBEAB2}"/>
                </a:ext>
              </a:extLst>
            </p:cNvPr>
            <p:cNvSpPr>
              <a:spLocks noChangeShapeType="1"/>
            </p:cNvSpPr>
            <p:nvPr/>
          </p:nvSpPr>
          <p:spPr bwMode="auto">
            <a:xfrm>
              <a:off x="6923296" y="5489575"/>
              <a:ext cx="396554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45" name="Line 18">
              <a:extLst>
                <a:ext uri="{FF2B5EF4-FFF2-40B4-BE49-F238E27FC236}">
                  <a16:creationId xmlns:a16="http://schemas.microsoft.com/office/drawing/2014/main" id="{2CBB2305-34EE-4779-921E-689D9B65FE07}"/>
                </a:ext>
              </a:extLst>
            </p:cNvPr>
            <p:cNvSpPr>
              <a:spLocks noChangeShapeType="1"/>
            </p:cNvSpPr>
            <p:nvPr/>
          </p:nvSpPr>
          <p:spPr bwMode="auto">
            <a:xfrm rot="5400000">
              <a:off x="6865774"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46" name="Line 18">
              <a:extLst>
                <a:ext uri="{FF2B5EF4-FFF2-40B4-BE49-F238E27FC236}">
                  <a16:creationId xmlns:a16="http://schemas.microsoft.com/office/drawing/2014/main" id="{F3AFCBE8-E285-4AE5-AC5B-143E71F51CC2}"/>
                </a:ext>
              </a:extLst>
            </p:cNvPr>
            <p:cNvSpPr>
              <a:spLocks noChangeShapeType="1"/>
            </p:cNvSpPr>
            <p:nvPr/>
          </p:nvSpPr>
          <p:spPr bwMode="auto">
            <a:xfrm rot="5400000">
              <a:off x="7182298"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47" name="Line 18">
              <a:extLst>
                <a:ext uri="{FF2B5EF4-FFF2-40B4-BE49-F238E27FC236}">
                  <a16:creationId xmlns:a16="http://schemas.microsoft.com/office/drawing/2014/main" id="{8E5C895B-B356-421E-85B0-45A7AA681F26}"/>
                </a:ext>
              </a:extLst>
            </p:cNvPr>
            <p:cNvSpPr>
              <a:spLocks noChangeShapeType="1"/>
            </p:cNvSpPr>
            <p:nvPr/>
          </p:nvSpPr>
          <p:spPr bwMode="auto">
            <a:xfrm rot="5400000">
              <a:off x="7498821"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48" name="Line 18">
              <a:extLst>
                <a:ext uri="{FF2B5EF4-FFF2-40B4-BE49-F238E27FC236}">
                  <a16:creationId xmlns:a16="http://schemas.microsoft.com/office/drawing/2014/main" id="{59B50C5D-FE8F-4A0F-8FD5-82F2416D2E71}"/>
                </a:ext>
              </a:extLst>
            </p:cNvPr>
            <p:cNvSpPr>
              <a:spLocks noChangeShapeType="1"/>
            </p:cNvSpPr>
            <p:nvPr/>
          </p:nvSpPr>
          <p:spPr bwMode="auto">
            <a:xfrm rot="5400000">
              <a:off x="7815345"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49" name="Line 18">
              <a:extLst>
                <a:ext uri="{FF2B5EF4-FFF2-40B4-BE49-F238E27FC236}">
                  <a16:creationId xmlns:a16="http://schemas.microsoft.com/office/drawing/2014/main" id="{4CBB5542-D1A3-468E-9EA9-3571F587F78D}"/>
                </a:ext>
              </a:extLst>
            </p:cNvPr>
            <p:cNvSpPr>
              <a:spLocks noChangeShapeType="1"/>
            </p:cNvSpPr>
            <p:nvPr/>
          </p:nvSpPr>
          <p:spPr bwMode="auto">
            <a:xfrm rot="5400000">
              <a:off x="8131868"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50" name="Line 18">
              <a:extLst>
                <a:ext uri="{FF2B5EF4-FFF2-40B4-BE49-F238E27FC236}">
                  <a16:creationId xmlns:a16="http://schemas.microsoft.com/office/drawing/2014/main" id="{5CE93D12-FB32-4624-9590-F460444958FF}"/>
                </a:ext>
              </a:extLst>
            </p:cNvPr>
            <p:cNvSpPr>
              <a:spLocks noChangeShapeType="1"/>
            </p:cNvSpPr>
            <p:nvPr/>
          </p:nvSpPr>
          <p:spPr bwMode="auto">
            <a:xfrm rot="5400000">
              <a:off x="8448392"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51" name="Line 18">
              <a:extLst>
                <a:ext uri="{FF2B5EF4-FFF2-40B4-BE49-F238E27FC236}">
                  <a16:creationId xmlns:a16="http://schemas.microsoft.com/office/drawing/2014/main" id="{2F41F792-6D0A-4389-BF5B-802434DE97B5}"/>
                </a:ext>
              </a:extLst>
            </p:cNvPr>
            <p:cNvSpPr>
              <a:spLocks noChangeShapeType="1"/>
            </p:cNvSpPr>
            <p:nvPr/>
          </p:nvSpPr>
          <p:spPr bwMode="auto">
            <a:xfrm rot="5400000">
              <a:off x="8764915"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52" name="Line 18">
              <a:extLst>
                <a:ext uri="{FF2B5EF4-FFF2-40B4-BE49-F238E27FC236}">
                  <a16:creationId xmlns:a16="http://schemas.microsoft.com/office/drawing/2014/main" id="{596D547D-1117-4E1F-A8E4-C6332C9A7A07}"/>
                </a:ext>
              </a:extLst>
            </p:cNvPr>
            <p:cNvSpPr>
              <a:spLocks noChangeShapeType="1"/>
            </p:cNvSpPr>
            <p:nvPr/>
          </p:nvSpPr>
          <p:spPr bwMode="auto">
            <a:xfrm rot="5400000">
              <a:off x="9081439"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53" name="Line 18">
              <a:extLst>
                <a:ext uri="{FF2B5EF4-FFF2-40B4-BE49-F238E27FC236}">
                  <a16:creationId xmlns:a16="http://schemas.microsoft.com/office/drawing/2014/main" id="{39891B31-B58F-43FD-AD56-AC69EDA10407}"/>
                </a:ext>
              </a:extLst>
            </p:cNvPr>
            <p:cNvSpPr>
              <a:spLocks noChangeShapeType="1"/>
            </p:cNvSpPr>
            <p:nvPr/>
          </p:nvSpPr>
          <p:spPr bwMode="auto">
            <a:xfrm rot="5400000">
              <a:off x="9397962"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54" name="Line 18">
              <a:extLst>
                <a:ext uri="{FF2B5EF4-FFF2-40B4-BE49-F238E27FC236}">
                  <a16:creationId xmlns:a16="http://schemas.microsoft.com/office/drawing/2014/main" id="{B32BB645-1F83-43BF-9B40-8A58C760198F}"/>
                </a:ext>
              </a:extLst>
            </p:cNvPr>
            <p:cNvSpPr>
              <a:spLocks noChangeShapeType="1"/>
            </p:cNvSpPr>
            <p:nvPr/>
          </p:nvSpPr>
          <p:spPr bwMode="auto">
            <a:xfrm rot="5400000">
              <a:off x="9714486"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55" name="Line 18">
              <a:extLst>
                <a:ext uri="{FF2B5EF4-FFF2-40B4-BE49-F238E27FC236}">
                  <a16:creationId xmlns:a16="http://schemas.microsoft.com/office/drawing/2014/main" id="{6B8EB675-A959-45D1-9963-95436A5BE507}"/>
                </a:ext>
              </a:extLst>
            </p:cNvPr>
            <p:cNvSpPr>
              <a:spLocks noChangeShapeType="1"/>
            </p:cNvSpPr>
            <p:nvPr/>
          </p:nvSpPr>
          <p:spPr bwMode="auto">
            <a:xfrm rot="5400000">
              <a:off x="10031009" y="5547985"/>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56" name="Line 18">
              <a:extLst>
                <a:ext uri="{FF2B5EF4-FFF2-40B4-BE49-F238E27FC236}">
                  <a16:creationId xmlns:a16="http://schemas.microsoft.com/office/drawing/2014/main" id="{4BC407C5-C503-455F-9509-545746ECFC71}"/>
                </a:ext>
              </a:extLst>
            </p:cNvPr>
            <p:cNvSpPr>
              <a:spLocks noChangeShapeType="1"/>
            </p:cNvSpPr>
            <p:nvPr/>
          </p:nvSpPr>
          <p:spPr bwMode="auto">
            <a:xfrm rot="5400000">
              <a:off x="10664052" y="5547985"/>
              <a:ext cx="11682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57" name="Rectangle 35">
              <a:extLst>
                <a:ext uri="{FF2B5EF4-FFF2-40B4-BE49-F238E27FC236}">
                  <a16:creationId xmlns:a16="http://schemas.microsoft.com/office/drawing/2014/main" id="{D73C6D98-D6D5-4ED7-A9D0-D8F17A05F9B4}"/>
                </a:ext>
              </a:extLst>
            </p:cNvPr>
            <p:cNvSpPr>
              <a:spLocks noChangeArrowheads="1"/>
            </p:cNvSpPr>
            <p:nvPr/>
          </p:nvSpPr>
          <p:spPr bwMode="auto">
            <a:xfrm>
              <a:off x="6874586" y="5614594"/>
              <a:ext cx="104196"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0</a:t>
              </a:r>
              <a:endParaRPr lang="en-US" altLang="en-US" sz="1600" b="0" dirty="0">
                <a:solidFill>
                  <a:schemeClr val="bg1"/>
                </a:solidFill>
                <a:latin typeface="Calibri" panose="020F0502020204030204" pitchFamily="34" charset="0"/>
              </a:endParaRPr>
            </a:p>
          </p:txBody>
        </p:sp>
        <p:sp>
          <p:nvSpPr>
            <p:cNvPr id="458" name="Rectangle 35">
              <a:extLst>
                <a:ext uri="{FF2B5EF4-FFF2-40B4-BE49-F238E27FC236}">
                  <a16:creationId xmlns:a16="http://schemas.microsoft.com/office/drawing/2014/main" id="{2BC95917-7450-476F-B035-02038D66B715}"/>
                </a:ext>
              </a:extLst>
            </p:cNvPr>
            <p:cNvSpPr>
              <a:spLocks noChangeArrowheads="1"/>
            </p:cNvSpPr>
            <p:nvPr/>
          </p:nvSpPr>
          <p:spPr bwMode="auto">
            <a:xfrm>
              <a:off x="7196940" y="5614594"/>
              <a:ext cx="104196"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a:t>
              </a:r>
              <a:endParaRPr lang="en-US" altLang="en-US" sz="1600" b="0" dirty="0">
                <a:solidFill>
                  <a:schemeClr val="bg1"/>
                </a:solidFill>
                <a:latin typeface="Calibri" panose="020F0502020204030204" pitchFamily="34" charset="0"/>
              </a:endParaRPr>
            </a:p>
          </p:txBody>
        </p:sp>
        <p:sp>
          <p:nvSpPr>
            <p:cNvPr id="459" name="Rectangle 35">
              <a:extLst>
                <a:ext uri="{FF2B5EF4-FFF2-40B4-BE49-F238E27FC236}">
                  <a16:creationId xmlns:a16="http://schemas.microsoft.com/office/drawing/2014/main" id="{4AC978BB-5E78-4FAE-BA0F-8918937043D3}"/>
                </a:ext>
              </a:extLst>
            </p:cNvPr>
            <p:cNvSpPr>
              <a:spLocks noChangeArrowheads="1"/>
            </p:cNvSpPr>
            <p:nvPr/>
          </p:nvSpPr>
          <p:spPr bwMode="auto">
            <a:xfrm>
              <a:off x="7506938" y="5614594"/>
              <a:ext cx="104196"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6</a:t>
              </a:r>
              <a:endParaRPr lang="en-US" altLang="en-US" sz="1600" b="0" dirty="0">
                <a:solidFill>
                  <a:schemeClr val="bg1"/>
                </a:solidFill>
                <a:latin typeface="Calibri" panose="020F0502020204030204" pitchFamily="34" charset="0"/>
              </a:endParaRPr>
            </a:p>
          </p:txBody>
        </p:sp>
        <p:sp>
          <p:nvSpPr>
            <p:cNvPr id="460" name="Rectangle 35">
              <a:extLst>
                <a:ext uri="{FF2B5EF4-FFF2-40B4-BE49-F238E27FC236}">
                  <a16:creationId xmlns:a16="http://schemas.microsoft.com/office/drawing/2014/main" id="{68E02D5E-2DD3-4587-84E0-87CF109E673F}"/>
                </a:ext>
              </a:extLst>
            </p:cNvPr>
            <p:cNvSpPr>
              <a:spLocks noChangeArrowheads="1"/>
            </p:cNvSpPr>
            <p:nvPr/>
          </p:nvSpPr>
          <p:spPr bwMode="auto">
            <a:xfrm>
              <a:off x="7832642" y="5614594"/>
              <a:ext cx="104196"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9</a:t>
              </a:r>
              <a:endParaRPr lang="en-US" altLang="en-US" sz="1600" b="0" dirty="0">
                <a:solidFill>
                  <a:schemeClr val="bg1"/>
                </a:solidFill>
                <a:latin typeface="Calibri" panose="020F0502020204030204" pitchFamily="34" charset="0"/>
              </a:endParaRPr>
            </a:p>
          </p:txBody>
        </p:sp>
        <p:sp>
          <p:nvSpPr>
            <p:cNvPr id="461" name="Rectangle 35">
              <a:extLst>
                <a:ext uri="{FF2B5EF4-FFF2-40B4-BE49-F238E27FC236}">
                  <a16:creationId xmlns:a16="http://schemas.microsoft.com/office/drawing/2014/main" id="{4F3450D7-9A4F-4457-B899-7DE795DB3039}"/>
                </a:ext>
              </a:extLst>
            </p:cNvPr>
            <p:cNvSpPr>
              <a:spLocks noChangeArrowheads="1"/>
            </p:cNvSpPr>
            <p:nvPr/>
          </p:nvSpPr>
          <p:spPr bwMode="auto">
            <a:xfrm>
              <a:off x="8095782" y="5614594"/>
              <a:ext cx="208390"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12</a:t>
              </a:r>
              <a:endParaRPr lang="en-US" altLang="en-US" sz="1600" b="0" dirty="0">
                <a:solidFill>
                  <a:schemeClr val="bg1"/>
                </a:solidFill>
                <a:latin typeface="Calibri" panose="020F0502020204030204" pitchFamily="34" charset="0"/>
              </a:endParaRPr>
            </a:p>
          </p:txBody>
        </p:sp>
        <p:sp>
          <p:nvSpPr>
            <p:cNvPr id="462" name="Rectangle 35">
              <a:extLst>
                <a:ext uri="{FF2B5EF4-FFF2-40B4-BE49-F238E27FC236}">
                  <a16:creationId xmlns:a16="http://schemas.microsoft.com/office/drawing/2014/main" id="{EF6324E2-796E-4B73-913D-C84E93851743}"/>
                </a:ext>
              </a:extLst>
            </p:cNvPr>
            <p:cNvSpPr>
              <a:spLocks noChangeArrowheads="1"/>
            </p:cNvSpPr>
            <p:nvPr/>
          </p:nvSpPr>
          <p:spPr bwMode="auto">
            <a:xfrm>
              <a:off x="8406263" y="5614594"/>
              <a:ext cx="208390"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15</a:t>
              </a:r>
              <a:endParaRPr lang="en-US" altLang="en-US" sz="1600" b="0" dirty="0">
                <a:solidFill>
                  <a:schemeClr val="bg1"/>
                </a:solidFill>
                <a:latin typeface="Calibri" panose="020F0502020204030204" pitchFamily="34" charset="0"/>
              </a:endParaRPr>
            </a:p>
          </p:txBody>
        </p:sp>
        <p:sp>
          <p:nvSpPr>
            <p:cNvPr id="463" name="Rectangle 35">
              <a:extLst>
                <a:ext uri="{FF2B5EF4-FFF2-40B4-BE49-F238E27FC236}">
                  <a16:creationId xmlns:a16="http://schemas.microsoft.com/office/drawing/2014/main" id="{861F1424-0EB0-4515-9CF9-10B65732D259}"/>
                </a:ext>
              </a:extLst>
            </p:cNvPr>
            <p:cNvSpPr>
              <a:spLocks noChangeArrowheads="1"/>
            </p:cNvSpPr>
            <p:nvPr/>
          </p:nvSpPr>
          <p:spPr bwMode="auto">
            <a:xfrm>
              <a:off x="8716528" y="5614594"/>
              <a:ext cx="208390"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18</a:t>
              </a:r>
              <a:endParaRPr lang="en-US" altLang="en-US" sz="1600" b="0" dirty="0">
                <a:solidFill>
                  <a:schemeClr val="bg1"/>
                </a:solidFill>
                <a:latin typeface="Calibri" panose="020F0502020204030204" pitchFamily="34" charset="0"/>
              </a:endParaRPr>
            </a:p>
          </p:txBody>
        </p:sp>
        <p:sp>
          <p:nvSpPr>
            <p:cNvPr id="464" name="Rectangle 35">
              <a:extLst>
                <a:ext uri="{FF2B5EF4-FFF2-40B4-BE49-F238E27FC236}">
                  <a16:creationId xmlns:a16="http://schemas.microsoft.com/office/drawing/2014/main" id="{B6A70284-8085-40BA-A07E-BB55379C0EBC}"/>
                </a:ext>
              </a:extLst>
            </p:cNvPr>
            <p:cNvSpPr>
              <a:spLocks noChangeArrowheads="1"/>
            </p:cNvSpPr>
            <p:nvPr/>
          </p:nvSpPr>
          <p:spPr bwMode="auto">
            <a:xfrm>
              <a:off x="9051113" y="5614594"/>
              <a:ext cx="208390"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21</a:t>
              </a:r>
              <a:endParaRPr lang="en-US" altLang="en-US" sz="1600" b="0" dirty="0">
                <a:solidFill>
                  <a:schemeClr val="bg1"/>
                </a:solidFill>
                <a:latin typeface="Calibri" panose="020F0502020204030204" pitchFamily="34" charset="0"/>
              </a:endParaRPr>
            </a:p>
          </p:txBody>
        </p:sp>
        <p:sp>
          <p:nvSpPr>
            <p:cNvPr id="465" name="Rectangle 35">
              <a:extLst>
                <a:ext uri="{FF2B5EF4-FFF2-40B4-BE49-F238E27FC236}">
                  <a16:creationId xmlns:a16="http://schemas.microsoft.com/office/drawing/2014/main" id="{4B739661-57E6-43BE-96BF-4B6EE9411860}"/>
                </a:ext>
              </a:extLst>
            </p:cNvPr>
            <p:cNvSpPr>
              <a:spLocks noChangeArrowheads="1"/>
            </p:cNvSpPr>
            <p:nvPr/>
          </p:nvSpPr>
          <p:spPr bwMode="auto">
            <a:xfrm>
              <a:off x="9350889" y="5614594"/>
              <a:ext cx="208390"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24</a:t>
              </a:r>
              <a:endParaRPr lang="en-US" altLang="en-US" sz="1600" b="0" dirty="0">
                <a:solidFill>
                  <a:schemeClr val="bg1"/>
                </a:solidFill>
                <a:latin typeface="Calibri" panose="020F0502020204030204" pitchFamily="34" charset="0"/>
              </a:endParaRPr>
            </a:p>
          </p:txBody>
        </p:sp>
        <p:sp>
          <p:nvSpPr>
            <p:cNvPr id="466" name="Rectangle 35">
              <a:extLst>
                <a:ext uri="{FF2B5EF4-FFF2-40B4-BE49-F238E27FC236}">
                  <a16:creationId xmlns:a16="http://schemas.microsoft.com/office/drawing/2014/main" id="{394984B8-8FFC-4266-986F-5DFA7BFE553D}"/>
                </a:ext>
              </a:extLst>
            </p:cNvPr>
            <p:cNvSpPr>
              <a:spLocks noChangeArrowheads="1"/>
            </p:cNvSpPr>
            <p:nvPr/>
          </p:nvSpPr>
          <p:spPr bwMode="auto">
            <a:xfrm>
              <a:off x="9677880" y="5614594"/>
              <a:ext cx="208390" cy="35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27</a:t>
              </a:r>
              <a:endParaRPr lang="en-US" altLang="en-US" sz="1600" b="0" dirty="0">
                <a:solidFill>
                  <a:schemeClr val="bg1"/>
                </a:solidFill>
                <a:latin typeface="Calibri" panose="020F0502020204030204" pitchFamily="34" charset="0"/>
              </a:endParaRPr>
            </a:p>
          </p:txBody>
        </p:sp>
        <p:sp>
          <p:nvSpPr>
            <p:cNvPr id="467" name="Rectangle 35">
              <a:extLst>
                <a:ext uri="{FF2B5EF4-FFF2-40B4-BE49-F238E27FC236}">
                  <a16:creationId xmlns:a16="http://schemas.microsoft.com/office/drawing/2014/main" id="{68C71BAD-6E47-4C0B-87A3-347C8E9C1298}"/>
                </a:ext>
              </a:extLst>
            </p:cNvPr>
            <p:cNvSpPr>
              <a:spLocks noChangeArrowheads="1"/>
            </p:cNvSpPr>
            <p:nvPr/>
          </p:nvSpPr>
          <p:spPr bwMode="auto">
            <a:xfrm>
              <a:off x="9976602" y="5604386"/>
              <a:ext cx="214390" cy="364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30</a:t>
              </a:r>
              <a:endParaRPr lang="en-US" altLang="en-US" sz="1600" b="0" dirty="0">
                <a:solidFill>
                  <a:schemeClr val="bg1"/>
                </a:solidFill>
                <a:latin typeface="Calibri" panose="020F0502020204030204" pitchFamily="34" charset="0"/>
              </a:endParaRPr>
            </a:p>
          </p:txBody>
        </p:sp>
        <p:sp>
          <p:nvSpPr>
            <p:cNvPr id="468" name="Rectangle 35">
              <a:extLst>
                <a:ext uri="{FF2B5EF4-FFF2-40B4-BE49-F238E27FC236}">
                  <a16:creationId xmlns:a16="http://schemas.microsoft.com/office/drawing/2014/main" id="{59000F40-4EE2-4281-9308-6483502A7A7D}"/>
                </a:ext>
              </a:extLst>
            </p:cNvPr>
            <p:cNvSpPr>
              <a:spLocks noChangeArrowheads="1"/>
            </p:cNvSpPr>
            <p:nvPr/>
          </p:nvSpPr>
          <p:spPr bwMode="auto">
            <a:xfrm>
              <a:off x="10645002" y="5614594"/>
              <a:ext cx="198284" cy="352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36</a:t>
              </a:r>
              <a:endParaRPr lang="en-US" altLang="en-US" sz="1600" b="0" dirty="0">
                <a:solidFill>
                  <a:schemeClr val="bg1"/>
                </a:solidFill>
                <a:latin typeface="Calibri" panose="020F0502020204030204" pitchFamily="34" charset="0"/>
              </a:endParaRPr>
            </a:p>
          </p:txBody>
        </p:sp>
        <p:sp>
          <p:nvSpPr>
            <p:cNvPr id="469" name="Rectangle 35">
              <a:extLst>
                <a:ext uri="{FF2B5EF4-FFF2-40B4-BE49-F238E27FC236}">
                  <a16:creationId xmlns:a16="http://schemas.microsoft.com/office/drawing/2014/main" id="{E507249C-A34A-4BE7-8CFA-B2ABE5F8213B}"/>
                </a:ext>
              </a:extLst>
            </p:cNvPr>
            <p:cNvSpPr>
              <a:spLocks noChangeArrowheads="1"/>
            </p:cNvSpPr>
            <p:nvPr/>
          </p:nvSpPr>
          <p:spPr bwMode="auto">
            <a:xfrm>
              <a:off x="6907420" y="5942950"/>
              <a:ext cx="3905225" cy="35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1" dirty="0">
                  <a:solidFill>
                    <a:schemeClr val="bg1"/>
                  </a:solidFill>
                  <a:latin typeface="Calibri" panose="020F0502020204030204" pitchFamily="34" charset="0"/>
                  <a:cs typeface="Calibri" panose="020F0502020204030204" pitchFamily="34" charset="0"/>
                </a:rPr>
                <a:t>Mo</a:t>
              </a:r>
              <a:endParaRPr lang="en-US" altLang="en-US" sz="1600" b="1" dirty="0">
                <a:solidFill>
                  <a:schemeClr val="bg1"/>
                </a:solidFill>
                <a:latin typeface="Calibri" panose="020F0502020204030204" pitchFamily="34" charset="0"/>
              </a:endParaRPr>
            </a:p>
          </p:txBody>
        </p:sp>
        <p:sp>
          <p:nvSpPr>
            <p:cNvPr id="470" name="Line 18">
              <a:extLst>
                <a:ext uri="{FF2B5EF4-FFF2-40B4-BE49-F238E27FC236}">
                  <a16:creationId xmlns:a16="http://schemas.microsoft.com/office/drawing/2014/main" id="{277EBF88-954F-4D9F-A275-FB17C737FB8F}"/>
                </a:ext>
              </a:extLst>
            </p:cNvPr>
            <p:cNvSpPr>
              <a:spLocks noChangeShapeType="1"/>
            </p:cNvSpPr>
            <p:nvPr/>
          </p:nvSpPr>
          <p:spPr bwMode="auto">
            <a:xfrm rot="5400000">
              <a:off x="6668489" y="3965014"/>
              <a:ext cx="3040519" cy="0"/>
            </a:xfrm>
            <a:prstGeom prst="line">
              <a:avLst/>
            </a:prstGeom>
            <a:noFill/>
            <a:ln w="28575">
              <a:solidFill>
                <a:schemeClr val="bg1"/>
              </a:solidFill>
              <a:prstDash val="sysDash"/>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71" name="Line 18">
              <a:extLst>
                <a:ext uri="{FF2B5EF4-FFF2-40B4-BE49-F238E27FC236}">
                  <a16:creationId xmlns:a16="http://schemas.microsoft.com/office/drawing/2014/main" id="{C5787619-A960-40ED-B0A4-8E8C38F22CE4}"/>
                </a:ext>
              </a:extLst>
            </p:cNvPr>
            <p:cNvSpPr>
              <a:spLocks noChangeShapeType="1"/>
            </p:cNvSpPr>
            <p:nvPr/>
          </p:nvSpPr>
          <p:spPr bwMode="auto">
            <a:xfrm rot="5400000">
              <a:off x="10347532" y="5547987"/>
              <a:ext cx="116819"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72" name="Rectangle 35">
              <a:extLst>
                <a:ext uri="{FF2B5EF4-FFF2-40B4-BE49-F238E27FC236}">
                  <a16:creationId xmlns:a16="http://schemas.microsoft.com/office/drawing/2014/main" id="{F988E4E5-5512-4F6C-9C10-B34F64EA2ED5}"/>
                </a:ext>
              </a:extLst>
            </p:cNvPr>
            <p:cNvSpPr>
              <a:spLocks noChangeArrowheads="1"/>
            </p:cNvSpPr>
            <p:nvPr/>
          </p:nvSpPr>
          <p:spPr bwMode="auto">
            <a:xfrm>
              <a:off x="10305333" y="5614594"/>
              <a:ext cx="198284" cy="352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600" b="0" dirty="0">
                  <a:solidFill>
                    <a:schemeClr val="bg1"/>
                  </a:solidFill>
                  <a:latin typeface="Calibri" panose="020F0502020204030204" pitchFamily="34" charset="0"/>
                  <a:cs typeface="Calibri" panose="020F0502020204030204" pitchFamily="34" charset="0"/>
                </a:rPr>
                <a:t>33</a:t>
              </a:r>
              <a:endParaRPr lang="en-US" altLang="en-US" sz="1600" b="0" dirty="0">
                <a:solidFill>
                  <a:schemeClr val="bg1"/>
                </a:solidFill>
                <a:latin typeface="Calibri" panose="020F0502020204030204" pitchFamily="34" charset="0"/>
              </a:endParaRPr>
            </a:p>
          </p:txBody>
        </p:sp>
        <p:sp>
          <p:nvSpPr>
            <p:cNvPr id="473" name="Line 18">
              <a:extLst>
                <a:ext uri="{FF2B5EF4-FFF2-40B4-BE49-F238E27FC236}">
                  <a16:creationId xmlns:a16="http://schemas.microsoft.com/office/drawing/2014/main" id="{4E26D17A-AB66-4EFF-A195-3F21AA41E36B}"/>
                </a:ext>
              </a:extLst>
            </p:cNvPr>
            <p:cNvSpPr>
              <a:spLocks noChangeShapeType="1"/>
            </p:cNvSpPr>
            <p:nvPr/>
          </p:nvSpPr>
          <p:spPr bwMode="auto">
            <a:xfrm rot="5400000">
              <a:off x="7974477" y="4000264"/>
              <a:ext cx="2970023" cy="0"/>
            </a:xfrm>
            <a:prstGeom prst="line">
              <a:avLst/>
            </a:prstGeom>
            <a:noFill/>
            <a:ln w="28575">
              <a:solidFill>
                <a:schemeClr val="bg1"/>
              </a:solidFill>
              <a:prstDash val="sysDash"/>
              <a:round/>
              <a:headEnd/>
              <a:tailEn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grpSp>
      <p:sp>
        <p:nvSpPr>
          <p:cNvPr id="484" name="TextBox 483">
            <a:extLst>
              <a:ext uri="{FF2B5EF4-FFF2-40B4-BE49-F238E27FC236}">
                <a16:creationId xmlns:a16="http://schemas.microsoft.com/office/drawing/2014/main" id="{AB76C31B-7F42-4B77-84BE-9BC8FF74F7B3}"/>
              </a:ext>
            </a:extLst>
          </p:cNvPr>
          <p:cNvSpPr txBox="1"/>
          <p:nvPr/>
        </p:nvSpPr>
        <p:spPr bwMode="auto">
          <a:xfrm>
            <a:off x="4411021" y="6181709"/>
            <a:ext cx="29648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Median follow-up of 30.4 mo </a:t>
            </a:r>
          </a:p>
        </p:txBody>
      </p:sp>
    </p:spTree>
    <p:extLst>
      <p:ext uri="{BB962C8B-B14F-4D97-AF65-F5344CB8AC3E}">
        <p14:creationId xmlns:p14="http://schemas.microsoft.com/office/powerpoint/2010/main" val="17700671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45300-6CDC-471B-80FA-28EA7A9C7B46}"/>
              </a:ext>
            </a:extLst>
          </p:cNvPr>
          <p:cNvSpPr>
            <a:spLocks noGrp="1"/>
          </p:cNvSpPr>
          <p:nvPr>
            <p:ph type="title"/>
          </p:nvPr>
        </p:nvSpPr>
        <p:spPr/>
        <p:txBody>
          <a:bodyPr/>
          <a:lstStyle/>
          <a:p>
            <a:r>
              <a:rPr lang="en-US" sz="3600" dirty="0"/>
              <a:t>CITYSCAPE: Safety with Atezolizumab ± </a:t>
            </a:r>
            <a:r>
              <a:rPr lang="en-US" sz="3600" dirty="0" err="1"/>
              <a:t>Tiragolumab</a:t>
            </a:r>
            <a:endParaRPr lang="en-US" sz="3600" dirty="0"/>
          </a:p>
        </p:txBody>
      </p:sp>
      <p:sp>
        <p:nvSpPr>
          <p:cNvPr id="9" name="Text Box 15">
            <a:extLst>
              <a:ext uri="{FF2B5EF4-FFF2-40B4-BE49-F238E27FC236}">
                <a16:creationId xmlns:a16="http://schemas.microsoft.com/office/drawing/2014/main" id="{DEA1185B-4993-4D92-B44A-397E0358E027}"/>
              </a:ext>
            </a:extLst>
          </p:cNvPr>
          <p:cNvSpPr txBox="1">
            <a:spLocks noChangeArrowheads="1"/>
          </p:cNvSpPr>
          <p:nvPr/>
        </p:nvSpPr>
        <p:spPr bwMode="auto">
          <a:xfrm>
            <a:off x="431039" y="640116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Cho. ESMO IO 2021. Abstr LBA2. </a:t>
            </a:r>
          </a:p>
        </p:txBody>
      </p:sp>
      <p:pic>
        <p:nvPicPr>
          <p:cNvPr id="5" name="Picture 4">
            <a:extLst>
              <a:ext uri="{FF2B5EF4-FFF2-40B4-BE49-F238E27FC236}">
                <a16:creationId xmlns:a16="http://schemas.microsoft.com/office/drawing/2014/main" id="{8CB64689-5533-4257-BDAE-FCA01B50DB05}"/>
              </a:ext>
            </a:extLst>
          </p:cNvPr>
          <p:cNvPicPr>
            <a:picLocks noChangeAspect="1"/>
          </p:cNvPicPr>
          <p:nvPr/>
        </p:nvPicPr>
        <p:blipFill>
          <a:blip r:embed="rId3"/>
          <a:stretch>
            <a:fillRect/>
          </a:stretch>
        </p:blipFill>
        <p:spPr>
          <a:xfrm>
            <a:off x="920526" y="1549303"/>
            <a:ext cx="9861773" cy="4273916"/>
          </a:xfrm>
          <a:prstGeom prst="rect">
            <a:avLst/>
          </a:prstGeom>
        </p:spPr>
      </p:pic>
      <p:sp>
        <p:nvSpPr>
          <p:cNvPr id="10" name="TextBox 9">
            <a:extLst>
              <a:ext uri="{FF2B5EF4-FFF2-40B4-BE49-F238E27FC236}">
                <a16:creationId xmlns:a16="http://schemas.microsoft.com/office/drawing/2014/main" id="{74AB682B-9D7B-47E5-9125-DFCDD6CD9973}"/>
              </a:ext>
            </a:extLst>
          </p:cNvPr>
          <p:cNvSpPr txBox="1"/>
          <p:nvPr/>
        </p:nvSpPr>
        <p:spPr bwMode="auto">
          <a:xfrm>
            <a:off x="431039" y="6107668"/>
            <a:ext cx="29648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Median follow-up of 30.4 mo </a:t>
            </a:r>
          </a:p>
        </p:txBody>
      </p:sp>
      <p:graphicFrame>
        <p:nvGraphicFramePr>
          <p:cNvPr id="3" name="Table 3">
            <a:extLst>
              <a:ext uri="{FF2B5EF4-FFF2-40B4-BE49-F238E27FC236}">
                <a16:creationId xmlns:a16="http://schemas.microsoft.com/office/drawing/2014/main" id="{99F2D540-271E-4AB6-821A-549A47CFA254}"/>
              </a:ext>
            </a:extLst>
          </p:cNvPr>
          <p:cNvGraphicFramePr>
            <a:graphicFrameLocks noGrp="1"/>
          </p:cNvGraphicFramePr>
          <p:nvPr>
            <p:extLst>
              <p:ext uri="{D42A27DB-BD31-4B8C-83A1-F6EECF244321}">
                <p14:modId xmlns:p14="http://schemas.microsoft.com/office/powerpoint/2010/main" val="1426285199"/>
              </p:ext>
            </p:extLst>
          </p:nvPr>
        </p:nvGraphicFramePr>
        <p:xfrm>
          <a:off x="723899" y="1426686"/>
          <a:ext cx="10758302" cy="4693920"/>
        </p:xfrm>
        <a:graphic>
          <a:graphicData uri="http://schemas.openxmlformats.org/drawingml/2006/table">
            <a:tbl>
              <a:tblPr firstRow="1" bandRow="1">
                <a:tableStyleId>{93296810-A885-4BE3-A3E7-6D5BEEA58F35}</a:tableStyleId>
              </a:tblPr>
              <a:tblGrid>
                <a:gridCol w="5191158">
                  <a:extLst>
                    <a:ext uri="{9D8B030D-6E8A-4147-A177-3AD203B41FA5}">
                      <a16:colId xmlns:a16="http://schemas.microsoft.com/office/drawing/2014/main" val="1320236855"/>
                    </a:ext>
                  </a:extLst>
                </a:gridCol>
                <a:gridCol w="2783572">
                  <a:extLst>
                    <a:ext uri="{9D8B030D-6E8A-4147-A177-3AD203B41FA5}">
                      <a16:colId xmlns:a16="http://schemas.microsoft.com/office/drawing/2014/main" val="2799924058"/>
                    </a:ext>
                  </a:extLst>
                </a:gridCol>
                <a:gridCol w="2783572">
                  <a:extLst>
                    <a:ext uri="{9D8B030D-6E8A-4147-A177-3AD203B41FA5}">
                      <a16:colId xmlns:a16="http://schemas.microsoft.com/office/drawing/2014/main" val="528790667"/>
                    </a:ext>
                  </a:extLst>
                </a:gridCol>
              </a:tblGrid>
              <a:tr h="0">
                <a:tc>
                  <a:txBody>
                    <a:bodyPr/>
                    <a:lstStyle/>
                    <a:p>
                      <a:r>
                        <a:rPr lang="en-US" sz="1600" dirty="0"/>
                        <a:t>Event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t>Tiragolumab + Atezo  (n = 67)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t>Placebo + Atezo  (n = 68)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229130516"/>
                  </a:ext>
                </a:extLst>
              </a:tr>
              <a:tr h="0">
                <a:tc>
                  <a:txBody>
                    <a:bodyPr/>
                    <a:lstStyle/>
                    <a:p>
                      <a:r>
                        <a:rPr lang="en-US" sz="1600" dirty="0">
                          <a:solidFill>
                            <a:sysClr val="windowText" lastClr="000000"/>
                          </a:solidFill>
                        </a:rPr>
                        <a:t>Median treatment duration, mo (range)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4.99 (0-34.5)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2.81 (0-30.3)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198281638"/>
                  </a:ext>
                </a:extLst>
              </a:tr>
              <a:tr h="0">
                <a:tc>
                  <a:txBody>
                    <a:bodyPr/>
                    <a:lstStyle/>
                    <a:p>
                      <a:r>
                        <a:rPr lang="en-US" sz="1600" dirty="0">
                          <a:solidFill>
                            <a:sysClr val="windowText" lastClr="000000"/>
                          </a:solidFill>
                        </a:rPr>
                        <a:t>Any-cause AEs, n (%)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66 (98.5)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66 (97.1)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314185445"/>
                  </a:ext>
                </a:extLst>
              </a:tr>
              <a:tr h="0">
                <a:tc>
                  <a:txBody>
                    <a:bodyPr/>
                    <a:lstStyle/>
                    <a:p>
                      <a:pPr marL="288925" indent="-198438">
                        <a:buFont typeface="Wingdings" pitchFamily="2" charset="2"/>
                        <a:buChar char="§"/>
                        <a:tabLst/>
                      </a:pPr>
                      <a:r>
                        <a:rPr lang="en-US" sz="1600" dirty="0">
                          <a:solidFill>
                            <a:sysClr val="windowText" lastClr="000000"/>
                          </a:solidFill>
                        </a:rPr>
                        <a:t>Grade 3/4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35 (52.2)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27 (39.7)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245159288"/>
                  </a:ext>
                </a:extLst>
              </a:tr>
              <a:tr h="0">
                <a:tc>
                  <a:txBody>
                    <a:bodyPr/>
                    <a:lstStyle/>
                    <a:p>
                      <a:pPr marL="288925" indent="-198438" algn="l" defTabSz="914400" rtl="0" eaLnBrk="1" latinLnBrk="0" hangingPunct="1">
                        <a:buFont typeface="Wingdings" pitchFamily="2" charset="2"/>
                        <a:buChar char="§"/>
                        <a:tabLst/>
                      </a:pPr>
                      <a:r>
                        <a:rPr lang="en-US" sz="1600" kern="1200" dirty="0">
                          <a:solidFill>
                            <a:sysClr val="windowText" lastClr="000000"/>
                          </a:solidFill>
                          <a:latin typeface="+mn-lt"/>
                          <a:ea typeface="+mn-ea"/>
                          <a:cs typeface="+mn-cs"/>
                        </a:rPr>
                        <a:t>Grade 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3 (4.5)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7 (10.3)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67990801"/>
                  </a:ext>
                </a:extLst>
              </a:tr>
              <a:tr h="0">
                <a:tc>
                  <a:txBody>
                    <a:bodyPr/>
                    <a:lstStyle/>
                    <a:p>
                      <a:pPr marL="288925" indent="-198438" algn="l" defTabSz="914400" rtl="0" eaLnBrk="1" latinLnBrk="0" hangingPunct="1">
                        <a:buFont typeface="Wingdings" pitchFamily="2" charset="2"/>
                        <a:buChar char="§"/>
                        <a:tabLst/>
                      </a:pPr>
                      <a:r>
                        <a:rPr lang="en-US" sz="1600" kern="1200" dirty="0">
                          <a:solidFill>
                            <a:sysClr val="windowText" lastClr="000000"/>
                          </a:solidFill>
                          <a:latin typeface="+mn-lt"/>
                          <a:ea typeface="+mn-ea"/>
                          <a:cs typeface="+mn-cs"/>
                        </a:rPr>
                        <a:t>Serious AEs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35 (52.2)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28 (41.2)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702754138"/>
                  </a:ext>
                </a:extLst>
              </a:tr>
              <a:tr h="0">
                <a:tc>
                  <a:txBody>
                    <a:bodyPr/>
                    <a:lstStyle/>
                    <a:p>
                      <a:r>
                        <a:rPr lang="en-US" sz="1600" dirty="0">
                          <a:solidFill>
                            <a:sysClr val="windowText" lastClr="000000"/>
                          </a:solidFill>
                        </a:rPr>
                        <a:t>Treatment-related AEs,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55 (82.1)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48 (70.6)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36536166"/>
                  </a:ext>
                </a:extLst>
              </a:tr>
              <a:tr h="0">
                <a:tc>
                  <a:txBody>
                    <a:bodyPr/>
                    <a:lstStyle/>
                    <a:p>
                      <a:pPr marL="288925" indent="-198438" algn="l" defTabSz="914400" rtl="0" eaLnBrk="1" latinLnBrk="0" hangingPunct="1">
                        <a:buFont typeface="Wingdings" pitchFamily="2" charset="2"/>
                        <a:buChar char="§"/>
                        <a:tabLst/>
                      </a:pPr>
                      <a:r>
                        <a:rPr lang="en-US" sz="1600" kern="1200" dirty="0">
                          <a:solidFill>
                            <a:sysClr val="windowText" lastClr="000000"/>
                          </a:solidFill>
                          <a:latin typeface="+mn-lt"/>
                          <a:ea typeface="+mn-ea"/>
                          <a:cs typeface="+mn-cs"/>
                        </a:rPr>
                        <a:t>Grade 3/4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15 (22.4)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17 (25.0)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50519052"/>
                  </a:ext>
                </a:extLst>
              </a:tr>
              <a:tr h="0">
                <a:tc>
                  <a:txBody>
                    <a:bodyPr/>
                    <a:lstStyle/>
                    <a:p>
                      <a:pPr marL="288925" indent="-198438" algn="l" defTabSz="914400" rtl="0" eaLnBrk="1" latinLnBrk="0" hangingPunct="1">
                        <a:buFont typeface="Wingdings" pitchFamily="2" charset="2"/>
                        <a:buChar char="§"/>
                        <a:tabLst/>
                      </a:pPr>
                      <a:r>
                        <a:rPr lang="en-US" sz="1600" kern="1200" dirty="0">
                          <a:solidFill>
                            <a:sysClr val="windowText" lastClr="000000"/>
                          </a:solidFill>
                          <a:latin typeface="+mn-lt"/>
                          <a:ea typeface="+mn-ea"/>
                          <a:cs typeface="+mn-cs"/>
                        </a:rPr>
                        <a:t>Grade 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2 (3.0)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95502449"/>
                  </a:ext>
                </a:extLst>
              </a:tr>
              <a:tr h="0">
                <a:tc>
                  <a:txBody>
                    <a:bodyPr/>
                    <a:lstStyle/>
                    <a:p>
                      <a:pPr marL="288925" indent="-198438" algn="l" defTabSz="914400" rtl="0" eaLnBrk="1" latinLnBrk="0" hangingPunct="1">
                        <a:buFont typeface="Wingdings" pitchFamily="2" charset="2"/>
                        <a:buChar char="§"/>
                        <a:tabLst/>
                      </a:pPr>
                      <a:r>
                        <a:rPr lang="en-US" sz="1600" kern="1200" dirty="0">
                          <a:solidFill>
                            <a:sysClr val="windowText" lastClr="000000"/>
                          </a:solidFill>
                          <a:latin typeface="+mn-lt"/>
                          <a:ea typeface="+mn-ea"/>
                          <a:cs typeface="+mn-cs"/>
                        </a:rPr>
                        <a:t>Serious AEs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14 (20.9)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12 (17.6)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99636369"/>
                  </a:ext>
                </a:extLst>
              </a:tr>
              <a:tr h="0">
                <a:tc>
                  <a:txBody>
                    <a:bodyPr/>
                    <a:lstStyle/>
                    <a:p>
                      <a:r>
                        <a:rPr lang="en-US" sz="1600" dirty="0">
                          <a:solidFill>
                            <a:sysClr val="windowText" lastClr="000000"/>
                          </a:solidFill>
                        </a:rPr>
                        <a:t>Immune-mediated AEs,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51 (76.1)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32 (47.1)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514113029"/>
                  </a:ext>
                </a:extLst>
              </a:tr>
              <a:tr h="0">
                <a:tc>
                  <a:txBody>
                    <a:bodyPr/>
                    <a:lstStyle/>
                    <a:p>
                      <a:pPr marL="288925" indent="-198438" algn="l" defTabSz="914400" rtl="0" eaLnBrk="1" latinLnBrk="0" hangingPunct="1">
                        <a:buFont typeface="Wingdings" pitchFamily="2" charset="2"/>
                        <a:buChar char="§"/>
                        <a:tabLst/>
                      </a:pPr>
                      <a:r>
                        <a:rPr lang="en-US" sz="1600" kern="1200" dirty="0">
                          <a:solidFill>
                            <a:sysClr val="windowText" lastClr="000000"/>
                          </a:solidFill>
                          <a:latin typeface="+mn-lt"/>
                          <a:ea typeface="+mn-ea"/>
                          <a:cs typeface="+mn-cs"/>
                        </a:rPr>
                        <a:t>Grade 3/4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13 (19.4)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11 (16.2)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290847018"/>
                  </a:ext>
                </a:extLst>
              </a:tr>
              <a:tr h="0">
                <a:tc>
                  <a:txBody>
                    <a:bodyPr/>
                    <a:lstStyle/>
                    <a:p>
                      <a:r>
                        <a:rPr lang="en-US" sz="1600" dirty="0">
                          <a:solidFill>
                            <a:sysClr val="windowText" lastClr="000000"/>
                          </a:solidFill>
                        </a:rPr>
                        <a:t>AEs leading to dose modification/interruption,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33 (49.3)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24 (35.3)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91668199"/>
                  </a:ext>
                </a:extLst>
              </a:tr>
              <a:tr h="0">
                <a:tc>
                  <a:txBody>
                    <a:bodyPr/>
                    <a:lstStyle/>
                    <a:p>
                      <a:r>
                        <a:rPr lang="en-US" sz="1600" dirty="0">
                          <a:solidFill>
                            <a:sysClr val="windowText" lastClr="000000"/>
                          </a:solidFill>
                        </a:rPr>
                        <a:t>AEs leading to treatment discontinuation,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10 (14.9)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9 (13.2)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17712381"/>
                  </a:ext>
                </a:extLst>
              </a:tr>
            </a:tbl>
          </a:graphicData>
        </a:graphic>
      </p:graphicFrame>
      <p:grpSp>
        <p:nvGrpSpPr>
          <p:cNvPr id="11" name="Group 10">
            <a:extLst>
              <a:ext uri="{FF2B5EF4-FFF2-40B4-BE49-F238E27FC236}">
                <a16:creationId xmlns:a16="http://schemas.microsoft.com/office/drawing/2014/main" id="{3E8909C8-E11A-4B96-B1FE-AD50802C0F07}"/>
              </a:ext>
            </a:extLst>
          </p:cNvPr>
          <p:cNvGrpSpPr/>
          <p:nvPr/>
        </p:nvGrpSpPr>
        <p:grpSpPr>
          <a:xfrm>
            <a:off x="9392911" y="6207927"/>
            <a:ext cx="2488502" cy="454909"/>
            <a:chOff x="9392911" y="6207927"/>
            <a:chExt cx="2488502" cy="454909"/>
          </a:xfrm>
        </p:grpSpPr>
        <p:pic>
          <p:nvPicPr>
            <p:cNvPr id="12" name="Picture 11" descr="A picture containing text, ax, wheel&#10;&#10;Description automatically generated">
              <a:extLst>
                <a:ext uri="{FF2B5EF4-FFF2-40B4-BE49-F238E27FC236}">
                  <a16:creationId xmlns:a16="http://schemas.microsoft.com/office/drawing/2014/main" id="{03F590BD-CE65-4F6F-9C87-766D9C6B322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3" name="Rectangle 8">
              <a:extLst>
                <a:ext uri="{FF2B5EF4-FFF2-40B4-BE49-F238E27FC236}">
                  <a16:creationId xmlns:a16="http://schemas.microsoft.com/office/drawing/2014/main" id="{E9336647-95A2-4B63-88F8-D95099FC619B}"/>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5"/>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452336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SKYSCRAPER-01: Atezolizumab ± Tiragolumab in Previously Untreated Advanced PD-L1–Selected NSCLC</a:t>
            </a:r>
          </a:p>
        </p:txBody>
      </p:sp>
      <p:sp>
        <p:nvSpPr>
          <p:cNvPr id="2" name="Content Placeholder 1">
            <a:extLst>
              <a:ext uri="{FF2B5EF4-FFF2-40B4-BE49-F238E27FC236}">
                <a16:creationId xmlns:a16="http://schemas.microsoft.com/office/drawing/2014/main" id="{C307804C-A39E-4804-8157-2E2A48E9E795}"/>
              </a:ext>
            </a:extLst>
          </p:cNvPr>
          <p:cNvSpPr>
            <a:spLocks noGrp="1"/>
          </p:cNvSpPr>
          <p:nvPr>
            <p:ph idx="1"/>
          </p:nvPr>
        </p:nvSpPr>
        <p:spPr/>
        <p:txBody>
          <a:bodyPr/>
          <a:lstStyle/>
          <a:p>
            <a:r>
              <a:rPr lang="en-US" dirty="0"/>
              <a:t>Phase III randomized, double-blind, placebo-controlled study</a:t>
            </a:r>
          </a:p>
          <a:p>
            <a:endParaRPr lang="en-US" dirty="0"/>
          </a:p>
          <a:p>
            <a:endParaRPr lang="en-US" dirty="0"/>
          </a:p>
          <a:p>
            <a:endParaRPr lang="en-US" dirty="0"/>
          </a:p>
          <a:p>
            <a:endParaRPr lang="en-US" dirty="0"/>
          </a:p>
          <a:p>
            <a:pPr lvl="0">
              <a:buClr>
                <a:srgbClr val="000000"/>
              </a:buClr>
              <a:defRPr/>
            </a:pPr>
            <a:r>
              <a:rPr lang="en-US" dirty="0">
                <a:solidFill>
                  <a:srgbClr val="000000"/>
                </a:solidFill>
              </a:rPr>
              <a:t>Primary endpoint: PFS, OS</a:t>
            </a:r>
          </a:p>
          <a:p>
            <a:pPr lvl="0">
              <a:buClr>
                <a:srgbClr val="000000"/>
              </a:buClr>
              <a:defRPr/>
            </a:pPr>
            <a:r>
              <a:rPr lang="en-US" dirty="0">
                <a:solidFill>
                  <a:srgbClr val="000000"/>
                </a:solidFill>
              </a:rPr>
              <a:t>Secondary endpoints: ORR, </a:t>
            </a:r>
            <a:r>
              <a:rPr lang="en-US" dirty="0" err="1">
                <a:solidFill>
                  <a:srgbClr val="000000"/>
                </a:solidFill>
              </a:rPr>
              <a:t>DoR</a:t>
            </a:r>
            <a:r>
              <a:rPr lang="en-US" dirty="0">
                <a:solidFill>
                  <a:srgbClr val="000000"/>
                </a:solidFill>
              </a:rPr>
              <a:t>, TTCD, safety, PK/PD</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627064" y="2631178"/>
            <a:ext cx="5236904"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locally advanced or recurrent NSCLC and no previous systemic therapy for metastatic NSCLC; high tumor PD-L1 expression (≥50%) and no known </a:t>
            </a: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a:t>
            </a:r>
            <a:r>
              <a:rPr kumimoji="0" lang="en-US" altLang="en-US" sz="18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mut</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or </a:t>
            </a: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ALK</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fusion; ECOG PS </a:t>
            </a:r>
            <a:r>
              <a:rPr lang="en-US" altLang="en-US" sz="1800" dirty="0">
                <a:solidFill>
                  <a:srgbClr val="000000"/>
                </a:solidFill>
                <a:latin typeface="Calibri" panose="020F0502020204030204" pitchFamily="34" charset="0"/>
                <a:cs typeface="Arial" panose="020B0604020202020204" pitchFamily="34" charset="0"/>
              </a:rPr>
              <a:t>0/</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635)</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6714863" y="2631178"/>
            <a:ext cx="4767337" cy="70326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Tiragolumab </a:t>
            </a:r>
            <a:r>
              <a:rPr kumimoji="0" lang="en-US" altLang="en-US" sz="18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600 mg IV</a:t>
            </a: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 </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b="1" dirty="0">
                <a:solidFill>
                  <a:srgbClr val="FFFFFF"/>
                </a:solidFill>
                <a:latin typeface="Calibri" panose="020F0502020204030204" pitchFamily="34" charset="0"/>
                <a:cs typeface="Arial" panose="020B0604020202020204" pitchFamily="34" charset="0"/>
              </a:rPr>
              <a:t>Atezolizumab </a:t>
            </a:r>
            <a:r>
              <a:rPr lang="en-US" altLang="en-US" sz="1800" dirty="0">
                <a:solidFill>
                  <a:srgbClr val="FFFFFF"/>
                </a:solidFill>
                <a:latin typeface="Calibri" panose="020F0502020204030204" pitchFamily="34" charset="0"/>
                <a:cs typeface="Arial" panose="020B0604020202020204" pitchFamily="34" charset="0"/>
              </a:rPr>
              <a:t>1200 mg IV Q3W</a:t>
            </a:r>
            <a:endParaRPr kumimoji="0" lang="en-US" altLang="en-US" sz="18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6714864" y="3403465"/>
            <a:ext cx="4767336" cy="703262"/>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Placebo + </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b="1" dirty="0">
                <a:solidFill>
                  <a:srgbClr val="FFFFFF"/>
                </a:solidFill>
                <a:latin typeface="Calibri" panose="020F0502020204030204" pitchFamily="34" charset="0"/>
                <a:cs typeface="Arial" panose="020B0604020202020204" pitchFamily="34" charset="0"/>
              </a:rPr>
              <a:t>Atezolizumab </a:t>
            </a:r>
            <a:r>
              <a:rPr lang="en-US" altLang="en-US" sz="1800" dirty="0">
                <a:solidFill>
                  <a:srgbClr val="FFFFFF"/>
                </a:solidFill>
                <a:latin typeface="Calibri" panose="020F0502020204030204" pitchFamily="34" charset="0"/>
                <a:cs typeface="Arial" panose="020B0604020202020204" pitchFamily="34" charset="0"/>
              </a:rPr>
              <a:t>1200 mg IV Q3W</a:t>
            </a:r>
            <a:endPar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467" name="Line 53">
            <a:extLst>
              <a:ext uri="{FF2B5EF4-FFF2-40B4-BE49-F238E27FC236}">
                <a16:creationId xmlns:a16="http://schemas.microsoft.com/office/drawing/2014/main" id="{19B47B8E-7D11-46DE-BD1E-B2309FDE5C23}"/>
              </a:ext>
            </a:extLst>
          </p:cNvPr>
          <p:cNvSpPr>
            <a:spLocks noChangeShapeType="1"/>
          </p:cNvSpPr>
          <p:nvPr/>
        </p:nvSpPr>
        <p:spPr bwMode="auto">
          <a:xfrm>
            <a:off x="5978266" y="3411403"/>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5978266" y="2952738"/>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1" name="Rectangle 8">
            <a:extLst>
              <a:ext uri="{FF2B5EF4-FFF2-40B4-BE49-F238E27FC236}">
                <a16:creationId xmlns:a16="http://schemas.microsoft.com/office/drawing/2014/main" id="{D7A84B76-E893-4798-99CB-43F1343A8F6D}"/>
              </a:ext>
            </a:extLst>
          </p:cNvPr>
          <p:cNvSpPr>
            <a:spLocks noChangeArrowheads="1"/>
          </p:cNvSpPr>
          <p:nvPr/>
        </p:nvSpPr>
        <p:spPr bwMode="auto">
          <a:xfrm>
            <a:off x="9389569" y="6356697"/>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3"/>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6" name="Text Box 11">
            <a:extLst>
              <a:ext uri="{FF2B5EF4-FFF2-40B4-BE49-F238E27FC236}">
                <a16:creationId xmlns:a16="http://schemas.microsoft.com/office/drawing/2014/main" id="{C5918773-5EFA-48BC-B809-B1F40A00B1B1}"/>
              </a:ext>
            </a:extLst>
          </p:cNvPr>
          <p:cNvSpPr txBox="1">
            <a:spLocks noChangeArrowheads="1"/>
          </p:cNvSpPr>
          <p:nvPr/>
        </p:nvSpPr>
        <p:spPr bwMode="auto">
          <a:xfrm>
            <a:off x="432627" y="639488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NCT04294810.</a:t>
            </a:r>
          </a:p>
        </p:txBody>
      </p:sp>
      <p:pic>
        <p:nvPicPr>
          <p:cNvPr id="15" name="Picture 14" descr="A picture containing text, ax, wheel&#10;&#10;Description automatically generated">
            <a:extLst>
              <a:ext uri="{FF2B5EF4-FFF2-40B4-BE49-F238E27FC236}">
                <a16:creationId xmlns:a16="http://schemas.microsoft.com/office/drawing/2014/main" id="{42CE49B5-8741-4E09-BECA-3DC7911F67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Tree>
    <p:extLst>
      <p:ext uri="{BB962C8B-B14F-4D97-AF65-F5344CB8AC3E}">
        <p14:creationId xmlns:p14="http://schemas.microsoft.com/office/powerpoint/2010/main" val="11047126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30B00-DF69-4FD3-AE0A-31F4C2436153}"/>
              </a:ext>
            </a:extLst>
          </p:cNvPr>
          <p:cNvSpPr>
            <a:spLocks noGrp="1"/>
          </p:cNvSpPr>
          <p:nvPr>
            <p:ph type="title"/>
          </p:nvPr>
        </p:nvSpPr>
        <p:spPr/>
        <p:txBody>
          <a:bodyPr/>
          <a:lstStyle/>
          <a:p>
            <a:r>
              <a:rPr lang="en-US" sz="3600" dirty="0"/>
              <a:t>Phase I Trial of Vibostolimab + Pembrolizumab in Patients With NSCLC</a:t>
            </a:r>
          </a:p>
        </p:txBody>
      </p:sp>
      <p:sp>
        <p:nvSpPr>
          <p:cNvPr id="3" name="Content Placeholder 2">
            <a:extLst>
              <a:ext uri="{FF2B5EF4-FFF2-40B4-BE49-F238E27FC236}">
                <a16:creationId xmlns:a16="http://schemas.microsoft.com/office/drawing/2014/main" id="{36AC6E90-0593-4C79-BC6D-4F3D3E76F30C}"/>
              </a:ext>
            </a:extLst>
          </p:cNvPr>
          <p:cNvSpPr>
            <a:spLocks noGrp="1"/>
          </p:cNvSpPr>
          <p:nvPr>
            <p:ph idx="1"/>
          </p:nvPr>
        </p:nvSpPr>
        <p:spPr/>
        <p:txBody>
          <a:bodyPr/>
          <a:lstStyle/>
          <a:p>
            <a:r>
              <a:rPr lang="en-US" sz="2800" dirty="0"/>
              <a:t>First-in-human, open-label phase I trial, part B expansion cohort</a:t>
            </a:r>
            <a:endParaRPr lang="en-US" sz="2800" baseline="30000" dirty="0"/>
          </a:p>
          <a:p>
            <a:endParaRPr lang="en-US" dirty="0"/>
          </a:p>
          <a:p>
            <a:endParaRPr lang="en-US" dirty="0"/>
          </a:p>
          <a:p>
            <a:endParaRPr lang="en-US" dirty="0"/>
          </a:p>
          <a:p>
            <a:endParaRPr lang="en-US" dirty="0"/>
          </a:p>
          <a:p>
            <a:pPr marL="0" indent="0">
              <a:buNone/>
            </a:pPr>
            <a:endParaRPr lang="en-US" dirty="0"/>
          </a:p>
          <a:p>
            <a:r>
              <a:rPr lang="en-US" dirty="0"/>
              <a:t>Primary endpoint: safety and tolerability</a:t>
            </a:r>
          </a:p>
          <a:p>
            <a:r>
              <a:rPr lang="en-US" dirty="0"/>
              <a:t>Secondary endpoints: ORR, DoR, PFS</a:t>
            </a:r>
          </a:p>
        </p:txBody>
      </p:sp>
      <p:sp>
        <p:nvSpPr>
          <p:cNvPr id="7" name="Text Box 15">
            <a:extLst>
              <a:ext uri="{FF2B5EF4-FFF2-40B4-BE49-F238E27FC236}">
                <a16:creationId xmlns:a16="http://schemas.microsoft.com/office/drawing/2014/main" id="{46CB8DEE-6857-4CF7-BF0E-E2B239F4B9B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lang="en-US" altLang="en-US" sz="1200" b="0" dirty="0">
                <a:solidFill>
                  <a:srgbClr val="455560"/>
                </a:solidFill>
                <a:latin typeface="Calibri" panose="020F0502020204030204" pitchFamily="34" charset="0"/>
              </a:rPr>
              <a:t>Niu. Ann Oncol. 2022;33:169.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Niu. </a:t>
            </a:r>
            <a:r>
              <a:rPr lang="en-US" altLang="en-US" sz="1200" b="0" dirty="0">
                <a:solidFill>
                  <a:srgbClr val="455560"/>
                </a:solidFill>
                <a:latin typeface="Calibri" panose="020F0502020204030204" pitchFamily="34" charset="0"/>
              </a:rPr>
              <a:t>ESMO 2020. Abstr 1410P.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8" name="Text Box 45">
            <a:extLst>
              <a:ext uri="{FF2B5EF4-FFF2-40B4-BE49-F238E27FC236}">
                <a16:creationId xmlns:a16="http://schemas.microsoft.com/office/drawing/2014/main" id="{1C9F7E21-DF7F-4547-91D4-546645E73D3D}"/>
              </a:ext>
            </a:extLst>
          </p:cNvPr>
          <p:cNvSpPr txBox="1">
            <a:spLocks noChangeArrowheads="1"/>
          </p:cNvSpPr>
          <p:nvPr/>
        </p:nvSpPr>
        <p:spPr bwMode="auto">
          <a:xfrm>
            <a:off x="854138" y="2596890"/>
            <a:ext cx="3896984"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Patients with advanced or metastatic NSCLC, either no previous systemic therapy or with PD on any number </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of therapies including ≥1 </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platinum-based CT but no previous anti–PD-1/PD-L1 therapy</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(N = 41)</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9" name="Rectangle 49">
            <a:extLst>
              <a:ext uri="{FF2B5EF4-FFF2-40B4-BE49-F238E27FC236}">
                <a16:creationId xmlns:a16="http://schemas.microsoft.com/office/drawing/2014/main" id="{2815382E-EE21-45D1-A297-20F546630070}"/>
              </a:ext>
            </a:extLst>
          </p:cNvPr>
          <p:cNvSpPr>
            <a:spLocks noChangeArrowheads="1"/>
          </p:cNvSpPr>
          <p:nvPr/>
        </p:nvSpPr>
        <p:spPr bwMode="auto">
          <a:xfrm>
            <a:off x="5794748" y="2955469"/>
            <a:ext cx="4656403" cy="111701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Vibostolimab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200 mg IV Q3W +</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dirty="0">
                <a:solidFill>
                  <a:srgbClr val="FFFFFF"/>
                </a:solidFill>
                <a:latin typeface="Calibri" panose="020F0502020204030204" pitchFamily="34" charset="0"/>
                <a:cs typeface="Calibri" panose="020F0502020204030204" pitchFamily="34" charset="0"/>
              </a:rPr>
              <a:t>Pembrolizumab</a:t>
            </a:r>
            <a:r>
              <a:rPr lang="en-US" altLang="en-US" sz="1800" b="0" dirty="0">
                <a:solidFill>
                  <a:srgbClr val="FFFFFF"/>
                </a:solidFill>
                <a:latin typeface="Calibri" panose="020F0502020204030204" pitchFamily="34" charset="0"/>
                <a:cs typeface="Calibri" panose="020F0502020204030204" pitchFamily="34" charset="0"/>
              </a:rPr>
              <a:t> 200 mg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For ≤35 cycles</a:t>
            </a:r>
          </a:p>
        </p:txBody>
      </p:sp>
      <p:sp>
        <p:nvSpPr>
          <p:cNvPr id="13" name="Line 54">
            <a:extLst>
              <a:ext uri="{FF2B5EF4-FFF2-40B4-BE49-F238E27FC236}">
                <a16:creationId xmlns:a16="http://schemas.microsoft.com/office/drawing/2014/main" id="{4B2674A9-44D0-494B-96AA-247670FF852D}"/>
              </a:ext>
            </a:extLst>
          </p:cNvPr>
          <p:cNvSpPr>
            <a:spLocks noChangeShapeType="1"/>
          </p:cNvSpPr>
          <p:nvPr/>
        </p:nvSpPr>
        <p:spPr bwMode="auto">
          <a:xfrm flipV="1">
            <a:off x="4751122" y="3513975"/>
            <a:ext cx="711629"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11" name="Group 10">
            <a:extLst>
              <a:ext uri="{FF2B5EF4-FFF2-40B4-BE49-F238E27FC236}">
                <a16:creationId xmlns:a16="http://schemas.microsoft.com/office/drawing/2014/main" id="{CB16A1A1-E9DE-494E-A1A0-E405F7863AC7}"/>
              </a:ext>
            </a:extLst>
          </p:cNvPr>
          <p:cNvGrpSpPr/>
          <p:nvPr/>
        </p:nvGrpSpPr>
        <p:grpSpPr>
          <a:xfrm>
            <a:off x="9392911" y="6207927"/>
            <a:ext cx="2488502" cy="454909"/>
            <a:chOff x="9392911" y="6207927"/>
            <a:chExt cx="2488502" cy="454909"/>
          </a:xfrm>
        </p:grpSpPr>
        <p:pic>
          <p:nvPicPr>
            <p:cNvPr id="12" name="Picture 11" descr="A picture containing text, ax, wheel&#10;&#10;Description automatically generated">
              <a:extLst>
                <a:ext uri="{FF2B5EF4-FFF2-40B4-BE49-F238E27FC236}">
                  <a16:creationId xmlns:a16="http://schemas.microsoft.com/office/drawing/2014/main" id="{8DA5D35D-38C3-4243-9442-203161A2FC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4" name="Rectangle 8">
              <a:extLst>
                <a:ext uri="{FF2B5EF4-FFF2-40B4-BE49-F238E27FC236}">
                  <a16:creationId xmlns:a16="http://schemas.microsoft.com/office/drawing/2014/main" id="{00D01FAA-AF78-4BD0-AC8D-128D5E92124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9256048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7BF37-EB90-4118-B7EC-2FBEFC5DB13B}"/>
              </a:ext>
            </a:extLst>
          </p:cNvPr>
          <p:cNvSpPr>
            <a:spLocks noGrp="1"/>
          </p:cNvSpPr>
          <p:nvPr>
            <p:ph type="title"/>
          </p:nvPr>
        </p:nvSpPr>
        <p:spPr/>
        <p:txBody>
          <a:bodyPr/>
          <a:lstStyle/>
          <a:p>
            <a:r>
              <a:rPr lang="en-US" sz="3600" dirty="0"/>
              <a:t>Phase I Trial of Vibostolimab + Pembrolizumab in Patients With NSCLC: Baseline Characteristics</a:t>
            </a:r>
          </a:p>
        </p:txBody>
      </p:sp>
      <p:sp>
        <p:nvSpPr>
          <p:cNvPr id="7" name="Text Box 15">
            <a:extLst>
              <a:ext uri="{FF2B5EF4-FFF2-40B4-BE49-F238E27FC236}">
                <a16:creationId xmlns:a16="http://schemas.microsoft.com/office/drawing/2014/main" id="{275B3552-31CB-4173-86D1-A88795F8FE68}"/>
              </a:ext>
            </a:extLst>
          </p:cNvPr>
          <p:cNvSpPr txBox="1">
            <a:spLocks noChangeArrowheads="1"/>
          </p:cNvSpPr>
          <p:nvPr/>
        </p:nvSpPr>
        <p:spPr bwMode="auto">
          <a:xfrm>
            <a:off x="431039" y="640116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Niu. </a:t>
            </a:r>
            <a:r>
              <a:rPr lang="en-US" altLang="en-US" sz="1200" b="0" dirty="0">
                <a:solidFill>
                  <a:srgbClr val="455560"/>
                </a:solidFill>
                <a:latin typeface="Calibri" panose="020F0502020204030204" pitchFamily="34" charset="0"/>
              </a:rPr>
              <a:t>ESMO 2020. Abstr 1410P.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9" name="Table 3">
            <a:extLst>
              <a:ext uri="{FF2B5EF4-FFF2-40B4-BE49-F238E27FC236}">
                <a16:creationId xmlns:a16="http://schemas.microsoft.com/office/drawing/2014/main" id="{E42DE28F-A802-4725-8E77-DE8D442EE328}"/>
              </a:ext>
            </a:extLst>
          </p:cNvPr>
          <p:cNvGraphicFramePr>
            <a:graphicFrameLocks noGrp="1"/>
          </p:cNvGraphicFramePr>
          <p:nvPr>
            <p:extLst>
              <p:ext uri="{D42A27DB-BD31-4B8C-83A1-F6EECF244321}">
                <p14:modId xmlns:p14="http://schemas.microsoft.com/office/powerpoint/2010/main" val="1024532777"/>
              </p:ext>
            </p:extLst>
          </p:nvPr>
        </p:nvGraphicFramePr>
        <p:xfrm>
          <a:off x="723900" y="1415877"/>
          <a:ext cx="8433925" cy="4693920"/>
        </p:xfrm>
        <a:graphic>
          <a:graphicData uri="http://schemas.openxmlformats.org/drawingml/2006/table">
            <a:tbl>
              <a:tblPr firstRow="1" bandRow="1">
                <a:tableStyleId>{93296810-A885-4BE3-A3E7-6D5BEEA58F35}</a:tableStyleId>
              </a:tblPr>
              <a:tblGrid>
                <a:gridCol w="5338085">
                  <a:extLst>
                    <a:ext uri="{9D8B030D-6E8A-4147-A177-3AD203B41FA5}">
                      <a16:colId xmlns:a16="http://schemas.microsoft.com/office/drawing/2014/main" val="1320236855"/>
                    </a:ext>
                  </a:extLst>
                </a:gridCol>
                <a:gridCol w="3095840">
                  <a:extLst>
                    <a:ext uri="{9D8B030D-6E8A-4147-A177-3AD203B41FA5}">
                      <a16:colId xmlns:a16="http://schemas.microsoft.com/office/drawing/2014/main" val="2799924058"/>
                    </a:ext>
                  </a:extLst>
                </a:gridCol>
              </a:tblGrid>
              <a:tr h="168334">
                <a:tc>
                  <a:txBody>
                    <a:bodyPr/>
                    <a:lstStyle/>
                    <a:p>
                      <a:r>
                        <a:rPr lang="en-US" sz="1600" dirty="0"/>
                        <a:t>Event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t>Vibostolimab + Pembro (n = 41)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229130516"/>
                  </a:ext>
                </a:extLst>
              </a:tr>
              <a:tr h="168334">
                <a:tc>
                  <a:txBody>
                    <a:bodyPr/>
                    <a:lstStyle/>
                    <a:p>
                      <a:r>
                        <a:rPr lang="en-US" sz="1600" dirty="0">
                          <a:solidFill>
                            <a:sysClr val="windowText" lastClr="000000"/>
                          </a:solidFill>
                        </a:rPr>
                        <a:t>Median age, yr (range)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62 (47-80)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198281638"/>
                  </a:ext>
                </a:extLst>
              </a:tr>
              <a:tr h="168334">
                <a:tc>
                  <a:txBody>
                    <a:bodyPr/>
                    <a:lstStyle/>
                    <a:p>
                      <a:r>
                        <a:rPr lang="en-US" sz="1600" dirty="0">
                          <a:solidFill>
                            <a:sysClr val="windowText" lastClr="000000"/>
                          </a:solidFill>
                        </a:rPr>
                        <a:t>Male,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28 (68)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314185445"/>
                  </a:ext>
                </a:extLst>
              </a:tr>
              <a:tr h="168334">
                <a:tc>
                  <a:txBody>
                    <a:bodyPr/>
                    <a:lstStyle/>
                    <a:p>
                      <a:r>
                        <a:rPr lang="en-US" sz="1600" dirty="0">
                          <a:solidFill>
                            <a:sysClr val="windowText" lastClr="000000"/>
                          </a:solidFill>
                        </a:rPr>
                        <a:t>ECOG PS,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600" dirty="0">
                        <a:solidFill>
                          <a:sysClr val="windowText" lastClr="000000"/>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36536166"/>
                  </a:ext>
                </a:extLst>
              </a:tr>
              <a:tr h="16833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7 (17)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50519052"/>
                  </a:ext>
                </a:extLst>
              </a:tr>
              <a:tr h="16833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34 (83)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95502449"/>
                  </a:ext>
                </a:extLst>
              </a:tr>
              <a:tr h="168334">
                <a:tc>
                  <a:txBody>
                    <a:bodyPr/>
                    <a:lstStyle/>
                    <a:p>
                      <a:r>
                        <a:rPr lang="en-US" sz="1600" dirty="0">
                          <a:solidFill>
                            <a:sysClr val="windowText" lastClr="000000"/>
                          </a:solidFill>
                        </a:rPr>
                        <a:t>Previous lines of therapy for advanced NSCLC,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600" dirty="0">
                        <a:solidFill>
                          <a:sysClr val="windowText" lastClr="000000"/>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514113029"/>
                  </a:ext>
                </a:extLst>
              </a:tr>
              <a:tr h="16833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None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11 (27)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290847018"/>
                  </a:ext>
                </a:extLst>
              </a:tr>
              <a:tr h="16833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First-line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12 (29)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5705177"/>
                  </a:ext>
                </a:extLst>
              </a:tr>
              <a:tr h="16833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Second-line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8 (20)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370132304"/>
                  </a:ext>
                </a:extLst>
              </a:tr>
              <a:tr h="16833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Third-line or greater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10 (24)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567002911"/>
                  </a:ext>
                </a:extLst>
              </a:tr>
              <a:tr h="168334">
                <a:tc>
                  <a:txBody>
                    <a:bodyPr/>
                    <a:lstStyle/>
                    <a:p>
                      <a:r>
                        <a:rPr lang="en-US" sz="1600" dirty="0">
                          <a:solidFill>
                            <a:sysClr val="windowText" lastClr="000000"/>
                          </a:solidFill>
                        </a:rPr>
                        <a:t>PD-L1 status,*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600" dirty="0">
                        <a:solidFill>
                          <a:sysClr val="windowText" lastClr="000000"/>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91668199"/>
                  </a:ext>
                </a:extLst>
              </a:tr>
              <a:tr h="16833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TPS &lt;1%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12 (29)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58578316"/>
                  </a:ext>
                </a:extLst>
              </a:tr>
              <a:tr h="16833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TPS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13 (32)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34296592"/>
                  </a:ext>
                </a:extLst>
              </a:tr>
            </a:tbl>
          </a:graphicData>
        </a:graphic>
      </p:graphicFrame>
      <p:sp>
        <p:nvSpPr>
          <p:cNvPr id="10" name="TextBox 9">
            <a:extLst>
              <a:ext uri="{FF2B5EF4-FFF2-40B4-BE49-F238E27FC236}">
                <a16:creationId xmlns:a16="http://schemas.microsoft.com/office/drawing/2014/main" id="{D7CF94BB-99DD-4E78-B7A2-0F3D5F2F8FCF}"/>
              </a:ext>
            </a:extLst>
          </p:cNvPr>
          <p:cNvSpPr txBox="1"/>
          <p:nvPr/>
        </p:nvSpPr>
        <p:spPr bwMode="auto">
          <a:xfrm>
            <a:off x="9612533" y="3202737"/>
            <a:ext cx="203908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b="0" dirty="0">
                <a:solidFill>
                  <a:schemeClr val="bg1"/>
                </a:solidFill>
                <a:latin typeface="Calibri" panose="020F0502020204030204" pitchFamily="34" charset="0"/>
              </a:rPr>
              <a:t>Median follow-up: </a:t>
            </a:r>
          </a:p>
          <a:p>
            <a:pPr algn="l">
              <a:lnSpc>
                <a:spcPct val="100000"/>
              </a:lnSpc>
              <a:spcBef>
                <a:spcPts val="0"/>
              </a:spcBef>
              <a:spcAft>
                <a:spcPct val="0"/>
              </a:spcAft>
              <a:buClrTx/>
              <a:buFontTx/>
              <a:buNone/>
            </a:pPr>
            <a:r>
              <a:rPr lang="en-US" b="0" dirty="0">
                <a:solidFill>
                  <a:schemeClr val="bg1"/>
                </a:solidFill>
                <a:latin typeface="Calibri" panose="020F0502020204030204" pitchFamily="34" charset="0"/>
              </a:rPr>
              <a:t>11 mo (range: 7-18)</a:t>
            </a:r>
          </a:p>
        </p:txBody>
      </p:sp>
      <p:sp>
        <p:nvSpPr>
          <p:cNvPr id="11" name="TextBox 10">
            <a:extLst>
              <a:ext uri="{FF2B5EF4-FFF2-40B4-BE49-F238E27FC236}">
                <a16:creationId xmlns:a16="http://schemas.microsoft.com/office/drawing/2014/main" id="{75B6F2FF-E7CC-41F8-8714-2DF469F7F58D}"/>
              </a:ext>
            </a:extLst>
          </p:cNvPr>
          <p:cNvSpPr txBox="1"/>
          <p:nvPr/>
        </p:nvSpPr>
        <p:spPr bwMode="auto">
          <a:xfrm>
            <a:off x="673316" y="6184234"/>
            <a:ext cx="76724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 Assessed using PD-L1 IHC 22C3 assay. Data unavailable for 16 patients (39%) due to quality of sample.</a:t>
            </a:r>
          </a:p>
        </p:txBody>
      </p:sp>
      <p:grpSp>
        <p:nvGrpSpPr>
          <p:cNvPr id="12" name="Group 11">
            <a:extLst>
              <a:ext uri="{FF2B5EF4-FFF2-40B4-BE49-F238E27FC236}">
                <a16:creationId xmlns:a16="http://schemas.microsoft.com/office/drawing/2014/main" id="{B940E1CD-7E7C-483A-8F2B-425F8AC820E5}"/>
              </a:ext>
            </a:extLst>
          </p:cNvPr>
          <p:cNvGrpSpPr/>
          <p:nvPr/>
        </p:nvGrpSpPr>
        <p:grpSpPr>
          <a:xfrm>
            <a:off x="9392911" y="6207927"/>
            <a:ext cx="2488502" cy="454909"/>
            <a:chOff x="9392911" y="6207927"/>
            <a:chExt cx="2488502" cy="454909"/>
          </a:xfrm>
        </p:grpSpPr>
        <p:pic>
          <p:nvPicPr>
            <p:cNvPr id="13" name="Picture 12" descr="A picture containing text, ax, wheel&#10;&#10;Description automatically generated">
              <a:extLst>
                <a:ext uri="{FF2B5EF4-FFF2-40B4-BE49-F238E27FC236}">
                  <a16:creationId xmlns:a16="http://schemas.microsoft.com/office/drawing/2014/main" id="{06DDADEE-5605-4771-A24E-C01FE9B5E63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4" name="Rectangle 8">
              <a:extLst>
                <a:ext uri="{FF2B5EF4-FFF2-40B4-BE49-F238E27FC236}">
                  <a16:creationId xmlns:a16="http://schemas.microsoft.com/office/drawing/2014/main" id="{F8115263-78FF-423A-A91D-54B3C58AF15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523371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3">
            <a:extLst>
              <a:ext uri="{FF2B5EF4-FFF2-40B4-BE49-F238E27FC236}">
                <a16:creationId xmlns:a16="http://schemas.microsoft.com/office/drawing/2014/main" id="{A42BD69C-6D49-48C9-8193-678734BBF75E}"/>
              </a:ext>
            </a:extLst>
          </p:cNvPr>
          <p:cNvGraphicFramePr>
            <a:graphicFrameLocks noGrp="1"/>
          </p:cNvGraphicFramePr>
          <p:nvPr>
            <p:extLst>
              <p:ext uri="{D42A27DB-BD31-4B8C-83A1-F6EECF244321}">
                <p14:modId xmlns:p14="http://schemas.microsoft.com/office/powerpoint/2010/main" val="3106321310"/>
              </p:ext>
            </p:extLst>
          </p:nvPr>
        </p:nvGraphicFramePr>
        <p:xfrm>
          <a:off x="184151" y="1513934"/>
          <a:ext cx="5759449" cy="4879449"/>
        </p:xfrm>
        <a:graphic>
          <a:graphicData uri="http://schemas.openxmlformats.org/drawingml/2006/table">
            <a:tbl>
              <a:tblPr firstRow="1" bandRow="1">
                <a:tableStyleId>{93296810-A885-4BE3-A3E7-6D5BEEA58F35}</a:tableStyleId>
              </a:tblPr>
              <a:tblGrid>
                <a:gridCol w="3635806">
                  <a:extLst>
                    <a:ext uri="{9D8B030D-6E8A-4147-A177-3AD203B41FA5}">
                      <a16:colId xmlns:a16="http://schemas.microsoft.com/office/drawing/2014/main" val="1320236855"/>
                    </a:ext>
                  </a:extLst>
                </a:gridCol>
                <a:gridCol w="1062228">
                  <a:extLst>
                    <a:ext uri="{9D8B030D-6E8A-4147-A177-3AD203B41FA5}">
                      <a16:colId xmlns:a16="http://schemas.microsoft.com/office/drawing/2014/main" val="2799924058"/>
                    </a:ext>
                  </a:extLst>
                </a:gridCol>
                <a:gridCol w="1061415">
                  <a:extLst>
                    <a:ext uri="{9D8B030D-6E8A-4147-A177-3AD203B41FA5}">
                      <a16:colId xmlns:a16="http://schemas.microsoft.com/office/drawing/2014/main" val="1531918448"/>
                    </a:ext>
                  </a:extLst>
                </a:gridCol>
              </a:tblGrid>
              <a:tr h="583616">
                <a:tc rowSpan="2">
                  <a:txBody>
                    <a:bodyPr/>
                    <a:lstStyle/>
                    <a:p>
                      <a:r>
                        <a:rPr lang="en-US" sz="1600" dirty="0"/>
                        <a:t>All-Cause AEs With </a:t>
                      </a:r>
                    </a:p>
                    <a:p>
                      <a:r>
                        <a:rPr lang="en-US" sz="1600" dirty="0"/>
                        <a:t>Incidence ≥15%, n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gridSpan="2">
                  <a:txBody>
                    <a:bodyPr/>
                    <a:lstStyle/>
                    <a:p>
                      <a:pPr algn="ctr"/>
                      <a:r>
                        <a:rPr lang="en-US" sz="1600" dirty="0"/>
                        <a:t>Vibostolimab + Pembro  (n = 41)</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algn="ctr"/>
                      <a:endParaRPr lang="en-US" sz="16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229130516"/>
                  </a:ext>
                </a:extLst>
              </a:tr>
              <a:tr h="337883">
                <a:tc vMerge="1">
                  <a:txBody>
                    <a:bodyPr/>
                    <a:lstStyle/>
                    <a:p>
                      <a:endParaRPr lang="en-US" sz="16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marL="0" algn="ctr" defTabSz="914400" rtl="0" eaLnBrk="1" latinLnBrk="0" hangingPunct="1"/>
                      <a:r>
                        <a:rPr lang="en-US" sz="1600" b="1" kern="1200" dirty="0">
                          <a:solidFill>
                            <a:schemeClr val="lt1"/>
                          </a:solidFill>
                          <a:latin typeface="+mn-lt"/>
                          <a:ea typeface="+mn-ea"/>
                          <a:cs typeface="+mn-cs"/>
                        </a:rPr>
                        <a:t>Any Grade</a:t>
                      </a:r>
                    </a:p>
                  </a:txBody>
                  <a:tcPr anchor="ctr">
                    <a:lnL w="12700" cmpd="sng">
                      <a:noFill/>
                    </a:lnL>
                    <a:lnR w="12700" cmpd="sng">
                      <a:noFill/>
                    </a:lnR>
                    <a:lnT w="12700" cap="flat" cmpd="sng" algn="ctr">
                      <a:solidFill>
                        <a:schemeClr val="tx1"/>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3"/>
                    </a:solidFill>
                  </a:tcPr>
                </a:tc>
                <a:tc>
                  <a:txBody>
                    <a:bodyPr/>
                    <a:lstStyle/>
                    <a:p>
                      <a:pPr marL="0" algn="ctr" defTabSz="914400" rtl="0" eaLnBrk="1" latinLnBrk="0" hangingPunct="1"/>
                      <a:r>
                        <a:rPr lang="en-US" sz="1600" b="1" kern="1200" dirty="0">
                          <a:solidFill>
                            <a:schemeClr val="lt1"/>
                          </a:solidFill>
                          <a:latin typeface="+mn-lt"/>
                          <a:ea typeface="+mn-ea"/>
                          <a:cs typeface="+mn-cs"/>
                        </a:rPr>
                        <a:t>Grade 3-5</a:t>
                      </a:r>
                    </a:p>
                  </a:txBody>
                  <a:tcPr anchor="ctr">
                    <a:lnL w="12700" cmpd="sng">
                      <a:noFill/>
                    </a:lnL>
                    <a:lnR w="12700" cmpd="sng">
                      <a:noFill/>
                    </a:lnR>
                    <a:lnT w="12700" cap="flat" cmpd="sng" algn="ctr">
                      <a:solidFill>
                        <a:schemeClr val="tx1"/>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17936219"/>
                  </a:ext>
                </a:extLst>
              </a:tr>
              <a:tr h="337883">
                <a:tc>
                  <a:txBody>
                    <a:bodyPr/>
                    <a:lstStyle/>
                    <a:p>
                      <a:r>
                        <a:rPr lang="en-US" sz="1600" dirty="0">
                          <a:solidFill>
                            <a:sysClr val="windowText" lastClr="000000"/>
                          </a:solidFill>
                        </a:rPr>
                        <a:t>All-cause AEs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40 (98)</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18 (44)</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198281638"/>
                  </a:ext>
                </a:extLst>
              </a:tr>
              <a:tr h="337883">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Pruritis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15 (37)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314185445"/>
                  </a:ext>
                </a:extLst>
              </a:tr>
              <a:tr h="337883">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Hypoalbuminemia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13 (32)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 (2)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36536166"/>
                  </a:ext>
                </a:extLst>
              </a:tr>
              <a:tr h="337883">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Pyrexia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13 (32)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50519052"/>
                  </a:ext>
                </a:extLst>
              </a:tr>
              <a:tr h="337883">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Fatigue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8 (20)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95502449"/>
                  </a:ext>
                </a:extLst>
              </a:tr>
              <a:tr h="337883">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Rash</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8 (20)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1 (2)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514113029"/>
                  </a:ext>
                </a:extLst>
              </a:tr>
              <a:tr h="337883">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Headache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7 (17)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290847018"/>
                  </a:ext>
                </a:extLst>
              </a:tr>
              <a:tr h="337883">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Decreased lymphocyte count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7 (17)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3 (7)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5705177"/>
                  </a:ext>
                </a:extLst>
              </a:tr>
              <a:tr h="337883">
                <a:tc>
                  <a:txBody>
                    <a:bodyPr/>
                    <a:lstStyle/>
                    <a:p>
                      <a:r>
                        <a:rPr lang="en-US" sz="1600" dirty="0">
                          <a:solidFill>
                            <a:sysClr val="windowText" lastClr="000000"/>
                          </a:solidFill>
                        </a:rPr>
                        <a:t>Serious all-cause AEs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12 (29)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91668199"/>
                  </a:ext>
                </a:extLst>
              </a:tr>
              <a:tr h="337883">
                <a:tc>
                  <a:txBody>
                    <a:bodyPr/>
                    <a:lstStyle/>
                    <a:p>
                      <a:r>
                        <a:rPr lang="en-US" sz="1600" dirty="0">
                          <a:solidFill>
                            <a:sysClr val="windowText" lastClr="000000"/>
                          </a:solidFill>
                        </a:rPr>
                        <a:t>All-cause AEs leading to discontinuation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3 (7)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71428535"/>
                  </a:ext>
                </a:extLst>
              </a:tr>
              <a:tr h="337883">
                <a:tc>
                  <a:txBody>
                    <a:bodyPr/>
                    <a:lstStyle/>
                    <a:p>
                      <a:r>
                        <a:rPr lang="en-US" sz="1600" dirty="0">
                          <a:solidFill>
                            <a:sysClr val="windowText" lastClr="000000"/>
                          </a:solidFill>
                        </a:rPr>
                        <a:t>All-cause AEs leading to death</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3 (7)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8029467"/>
                  </a:ext>
                </a:extLst>
              </a:tr>
            </a:tbl>
          </a:graphicData>
        </a:graphic>
      </p:graphicFrame>
      <p:graphicFrame>
        <p:nvGraphicFramePr>
          <p:cNvPr id="10" name="Table 3">
            <a:extLst>
              <a:ext uri="{FF2B5EF4-FFF2-40B4-BE49-F238E27FC236}">
                <a16:creationId xmlns:a16="http://schemas.microsoft.com/office/drawing/2014/main" id="{0B455AC8-9300-4D9F-BA13-E62CA931B7F7}"/>
              </a:ext>
            </a:extLst>
          </p:cNvPr>
          <p:cNvGraphicFramePr>
            <a:graphicFrameLocks noGrp="1"/>
          </p:cNvGraphicFramePr>
          <p:nvPr>
            <p:extLst>
              <p:ext uri="{D42A27DB-BD31-4B8C-83A1-F6EECF244321}">
                <p14:modId xmlns:p14="http://schemas.microsoft.com/office/powerpoint/2010/main" val="1402136974"/>
              </p:ext>
            </p:extLst>
          </p:nvPr>
        </p:nvGraphicFramePr>
        <p:xfrm>
          <a:off x="6108577" y="1513934"/>
          <a:ext cx="5854823" cy="4658266"/>
        </p:xfrm>
        <a:graphic>
          <a:graphicData uri="http://schemas.openxmlformats.org/drawingml/2006/table">
            <a:tbl>
              <a:tblPr firstRow="1" bandRow="1">
                <a:tableStyleId>{93296810-A885-4BE3-A3E7-6D5BEEA58F35}</a:tableStyleId>
              </a:tblPr>
              <a:tblGrid>
                <a:gridCol w="3696013">
                  <a:extLst>
                    <a:ext uri="{9D8B030D-6E8A-4147-A177-3AD203B41FA5}">
                      <a16:colId xmlns:a16="http://schemas.microsoft.com/office/drawing/2014/main" val="1320236855"/>
                    </a:ext>
                  </a:extLst>
                </a:gridCol>
                <a:gridCol w="1079818">
                  <a:extLst>
                    <a:ext uri="{9D8B030D-6E8A-4147-A177-3AD203B41FA5}">
                      <a16:colId xmlns:a16="http://schemas.microsoft.com/office/drawing/2014/main" val="2799924058"/>
                    </a:ext>
                  </a:extLst>
                </a:gridCol>
                <a:gridCol w="1078992">
                  <a:extLst>
                    <a:ext uri="{9D8B030D-6E8A-4147-A177-3AD203B41FA5}">
                      <a16:colId xmlns:a16="http://schemas.microsoft.com/office/drawing/2014/main" val="1531918448"/>
                    </a:ext>
                  </a:extLst>
                </a:gridCol>
              </a:tblGrid>
              <a:tr h="586138">
                <a:tc rowSpan="2">
                  <a:txBody>
                    <a:bodyPr/>
                    <a:lstStyle/>
                    <a:p>
                      <a:r>
                        <a:rPr lang="en-US" sz="1600" dirty="0"/>
                        <a:t>Treatment-Related AEs </a:t>
                      </a:r>
                      <a:br>
                        <a:rPr lang="en-US" sz="1600" dirty="0"/>
                      </a:br>
                      <a:r>
                        <a:rPr lang="en-US" sz="1600" dirty="0"/>
                        <a:t>With Incidence ≥10%, n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gridSpan="2">
                  <a:txBody>
                    <a:bodyPr/>
                    <a:lstStyle/>
                    <a:p>
                      <a:pPr algn="ctr"/>
                      <a:r>
                        <a:rPr lang="en-US" sz="1600" dirty="0"/>
                        <a:t>Vibostolimab + Pembro  (n = 41)</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algn="ctr"/>
                      <a:endParaRPr lang="en-US" sz="16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229130516"/>
                  </a:ext>
                </a:extLst>
              </a:tr>
              <a:tr h="339344">
                <a:tc vMerge="1">
                  <a:txBody>
                    <a:bodyPr/>
                    <a:lstStyle/>
                    <a:p>
                      <a:endParaRPr lang="en-US" sz="16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marL="0" algn="ctr" defTabSz="914400" rtl="0" eaLnBrk="1" latinLnBrk="0" hangingPunct="1"/>
                      <a:r>
                        <a:rPr lang="en-US" sz="1600" b="1" kern="1200" dirty="0">
                          <a:solidFill>
                            <a:schemeClr val="lt1"/>
                          </a:solidFill>
                          <a:latin typeface="+mn-lt"/>
                          <a:ea typeface="+mn-ea"/>
                          <a:cs typeface="+mn-cs"/>
                        </a:rPr>
                        <a:t>Any Grade</a:t>
                      </a:r>
                    </a:p>
                  </a:txBody>
                  <a:tcPr anchor="ctr">
                    <a:lnL w="12700" cmpd="sng">
                      <a:noFill/>
                    </a:lnL>
                    <a:lnR w="12700" cmpd="sng">
                      <a:noFill/>
                    </a:lnR>
                    <a:lnT w="12700" cap="flat" cmpd="sng" algn="ctr">
                      <a:solidFill>
                        <a:schemeClr val="tx1"/>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3"/>
                    </a:solidFill>
                  </a:tcPr>
                </a:tc>
                <a:tc>
                  <a:txBody>
                    <a:bodyPr/>
                    <a:lstStyle/>
                    <a:p>
                      <a:pPr marL="0" algn="ctr" defTabSz="914400" rtl="0" eaLnBrk="1" latinLnBrk="0" hangingPunct="1"/>
                      <a:r>
                        <a:rPr lang="en-US" sz="1600" b="1" kern="1200" dirty="0">
                          <a:solidFill>
                            <a:schemeClr val="lt1"/>
                          </a:solidFill>
                          <a:latin typeface="+mn-lt"/>
                          <a:ea typeface="+mn-ea"/>
                          <a:cs typeface="+mn-cs"/>
                        </a:rPr>
                        <a:t>Grade 3-5</a:t>
                      </a:r>
                    </a:p>
                  </a:txBody>
                  <a:tcPr anchor="ctr">
                    <a:lnL w="12700" cmpd="sng">
                      <a:noFill/>
                    </a:lnL>
                    <a:lnR w="12700" cmpd="sng">
                      <a:noFill/>
                    </a:lnR>
                    <a:lnT w="12700" cap="flat" cmpd="sng" algn="ctr">
                      <a:solidFill>
                        <a:schemeClr val="tx1"/>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17936219"/>
                  </a:ext>
                </a:extLst>
              </a:tr>
              <a:tr h="339344">
                <a:tc>
                  <a:txBody>
                    <a:bodyPr/>
                    <a:lstStyle/>
                    <a:p>
                      <a:r>
                        <a:rPr lang="en-US" sz="1600" dirty="0">
                          <a:solidFill>
                            <a:sysClr val="windowText" lastClr="000000"/>
                          </a:solidFill>
                        </a:rPr>
                        <a:t>Treatment-related AEs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34 (83)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6 (15)</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198281638"/>
                  </a:ext>
                </a:extLst>
              </a:tr>
              <a:tr h="33934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Pruritis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14 (34)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314185445"/>
                  </a:ext>
                </a:extLst>
              </a:tr>
              <a:tr h="33934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Hypoalbuminemia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12 (29)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36536166"/>
                  </a:ext>
                </a:extLst>
              </a:tr>
              <a:tr h="33934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Pyrexia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8 (20)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350519052"/>
                  </a:ext>
                </a:extLst>
              </a:tr>
              <a:tr h="339344">
                <a:tc>
                  <a:txBody>
                    <a:bodyPr/>
                    <a:lstStyle/>
                    <a:p>
                      <a:pPr marL="377190" marR="0" lvl="0" indent="-28575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1600" kern="1200" dirty="0">
                          <a:solidFill>
                            <a:sysClr val="windowText" lastClr="000000"/>
                          </a:solidFill>
                          <a:latin typeface="+mn-lt"/>
                          <a:ea typeface="+mn-ea"/>
                          <a:cs typeface="+mn-cs"/>
                        </a:rPr>
                        <a:t>Decreased lymphocyte count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7 (17)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3 (7)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95502449"/>
                  </a:ext>
                </a:extLst>
              </a:tr>
              <a:tr h="33934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Fatigue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5 (12)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514113029"/>
                  </a:ext>
                </a:extLst>
              </a:tr>
              <a:tr h="33934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Rash</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5 (12)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 (2)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290847018"/>
                  </a:ext>
                </a:extLst>
              </a:tr>
              <a:tr h="339344">
                <a:tc>
                  <a:txBody>
                    <a:bodyPr/>
                    <a:lstStyle/>
                    <a:p>
                      <a:pPr marL="377190" indent="-285750" algn="l" defTabSz="914400" rtl="0" eaLnBrk="1" latinLnBrk="0" hangingPunct="1">
                        <a:buFont typeface="Wingdings" pitchFamily="2" charset="2"/>
                        <a:buChar char="§"/>
                      </a:pPr>
                      <a:r>
                        <a:rPr lang="en-US" sz="1600" kern="1200" dirty="0">
                          <a:solidFill>
                            <a:sysClr val="windowText" lastClr="000000"/>
                          </a:solidFill>
                          <a:latin typeface="+mn-lt"/>
                          <a:ea typeface="+mn-ea"/>
                          <a:cs typeface="+mn-cs"/>
                        </a:rPr>
                        <a:t>Infusion-related reaction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4 (10)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ysClr val="windowText" lastClr="000000"/>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5705177"/>
                  </a:ext>
                </a:extLst>
              </a:tr>
              <a:tr h="339344">
                <a:tc>
                  <a:txBody>
                    <a:bodyPr/>
                    <a:lstStyle/>
                    <a:p>
                      <a:r>
                        <a:rPr lang="en-US" sz="1600" dirty="0">
                          <a:solidFill>
                            <a:sysClr val="windowText" lastClr="000000"/>
                          </a:solidFill>
                        </a:rPr>
                        <a:t>Serious treatment-related AEs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4 (10)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91668199"/>
                  </a:ext>
                </a:extLst>
              </a:tr>
              <a:tr h="3393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ysClr val="windowText" lastClr="000000"/>
                          </a:solidFill>
                        </a:rPr>
                        <a:t>Treatment-related AEs leading to d/c</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1 (2)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71428535"/>
                  </a:ext>
                </a:extLst>
              </a:tr>
              <a:tr h="3393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ysClr val="windowText" lastClr="000000"/>
                          </a:solidFill>
                        </a:rPr>
                        <a:t>Treatment-related AEs leading to death</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8029467"/>
                  </a:ext>
                </a:extLst>
              </a:tr>
            </a:tbl>
          </a:graphicData>
        </a:graphic>
      </p:graphicFrame>
      <p:sp>
        <p:nvSpPr>
          <p:cNvPr id="2" name="Title 1">
            <a:extLst>
              <a:ext uri="{FF2B5EF4-FFF2-40B4-BE49-F238E27FC236}">
                <a16:creationId xmlns:a16="http://schemas.microsoft.com/office/drawing/2014/main" id="{E997BF37-EB90-4118-B7EC-2FBEFC5DB13B}"/>
              </a:ext>
            </a:extLst>
          </p:cNvPr>
          <p:cNvSpPr>
            <a:spLocks noGrp="1"/>
          </p:cNvSpPr>
          <p:nvPr>
            <p:ph type="title"/>
          </p:nvPr>
        </p:nvSpPr>
        <p:spPr/>
        <p:txBody>
          <a:bodyPr/>
          <a:lstStyle/>
          <a:p>
            <a:r>
              <a:rPr lang="en-US" sz="3600" dirty="0"/>
              <a:t>Phase I Trial of Vibostolimab + Pembrolizumab in Patients With NSCLC: Safety</a:t>
            </a:r>
          </a:p>
        </p:txBody>
      </p:sp>
      <p:sp>
        <p:nvSpPr>
          <p:cNvPr id="7" name="Text Box 15">
            <a:extLst>
              <a:ext uri="{FF2B5EF4-FFF2-40B4-BE49-F238E27FC236}">
                <a16:creationId xmlns:a16="http://schemas.microsoft.com/office/drawing/2014/main" id="{275B3552-31CB-4173-86D1-A88795F8FE68}"/>
              </a:ext>
            </a:extLst>
          </p:cNvPr>
          <p:cNvSpPr txBox="1">
            <a:spLocks noChangeArrowheads="1"/>
          </p:cNvSpPr>
          <p:nvPr/>
        </p:nvSpPr>
        <p:spPr bwMode="auto">
          <a:xfrm>
            <a:off x="431039" y="639805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Niu. </a:t>
            </a:r>
            <a:r>
              <a:rPr lang="en-US" altLang="en-US" sz="1200" b="0" dirty="0">
                <a:solidFill>
                  <a:srgbClr val="455560"/>
                </a:solidFill>
                <a:latin typeface="Calibri" panose="020F0502020204030204" pitchFamily="34" charset="0"/>
              </a:rPr>
              <a:t>ESMO 2020. Abstr 1410P.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nvGrpSpPr>
          <p:cNvPr id="9" name="Group 8">
            <a:extLst>
              <a:ext uri="{FF2B5EF4-FFF2-40B4-BE49-F238E27FC236}">
                <a16:creationId xmlns:a16="http://schemas.microsoft.com/office/drawing/2014/main" id="{D8094C1F-03CE-46C7-939E-B790574BF366}"/>
              </a:ext>
            </a:extLst>
          </p:cNvPr>
          <p:cNvGrpSpPr/>
          <p:nvPr/>
        </p:nvGrpSpPr>
        <p:grpSpPr>
          <a:xfrm>
            <a:off x="9392911" y="6207927"/>
            <a:ext cx="2488502" cy="454909"/>
            <a:chOff x="9392911" y="6207927"/>
            <a:chExt cx="2488502" cy="454909"/>
          </a:xfrm>
        </p:grpSpPr>
        <p:pic>
          <p:nvPicPr>
            <p:cNvPr id="11" name="Picture 10" descr="A picture containing text, ax, wheel&#10;&#10;Description automatically generated">
              <a:extLst>
                <a:ext uri="{FF2B5EF4-FFF2-40B4-BE49-F238E27FC236}">
                  <a16:creationId xmlns:a16="http://schemas.microsoft.com/office/drawing/2014/main" id="{898A48AF-584D-4A92-BEB1-D7C82F4370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2" name="Rectangle 8">
              <a:extLst>
                <a:ext uri="{FF2B5EF4-FFF2-40B4-BE49-F238E27FC236}">
                  <a16:creationId xmlns:a16="http://schemas.microsoft.com/office/drawing/2014/main" id="{13CF501F-F69B-4567-B3E4-40769AA25796}"/>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2033344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Rectangle 125">
            <a:extLst>
              <a:ext uri="{FF2B5EF4-FFF2-40B4-BE49-F238E27FC236}">
                <a16:creationId xmlns:a16="http://schemas.microsoft.com/office/drawing/2014/main" id="{9E342F74-AB0E-1146-A2C4-7CDD02FB9D90}"/>
              </a:ext>
            </a:extLst>
          </p:cNvPr>
          <p:cNvSpPr/>
          <p:nvPr/>
        </p:nvSpPr>
        <p:spPr bwMode="auto">
          <a:xfrm>
            <a:off x="6596163" y="2242388"/>
            <a:ext cx="3761642" cy="7485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Rectangle 126">
            <a:extLst>
              <a:ext uri="{FF2B5EF4-FFF2-40B4-BE49-F238E27FC236}">
                <a16:creationId xmlns:a16="http://schemas.microsoft.com/office/drawing/2014/main" id="{B6A69FA2-3A77-344C-AC4E-F95739763359}"/>
              </a:ext>
            </a:extLst>
          </p:cNvPr>
          <p:cNvSpPr/>
          <p:nvPr/>
        </p:nvSpPr>
        <p:spPr bwMode="auto">
          <a:xfrm>
            <a:off x="6596163" y="2419831"/>
            <a:ext cx="3252687" cy="7484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Rectangle 127">
            <a:extLst>
              <a:ext uri="{FF2B5EF4-FFF2-40B4-BE49-F238E27FC236}">
                <a16:creationId xmlns:a16="http://schemas.microsoft.com/office/drawing/2014/main" id="{4CEC4A49-8AA1-5E41-89E9-6A2EE764E0A6}"/>
              </a:ext>
            </a:extLst>
          </p:cNvPr>
          <p:cNvSpPr/>
          <p:nvPr/>
        </p:nvSpPr>
        <p:spPr bwMode="auto">
          <a:xfrm>
            <a:off x="6596163" y="2508552"/>
            <a:ext cx="3243162" cy="74845"/>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 name="Rectangle 128">
            <a:extLst>
              <a:ext uri="{FF2B5EF4-FFF2-40B4-BE49-F238E27FC236}">
                <a16:creationId xmlns:a16="http://schemas.microsoft.com/office/drawing/2014/main" id="{6C7CEE94-3CD3-5746-A7B8-57ADF26FC6DE}"/>
              </a:ext>
            </a:extLst>
          </p:cNvPr>
          <p:cNvSpPr/>
          <p:nvPr/>
        </p:nvSpPr>
        <p:spPr bwMode="auto">
          <a:xfrm>
            <a:off x="6605688" y="2597272"/>
            <a:ext cx="3192217" cy="74845"/>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Rectangle 129">
            <a:extLst>
              <a:ext uri="{FF2B5EF4-FFF2-40B4-BE49-F238E27FC236}">
                <a16:creationId xmlns:a16="http://schemas.microsoft.com/office/drawing/2014/main" id="{7F833F37-4F6C-F945-80DD-0320D63D9A78}"/>
              </a:ext>
            </a:extLst>
          </p:cNvPr>
          <p:cNvSpPr/>
          <p:nvPr/>
        </p:nvSpPr>
        <p:spPr bwMode="auto">
          <a:xfrm>
            <a:off x="6596163" y="2685993"/>
            <a:ext cx="3160612" cy="7315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 name="Rectangle 130">
            <a:extLst>
              <a:ext uri="{FF2B5EF4-FFF2-40B4-BE49-F238E27FC236}">
                <a16:creationId xmlns:a16="http://schemas.microsoft.com/office/drawing/2014/main" id="{8C9F5780-E559-9F4F-A29A-FF702768285A}"/>
              </a:ext>
            </a:extLst>
          </p:cNvPr>
          <p:cNvSpPr/>
          <p:nvPr/>
        </p:nvSpPr>
        <p:spPr bwMode="auto">
          <a:xfrm>
            <a:off x="6596163" y="2331110"/>
            <a:ext cx="3449537" cy="7484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 name="Rectangle 131">
            <a:extLst>
              <a:ext uri="{FF2B5EF4-FFF2-40B4-BE49-F238E27FC236}">
                <a16:creationId xmlns:a16="http://schemas.microsoft.com/office/drawing/2014/main" id="{0BDB4B06-84F2-884F-BB38-40B3AE6B0291}"/>
              </a:ext>
            </a:extLst>
          </p:cNvPr>
          <p:cNvSpPr/>
          <p:nvPr/>
        </p:nvSpPr>
        <p:spPr bwMode="auto">
          <a:xfrm>
            <a:off x="6596163" y="2774714"/>
            <a:ext cx="2223987"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 name="Rectangle 132">
            <a:extLst>
              <a:ext uri="{FF2B5EF4-FFF2-40B4-BE49-F238E27FC236}">
                <a16:creationId xmlns:a16="http://schemas.microsoft.com/office/drawing/2014/main" id="{3DDD8AE5-14E4-E24A-9ABB-CA279B643726}"/>
              </a:ext>
            </a:extLst>
          </p:cNvPr>
          <p:cNvSpPr/>
          <p:nvPr/>
        </p:nvSpPr>
        <p:spPr bwMode="auto">
          <a:xfrm>
            <a:off x="6596163" y="2863436"/>
            <a:ext cx="2223987" cy="7384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 name="Rectangle 133">
            <a:extLst>
              <a:ext uri="{FF2B5EF4-FFF2-40B4-BE49-F238E27FC236}">
                <a16:creationId xmlns:a16="http://schemas.microsoft.com/office/drawing/2014/main" id="{BC6B088F-E5B7-FF46-8C83-7EACD933345A}"/>
              </a:ext>
            </a:extLst>
          </p:cNvPr>
          <p:cNvSpPr/>
          <p:nvPr/>
        </p:nvSpPr>
        <p:spPr bwMode="auto">
          <a:xfrm>
            <a:off x="6596163" y="4549134"/>
            <a:ext cx="277712" cy="7705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 name="Rectangle 134">
            <a:extLst>
              <a:ext uri="{FF2B5EF4-FFF2-40B4-BE49-F238E27FC236}">
                <a16:creationId xmlns:a16="http://schemas.microsoft.com/office/drawing/2014/main" id="{F6E72F5A-0026-644B-8CEF-2F503FF1889A}"/>
              </a:ext>
            </a:extLst>
          </p:cNvPr>
          <p:cNvSpPr/>
          <p:nvPr/>
        </p:nvSpPr>
        <p:spPr bwMode="auto">
          <a:xfrm>
            <a:off x="6596163" y="4726576"/>
            <a:ext cx="264757" cy="7264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 name="Rectangle 135">
            <a:extLst>
              <a:ext uri="{FF2B5EF4-FFF2-40B4-BE49-F238E27FC236}">
                <a16:creationId xmlns:a16="http://schemas.microsoft.com/office/drawing/2014/main" id="{0DD4EF9F-5453-6A49-9987-8BC2D873418D}"/>
              </a:ext>
            </a:extLst>
          </p:cNvPr>
          <p:cNvSpPr/>
          <p:nvPr/>
        </p:nvSpPr>
        <p:spPr bwMode="auto">
          <a:xfrm>
            <a:off x="6596163" y="4815296"/>
            <a:ext cx="261837"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 name="Rectangle 136">
            <a:extLst>
              <a:ext uri="{FF2B5EF4-FFF2-40B4-BE49-F238E27FC236}">
                <a16:creationId xmlns:a16="http://schemas.microsoft.com/office/drawing/2014/main" id="{489FC66B-4C06-4C46-843A-508C760EFAFD}"/>
              </a:ext>
            </a:extLst>
          </p:cNvPr>
          <p:cNvSpPr/>
          <p:nvPr/>
        </p:nvSpPr>
        <p:spPr bwMode="auto">
          <a:xfrm>
            <a:off x="6596163" y="4904019"/>
            <a:ext cx="261837" cy="7484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 name="Rectangle 137">
            <a:extLst>
              <a:ext uri="{FF2B5EF4-FFF2-40B4-BE49-F238E27FC236}">
                <a16:creationId xmlns:a16="http://schemas.microsoft.com/office/drawing/2014/main" id="{39C0517B-4BD8-5046-9780-E9C939D48D7A}"/>
              </a:ext>
            </a:extLst>
          </p:cNvPr>
          <p:cNvSpPr/>
          <p:nvPr/>
        </p:nvSpPr>
        <p:spPr bwMode="auto">
          <a:xfrm>
            <a:off x="6596163" y="4992740"/>
            <a:ext cx="261837" cy="7176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 name="Rectangle 138">
            <a:extLst>
              <a:ext uri="{FF2B5EF4-FFF2-40B4-BE49-F238E27FC236}">
                <a16:creationId xmlns:a16="http://schemas.microsoft.com/office/drawing/2014/main" id="{D243D379-9644-2042-9308-5B25831D1DCB}"/>
              </a:ext>
            </a:extLst>
          </p:cNvPr>
          <p:cNvSpPr/>
          <p:nvPr/>
        </p:nvSpPr>
        <p:spPr bwMode="auto">
          <a:xfrm>
            <a:off x="6596163" y="5081461"/>
            <a:ext cx="134837"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 name="Rectangle 139">
            <a:extLst>
              <a:ext uri="{FF2B5EF4-FFF2-40B4-BE49-F238E27FC236}">
                <a16:creationId xmlns:a16="http://schemas.microsoft.com/office/drawing/2014/main" id="{43E75348-021F-414E-A762-0ACD1F153CCA}"/>
              </a:ext>
            </a:extLst>
          </p:cNvPr>
          <p:cNvSpPr/>
          <p:nvPr/>
        </p:nvSpPr>
        <p:spPr bwMode="auto">
          <a:xfrm>
            <a:off x="6596163" y="5170182"/>
            <a:ext cx="134837"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 name="Rectangle 140">
            <a:extLst>
              <a:ext uri="{FF2B5EF4-FFF2-40B4-BE49-F238E27FC236}">
                <a16:creationId xmlns:a16="http://schemas.microsoft.com/office/drawing/2014/main" id="{5731BF09-85A6-9E41-998D-5673C5C9EF7C}"/>
              </a:ext>
            </a:extLst>
          </p:cNvPr>
          <p:cNvSpPr/>
          <p:nvPr/>
        </p:nvSpPr>
        <p:spPr bwMode="auto">
          <a:xfrm>
            <a:off x="6596163" y="5258901"/>
            <a:ext cx="134837"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 name="Rectangle 141">
            <a:extLst>
              <a:ext uri="{FF2B5EF4-FFF2-40B4-BE49-F238E27FC236}">
                <a16:creationId xmlns:a16="http://schemas.microsoft.com/office/drawing/2014/main" id="{5C4EBE01-07C8-7341-82D9-116754EADA44}"/>
              </a:ext>
            </a:extLst>
          </p:cNvPr>
          <p:cNvSpPr/>
          <p:nvPr/>
        </p:nvSpPr>
        <p:spPr bwMode="auto">
          <a:xfrm>
            <a:off x="6596163" y="5347629"/>
            <a:ext cx="134820" cy="6831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 name="Rectangle 142">
            <a:extLst>
              <a:ext uri="{FF2B5EF4-FFF2-40B4-BE49-F238E27FC236}">
                <a16:creationId xmlns:a16="http://schemas.microsoft.com/office/drawing/2014/main" id="{CD759151-509D-364E-B92C-33C7696EB6B8}"/>
              </a:ext>
            </a:extLst>
          </p:cNvPr>
          <p:cNvSpPr/>
          <p:nvPr/>
        </p:nvSpPr>
        <p:spPr bwMode="auto">
          <a:xfrm>
            <a:off x="6609113" y="4640060"/>
            <a:ext cx="264757" cy="7264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Rectangle 143">
            <a:extLst>
              <a:ext uri="{FF2B5EF4-FFF2-40B4-BE49-F238E27FC236}">
                <a16:creationId xmlns:a16="http://schemas.microsoft.com/office/drawing/2014/main" id="{90121931-8F98-3B47-944C-0561F15DE561}"/>
              </a:ext>
            </a:extLst>
          </p:cNvPr>
          <p:cNvSpPr/>
          <p:nvPr/>
        </p:nvSpPr>
        <p:spPr bwMode="auto">
          <a:xfrm>
            <a:off x="6596163" y="2952156"/>
            <a:ext cx="2132425"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Rectangle 144">
            <a:extLst>
              <a:ext uri="{FF2B5EF4-FFF2-40B4-BE49-F238E27FC236}">
                <a16:creationId xmlns:a16="http://schemas.microsoft.com/office/drawing/2014/main" id="{B4E3B660-AD2B-9649-BE2B-0F1C39FF965A}"/>
              </a:ext>
            </a:extLst>
          </p:cNvPr>
          <p:cNvSpPr/>
          <p:nvPr/>
        </p:nvSpPr>
        <p:spPr bwMode="auto">
          <a:xfrm>
            <a:off x="6596163" y="3040878"/>
            <a:ext cx="2077937" cy="705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 name="Rectangle 145">
            <a:extLst>
              <a:ext uri="{FF2B5EF4-FFF2-40B4-BE49-F238E27FC236}">
                <a16:creationId xmlns:a16="http://schemas.microsoft.com/office/drawing/2014/main" id="{C86D6A2F-7D82-3C41-A586-EDA20404C28A}"/>
              </a:ext>
            </a:extLst>
          </p:cNvPr>
          <p:cNvSpPr/>
          <p:nvPr/>
        </p:nvSpPr>
        <p:spPr bwMode="auto">
          <a:xfrm>
            <a:off x="6596163" y="3129599"/>
            <a:ext cx="1896962" cy="705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 name="Rectangle 146">
            <a:extLst>
              <a:ext uri="{FF2B5EF4-FFF2-40B4-BE49-F238E27FC236}">
                <a16:creationId xmlns:a16="http://schemas.microsoft.com/office/drawing/2014/main" id="{4542F045-07FF-084B-8815-3977BF5E3205}"/>
              </a:ext>
            </a:extLst>
          </p:cNvPr>
          <p:cNvSpPr/>
          <p:nvPr/>
        </p:nvSpPr>
        <p:spPr bwMode="auto">
          <a:xfrm>
            <a:off x="6596163" y="3218320"/>
            <a:ext cx="1696937" cy="705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Rectangle 147">
            <a:extLst>
              <a:ext uri="{FF2B5EF4-FFF2-40B4-BE49-F238E27FC236}">
                <a16:creationId xmlns:a16="http://schemas.microsoft.com/office/drawing/2014/main" id="{25DBBD34-533B-3444-85E5-CDCE56DFBF99}"/>
              </a:ext>
            </a:extLst>
          </p:cNvPr>
          <p:cNvSpPr/>
          <p:nvPr/>
        </p:nvSpPr>
        <p:spPr bwMode="auto">
          <a:xfrm>
            <a:off x="6596163" y="3307041"/>
            <a:ext cx="1611212" cy="705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Rectangle 148">
            <a:extLst>
              <a:ext uri="{FF2B5EF4-FFF2-40B4-BE49-F238E27FC236}">
                <a16:creationId xmlns:a16="http://schemas.microsoft.com/office/drawing/2014/main" id="{79350A53-2BF6-F442-A8DE-BB381931C3D7}"/>
              </a:ext>
            </a:extLst>
          </p:cNvPr>
          <p:cNvSpPr/>
          <p:nvPr/>
        </p:nvSpPr>
        <p:spPr bwMode="auto">
          <a:xfrm>
            <a:off x="6596163" y="3395761"/>
            <a:ext cx="1425897"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Rectangle 149">
            <a:extLst>
              <a:ext uri="{FF2B5EF4-FFF2-40B4-BE49-F238E27FC236}">
                <a16:creationId xmlns:a16="http://schemas.microsoft.com/office/drawing/2014/main" id="{F2EB11FC-3D03-0341-AE89-B348F34C10EA}"/>
              </a:ext>
            </a:extLst>
          </p:cNvPr>
          <p:cNvSpPr/>
          <p:nvPr/>
        </p:nvSpPr>
        <p:spPr bwMode="auto">
          <a:xfrm>
            <a:off x="6596163" y="3484482"/>
            <a:ext cx="1096862"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Rectangle 150">
            <a:extLst>
              <a:ext uri="{FF2B5EF4-FFF2-40B4-BE49-F238E27FC236}">
                <a16:creationId xmlns:a16="http://schemas.microsoft.com/office/drawing/2014/main" id="{0BBD510C-4298-E344-95F0-D53E5DE8E109}"/>
              </a:ext>
            </a:extLst>
          </p:cNvPr>
          <p:cNvSpPr/>
          <p:nvPr/>
        </p:nvSpPr>
        <p:spPr bwMode="auto">
          <a:xfrm>
            <a:off x="6596163" y="3573204"/>
            <a:ext cx="1027012" cy="69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 name="Rectangle 151">
            <a:extLst>
              <a:ext uri="{FF2B5EF4-FFF2-40B4-BE49-F238E27FC236}">
                <a16:creationId xmlns:a16="http://schemas.microsoft.com/office/drawing/2014/main" id="{DD3E8C01-1D63-5642-A0D8-3644498284D2}"/>
              </a:ext>
            </a:extLst>
          </p:cNvPr>
          <p:cNvSpPr/>
          <p:nvPr/>
        </p:nvSpPr>
        <p:spPr bwMode="auto">
          <a:xfrm>
            <a:off x="6596163" y="3661925"/>
            <a:ext cx="992087" cy="69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Rectangle 152">
            <a:extLst>
              <a:ext uri="{FF2B5EF4-FFF2-40B4-BE49-F238E27FC236}">
                <a16:creationId xmlns:a16="http://schemas.microsoft.com/office/drawing/2014/main" id="{0C1FE448-8724-DB40-9526-E21807CA33C5}"/>
              </a:ext>
            </a:extLst>
          </p:cNvPr>
          <p:cNvSpPr/>
          <p:nvPr/>
        </p:nvSpPr>
        <p:spPr bwMode="auto">
          <a:xfrm>
            <a:off x="6596163" y="3750645"/>
            <a:ext cx="833337"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 name="Rectangle 153">
            <a:extLst>
              <a:ext uri="{FF2B5EF4-FFF2-40B4-BE49-F238E27FC236}">
                <a16:creationId xmlns:a16="http://schemas.microsoft.com/office/drawing/2014/main" id="{F673922C-BDF4-9F41-A9A5-CB3537AA6CE4}"/>
              </a:ext>
            </a:extLst>
          </p:cNvPr>
          <p:cNvSpPr/>
          <p:nvPr/>
        </p:nvSpPr>
        <p:spPr bwMode="auto">
          <a:xfrm>
            <a:off x="6596163" y="3839367"/>
            <a:ext cx="750787" cy="7485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 name="Rectangle 154">
            <a:extLst>
              <a:ext uri="{FF2B5EF4-FFF2-40B4-BE49-F238E27FC236}">
                <a16:creationId xmlns:a16="http://schemas.microsoft.com/office/drawing/2014/main" id="{8F8B5C79-0569-FC43-8EDC-50AA6DAB5F35}"/>
              </a:ext>
            </a:extLst>
          </p:cNvPr>
          <p:cNvSpPr/>
          <p:nvPr/>
        </p:nvSpPr>
        <p:spPr bwMode="auto">
          <a:xfrm>
            <a:off x="6596163" y="4371692"/>
            <a:ext cx="388837" cy="7341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 name="Rectangle 155">
            <a:extLst>
              <a:ext uri="{FF2B5EF4-FFF2-40B4-BE49-F238E27FC236}">
                <a16:creationId xmlns:a16="http://schemas.microsoft.com/office/drawing/2014/main" id="{D6C2E4E3-A160-CB4D-A62F-1A2D3E1C344C}"/>
              </a:ext>
            </a:extLst>
          </p:cNvPr>
          <p:cNvSpPr/>
          <p:nvPr/>
        </p:nvSpPr>
        <p:spPr bwMode="auto">
          <a:xfrm>
            <a:off x="6596163" y="4460413"/>
            <a:ext cx="366105"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 name="Rectangle 156">
            <a:extLst>
              <a:ext uri="{FF2B5EF4-FFF2-40B4-BE49-F238E27FC236}">
                <a16:creationId xmlns:a16="http://schemas.microsoft.com/office/drawing/2014/main" id="{F4E70939-AB5D-1F4D-9E6B-07071309882A}"/>
              </a:ext>
            </a:extLst>
          </p:cNvPr>
          <p:cNvSpPr/>
          <p:nvPr/>
        </p:nvSpPr>
        <p:spPr bwMode="auto">
          <a:xfrm>
            <a:off x="6596163" y="3928087"/>
            <a:ext cx="630137" cy="7241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8" name="Rectangle 157">
            <a:extLst>
              <a:ext uri="{FF2B5EF4-FFF2-40B4-BE49-F238E27FC236}">
                <a16:creationId xmlns:a16="http://schemas.microsoft.com/office/drawing/2014/main" id="{E9D6863E-B8EC-034B-A59E-54F589E82ED7}"/>
              </a:ext>
            </a:extLst>
          </p:cNvPr>
          <p:cNvSpPr/>
          <p:nvPr/>
        </p:nvSpPr>
        <p:spPr bwMode="auto">
          <a:xfrm>
            <a:off x="6596163" y="4194250"/>
            <a:ext cx="496115" cy="7485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9" name="Rectangle 158">
            <a:extLst>
              <a:ext uri="{FF2B5EF4-FFF2-40B4-BE49-F238E27FC236}">
                <a16:creationId xmlns:a16="http://schemas.microsoft.com/office/drawing/2014/main" id="{B4C25F33-69FD-4D4C-90AB-592B175EED3F}"/>
              </a:ext>
            </a:extLst>
          </p:cNvPr>
          <p:cNvSpPr/>
          <p:nvPr/>
        </p:nvSpPr>
        <p:spPr bwMode="auto">
          <a:xfrm>
            <a:off x="6596163" y="4282972"/>
            <a:ext cx="496115" cy="7139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0" name="Rectangle 159">
            <a:extLst>
              <a:ext uri="{FF2B5EF4-FFF2-40B4-BE49-F238E27FC236}">
                <a16:creationId xmlns:a16="http://schemas.microsoft.com/office/drawing/2014/main" id="{166FC52F-5C5A-6E41-B306-33E934E09DEA}"/>
              </a:ext>
            </a:extLst>
          </p:cNvPr>
          <p:cNvSpPr/>
          <p:nvPr/>
        </p:nvSpPr>
        <p:spPr bwMode="auto">
          <a:xfrm>
            <a:off x="6596163" y="4016808"/>
            <a:ext cx="496115" cy="7485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1" name="Rectangle 160">
            <a:extLst>
              <a:ext uri="{FF2B5EF4-FFF2-40B4-BE49-F238E27FC236}">
                <a16:creationId xmlns:a16="http://schemas.microsoft.com/office/drawing/2014/main" id="{4B6B318B-1DD7-284E-A629-76F9659EBCA4}"/>
              </a:ext>
            </a:extLst>
          </p:cNvPr>
          <p:cNvSpPr/>
          <p:nvPr/>
        </p:nvSpPr>
        <p:spPr bwMode="auto">
          <a:xfrm>
            <a:off x="6596163" y="4105529"/>
            <a:ext cx="496115" cy="7485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E997BF37-EB90-4118-B7EC-2FBEFC5DB13B}"/>
              </a:ext>
            </a:extLst>
          </p:cNvPr>
          <p:cNvSpPr>
            <a:spLocks noGrp="1"/>
          </p:cNvSpPr>
          <p:nvPr>
            <p:ph type="title"/>
          </p:nvPr>
        </p:nvSpPr>
        <p:spPr/>
        <p:txBody>
          <a:bodyPr/>
          <a:lstStyle/>
          <a:p>
            <a:r>
              <a:rPr lang="en-US" sz="3600" dirty="0"/>
              <a:t>Phase I Trial of Vibostolimab + Pembrolizumab in Patients With NSCLC: Investigator-Assessed Response</a:t>
            </a:r>
          </a:p>
        </p:txBody>
      </p:sp>
      <p:sp>
        <p:nvSpPr>
          <p:cNvPr id="7" name="Text Box 15">
            <a:extLst>
              <a:ext uri="{FF2B5EF4-FFF2-40B4-BE49-F238E27FC236}">
                <a16:creationId xmlns:a16="http://schemas.microsoft.com/office/drawing/2014/main" id="{275B3552-31CB-4173-86D1-A88795F8FE6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Niu. </a:t>
            </a:r>
            <a:r>
              <a:rPr lang="en-US" altLang="en-US" sz="1200" b="0" dirty="0">
                <a:solidFill>
                  <a:srgbClr val="455560"/>
                </a:solidFill>
                <a:latin typeface="Calibri" panose="020F0502020204030204" pitchFamily="34" charset="0"/>
              </a:rPr>
              <a:t>ESMO 2020. Abstr 1410P.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9" name="TextBox 8">
            <a:extLst>
              <a:ext uri="{FF2B5EF4-FFF2-40B4-BE49-F238E27FC236}">
                <a16:creationId xmlns:a16="http://schemas.microsoft.com/office/drawing/2014/main" id="{C9AAFDE5-49B5-4DC6-A31A-4E435F2137AF}"/>
              </a:ext>
            </a:extLst>
          </p:cNvPr>
          <p:cNvSpPr txBox="1"/>
          <p:nvPr/>
        </p:nvSpPr>
        <p:spPr bwMode="auto">
          <a:xfrm>
            <a:off x="1130575" y="1600200"/>
            <a:ext cx="496542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2000" b="1" dirty="0">
                <a:solidFill>
                  <a:schemeClr val="bg1"/>
                </a:solidFill>
                <a:latin typeface="Calibri" panose="020F0502020204030204" pitchFamily="34" charset="0"/>
              </a:rPr>
              <a:t>Best Change From Baseline in Target Lesions*</a:t>
            </a:r>
          </a:p>
        </p:txBody>
      </p:sp>
      <p:sp>
        <p:nvSpPr>
          <p:cNvPr id="10" name="TextBox 9">
            <a:extLst>
              <a:ext uri="{FF2B5EF4-FFF2-40B4-BE49-F238E27FC236}">
                <a16:creationId xmlns:a16="http://schemas.microsoft.com/office/drawing/2014/main" id="{EDD3683C-2A96-4319-A952-726D96F8A564}"/>
              </a:ext>
            </a:extLst>
          </p:cNvPr>
          <p:cNvSpPr txBox="1"/>
          <p:nvPr/>
        </p:nvSpPr>
        <p:spPr bwMode="auto">
          <a:xfrm>
            <a:off x="6549370" y="1600200"/>
            <a:ext cx="434391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1" dirty="0">
                <a:solidFill>
                  <a:schemeClr val="bg1"/>
                </a:solidFill>
                <a:latin typeface="Calibri" panose="020F0502020204030204" pitchFamily="34" charset="0"/>
              </a:rPr>
              <a:t>Response Duration</a:t>
            </a:r>
          </a:p>
        </p:txBody>
      </p:sp>
      <p:grpSp>
        <p:nvGrpSpPr>
          <p:cNvPr id="11" name="Group 10">
            <a:extLst>
              <a:ext uri="{FF2B5EF4-FFF2-40B4-BE49-F238E27FC236}">
                <a16:creationId xmlns:a16="http://schemas.microsoft.com/office/drawing/2014/main" id="{9C8A3393-6657-48D1-AF69-A821221E571D}"/>
              </a:ext>
            </a:extLst>
          </p:cNvPr>
          <p:cNvGrpSpPr/>
          <p:nvPr/>
        </p:nvGrpSpPr>
        <p:grpSpPr>
          <a:xfrm>
            <a:off x="9392911" y="6207927"/>
            <a:ext cx="2488502" cy="454909"/>
            <a:chOff x="9392911" y="6207927"/>
            <a:chExt cx="2488502" cy="454909"/>
          </a:xfrm>
        </p:grpSpPr>
        <p:pic>
          <p:nvPicPr>
            <p:cNvPr id="12" name="Picture 11" descr="A picture containing text, ax, wheel&#10;&#10;Description automatically generated">
              <a:extLst>
                <a:ext uri="{FF2B5EF4-FFF2-40B4-BE49-F238E27FC236}">
                  <a16:creationId xmlns:a16="http://schemas.microsoft.com/office/drawing/2014/main" id="{594D8F4B-C10E-40AA-9072-71AB6E0A28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3" name="Rectangle 8">
              <a:extLst>
                <a:ext uri="{FF2B5EF4-FFF2-40B4-BE49-F238E27FC236}">
                  <a16:creationId xmlns:a16="http://schemas.microsoft.com/office/drawing/2014/main" id="{ACEEAC51-BDAF-45B3-B16A-7799B451C6E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3" name="TextBox 2">
            <a:extLst>
              <a:ext uri="{FF2B5EF4-FFF2-40B4-BE49-F238E27FC236}">
                <a16:creationId xmlns:a16="http://schemas.microsoft.com/office/drawing/2014/main" id="{FC9C47EC-42AA-0B46-8F14-411FB234F266}"/>
              </a:ext>
            </a:extLst>
          </p:cNvPr>
          <p:cNvSpPr txBox="1"/>
          <p:nvPr/>
        </p:nvSpPr>
        <p:spPr bwMode="auto">
          <a:xfrm>
            <a:off x="634449" y="5946317"/>
            <a:ext cx="58756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Includes all patients with at least 1 post-baseline target lesion measurement (n = 35).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Database cutoff date: March 3, 2020.</a:t>
            </a:r>
          </a:p>
        </p:txBody>
      </p:sp>
      <p:cxnSp>
        <p:nvCxnSpPr>
          <p:cNvPr id="5" name="Straight Connector 4">
            <a:extLst>
              <a:ext uri="{FF2B5EF4-FFF2-40B4-BE49-F238E27FC236}">
                <a16:creationId xmlns:a16="http://schemas.microsoft.com/office/drawing/2014/main" id="{61C91754-3C0B-DD48-B36A-5B8E6B87F0EB}"/>
              </a:ext>
            </a:extLst>
          </p:cNvPr>
          <p:cNvCxnSpPr>
            <a:cxnSpLocks/>
          </p:cNvCxnSpPr>
          <p:nvPr/>
        </p:nvCxnSpPr>
        <p:spPr bwMode="auto">
          <a:xfrm flipV="1">
            <a:off x="1278835" y="2345635"/>
            <a:ext cx="0" cy="3011556"/>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0415C1CF-A9D1-404C-BB64-923000E867DD}"/>
              </a:ext>
            </a:extLst>
          </p:cNvPr>
          <p:cNvCxnSpPr>
            <a:cxnSpLocks/>
          </p:cNvCxnSpPr>
          <p:nvPr/>
        </p:nvCxnSpPr>
        <p:spPr bwMode="auto">
          <a:xfrm flipH="1">
            <a:off x="1220027" y="235557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A0649F5F-F878-E746-97D8-C6ECA656327D}"/>
              </a:ext>
            </a:extLst>
          </p:cNvPr>
          <p:cNvCxnSpPr>
            <a:cxnSpLocks/>
          </p:cNvCxnSpPr>
          <p:nvPr/>
        </p:nvCxnSpPr>
        <p:spPr bwMode="auto">
          <a:xfrm flipH="1">
            <a:off x="1220027" y="265407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8492B409-CFD9-DC4F-9EAF-9785B4894623}"/>
              </a:ext>
            </a:extLst>
          </p:cNvPr>
          <p:cNvCxnSpPr>
            <a:cxnSpLocks/>
          </p:cNvCxnSpPr>
          <p:nvPr/>
        </p:nvCxnSpPr>
        <p:spPr bwMode="auto">
          <a:xfrm flipH="1">
            <a:off x="1220027" y="295258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98989B4-EE9B-8549-AA0A-09D904902071}"/>
              </a:ext>
            </a:extLst>
          </p:cNvPr>
          <p:cNvCxnSpPr>
            <a:cxnSpLocks/>
          </p:cNvCxnSpPr>
          <p:nvPr/>
        </p:nvCxnSpPr>
        <p:spPr bwMode="auto">
          <a:xfrm flipH="1">
            <a:off x="1220027" y="325108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0838EB6E-4C6F-B148-9FE7-C86596E55623}"/>
              </a:ext>
            </a:extLst>
          </p:cNvPr>
          <p:cNvCxnSpPr>
            <a:cxnSpLocks/>
          </p:cNvCxnSpPr>
          <p:nvPr/>
        </p:nvCxnSpPr>
        <p:spPr bwMode="auto">
          <a:xfrm flipH="1">
            <a:off x="1220027" y="354959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027AD4F-CBEA-7E48-99C4-5B58520A3B04}"/>
              </a:ext>
            </a:extLst>
          </p:cNvPr>
          <p:cNvCxnSpPr>
            <a:cxnSpLocks/>
          </p:cNvCxnSpPr>
          <p:nvPr/>
        </p:nvCxnSpPr>
        <p:spPr bwMode="auto">
          <a:xfrm flipH="1">
            <a:off x="1220027" y="384809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03E79884-FC87-0440-9D5D-7AC10A338EF2}"/>
              </a:ext>
            </a:extLst>
          </p:cNvPr>
          <p:cNvCxnSpPr>
            <a:cxnSpLocks/>
          </p:cNvCxnSpPr>
          <p:nvPr/>
        </p:nvCxnSpPr>
        <p:spPr bwMode="auto">
          <a:xfrm flipH="1">
            <a:off x="1220027" y="414660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0412CFB0-F211-A049-9DCD-DC326BCD20E8}"/>
              </a:ext>
            </a:extLst>
          </p:cNvPr>
          <p:cNvCxnSpPr>
            <a:cxnSpLocks/>
          </p:cNvCxnSpPr>
          <p:nvPr/>
        </p:nvCxnSpPr>
        <p:spPr bwMode="auto">
          <a:xfrm flipH="1">
            <a:off x="1220027" y="444510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20EE9399-520D-7143-8DB2-2DF64D10899D}"/>
              </a:ext>
            </a:extLst>
          </p:cNvPr>
          <p:cNvCxnSpPr>
            <a:cxnSpLocks/>
          </p:cNvCxnSpPr>
          <p:nvPr/>
        </p:nvCxnSpPr>
        <p:spPr bwMode="auto">
          <a:xfrm flipH="1">
            <a:off x="1220027" y="474361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6F8365D5-CFFE-5044-AC98-34CEFE893EF2}"/>
              </a:ext>
            </a:extLst>
          </p:cNvPr>
          <p:cNvCxnSpPr>
            <a:cxnSpLocks/>
          </p:cNvCxnSpPr>
          <p:nvPr/>
        </p:nvCxnSpPr>
        <p:spPr bwMode="auto">
          <a:xfrm flipH="1">
            <a:off x="1220027" y="504211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2E9D4B71-ABD7-B949-9516-BDEA901CEFC4}"/>
              </a:ext>
            </a:extLst>
          </p:cNvPr>
          <p:cNvCxnSpPr>
            <a:cxnSpLocks/>
          </p:cNvCxnSpPr>
          <p:nvPr/>
        </p:nvCxnSpPr>
        <p:spPr bwMode="auto">
          <a:xfrm flipH="1">
            <a:off x="1220027" y="5340626"/>
            <a:ext cx="64008" cy="0"/>
          </a:xfrm>
          <a:prstGeom prst="line">
            <a:avLst/>
          </a:prstGeom>
          <a:noFill/>
          <a:ln w="28575" cap="flat" cmpd="sng" algn="ctr">
            <a:solidFill>
              <a:schemeClr val="bg1"/>
            </a:solidFill>
            <a:prstDash val="solid"/>
            <a:round/>
            <a:headEnd type="none" w="med" len="med"/>
            <a:tailEnd type="none" w="med" len="med"/>
          </a:ln>
          <a:effectLst/>
        </p:spPr>
      </p:cxnSp>
      <p:sp>
        <p:nvSpPr>
          <p:cNvPr id="30" name="TextBox 29">
            <a:extLst>
              <a:ext uri="{FF2B5EF4-FFF2-40B4-BE49-F238E27FC236}">
                <a16:creationId xmlns:a16="http://schemas.microsoft.com/office/drawing/2014/main" id="{84E3782F-335E-E642-92F7-C75B2C532DF2}"/>
              </a:ext>
            </a:extLst>
          </p:cNvPr>
          <p:cNvSpPr txBox="1"/>
          <p:nvPr/>
        </p:nvSpPr>
        <p:spPr bwMode="auto">
          <a:xfrm>
            <a:off x="4611010" y="2188073"/>
            <a:ext cx="121095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TPS ≥1%</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TPS &lt;1%</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Missing</a:t>
            </a:r>
          </a:p>
        </p:txBody>
      </p:sp>
      <p:sp>
        <p:nvSpPr>
          <p:cNvPr id="31" name="Rectangle 30">
            <a:extLst>
              <a:ext uri="{FF2B5EF4-FFF2-40B4-BE49-F238E27FC236}">
                <a16:creationId xmlns:a16="http://schemas.microsoft.com/office/drawing/2014/main" id="{B5916D1F-916A-9840-BC05-FB96AC01DC66}"/>
              </a:ext>
            </a:extLst>
          </p:cNvPr>
          <p:cNvSpPr/>
          <p:nvPr/>
        </p:nvSpPr>
        <p:spPr bwMode="auto">
          <a:xfrm>
            <a:off x="4452731" y="2286001"/>
            <a:ext cx="164592" cy="16459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 name="Rectangle 31">
            <a:extLst>
              <a:ext uri="{FF2B5EF4-FFF2-40B4-BE49-F238E27FC236}">
                <a16:creationId xmlns:a16="http://schemas.microsoft.com/office/drawing/2014/main" id="{83715941-29E9-7542-9022-350ECFC1A805}"/>
              </a:ext>
            </a:extLst>
          </p:cNvPr>
          <p:cNvSpPr/>
          <p:nvPr/>
        </p:nvSpPr>
        <p:spPr bwMode="auto">
          <a:xfrm>
            <a:off x="4452731" y="2826531"/>
            <a:ext cx="164592" cy="16459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 name="Rectangle 32">
            <a:extLst>
              <a:ext uri="{FF2B5EF4-FFF2-40B4-BE49-F238E27FC236}">
                <a16:creationId xmlns:a16="http://schemas.microsoft.com/office/drawing/2014/main" id="{38A2384D-17C8-854B-A261-8DB76C6FDD87}"/>
              </a:ext>
            </a:extLst>
          </p:cNvPr>
          <p:cNvSpPr/>
          <p:nvPr/>
        </p:nvSpPr>
        <p:spPr bwMode="auto">
          <a:xfrm>
            <a:off x="4452731" y="2556266"/>
            <a:ext cx="164592" cy="16459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 name="TextBox 33">
            <a:extLst>
              <a:ext uri="{FF2B5EF4-FFF2-40B4-BE49-F238E27FC236}">
                <a16:creationId xmlns:a16="http://schemas.microsoft.com/office/drawing/2014/main" id="{05F9B7B5-86A7-0E40-823E-9F0E695E68AE}"/>
              </a:ext>
            </a:extLst>
          </p:cNvPr>
          <p:cNvSpPr txBox="1"/>
          <p:nvPr/>
        </p:nvSpPr>
        <p:spPr bwMode="auto">
          <a:xfrm>
            <a:off x="642803" y="2160402"/>
            <a:ext cx="63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5" name="TextBox 34">
            <a:extLst>
              <a:ext uri="{FF2B5EF4-FFF2-40B4-BE49-F238E27FC236}">
                <a16:creationId xmlns:a16="http://schemas.microsoft.com/office/drawing/2014/main" id="{B66A6575-09D1-E14D-8965-C3FD9CC71DB2}"/>
              </a:ext>
            </a:extLst>
          </p:cNvPr>
          <p:cNvSpPr txBox="1"/>
          <p:nvPr/>
        </p:nvSpPr>
        <p:spPr bwMode="auto">
          <a:xfrm>
            <a:off x="642803" y="2458879"/>
            <a:ext cx="63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6" name="TextBox 35">
            <a:extLst>
              <a:ext uri="{FF2B5EF4-FFF2-40B4-BE49-F238E27FC236}">
                <a16:creationId xmlns:a16="http://schemas.microsoft.com/office/drawing/2014/main" id="{A541E84B-B1C1-B44B-BCD1-5B4DDC01165B}"/>
              </a:ext>
            </a:extLst>
          </p:cNvPr>
          <p:cNvSpPr txBox="1"/>
          <p:nvPr/>
        </p:nvSpPr>
        <p:spPr bwMode="auto">
          <a:xfrm>
            <a:off x="642803" y="2757356"/>
            <a:ext cx="63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7" name="TextBox 36">
            <a:extLst>
              <a:ext uri="{FF2B5EF4-FFF2-40B4-BE49-F238E27FC236}">
                <a16:creationId xmlns:a16="http://schemas.microsoft.com/office/drawing/2014/main" id="{3FF9687D-9737-EA41-8724-50F8D353C3A7}"/>
              </a:ext>
            </a:extLst>
          </p:cNvPr>
          <p:cNvSpPr txBox="1"/>
          <p:nvPr/>
        </p:nvSpPr>
        <p:spPr bwMode="auto">
          <a:xfrm>
            <a:off x="642803" y="3055833"/>
            <a:ext cx="63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8" name="TextBox 37">
            <a:extLst>
              <a:ext uri="{FF2B5EF4-FFF2-40B4-BE49-F238E27FC236}">
                <a16:creationId xmlns:a16="http://schemas.microsoft.com/office/drawing/2014/main" id="{46D2A7FA-50C6-F74D-B7B7-50DDA751CB31}"/>
              </a:ext>
            </a:extLst>
          </p:cNvPr>
          <p:cNvSpPr txBox="1"/>
          <p:nvPr/>
        </p:nvSpPr>
        <p:spPr bwMode="auto">
          <a:xfrm>
            <a:off x="642803" y="3354310"/>
            <a:ext cx="63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9" name="TextBox 38">
            <a:extLst>
              <a:ext uri="{FF2B5EF4-FFF2-40B4-BE49-F238E27FC236}">
                <a16:creationId xmlns:a16="http://schemas.microsoft.com/office/drawing/2014/main" id="{770FD7BF-622B-FC4B-8463-9C879ED9FBE2}"/>
              </a:ext>
            </a:extLst>
          </p:cNvPr>
          <p:cNvSpPr txBox="1"/>
          <p:nvPr/>
        </p:nvSpPr>
        <p:spPr bwMode="auto">
          <a:xfrm>
            <a:off x="642803" y="3652787"/>
            <a:ext cx="63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0" name="TextBox 39">
            <a:extLst>
              <a:ext uri="{FF2B5EF4-FFF2-40B4-BE49-F238E27FC236}">
                <a16:creationId xmlns:a16="http://schemas.microsoft.com/office/drawing/2014/main" id="{A9A21AD7-BE89-154A-881A-2FC5B473CC20}"/>
              </a:ext>
            </a:extLst>
          </p:cNvPr>
          <p:cNvSpPr txBox="1"/>
          <p:nvPr/>
        </p:nvSpPr>
        <p:spPr bwMode="auto">
          <a:xfrm>
            <a:off x="642803" y="3951264"/>
            <a:ext cx="63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1" name="TextBox 40">
            <a:extLst>
              <a:ext uri="{FF2B5EF4-FFF2-40B4-BE49-F238E27FC236}">
                <a16:creationId xmlns:a16="http://schemas.microsoft.com/office/drawing/2014/main" id="{7C09CBB9-3437-4841-9CF7-CF73D6540272}"/>
              </a:ext>
            </a:extLst>
          </p:cNvPr>
          <p:cNvSpPr txBox="1"/>
          <p:nvPr/>
        </p:nvSpPr>
        <p:spPr bwMode="auto">
          <a:xfrm>
            <a:off x="642803" y="4249741"/>
            <a:ext cx="63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2" name="TextBox 41">
            <a:extLst>
              <a:ext uri="{FF2B5EF4-FFF2-40B4-BE49-F238E27FC236}">
                <a16:creationId xmlns:a16="http://schemas.microsoft.com/office/drawing/2014/main" id="{996DB171-E357-9847-A8E3-F075DBF143EE}"/>
              </a:ext>
            </a:extLst>
          </p:cNvPr>
          <p:cNvSpPr txBox="1"/>
          <p:nvPr/>
        </p:nvSpPr>
        <p:spPr bwMode="auto">
          <a:xfrm>
            <a:off x="642803" y="4548218"/>
            <a:ext cx="63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43" name="TextBox 42">
            <a:extLst>
              <a:ext uri="{FF2B5EF4-FFF2-40B4-BE49-F238E27FC236}">
                <a16:creationId xmlns:a16="http://schemas.microsoft.com/office/drawing/2014/main" id="{075E7161-4165-4040-ADA3-BFE38D02D6B5}"/>
              </a:ext>
            </a:extLst>
          </p:cNvPr>
          <p:cNvSpPr txBox="1"/>
          <p:nvPr/>
        </p:nvSpPr>
        <p:spPr bwMode="auto">
          <a:xfrm>
            <a:off x="642803" y="4846695"/>
            <a:ext cx="63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44" name="TextBox 43">
            <a:extLst>
              <a:ext uri="{FF2B5EF4-FFF2-40B4-BE49-F238E27FC236}">
                <a16:creationId xmlns:a16="http://schemas.microsoft.com/office/drawing/2014/main" id="{0C1635F7-EACA-4144-A8CB-6FB89FD97E48}"/>
              </a:ext>
            </a:extLst>
          </p:cNvPr>
          <p:cNvSpPr txBox="1"/>
          <p:nvPr/>
        </p:nvSpPr>
        <p:spPr bwMode="auto">
          <a:xfrm>
            <a:off x="642803" y="5145171"/>
            <a:ext cx="63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5" name="TextBox 44">
            <a:extLst>
              <a:ext uri="{FF2B5EF4-FFF2-40B4-BE49-F238E27FC236}">
                <a16:creationId xmlns:a16="http://schemas.microsoft.com/office/drawing/2014/main" id="{1D30B58F-5216-5045-A1E6-442BF162BEB6}"/>
              </a:ext>
            </a:extLst>
          </p:cNvPr>
          <p:cNvSpPr txBox="1"/>
          <p:nvPr/>
        </p:nvSpPr>
        <p:spPr bwMode="auto">
          <a:xfrm rot="16200000">
            <a:off x="-1638768" y="3652786"/>
            <a:ext cx="43415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Change From Baseline in Target Lesions (%)</a:t>
            </a:r>
          </a:p>
        </p:txBody>
      </p:sp>
      <p:sp>
        <p:nvSpPr>
          <p:cNvPr id="46" name="TextBox 45">
            <a:extLst>
              <a:ext uri="{FF2B5EF4-FFF2-40B4-BE49-F238E27FC236}">
                <a16:creationId xmlns:a16="http://schemas.microsoft.com/office/drawing/2014/main" id="{B3FEE944-4309-7243-B105-804C47E9F4F6}"/>
              </a:ext>
            </a:extLst>
          </p:cNvPr>
          <p:cNvSpPr txBox="1"/>
          <p:nvPr/>
        </p:nvSpPr>
        <p:spPr bwMode="auto">
          <a:xfrm>
            <a:off x="4308263" y="3139808"/>
            <a:ext cx="2059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dirty="0">
                <a:solidFill>
                  <a:schemeClr val="bg1"/>
                </a:solidFill>
                <a:latin typeface="Calibri" panose="020F0502020204030204" pitchFamily="34" charset="0"/>
              </a:rPr>
              <a:t>20% tumor growth</a:t>
            </a:r>
            <a:endParaRPr lang="en-US" b="0" dirty="0">
              <a:solidFill>
                <a:schemeClr val="bg1"/>
              </a:solidFill>
              <a:latin typeface="Calibri" panose="020F0502020204030204" pitchFamily="34" charset="0"/>
            </a:endParaRPr>
          </a:p>
        </p:txBody>
      </p:sp>
      <p:sp>
        <p:nvSpPr>
          <p:cNvPr id="47" name="TextBox 46">
            <a:extLst>
              <a:ext uri="{FF2B5EF4-FFF2-40B4-BE49-F238E27FC236}">
                <a16:creationId xmlns:a16="http://schemas.microsoft.com/office/drawing/2014/main" id="{B9F8580E-F2AA-2E40-8BC9-50FA089EA9D5}"/>
              </a:ext>
            </a:extLst>
          </p:cNvPr>
          <p:cNvSpPr txBox="1"/>
          <p:nvPr/>
        </p:nvSpPr>
        <p:spPr bwMode="auto">
          <a:xfrm>
            <a:off x="1597416" y="4298341"/>
            <a:ext cx="2059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dirty="0">
                <a:solidFill>
                  <a:schemeClr val="bg1"/>
                </a:solidFill>
                <a:latin typeface="Calibri" panose="020F0502020204030204" pitchFamily="34" charset="0"/>
              </a:rPr>
              <a:t>30% tumor growth</a:t>
            </a:r>
            <a:endParaRPr lang="en-US" b="0" dirty="0">
              <a:solidFill>
                <a:schemeClr val="bg1"/>
              </a:solidFill>
              <a:latin typeface="Calibri" panose="020F0502020204030204" pitchFamily="34" charset="0"/>
            </a:endParaRPr>
          </a:p>
        </p:txBody>
      </p:sp>
      <p:sp>
        <p:nvSpPr>
          <p:cNvPr id="48" name="Rectangle 47">
            <a:extLst>
              <a:ext uri="{FF2B5EF4-FFF2-40B4-BE49-F238E27FC236}">
                <a16:creationId xmlns:a16="http://schemas.microsoft.com/office/drawing/2014/main" id="{16E7FAF8-03AB-584C-85CA-C16090CAC370}"/>
              </a:ext>
            </a:extLst>
          </p:cNvPr>
          <p:cNvSpPr/>
          <p:nvPr/>
        </p:nvSpPr>
        <p:spPr bwMode="auto">
          <a:xfrm>
            <a:off x="2425459" y="3709924"/>
            <a:ext cx="93835" cy="14642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FC99C1AC-31AB-524A-8705-11363AC98AC7}"/>
              </a:ext>
            </a:extLst>
          </p:cNvPr>
          <p:cNvSpPr/>
          <p:nvPr/>
        </p:nvSpPr>
        <p:spPr bwMode="auto">
          <a:xfrm>
            <a:off x="2640855" y="3767323"/>
            <a:ext cx="93835" cy="8077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5CD08182-9F43-BB4A-83C0-910A11F6D9F4}"/>
              </a:ext>
            </a:extLst>
          </p:cNvPr>
          <p:cNvSpPr/>
          <p:nvPr/>
        </p:nvSpPr>
        <p:spPr bwMode="auto">
          <a:xfrm>
            <a:off x="2748552" y="3808355"/>
            <a:ext cx="93835"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22215D72-B138-9B49-A590-DD7BA83D3030}"/>
              </a:ext>
            </a:extLst>
          </p:cNvPr>
          <p:cNvSpPr/>
          <p:nvPr/>
        </p:nvSpPr>
        <p:spPr bwMode="auto">
          <a:xfrm>
            <a:off x="2533157" y="3758003"/>
            <a:ext cx="93835" cy="9833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229559AE-54AF-574A-B418-DE4D782102A9}"/>
              </a:ext>
            </a:extLst>
          </p:cNvPr>
          <p:cNvSpPr/>
          <p:nvPr/>
        </p:nvSpPr>
        <p:spPr bwMode="auto">
          <a:xfrm>
            <a:off x="2102365" y="3620380"/>
            <a:ext cx="93835" cy="22771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3C7ED3CD-5F5D-194C-ADC8-92E1DECCEFA5}"/>
              </a:ext>
            </a:extLst>
          </p:cNvPr>
          <p:cNvSpPr/>
          <p:nvPr/>
        </p:nvSpPr>
        <p:spPr bwMode="auto">
          <a:xfrm>
            <a:off x="1671573" y="3274461"/>
            <a:ext cx="93835" cy="5736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B9B91CCF-9808-8148-A039-D550F6DC5D2B}"/>
              </a:ext>
            </a:extLst>
          </p:cNvPr>
          <p:cNvSpPr/>
          <p:nvPr/>
        </p:nvSpPr>
        <p:spPr bwMode="auto">
          <a:xfrm>
            <a:off x="1456177" y="3112865"/>
            <a:ext cx="93835" cy="73522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63C47213-C52A-4045-984A-F2AC85BB9BD4}"/>
              </a:ext>
            </a:extLst>
          </p:cNvPr>
          <p:cNvSpPr/>
          <p:nvPr/>
        </p:nvSpPr>
        <p:spPr bwMode="auto">
          <a:xfrm>
            <a:off x="1348479" y="3007340"/>
            <a:ext cx="93835" cy="84074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EFC7D784-6A99-3E43-A2B9-D3C90F534B70}"/>
              </a:ext>
            </a:extLst>
          </p:cNvPr>
          <p:cNvSpPr/>
          <p:nvPr/>
        </p:nvSpPr>
        <p:spPr bwMode="auto">
          <a:xfrm>
            <a:off x="1563875" y="3154748"/>
            <a:ext cx="93835" cy="69333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0FB24A9E-4FFE-B442-9D9E-E3865C43E990}"/>
              </a:ext>
            </a:extLst>
          </p:cNvPr>
          <p:cNvSpPr/>
          <p:nvPr/>
        </p:nvSpPr>
        <p:spPr bwMode="auto">
          <a:xfrm>
            <a:off x="2317761" y="3648286"/>
            <a:ext cx="93835" cy="19980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E28BB4F8-4875-DD45-BDDA-8F093CB8624D}"/>
              </a:ext>
            </a:extLst>
          </p:cNvPr>
          <p:cNvSpPr/>
          <p:nvPr/>
        </p:nvSpPr>
        <p:spPr bwMode="auto">
          <a:xfrm>
            <a:off x="2210063" y="3632975"/>
            <a:ext cx="93835" cy="21510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E45653CC-A0F1-4A4D-AAE5-E36AE688D5C1}"/>
              </a:ext>
            </a:extLst>
          </p:cNvPr>
          <p:cNvSpPr/>
          <p:nvPr/>
        </p:nvSpPr>
        <p:spPr bwMode="auto">
          <a:xfrm>
            <a:off x="1994667" y="3584790"/>
            <a:ext cx="93835" cy="26329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35327826-A340-FC41-9D29-D0B1E93D427F}"/>
              </a:ext>
            </a:extLst>
          </p:cNvPr>
          <p:cNvSpPr/>
          <p:nvPr/>
        </p:nvSpPr>
        <p:spPr bwMode="auto">
          <a:xfrm>
            <a:off x="1779271" y="3527167"/>
            <a:ext cx="93835" cy="32917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Rectangle 60">
            <a:extLst>
              <a:ext uri="{FF2B5EF4-FFF2-40B4-BE49-F238E27FC236}">
                <a16:creationId xmlns:a16="http://schemas.microsoft.com/office/drawing/2014/main" id="{90F9959C-1F5D-5042-BE37-59B538E8A9EA}"/>
              </a:ext>
            </a:extLst>
          </p:cNvPr>
          <p:cNvSpPr/>
          <p:nvPr/>
        </p:nvSpPr>
        <p:spPr bwMode="auto">
          <a:xfrm>
            <a:off x="1886969" y="3530322"/>
            <a:ext cx="93835" cy="32917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2195D606-230B-8741-9FB9-3DC8F94FE096}"/>
              </a:ext>
            </a:extLst>
          </p:cNvPr>
          <p:cNvSpPr/>
          <p:nvPr/>
        </p:nvSpPr>
        <p:spPr bwMode="auto">
          <a:xfrm>
            <a:off x="2958607" y="3845021"/>
            <a:ext cx="93835" cy="14685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82575A7B-E454-9D4E-82EF-F19EA554E19D}"/>
              </a:ext>
            </a:extLst>
          </p:cNvPr>
          <p:cNvSpPr/>
          <p:nvPr/>
        </p:nvSpPr>
        <p:spPr bwMode="auto">
          <a:xfrm>
            <a:off x="3173631" y="3845021"/>
            <a:ext cx="93835" cy="18589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 name="Rectangle 63">
            <a:extLst>
              <a:ext uri="{FF2B5EF4-FFF2-40B4-BE49-F238E27FC236}">
                <a16:creationId xmlns:a16="http://schemas.microsoft.com/office/drawing/2014/main" id="{573E28FB-3D53-2C42-A081-C99850006DB3}"/>
              </a:ext>
            </a:extLst>
          </p:cNvPr>
          <p:cNvSpPr/>
          <p:nvPr/>
        </p:nvSpPr>
        <p:spPr bwMode="auto">
          <a:xfrm>
            <a:off x="3066119" y="3845021"/>
            <a:ext cx="93835" cy="16724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 name="Rectangle 64">
            <a:extLst>
              <a:ext uri="{FF2B5EF4-FFF2-40B4-BE49-F238E27FC236}">
                <a16:creationId xmlns:a16="http://schemas.microsoft.com/office/drawing/2014/main" id="{BF4975D2-7481-C34C-A016-04A972A45DD2}"/>
              </a:ext>
            </a:extLst>
          </p:cNvPr>
          <p:cNvSpPr/>
          <p:nvPr/>
        </p:nvSpPr>
        <p:spPr bwMode="auto">
          <a:xfrm>
            <a:off x="3818703" y="3845022"/>
            <a:ext cx="93835" cy="50104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6" name="Rectangle 65">
            <a:extLst>
              <a:ext uri="{FF2B5EF4-FFF2-40B4-BE49-F238E27FC236}">
                <a16:creationId xmlns:a16="http://schemas.microsoft.com/office/drawing/2014/main" id="{9AAE4285-F649-464D-86A8-48B17235870B}"/>
              </a:ext>
            </a:extLst>
          </p:cNvPr>
          <p:cNvSpPr/>
          <p:nvPr/>
        </p:nvSpPr>
        <p:spPr bwMode="auto">
          <a:xfrm>
            <a:off x="4678799" y="3854074"/>
            <a:ext cx="93835" cy="107549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7" name="Rectangle 66">
            <a:extLst>
              <a:ext uri="{FF2B5EF4-FFF2-40B4-BE49-F238E27FC236}">
                <a16:creationId xmlns:a16="http://schemas.microsoft.com/office/drawing/2014/main" id="{5E00AF3E-531E-FB46-96FF-7F8C0CE2CF05}"/>
              </a:ext>
            </a:extLst>
          </p:cNvPr>
          <p:cNvSpPr/>
          <p:nvPr/>
        </p:nvSpPr>
        <p:spPr bwMode="auto">
          <a:xfrm>
            <a:off x="4786311" y="3854075"/>
            <a:ext cx="93835" cy="117758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8" name="Rectangle 67">
            <a:extLst>
              <a:ext uri="{FF2B5EF4-FFF2-40B4-BE49-F238E27FC236}">
                <a16:creationId xmlns:a16="http://schemas.microsoft.com/office/drawing/2014/main" id="{4CED93D0-530E-A141-928E-3FE75E3D84F7}"/>
              </a:ext>
            </a:extLst>
          </p:cNvPr>
          <p:cNvSpPr/>
          <p:nvPr/>
        </p:nvSpPr>
        <p:spPr bwMode="auto">
          <a:xfrm>
            <a:off x="3388655" y="3845021"/>
            <a:ext cx="93835" cy="37860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9" name="Rectangle 68">
            <a:extLst>
              <a:ext uri="{FF2B5EF4-FFF2-40B4-BE49-F238E27FC236}">
                <a16:creationId xmlns:a16="http://schemas.microsoft.com/office/drawing/2014/main" id="{DE6D826F-5E65-694F-8F29-47A8511A71AA}"/>
              </a:ext>
            </a:extLst>
          </p:cNvPr>
          <p:cNvSpPr/>
          <p:nvPr/>
        </p:nvSpPr>
        <p:spPr bwMode="auto">
          <a:xfrm>
            <a:off x="3603679" y="3845299"/>
            <a:ext cx="93835" cy="44570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Rectangle 69">
            <a:extLst>
              <a:ext uri="{FF2B5EF4-FFF2-40B4-BE49-F238E27FC236}">
                <a16:creationId xmlns:a16="http://schemas.microsoft.com/office/drawing/2014/main" id="{BAD4B6C0-76FA-894A-8653-861018FEE592}"/>
              </a:ext>
            </a:extLst>
          </p:cNvPr>
          <p:cNvSpPr/>
          <p:nvPr/>
        </p:nvSpPr>
        <p:spPr bwMode="auto">
          <a:xfrm>
            <a:off x="3711191" y="3842124"/>
            <a:ext cx="93835" cy="51224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1" name="Rectangle 70">
            <a:extLst>
              <a:ext uri="{FF2B5EF4-FFF2-40B4-BE49-F238E27FC236}">
                <a16:creationId xmlns:a16="http://schemas.microsoft.com/office/drawing/2014/main" id="{3415120A-E103-1F48-A041-41F797B5D174}"/>
              </a:ext>
            </a:extLst>
          </p:cNvPr>
          <p:cNvSpPr/>
          <p:nvPr/>
        </p:nvSpPr>
        <p:spPr bwMode="auto">
          <a:xfrm>
            <a:off x="3926215" y="3845021"/>
            <a:ext cx="93835" cy="5468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2" name="Rectangle 71">
            <a:extLst>
              <a:ext uri="{FF2B5EF4-FFF2-40B4-BE49-F238E27FC236}">
                <a16:creationId xmlns:a16="http://schemas.microsoft.com/office/drawing/2014/main" id="{3185B049-DA73-8D4B-9A12-C55941A7224C}"/>
              </a:ext>
            </a:extLst>
          </p:cNvPr>
          <p:cNvSpPr/>
          <p:nvPr/>
        </p:nvSpPr>
        <p:spPr bwMode="auto">
          <a:xfrm>
            <a:off x="4141239" y="3854075"/>
            <a:ext cx="93835" cy="59774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3" name="Rectangle 72">
            <a:extLst>
              <a:ext uri="{FF2B5EF4-FFF2-40B4-BE49-F238E27FC236}">
                <a16:creationId xmlns:a16="http://schemas.microsoft.com/office/drawing/2014/main" id="{2438F4EE-14F2-404B-9FB8-A5408EC060AF}"/>
              </a:ext>
            </a:extLst>
          </p:cNvPr>
          <p:cNvSpPr/>
          <p:nvPr/>
        </p:nvSpPr>
        <p:spPr bwMode="auto">
          <a:xfrm>
            <a:off x="4033727" y="3845020"/>
            <a:ext cx="93835" cy="57744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4" name="Rectangle 73">
            <a:extLst>
              <a:ext uri="{FF2B5EF4-FFF2-40B4-BE49-F238E27FC236}">
                <a16:creationId xmlns:a16="http://schemas.microsoft.com/office/drawing/2014/main" id="{2AAE1A59-FAD1-FA4A-A7C8-FDFDDD4980C3}"/>
              </a:ext>
            </a:extLst>
          </p:cNvPr>
          <p:cNvSpPr/>
          <p:nvPr/>
        </p:nvSpPr>
        <p:spPr bwMode="auto">
          <a:xfrm>
            <a:off x="4893823" y="3848081"/>
            <a:ext cx="93835" cy="14945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5" name="Rectangle 74">
            <a:extLst>
              <a:ext uri="{FF2B5EF4-FFF2-40B4-BE49-F238E27FC236}">
                <a16:creationId xmlns:a16="http://schemas.microsoft.com/office/drawing/2014/main" id="{046A380B-FA14-8A40-A327-FCC4FAF28713}"/>
              </a:ext>
            </a:extLst>
          </p:cNvPr>
          <p:cNvSpPr/>
          <p:nvPr/>
        </p:nvSpPr>
        <p:spPr bwMode="auto">
          <a:xfrm>
            <a:off x="4571287" y="3848080"/>
            <a:ext cx="93835" cy="107400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Rectangle 75">
            <a:extLst>
              <a:ext uri="{FF2B5EF4-FFF2-40B4-BE49-F238E27FC236}">
                <a16:creationId xmlns:a16="http://schemas.microsoft.com/office/drawing/2014/main" id="{75613832-A62C-7B4F-9171-958BCB84F1D2}"/>
              </a:ext>
            </a:extLst>
          </p:cNvPr>
          <p:cNvSpPr/>
          <p:nvPr/>
        </p:nvSpPr>
        <p:spPr bwMode="auto">
          <a:xfrm>
            <a:off x="4463775" y="3842123"/>
            <a:ext cx="93835" cy="100971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Rectangle 76">
            <a:extLst>
              <a:ext uri="{FF2B5EF4-FFF2-40B4-BE49-F238E27FC236}">
                <a16:creationId xmlns:a16="http://schemas.microsoft.com/office/drawing/2014/main" id="{C997F9CC-A479-894F-A066-B8EF257794C5}"/>
              </a:ext>
            </a:extLst>
          </p:cNvPr>
          <p:cNvSpPr/>
          <p:nvPr/>
        </p:nvSpPr>
        <p:spPr bwMode="auto">
          <a:xfrm>
            <a:off x="3281143" y="3850900"/>
            <a:ext cx="93835" cy="24464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8" name="Rectangle 77">
            <a:extLst>
              <a:ext uri="{FF2B5EF4-FFF2-40B4-BE49-F238E27FC236}">
                <a16:creationId xmlns:a16="http://schemas.microsoft.com/office/drawing/2014/main" id="{4278E30E-272C-9E4A-A1B3-8DC6FF18ACF4}"/>
              </a:ext>
            </a:extLst>
          </p:cNvPr>
          <p:cNvSpPr/>
          <p:nvPr/>
        </p:nvSpPr>
        <p:spPr bwMode="auto">
          <a:xfrm>
            <a:off x="3496167" y="3850900"/>
            <a:ext cx="93835" cy="39828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 name="Rectangle 78">
            <a:extLst>
              <a:ext uri="{FF2B5EF4-FFF2-40B4-BE49-F238E27FC236}">
                <a16:creationId xmlns:a16="http://schemas.microsoft.com/office/drawing/2014/main" id="{6099CC28-A87A-9B47-95B9-0227850B0FA8}"/>
              </a:ext>
            </a:extLst>
          </p:cNvPr>
          <p:cNvSpPr/>
          <p:nvPr/>
        </p:nvSpPr>
        <p:spPr bwMode="auto">
          <a:xfrm>
            <a:off x="4248751" y="3854075"/>
            <a:ext cx="93835" cy="78176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 name="Rectangle 79">
            <a:extLst>
              <a:ext uri="{FF2B5EF4-FFF2-40B4-BE49-F238E27FC236}">
                <a16:creationId xmlns:a16="http://schemas.microsoft.com/office/drawing/2014/main" id="{A509A116-9604-2C4C-8DAD-D0F2FAC490DB}"/>
              </a:ext>
            </a:extLst>
          </p:cNvPr>
          <p:cNvSpPr/>
          <p:nvPr/>
        </p:nvSpPr>
        <p:spPr bwMode="auto">
          <a:xfrm>
            <a:off x="4356263" y="3854074"/>
            <a:ext cx="93835" cy="94146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 name="Rectangle 80">
            <a:extLst>
              <a:ext uri="{FF2B5EF4-FFF2-40B4-BE49-F238E27FC236}">
                <a16:creationId xmlns:a16="http://schemas.microsoft.com/office/drawing/2014/main" id="{B6D02CB4-540E-E047-810F-B41C32168B11}"/>
              </a:ext>
            </a:extLst>
          </p:cNvPr>
          <p:cNvSpPr/>
          <p:nvPr/>
        </p:nvSpPr>
        <p:spPr bwMode="auto">
          <a:xfrm>
            <a:off x="5001333" y="3848081"/>
            <a:ext cx="93835" cy="149254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27" name="Straight Connector 26">
            <a:extLst>
              <a:ext uri="{FF2B5EF4-FFF2-40B4-BE49-F238E27FC236}">
                <a16:creationId xmlns:a16="http://schemas.microsoft.com/office/drawing/2014/main" id="{5C5826C6-11AB-384A-8CCE-68FCE7ED6550}"/>
              </a:ext>
            </a:extLst>
          </p:cNvPr>
          <p:cNvCxnSpPr/>
          <p:nvPr/>
        </p:nvCxnSpPr>
        <p:spPr bwMode="auto">
          <a:xfrm>
            <a:off x="1278835" y="3848099"/>
            <a:ext cx="3919330"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D604CD7A-7374-4E4C-B4C7-970277578B6A}"/>
              </a:ext>
            </a:extLst>
          </p:cNvPr>
          <p:cNvCxnSpPr/>
          <p:nvPr/>
        </p:nvCxnSpPr>
        <p:spPr bwMode="auto">
          <a:xfrm>
            <a:off x="1288119" y="3549594"/>
            <a:ext cx="3919330" cy="0"/>
          </a:xfrm>
          <a:prstGeom prst="line">
            <a:avLst/>
          </a:prstGeom>
          <a:noFill/>
          <a:ln w="28575" cap="flat" cmpd="sng" algn="ctr">
            <a:solidFill>
              <a:schemeClr val="bg1"/>
            </a:solidFill>
            <a:prstDash val="sysDot"/>
            <a:round/>
            <a:headEnd type="none" w="med" len="med"/>
            <a:tailEnd type="none" w="med" len="med"/>
          </a:ln>
          <a:effectLst/>
        </p:spPr>
      </p:cxnSp>
      <p:cxnSp>
        <p:nvCxnSpPr>
          <p:cNvPr id="29" name="Straight Connector 28">
            <a:extLst>
              <a:ext uri="{FF2B5EF4-FFF2-40B4-BE49-F238E27FC236}">
                <a16:creationId xmlns:a16="http://schemas.microsoft.com/office/drawing/2014/main" id="{C1222031-0DCE-C645-8CB8-90A06F4A2448}"/>
              </a:ext>
            </a:extLst>
          </p:cNvPr>
          <p:cNvCxnSpPr/>
          <p:nvPr/>
        </p:nvCxnSpPr>
        <p:spPr bwMode="auto">
          <a:xfrm>
            <a:off x="1278835" y="4298341"/>
            <a:ext cx="3919330" cy="0"/>
          </a:xfrm>
          <a:prstGeom prst="line">
            <a:avLst/>
          </a:prstGeom>
          <a:noFill/>
          <a:ln w="28575" cap="flat" cmpd="sng" algn="ctr">
            <a:solidFill>
              <a:schemeClr val="bg1"/>
            </a:solidFill>
            <a:prstDash val="sysDot"/>
            <a:round/>
            <a:headEnd type="none" w="med" len="med"/>
            <a:tailEnd type="none" w="med" len="med"/>
          </a:ln>
          <a:effectLst/>
        </p:spPr>
      </p:cxnSp>
      <p:cxnSp>
        <p:nvCxnSpPr>
          <p:cNvPr id="86" name="Straight Connector 85">
            <a:extLst>
              <a:ext uri="{FF2B5EF4-FFF2-40B4-BE49-F238E27FC236}">
                <a16:creationId xmlns:a16="http://schemas.microsoft.com/office/drawing/2014/main" id="{E3B552E3-6E2D-0246-94E4-12443323CA28}"/>
              </a:ext>
            </a:extLst>
          </p:cNvPr>
          <p:cNvCxnSpPr>
            <a:cxnSpLocks/>
          </p:cNvCxnSpPr>
          <p:nvPr/>
        </p:nvCxnSpPr>
        <p:spPr bwMode="auto">
          <a:xfrm>
            <a:off x="6599065" y="5564198"/>
            <a:ext cx="4609512" cy="0"/>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72C3D793-1286-3442-B7A5-261742C247B8}"/>
              </a:ext>
            </a:extLst>
          </p:cNvPr>
          <p:cNvCxnSpPr>
            <a:cxnSpLocks/>
          </p:cNvCxnSpPr>
          <p:nvPr/>
        </p:nvCxnSpPr>
        <p:spPr bwMode="auto">
          <a:xfrm>
            <a:off x="6609004" y="555425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31665E35-DBE4-6341-A9FD-C328C4478C38}"/>
              </a:ext>
            </a:extLst>
          </p:cNvPr>
          <p:cNvCxnSpPr>
            <a:cxnSpLocks/>
          </p:cNvCxnSpPr>
          <p:nvPr/>
        </p:nvCxnSpPr>
        <p:spPr bwMode="auto">
          <a:xfrm>
            <a:off x="6962268" y="555425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5B3F0825-63AE-C344-9B67-BF9576B9E2C5}"/>
              </a:ext>
            </a:extLst>
          </p:cNvPr>
          <p:cNvCxnSpPr>
            <a:cxnSpLocks/>
          </p:cNvCxnSpPr>
          <p:nvPr/>
        </p:nvCxnSpPr>
        <p:spPr bwMode="auto">
          <a:xfrm>
            <a:off x="7315532" y="555425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5CCF8635-7701-C44E-B883-788A925E883D}"/>
              </a:ext>
            </a:extLst>
          </p:cNvPr>
          <p:cNvCxnSpPr>
            <a:cxnSpLocks/>
          </p:cNvCxnSpPr>
          <p:nvPr/>
        </p:nvCxnSpPr>
        <p:spPr bwMode="auto">
          <a:xfrm>
            <a:off x="7668796" y="555425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F7512AC1-AB96-5A47-A549-102C137594F4}"/>
              </a:ext>
            </a:extLst>
          </p:cNvPr>
          <p:cNvCxnSpPr>
            <a:cxnSpLocks/>
          </p:cNvCxnSpPr>
          <p:nvPr/>
        </p:nvCxnSpPr>
        <p:spPr bwMode="auto">
          <a:xfrm>
            <a:off x="8022060" y="555425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E676C8E8-25B3-E745-A7A1-A872DA7E99C3}"/>
              </a:ext>
            </a:extLst>
          </p:cNvPr>
          <p:cNvCxnSpPr>
            <a:cxnSpLocks/>
          </p:cNvCxnSpPr>
          <p:nvPr/>
        </p:nvCxnSpPr>
        <p:spPr bwMode="auto">
          <a:xfrm>
            <a:off x="8375324" y="555425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FA307575-17D8-D949-965B-8A555B011040}"/>
              </a:ext>
            </a:extLst>
          </p:cNvPr>
          <p:cNvCxnSpPr>
            <a:cxnSpLocks/>
          </p:cNvCxnSpPr>
          <p:nvPr/>
        </p:nvCxnSpPr>
        <p:spPr bwMode="auto">
          <a:xfrm>
            <a:off x="8728588" y="555425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8D2D972F-7CAE-EA44-9155-A25ECD73F084}"/>
              </a:ext>
            </a:extLst>
          </p:cNvPr>
          <p:cNvCxnSpPr>
            <a:cxnSpLocks/>
          </p:cNvCxnSpPr>
          <p:nvPr/>
        </p:nvCxnSpPr>
        <p:spPr bwMode="auto">
          <a:xfrm>
            <a:off x="9081852" y="555425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C0AD4787-2BF1-1849-BC75-4C19E38F3DB1}"/>
              </a:ext>
            </a:extLst>
          </p:cNvPr>
          <p:cNvCxnSpPr>
            <a:cxnSpLocks/>
          </p:cNvCxnSpPr>
          <p:nvPr/>
        </p:nvCxnSpPr>
        <p:spPr bwMode="auto">
          <a:xfrm>
            <a:off x="9435116" y="555425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C089C796-F970-F64B-994B-50076ED18828}"/>
              </a:ext>
            </a:extLst>
          </p:cNvPr>
          <p:cNvCxnSpPr>
            <a:cxnSpLocks/>
          </p:cNvCxnSpPr>
          <p:nvPr/>
        </p:nvCxnSpPr>
        <p:spPr bwMode="auto">
          <a:xfrm>
            <a:off x="9788380" y="555425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8BCBF25B-67A9-8446-971D-33B5D90F269E}"/>
              </a:ext>
            </a:extLst>
          </p:cNvPr>
          <p:cNvCxnSpPr>
            <a:cxnSpLocks/>
          </p:cNvCxnSpPr>
          <p:nvPr/>
        </p:nvCxnSpPr>
        <p:spPr bwMode="auto">
          <a:xfrm>
            <a:off x="10141644" y="555425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F0946680-0759-0049-8452-BFCA59F91CDC}"/>
              </a:ext>
            </a:extLst>
          </p:cNvPr>
          <p:cNvCxnSpPr>
            <a:cxnSpLocks/>
          </p:cNvCxnSpPr>
          <p:nvPr/>
        </p:nvCxnSpPr>
        <p:spPr bwMode="auto">
          <a:xfrm>
            <a:off x="10494908" y="555425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E7FCFD5E-CE0C-BD4B-A021-5212B8C65477}"/>
              </a:ext>
            </a:extLst>
          </p:cNvPr>
          <p:cNvCxnSpPr>
            <a:cxnSpLocks/>
          </p:cNvCxnSpPr>
          <p:nvPr/>
        </p:nvCxnSpPr>
        <p:spPr bwMode="auto">
          <a:xfrm>
            <a:off x="10848172" y="555425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E1493398-5A68-C14B-AC28-524E09F6CFF1}"/>
              </a:ext>
            </a:extLst>
          </p:cNvPr>
          <p:cNvCxnSpPr>
            <a:cxnSpLocks/>
          </p:cNvCxnSpPr>
          <p:nvPr/>
        </p:nvCxnSpPr>
        <p:spPr bwMode="auto">
          <a:xfrm>
            <a:off x="11201433" y="5554259"/>
            <a:ext cx="0" cy="64008"/>
          </a:xfrm>
          <a:prstGeom prst="line">
            <a:avLst/>
          </a:prstGeom>
          <a:noFill/>
          <a:ln w="28575" cap="flat" cmpd="sng" algn="ctr">
            <a:solidFill>
              <a:schemeClr val="bg1"/>
            </a:solidFill>
            <a:prstDash val="solid"/>
            <a:round/>
            <a:headEnd type="none" w="med" len="med"/>
            <a:tailEnd type="none" w="med" len="med"/>
          </a:ln>
          <a:effectLst/>
        </p:spPr>
      </p:cxnSp>
      <p:sp>
        <p:nvSpPr>
          <p:cNvPr id="103" name="TextBox 102">
            <a:extLst>
              <a:ext uri="{FF2B5EF4-FFF2-40B4-BE49-F238E27FC236}">
                <a16:creationId xmlns:a16="http://schemas.microsoft.com/office/drawing/2014/main" id="{A1DDB2D7-C667-FB4A-9196-1F700E9DE45A}"/>
              </a:ext>
            </a:extLst>
          </p:cNvPr>
          <p:cNvSpPr txBox="1"/>
          <p:nvPr/>
        </p:nvSpPr>
        <p:spPr bwMode="auto">
          <a:xfrm>
            <a:off x="6609004" y="5838234"/>
            <a:ext cx="45995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Time Since Start of Treatment (Mo)</a:t>
            </a:r>
          </a:p>
        </p:txBody>
      </p:sp>
      <p:sp>
        <p:nvSpPr>
          <p:cNvPr id="104" name="TextBox 103">
            <a:extLst>
              <a:ext uri="{FF2B5EF4-FFF2-40B4-BE49-F238E27FC236}">
                <a16:creationId xmlns:a16="http://schemas.microsoft.com/office/drawing/2014/main" id="{D5AF7CE2-E1B3-584E-8F68-A4F48014EFCE}"/>
              </a:ext>
            </a:extLst>
          </p:cNvPr>
          <p:cNvSpPr txBox="1"/>
          <p:nvPr/>
        </p:nvSpPr>
        <p:spPr bwMode="auto">
          <a:xfrm>
            <a:off x="11000364"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26</a:t>
            </a:r>
          </a:p>
        </p:txBody>
      </p:sp>
      <p:sp>
        <p:nvSpPr>
          <p:cNvPr id="105" name="TextBox 104">
            <a:extLst>
              <a:ext uri="{FF2B5EF4-FFF2-40B4-BE49-F238E27FC236}">
                <a16:creationId xmlns:a16="http://schemas.microsoft.com/office/drawing/2014/main" id="{4E88B606-601D-A44B-9391-326C285EED0D}"/>
              </a:ext>
            </a:extLst>
          </p:cNvPr>
          <p:cNvSpPr txBox="1"/>
          <p:nvPr/>
        </p:nvSpPr>
        <p:spPr bwMode="auto">
          <a:xfrm>
            <a:off x="6400791"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06" name="TextBox 105">
            <a:extLst>
              <a:ext uri="{FF2B5EF4-FFF2-40B4-BE49-F238E27FC236}">
                <a16:creationId xmlns:a16="http://schemas.microsoft.com/office/drawing/2014/main" id="{914200ED-3203-F74C-8F3A-730D6409B1F2}"/>
              </a:ext>
            </a:extLst>
          </p:cNvPr>
          <p:cNvSpPr txBox="1"/>
          <p:nvPr/>
        </p:nvSpPr>
        <p:spPr bwMode="auto">
          <a:xfrm>
            <a:off x="6754604"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107" name="TextBox 106">
            <a:extLst>
              <a:ext uri="{FF2B5EF4-FFF2-40B4-BE49-F238E27FC236}">
                <a16:creationId xmlns:a16="http://schemas.microsoft.com/office/drawing/2014/main" id="{23BC8689-E31F-0B4D-B08E-90A72D282A84}"/>
              </a:ext>
            </a:extLst>
          </p:cNvPr>
          <p:cNvSpPr txBox="1"/>
          <p:nvPr/>
        </p:nvSpPr>
        <p:spPr bwMode="auto">
          <a:xfrm>
            <a:off x="7108417"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108" name="TextBox 107">
            <a:extLst>
              <a:ext uri="{FF2B5EF4-FFF2-40B4-BE49-F238E27FC236}">
                <a16:creationId xmlns:a16="http://schemas.microsoft.com/office/drawing/2014/main" id="{82C4F7EB-7C3D-C149-A025-ECA4C3EFD2ED}"/>
              </a:ext>
            </a:extLst>
          </p:cNvPr>
          <p:cNvSpPr txBox="1"/>
          <p:nvPr/>
        </p:nvSpPr>
        <p:spPr bwMode="auto">
          <a:xfrm>
            <a:off x="7462230"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09" name="TextBox 108">
            <a:extLst>
              <a:ext uri="{FF2B5EF4-FFF2-40B4-BE49-F238E27FC236}">
                <a16:creationId xmlns:a16="http://schemas.microsoft.com/office/drawing/2014/main" id="{5E463B3F-8B94-8B49-A61F-51DF9A9396EC}"/>
              </a:ext>
            </a:extLst>
          </p:cNvPr>
          <p:cNvSpPr txBox="1"/>
          <p:nvPr/>
        </p:nvSpPr>
        <p:spPr bwMode="auto">
          <a:xfrm>
            <a:off x="7816043"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110" name="TextBox 109">
            <a:extLst>
              <a:ext uri="{FF2B5EF4-FFF2-40B4-BE49-F238E27FC236}">
                <a16:creationId xmlns:a16="http://schemas.microsoft.com/office/drawing/2014/main" id="{92547B87-34E8-A145-AC73-CF52ADAC9ED6}"/>
              </a:ext>
            </a:extLst>
          </p:cNvPr>
          <p:cNvSpPr txBox="1"/>
          <p:nvPr/>
        </p:nvSpPr>
        <p:spPr bwMode="auto">
          <a:xfrm>
            <a:off x="8169856"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111" name="TextBox 110">
            <a:extLst>
              <a:ext uri="{FF2B5EF4-FFF2-40B4-BE49-F238E27FC236}">
                <a16:creationId xmlns:a16="http://schemas.microsoft.com/office/drawing/2014/main" id="{6C8EFBC9-AA05-AB4E-91B9-F4AF744F5803}"/>
              </a:ext>
            </a:extLst>
          </p:cNvPr>
          <p:cNvSpPr txBox="1"/>
          <p:nvPr/>
        </p:nvSpPr>
        <p:spPr bwMode="auto">
          <a:xfrm>
            <a:off x="8523669"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112" name="TextBox 111">
            <a:extLst>
              <a:ext uri="{FF2B5EF4-FFF2-40B4-BE49-F238E27FC236}">
                <a16:creationId xmlns:a16="http://schemas.microsoft.com/office/drawing/2014/main" id="{9EE031AE-32F9-0C43-A5B3-0B97709005D7}"/>
              </a:ext>
            </a:extLst>
          </p:cNvPr>
          <p:cNvSpPr txBox="1"/>
          <p:nvPr/>
        </p:nvSpPr>
        <p:spPr bwMode="auto">
          <a:xfrm>
            <a:off x="8877482"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14</a:t>
            </a:r>
          </a:p>
        </p:txBody>
      </p:sp>
      <p:sp>
        <p:nvSpPr>
          <p:cNvPr id="113" name="TextBox 112">
            <a:extLst>
              <a:ext uri="{FF2B5EF4-FFF2-40B4-BE49-F238E27FC236}">
                <a16:creationId xmlns:a16="http://schemas.microsoft.com/office/drawing/2014/main" id="{9C92E606-523D-D344-9C32-96AF7476F8D5}"/>
              </a:ext>
            </a:extLst>
          </p:cNvPr>
          <p:cNvSpPr txBox="1"/>
          <p:nvPr/>
        </p:nvSpPr>
        <p:spPr bwMode="auto">
          <a:xfrm>
            <a:off x="9231295"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16</a:t>
            </a:r>
          </a:p>
        </p:txBody>
      </p:sp>
      <p:sp>
        <p:nvSpPr>
          <p:cNvPr id="114" name="TextBox 113">
            <a:extLst>
              <a:ext uri="{FF2B5EF4-FFF2-40B4-BE49-F238E27FC236}">
                <a16:creationId xmlns:a16="http://schemas.microsoft.com/office/drawing/2014/main" id="{366B4F7B-47FB-AD4B-B7DD-46C2EE592B1C}"/>
              </a:ext>
            </a:extLst>
          </p:cNvPr>
          <p:cNvSpPr txBox="1"/>
          <p:nvPr/>
        </p:nvSpPr>
        <p:spPr bwMode="auto">
          <a:xfrm>
            <a:off x="9585108"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115" name="TextBox 114">
            <a:extLst>
              <a:ext uri="{FF2B5EF4-FFF2-40B4-BE49-F238E27FC236}">
                <a16:creationId xmlns:a16="http://schemas.microsoft.com/office/drawing/2014/main" id="{CF7B5720-F35F-5A46-AAB0-5A803E592CC0}"/>
              </a:ext>
            </a:extLst>
          </p:cNvPr>
          <p:cNvSpPr txBox="1"/>
          <p:nvPr/>
        </p:nvSpPr>
        <p:spPr bwMode="auto">
          <a:xfrm>
            <a:off x="9938921"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16" name="TextBox 115">
            <a:extLst>
              <a:ext uri="{FF2B5EF4-FFF2-40B4-BE49-F238E27FC236}">
                <a16:creationId xmlns:a16="http://schemas.microsoft.com/office/drawing/2014/main" id="{DE9895E7-FBC6-D945-B9D2-D0403C70B44F}"/>
              </a:ext>
            </a:extLst>
          </p:cNvPr>
          <p:cNvSpPr txBox="1"/>
          <p:nvPr/>
        </p:nvSpPr>
        <p:spPr bwMode="auto">
          <a:xfrm>
            <a:off x="10292734"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22</a:t>
            </a:r>
          </a:p>
        </p:txBody>
      </p:sp>
      <p:sp>
        <p:nvSpPr>
          <p:cNvPr id="117" name="TextBox 116">
            <a:extLst>
              <a:ext uri="{FF2B5EF4-FFF2-40B4-BE49-F238E27FC236}">
                <a16:creationId xmlns:a16="http://schemas.microsoft.com/office/drawing/2014/main" id="{B03FA360-19F3-1943-A8FA-B08093FCAB6B}"/>
              </a:ext>
            </a:extLst>
          </p:cNvPr>
          <p:cNvSpPr txBox="1"/>
          <p:nvPr/>
        </p:nvSpPr>
        <p:spPr bwMode="auto">
          <a:xfrm>
            <a:off x="10646547" y="5546622"/>
            <a:ext cx="416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grpSp>
        <p:nvGrpSpPr>
          <p:cNvPr id="162" name="Group 161">
            <a:extLst>
              <a:ext uri="{FF2B5EF4-FFF2-40B4-BE49-F238E27FC236}">
                <a16:creationId xmlns:a16="http://schemas.microsoft.com/office/drawing/2014/main" id="{9C35D499-32E8-9840-B811-EC9AB5FF0826}"/>
              </a:ext>
            </a:extLst>
          </p:cNvPr>
          <p:cNvGrpSpPr/>
          <p:nvPr/>
        </p:nvGrpSpPr>
        <p:grpSpPr>
          <a:xfrm>
            <a:off x="9889329" y="3666730"/>
            <a:ext cx="2240016" cy="1815882"/>
            <a:chOff x="10146419" y="3794797"/>
            <a:chExt cx="2240016" cy="1815882"/>
          </a:xfrm>
        </p:grpSpPr>
        <p:sp>
          <p:nvSpPr>
            <p:cNvPr id="118" name="TextBox 117">
              <a:extLst>
                <a:ext uri="{FF2B5EF4-FFF2-40B4-BE49-F238E27FC236}">
                  <a16:creationId xmlns:a16="http://schemas.microsoft.com/office/drawing/2014/main" id="{343E1911-C75C-AD4E-8040-527608C18617}"/>
                </a:ext>
              </a:extLst>
            </p:cNvPr>
            <p:cNvSpPr txBox="1"/>
            <p:nvPr/>
          </p:nvSpPr>
          <p:spPr bwMode="auto">
            <a:xfrm>
              <a:off x="10265022" y="3794797"/>
              <a:ext cx="2121413"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Discontinued</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Ongoing</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Complete response</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Partial response</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Progressive disease</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Last done</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Death</a:t>
              </a:r>
            </a:p>
          </p:txBody>
        </p:sp>
        <p:sp>
          <p:nvSpPr>
            <p:cNvPr id="119" name="Rectangle 118">
              <a:extLst>
                <a:ext uri="{FF2B5EF4-FFF2-40B4-BE49-F238E27FC236}">
                  <a16:creationId xmlns:a16="http://schemas.microsoft.com/office/drawing/2014/main" id="{6DD94302-45F0-444A-9A7C-BA4A891069FD}"/>
                </a:ext>
              </a:extLst>
            </p:cNvPr>
            <p:cNvSpPr/>
            <p:nvPr/>
          </p:nvSpPr>
          <p:spPr bwMode="auto">
            <a:xfrm>
              <a:off x="10203940" y="3922301"/>
              <a:ext cx="107698" cy="10769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 name="Rectangle 119">
              <a:extLst>
                <a:ext uri="{FF2B5EF4-FFF2-40B4-BE49-F238E27FC236}">
                  <a16:creationId xmlns:a16="http://schemas.microsoft.com/office/drawing/2014/main" id="{106251CD-F096-664C-A8CC-01CB1516D16C}"/>
                </a:ext>
              </a:extLst>
            </p:cNvPr>
            <p:cNvSpPr/>
            <p:nvPr/>
          </p:nvSpPr>
          <p:spPr bwMode="auto">
            <a:xfrm>
              <a:off x="10203940" y="4158985"/>
              <a:ext cx="107698" cy="1076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 name="5-Point Star 120">
              <a:extLst>
                <a:ext uri="{FF2B5EF4-FFF2-40B4-BE49-F238E27FC236}">
                  <a16:creationId xmlns:a16="http://schemas.microsoft.com/office/drawing/2014/main" id="{E85CB6AD-BAC8-C241-8D45-CF8277A6BFFF}"/>
                </a:ext>
              </a:extLst>
            </p:cNvPr>
            <p:cNvSpPr/>
            <p:nvPr/>
          </p:nvSpPr>
          <p:spPr bwMode="auto">
            <a:xfrm>
              <a:off x="10203777" y="4391939"/>
              <a:ext cx="108025" cy="108025"/>
            </a:xfrm>
            <a:prstGeom prst="star5">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 name="Triangle 121">
              <a:extLst>
                <a:ext uri="{FF2B5EF4-FFF2-40B4-BE49-F238E27FC236}">
                  <a16:creationId xmlns:a16="http://schemas.microsoft.com/office/drawing/2014/main" id="{A368FD21-5350-F44A-BA04-6D989A364216}"/>
                </a:ext>
              </a:extLst>
            </p:cNvPr>
            <p:cNvSpPr/>
            <p:nvPr/>
          </p:nvSpPr>
          <p:spPr bwMode="auto">
            <a:xfrm>
              <a:off x="10202925" y="4648214"/>
              <a:ext cx="109728" cy="106043"/>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 name="Oval 122">
              <a:extLst>
                <a:ext uri="{FF2B5EF4-FFF2-40B4-BE49-F238E27FC236}">
                  <a16:creationId xmlns:a16="http://schemas.microsoft.com/office/drawing/2014/main" id="{1E99FF42-3438-F44D-9AAB-CA069808D1D7}"/>
                </a:ext>
              </a:extLst>
            </p:cNvPr>
            <p:cNvSpPr/>
            <p:nvPr/>
          </p:nvSpPr>
          <p:spPr bwMode="auto">
            <a:xfrm>
              <a:off x="10202925" y="4894050"/>
              <a:ext cx="109728" cy="109728"/>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 name="TextBox 123">
              <a:extLst>
                <a:ext uri="{FF2B5EF4-FFF2-40B4-BE49-F238E27FC236}">
                  <a16:creationId xmlns:a16="http://schemas.microsoft.com/office/drawing/2014/main" id="{4C18488D-DAD5-7741-A8B4-B1A16B747720}"/>
                </a:ext>
              </a:extLst>
            </p:cNvPr>
            <p:cNvSpPr txBox="1"/>
            <p:nvPr/>
          </p:nvSpPr>
          <p:spPr bwMode="auto">
            <a:xfrm>
              <a:off x="10146419" y="4996113"/>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125" name="TextBox 124">
              <a:extLst>
                <a:ext uri="{FF2B5EF4-FFF2-40B4-BE49-F238E27FC236}">
                  <a16:creationId xmlns:a16="http://schemas.microsoft.com/office/drawing/2014/main" id="{232EE611-7CEE-2A46-B185-062EEFE561C0}"/>
                </a:ext>
              </a:extLst>
            </p:cNvPr>
            <p:cNvSpPr txBox="1"/>
            <p:nvPr/>
          </p:nvSpPr>
          <p:spPr bwMode="auto">
            <a:xfrm>
              <a:off x="10146419" y="5226235"/>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grpSp>
      <p:cxnSp>
        <p:nvCxnSpPr>
          <p:cNvPr id="83" name="Straight Connector 82">
            <a:extLst>
              <a:ext uri="{FF2B5EF4-FFF2-40B4-BE49-F238E27FC236}">
                <a16:creationId xmlns:a16="http://schemas.microsoft.com/office/drawing/2014/main" id="{CF805FA4-168C-7D48-98F0-D8F7197A3526}"/>
              </a:ext>
            </a:extLst>
          </p:cNvPr>
          <p:cNvCxnSpPr>
            <a:cxnSpLocks/>
          </p:cNvCxnSpPr>
          <p:nvPr/>
        </p:nvCxnSpPr>
        <p:spPr bwMode="auto">
          <a:xfrm flipV="1">
            <a:off x="6609004" y="2200158"/>
            <a:ext cx="0" cy="3354101"/>
          </a:xfrm>
          <a:prstGeom prst="line">
            <a:avLst/>
          </a:prstGeom>
          <a:noFill/>
          <a:ln w="28575" cap="flat" cmpd="sng" algn="ctr">
            <a:solidFill>
              <a:schemeClr val="bg1"/>
            </a:solidFill>
            <a:prstDash val="solid"/>
            <a:round/>
            <a:headEnd type="none" w="med" len="med"/>
            <a:tailEnd type="none" w="med" len="med"/>
          </a:ln>
          <a:effectLst/>
        </p:spPr>
      </p:cxnSp>
      <p:sp>
        <p:nvSpPr>
          <p:cNvPr id="163" name="5-Point Star 162">
            <a:extLst>
              <a:ext uri="{FF2B5EF4-FFF2-40B4-BE49-F238E27FC236}">
                <a16:creationId xmlns:a16="http://schemas.microsoft.com/office/drawing/2014/main" id="{C000C23B-17AB-F647-B3D0-D0BD90046BDE}"/>
              </a:ext>
            </a:extLst>
          </p:cNvPr>
          <p:cNvSpPr/>
          <p:nvPr/>
        </p:nvSpPr>
        <p:spPr bwMode="auto">
          <a:xfrm>
            <a:off x="7662375" y="2845739"/>
            <a:ext cx="108025" cy="108025"/>
          </a:xfrm>
          <a:prstGeom prst="star5">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4" name="5-Point Star 163">
            <a:extLst>
              <a:ext uri="{FF2B5EF4-FFF2-40B4-BE49-F238E27FC236}">
                <a16:creationId xmlns:a16="http://schemas.microsoft.com/office/drawing/2014/main" id="{FE493506-B5D7-9048-B068-294458ACF071}"/>
              </a:ext>
            </a:extLst>
          </p:cNvPr>
          <p:cNvSpPr/>
          <p:nvPr/>
        </p:nvSpPr>
        <p:spPr bwMode="auto">
          <a:xfrm>
            <a:off x="8052569" y="2842178"/>
            <a:ext cx="108025" cy="108025"/>
          </a:xfrm>
          <a:prstGeom prst="star5">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6" name="5-Point Star 165">
            <a:extLst>
              <a:ext uri="{FF2B5EF4-FFF2-40B4-BE49-F238E27FC236}">
                <a16:creationId xmlns:a16="http://schemas.microsoft.com/office/drawing/2014/main" id="{A378717A-5589-FC43-81D8-8B8304B57B21}"/>
              </a:ext>
            </a:extLst>
          </p:cNvPr>
          <p:cNvSpPr/>
          <p:nvPr/>
        </p:nvSpPr>
        <p:spPr bwMode="auto">
          <a:xfrm>
            <a:off x="9607044" y="2842717"/>
            <a:ext cx="108025" cy="108025"/>
          </a:xfrm>
          <a:prstGeom prst="star5">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9" name="TextBox 228">
            <a:extLst>
              <a:ext uri="{FF2B5EF4-FFF2-40B4-BE49-F238E27FC236}">
                <a16:creationId xmlns:a16="http://schemas.microsoft.com/office/drawing/2014/main" id="{654A0008-BF26-0B45-8B5F-29456EEA7740}"/>
              </a:ext>
            </a:extLst>
          </p:cNvPr>
          <p:cNvSpPr txBox="1"/>
          <p:nvPr/>
        </p:nvSpPr>
        <p:spPr bwMode="auto">
          <a:xfrm>
            <a:off x="8701883" y="2626624"/>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30" name="TextBox 229">
            <a:extLst>
              <a:ext uri="{FF2B5EF4-FFF2-40B4-BE49-F238E27FC236}">
                <a16:creationId xmlns:a16="http://schemas.microsoft.com/office/drawing/2014/main" id="{33E14F6A-9744-B840-9DF3-8DBCAD39DE36}"/>
              </a:ext>
            </a:extLst>
          </p:cNvPr>
          <p:cNvSpPr txBox="1"/>
          <p:nvPr/>
        </p:nvSpPr>
        <p:spPr bwMode="auto">
          <a:xfrm>
            <a:off x="8701883" y="2713091"/>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31" name="TextBox 230">
            <a:extLst>
              <a:ext uri="{FF2B5EF4-FFF2-40B4-BE49-F238E27FC236}">
                <a16:creationId xmlns:a16="http://schemas.microsoft.com/office/drawing/2014/main" id="{CADDE386-5B07-FA42-9E1F-E5D65786F061}"/>
              </a:ext>
            </a:extLst>
          </p:cNvPr>
          <p:cNvSpPr txBox="1"/>
          <p:nvPr/>
        </p:nvSpPr>
        <p:spPr bwMode="auto">
          <a:xfrm>
            <a:off x="8620024" y="2793583"/>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32" name="TextBox 231">
            <a:extLst>
              <a:ext uri="{FF2B5EF4-FFF2-40B4-BE49-F238E27FC236}">
                <a16:creationId xmlns:a16="http://schemas.microsoft.com/office/drawing/2014/main" id="{3FB7DEEB-AE2F-6144-A0EA-0BF4F815CB35}"/>
              </a:ext>
            </a:extLst>
          </p:cNvPr>
          <p:cNvSpPr txBox="1"/>
          <p:nvPr/>
        </p:nvSpPr>
        <p:spPr bwMode="auto">
          <a:xfrm>
            <a:off x="8564806" y="2883167"/>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33" name="TextBox 232">
            <a:extLst>
              <a:ext uri="{FF2B5EF4-FFF2-40B4-BE49-F238E27FC236}">
                <a16:creationId xmlns:a16="http://schemas.microsoft.com/office/drawing/2014/main" id="{319FEE6D-81E5-1E4E-AF94-0A38D146C93D}"/>
              </a:ext>
            </a:extLst>
          </p:cNvPr>
          <p:cNvSpPr txBox="1"/>
          <p:nvPr/>
        </p:nvSpPr>
        <p:spPr bwMode="auto">
          <a:xfrm>
            <a:off x="8377816" y="2974685"/>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34" name="TextBox 233">
            <a:extLst>
              <a:ext uri="{FF2B5EF4-FFF2-40B4-BE49-F238E27FC236}">
                <a16:creationId xmlns:a16="http://schemas.microsoft.com/office/drawing/2014/main" id="{6E6051E7-B6B9-BF42-9160-D010E1641F01}"/>
              </a:ext>
            </a:extLst>
          </p:cNvPr>
          <p:cNvSpPr txBox="1"/>
          <p:nvPr/>
        </p:nvSpPr>
        <p:spPr bwMode="auto">
          <a:xfrm>
            <a:off x="8172803" y="3063756"/>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35" name="TextBox 234">
            <a:extLst>
              <a:ext uri="{FF2B5EF4-FFF2-40B4-BE49-F238E27FC236}">
                <a16:creationId xmlns:a16="http://schemas.microsoft.com/office/drawing/2014/main" id="{A8D2212A-75CF-6949-9BC5-F67DE4CEB635}"/>
              </a:ext>
            </a:extLst>
          </p:cNvPr>
          <p:cNvSpPr txBox="1"/>
          <p:nvPr/>
        </p:nvSpPr>
        <p:spPr bwMode="auto">
          <a:xfrm>
            <a:off x="8104239" y="3158739"/>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36" name="TextBox 235">
            <a:extLst>
              <a:ext uri="{FF2B5EF4-FFF2-40B4-BE49-F238E27FC236}">
                <a16:creationId xmlns:a16="http://schemas.microsoft.com/office/drawing/2014/main" id="{552411CA-9336-E24A-9963-50C91203DFCB}"/>
              </a:ext>
            </a:extLst>
          </p:cNvPr>
          <p:cNvSpPr txBox="1"/>
          <p:nvPr/>
        </p:nvSpPr>
        <p:spPr bwMode="auto">
          <a:xfrm>
            <a:off x="7573540" y="3325072"/>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37" name="TextBox 236">
            <a:extLst>
              <a:ext uri="{FF2B5EF4-FFF2-40B4-BE49-F238E27FC236}">
                <a16:creationId xmlns:a16="http://schemas.microsoft.com/office/drawing/2014/main" id="{D0B3E6B4-3FE9-1245-9D6D-BDDAA7995928}"/>
              </a:ext>
            </a:extLst>
          </p:cNvPr>
          <p:cNvSpPr txBox="1"/>
          <p:nvPr/>
        </p:nvSpPr>
        <p:spPr bwMode="auto">
          <a:xfrm>
            <a:off x="7888050" y="3240714"/>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38" name="TextBox 237">
            <a:extLst>
              <a:ext uri="{FF2B5EF4-FFF2-40B4-BE49-F238E27FC236}">
                <a16:creationId xmlns:a16="http://schemas.microsoft.com/office/drawing/2014/main" id="{783C349B-CEDD-E34B-8C38-990C1DF4A6EF}"/>
              </a:ext>
            </a:extLst>
          </p:cNvPr>
          <p:cNvSpPr txBox="1"/>
          <p:nvPr/>
        </p:nvSpPr>
        <p:spPr bwMode="auto">
          <a:xfrm>
            <a:off x="7504908" y="3418342"/>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39" name="TextBox 238">
            <a:extLst>
              <a:ext uri="{FF2B5EF4-FFF2-40B4-BE49-F238E27FC236}">
                <a16:creationId xmlns:a16="http://schemas.microsoft.com/office/drawing/2014/main" id="{59A6E71A-BC80-E04F-B65C-82259B0F02F0}"/>
              </a:ext>
            </a:extLst>
          </p:cNvPr>
          <p:cNvSpPr txBox="1"/>
          <p:nvPr/>
        </p:nvSpPr>
        <p:spPr bwMode="auto">
          <a:xfrm>
            <a:off x="7471623" y="3504214"/>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40" name="TextBox 239">
            <a:extLst>
              <a:ext uri="{FF2B5EF4-FFF2-40B4-BE49-F238E27FC236}">
                <a16:creationId xmlns:a16="http://schemas.microsoft.com/office/drawing/2014/main" id="{B6D63B57-CB05-4D43-9685-AE30B7538201}"/>
              </a:ext>
            </a:extLst>
          </p:cNvPr>
          <p:cNvSpPr txBox="1"/>
          <p:nvPr/>
        </p:nvSpPr>
        <p:spPr bwMode="auto">
          <a:xfrm>
            <a:off x="7228683" y="3678025"/>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41" name="TextBox 240">
            <a:extLst>
              <a:ext uri="{FF2B5EF4-FFF2-40B4-BE49-F238E27FC236}">
                <a16:creationId xmlns:a16="http://schemas.microsoft.com/office/drawing/2014/main" id="{45765E40-CEB3-9444-8928-B62D04E0BBA8}"/>
              </a:ext>
            </a:extLst>
          </p:cNvPr>
          <p:cNvSpPr txBox="1"/>
          <p:nvPr/>
        </p:nvSpPr>
        <p:spPr bwMode="auto">
          <a:xfrm>
            <a:off x="7308111" y="3587657"/>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42" name="TextBox 241">
            <a:extLst>
              <a:ext uri="{FF2B5EF4-FFF2-40B4-BE49-F238E27FC236}">
                <a16:creationId xmlns:a16="http://schemas.microsoft.com/office/drawing/2014/main" id="{14DD3730-D059-CC4C-96FC-A783D60010EF}"/>
              </a:ext>
            </a:extLst>
          </p:cNvPr>
          <p:cNvSpPr txBox="1"/>
          <p:nvPr/>
        </p:nvSpPr>
        <p:spPr bwMode="auto">
          <a:xfrm>
            <a:off x="7097284" y="3774414"/>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43" name="TextBox 242">
            <a:extLst>
              <a:ext uri="{FF2B5EF4-FFF2-40B4-BE49-F238E27FC236}">
                <a16:creationId xmlns:a16="http://schemas.microsoft.com/office/drawing/2014/main" id="{A80990CA-2DAC-DA4A-AD8B-33E439020C5D}"/>
              </a:ext>
            </a:extLst>
          </p:cNvPr>
          <p:cNvSpPr txBox="1"/>
          <p:nvPr/>
        </p:nvSpPr>
        <p:spPr bwMode="auto">
          <a:xfrm>
            <a:off x="6987197" y="3860909"/>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44" name="TextBox 243">
            <a:extLst>
              <a:ext uri="{FF2B5EF4-FFF2-40B4-BE49-F238E27FC236}">
                <a16:creationId xmlns:a16="http://schemas.microsoft.com/office/drawing/2014/main" id="{BD2EA32E-666D-D149-9967-8B927F6A1C82}"/>
              </a:ext>
            </a:extLst>
          </p:cNvPr>
          <p:cNvSpPr txBox="1"/>
          <p:nvPr/>
        </p:nvSpPr>
        <p:spPr bwMode="auto">
          <a:xfrm>
            <a:off x="6976224" y="3955628"/>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45" name="TextBox 244">
            <a:extLst>
              <a:ext uri="{FF2B5EF4-FFF2-40B4-BE49-F238E27FC236}">
                <a16:creationId xmlns:a16="http://schemas.microsoft.com/office/drawing/2014/main" id="{57D9FEDE-0737-E04B-858B-0B2693FC31FB}"/>
              </a:ext>
            </a:extLst>
          </p:cNvPr>
          <p:cNvSpPr txBox="1"/>
          <p:nvPr/>
        </p:nvSpPr>
        <p:spPr bwMode="auto">
          <a:xfrm>
            <a:off x="6973939" y="4038955"/>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46" name="TextBox 245">
            <a:extLst>
              <a:ext uri="{FF2B5EF4-FFF2-40B4-BE49-F238E27FC236}">
                <a16:creationId xmlns:a16="http://schemas.microsoft.com/office/drawing/2014/main" id="{B473CB02-883F-E041-870B-3D98B15EF86D}"/>
              </a:ext>
            </a:extLst>
          </p:cNvPr>
          <p:cNvSpPr txBox="1"/>
          <p:nvPr/>
        </p:nvSpPr>
        <p:spPr bwMode="auto">
          <a:xfrm>
            <a:off x="6973939" y="4133743"/>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47" name="TextBox 246">
            <a:extLst>
              <a:ext uri="{FF2B5EF4-FFF2-40B4-BE49-F238E27FC236}">
                <a16:creationId xmlns:a16="http://schemas.microsoft.com/office/drawing/2014/main" id="{9461AE64-8434-EC4C-BA2F-D90C4EF33CEA}"/>
              </a:ext>
            </a:extLst>
          </p:cNvPr>
          <p:cNvSpPr txBox="1"/>
          <p:nvPr/>
        </p:nvSpPr>
        <p:spPr bwMode="auto">
          <a:xfrm>
            <a:off x="6865138" y="4219417"/>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48" name="TextBox 247">
            <a:extLst>
              <a:ext uri="{FF2B5EF4-FFF2-40B4-BE49-F238E27FC236}">
                <a16:creationId xmlns:a16="http://schemas.microsoft.com/office/drawing/2014/main" id="{A6A2AC24-4BE4-4943-9DA6-3D475A7B2DE3}"/>
              </a:ext>
            </a:extLst>
          </p:cNvPr>
          <p:cNvSpPr txBox="1"/>
          <p:nvPr/>
        </p:nvSpPr>
        <p:spPr bwMode="auto">
          <a:xfrm>
            <a:off x="6866499" y="4298337"/>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49" name="TextBox 248">
            <a:extLst>
              <a:ext uri="{FF2B5EF4-FFF2-40B4-BE49-F238E27FC236}">
                <a16:creationId xmlns:a16="http://schemas.microsoft.com/office/drawing/2014/main" id="{D38D9DF2-246F-1F45-A787-2B8DF35CFCD8}"/>
              </a:ext>
            </a:extLst>
          </p:cNvPr>
          <p:cNvSpPr txBox="1"/>
          <p:nvPr/>
        </p:nvSpPr>
        <p:spPr bwMode="auto">
          <a:xfrm>
            <a:off x="6621467" y="4927785"/>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50" name="TextBox 249">
            <a:extLst>
              <a:ext uri="{FF2B5EF4-FFF2-40B4-BE49-F238E27FC236}">
                <a16:creationId xmlns:a16="http://schemas.microsoft.com/office/drawing/2014/main" id="{CFBF9795-623F-0244-978D-CE297598139F}"/>
              </a:ext>
            </a:extLst>
          </p:cNvPr>
          <p:cNvSpPr txBox="1"/>
          <p:nvPr/>
        </p:nvSpPr>
        <p:spPr bwMode="auto">
          <a:xfrm>
            <a:off x="6755603" y="4387291"/>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51" name="TextBox 250">
            <a:extLst>
              <a:ext uri="{FF2B5EF4-FFF2-40B4-BE49-F238E27FC236}">
                <a16:creationId xmlns:a16="http://schemas.microsoft.com/office/drawing/2014/main" id="{5E50599D-0D38-E844-BADC-A6178F528C7E}"/>
              </a:ext>
            </a:extLst>
          </p:cNvPr>
          <p:cNvSpPr txBox="1"/>
          <p:nvPr/>
        </p:nvSpPr>
        <p:spPr bwMode="auto">
          <a:xfrm>
            <a:off x="6751642" y="4478850"/>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52" name="TextBox 251">
            <a:extLst>
              <a:ext uri="{FF2B5EF4-FFF2-40B4-BE49-F238E27FC236}">
                <a16:creationId xmlns:a16="http://schemas.microsoft.com/office/drawing/2014/main" id="{FA4ACB2B-136E-F447-8D1D-29F96183AB5B}"/>
              </a:ext>
            </a:extLst>
          </p:cNvPr>
          <p:cNvSpPr txBox="1"/>
          <p:nvPr/>
        </p:nvSpPr>
        <p:spPr bwMode="auto">
          <a:xfrm>
            <a:off x="6739123" y="4572199"/>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53" name="TextBox 252">
            <a:extLst>
              <a:ext uri="{FF2B5EF4-FFF2-40B4-BE49-F238E27FC236}">
                <a16:creationId xmlns:a16="http://schemas.microsoft.com/office/drawing/2014/main" id="{7395B03A-CC92-A447-A5D9-36E8C926F393}"/>
              </a:ext>
            </a:extLst>
          </p:cNvPr>
          <p:cNvSpPr txBox="1"/>
          <p:nvPr/>
        </p:nvSpPr>
        <p:spPr bwMode="auto">
          <a:xfrm>
            <a:off x="6623224" y="5191788"/>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54" name="TextBox 253">
            <a:extLst>
              <a:ext uri="{FF2B5EF4-FFF2-40B4-BE49-F238E27FC236}">
                <a16:creationId xmlns:a16="http://schemas.microsoft.com/office/drawing/2014/main" id="{8E13797B-435B-2148-8EEE-D90D0A88E234}"/>
              </a:ext>
            </a:extLst>
          </p:cNvPr>
          <p:cNvSpPr txBox="1"/>
          <p:nvPr/>
        </p:nvSpPr>
        <p:spPr bwMode="auto">
          <a:xfrm>
            <a:off x="6623224" y="5100876"/>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55" name="TextBox 254">
            <a:extLst>
              <a:ext uri="{FF2B5EF4-FFF2-40B4-BE49-F238E27FC236}">
                <a16:creationId xmlns:a16="http://schemas.microsoft.com/office/drawing/2014/main" id="{61BBBB21-29F4-4047-A8D2-51295E7F9CEF}"/>
              </a:ext>
            </a:extLst>
          </p:cNvPr>
          <p:cNvSpPr txBox="1"/>
          <p:nvPr/>
        </p:nvSpPr>
        <p:spPr bwMode="auto">
          <a:xfrm>
            <a:off x="6621467" y="5010222"/>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56" name="TextBox 255">
            <a:extLst>
              <a:ext uri="{FF2B5EF4-FFF2-40B4-BE49-F238E27FC236}">
                <a16:creationId xmlns:a16="http://schemas.microsoft.com/office/drawing/2014/main" id="{BD6126A9-9AF5-D34C-8404-EB35B6CE291B}"/>
              </a:ext>
            </a:extLst>
          </p:cNvPr>
          <p:cNvSpPr txBox="1"/>
          <p:nvPr/>
        </p:nvSpPr>
        <p:spPr bwMode="auto">
          <a:xfrm>
            <a:off x="6741491" y="4654615"/>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57" name="TextBox 256">
            <a:extLst>
              <a:ext uri="{FF2B5EF4-FFF2-40B4-BE49-F238E27FC236}">
                <a16:creationId xmlns:a16="http://schemas.microsoft.com/office/drawing/2014/main" id="{4D6C6080-A63A-8D46-8096-5B5B06AB93D8}"/>
              </a:ext>
            </a:extLst>
          </p:cNvPr>
          <p:cNvSpPr txBox="1"/>
          <p:nvPr/>
        </p:nvSpPr>
        <p:spPr bwMode="auto">
          <a:xfrm>
            <a:off x="6739733" y="4746511"/>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58" name="TextBox 257">
            <a:extLst>
              <a:ext uri="{FF2B5EF4-FFF2-40B4-BE49-F238E27FC236}">
                <a16:creationId xmlns:a16="http://schemas.microsoft.com/office/drawing/2014/main" id="{57B72CCE-EB3C-174B-AE70-3DE165F15A90}"/>
              </a:ext>
            </a:extLst>
          </p:cNvPr>
          <p:cNvSpPr txBox="1"/>
          <p:nvPr/>
        </p:nvSpPr>
        <p:spPr bwMode="auto">
          <a:xfrm>
            <a:off x="6735023" y="4832530"/>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59" name="TextBox 258">
            <a:extLst>
              <a:ext uri="{FF2B5EF4-FFF2-40B4-BE49-F238E27FC236}">
                <a16:creationId xmlns:a16="http://schemas.microsoft.com/office/drawing/2014/main" id="{9221A3E1-3EE7-C44D-8A82-2CA29FECCF6F}"/>
              </a:ext>
            </a:extLst>
          </p:cNvPr>
          <p:cNvSpPr txBox="1"/>
          <p:nvPr/>
        </p:nvSpPr>
        <p:spPr bwMode="auto">
          <a:xfrm>
            <a:off x="10343279" y="2871167"/>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60" name="TextBox 259">
            <a:extLst>
              <a:ext uri="{FF2B5EF4-FFF2-40B4-BE49-F238E27FC236}">
                <a16:creationId xmlns:a16="http://schemas.microsoft.com/office/drawing/2014/main" id="{06B7C6BD-1A2E-164B-8AA0-D72B78FADF4C}"/>
              </a:ext>
            </a:extLst>
          </p:cNvPr>
          <p:cNvSpPr txBox="1"/>
          <p:nvPr/>
        </p:nvSpPr>
        <p:spPr bwMode="auto">
          <a:xfrm>
            <a:off x="9927433" y="2182951"/>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261" name="TextBox 260">
            <a:extLst>
              <a:ext uri="{FF2B5EF4-FFF2-40B4-BE49-F238E27FC236}">
                <a16:creationId xmlns:a16="http://schemas.microsoft.com/office/drawing/2014/main" id="{00F6D6BE-9E8C-5948-98B9-E963C532352F}"/>
              </a:ext>
            </a:extLst>
          </p:cNvPr>
          <p:cNvSpPr txBox="1"/>
          <p:nvPr/>
        </p:nvSpPr>
        <p:spPr bwMode="auto">
          <a:xfrm>
            <a:off x="8067240" y="3232106"/>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62" name="TextBox 261">
            <a:extLst>
              <a:ext uri="{FF2B5EF4-FFF2-40B4-BE49-F238E27FC236}">
                <a16:creationId xmlns:a16="http://schemas.microsoft.com/office/drawing/2014/main" id="{EBDA8525-741B-4B4D-98B9-95C31353BC45}"/>
              </a:ext>
            </a:extLst>
          </p:cNvPr>
          <p:cNvSpPr txBox="1"/>
          <p:nvPr/>
        </p:nvSpPr>
        <p:spPr bwMode="auto">
          <a:xfrm>
            <a:off x="7877414" y="3310428"/>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63" name="TextBox 262">
            <a:extLst>
              <a:ext uri="{FF2B5EF4-FFF2-40B4-BE49-F238E27FC236}">
                <a16:creationId xmlns:a16="http://schemas.microsoft.com/office/drawing/2014/main" id="{67265601-5C59-0142-A3EA-C242D40058A8}"/>
              </a:ext>
            </a:extLst>
          </p:cNvPr>
          <p:cNvSpPr txBox="1"/>
          <p:nvPr/>
        </p:nvSpPr>
        <p:spPr bwMode="auto">
          <a:xfrm>
            <a:off x="8354574" y="3500646"/>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64" name="TextBox 263">
            <a:extLst>
              <a:ext uri="{FF2B5EF4-FFF2-40B4-BE49-F238E27FC236}">
                <a16:creationId xmlns:a16="http://schemas.microsoft.com/office/drawing/2014/main" id="{44217BDC-9608-B441-A712-AD565C121BCA}"/>
              </a:ext>
            </a:extLst>
          </p:cNvPr>
          <p:cNvSpPr txBox="1"/>
          <p:nvPr/>
        </p:nvSpPr>
        <p:spPr bwMode="auto">
          <a:xfrm>
            <a:off x="7515190" y="3576196"/>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65" name="TextBox 264">
            <a:extLst>
              <a:ext uri="{FF2B5EF4-FFF2-40B4-BE49-F238E27FC236}">
                <a16:creationId xmlns:a16="http://schemas.microsoft.com/office/drawing/2014/main" id="{0495EEA7-282C-234D-A672-F65A705884B5}"/>
              </a:ext>
            </a:extLst>
          </p:cNvPr>
          <p:cNvSpPr txBox="1"/>
          <p:nvPr/>
        </p:nvSpPr>
        <p:spPr bwMode="auto">
          <a:xfrm>
            <a:off x="7553573" y="3673086"/>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66" name="TextBox 265">
            <a:extLst>
              <a:ext uri="{FF2B5EF4-FFF2-40B4-BE49-F238E27FC236}">
                <a16:creationId xmlns:a16="http://schemas.microsoft.com/office/drawing/2014/main" id="{76980D37-1AE1-0A4A-8D3A-898F68A0677E}"/>
              </a:ext>
            </a:extLst>
          </p:cNvPr>
          <p:cNvSpPr txBox="1"/>
          <p:nvPr/>
        </p:nvSpPr>
        <p:spPr bwMode="auto">
          <a:xfrm>
            <a:off x="9314612" y="3407952"/>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67" name="TextBox 266">
            <a:extLst>
              <a:ext uri="{FF2B5EF4-FFF2-40B4-BE49-F238E27FC236}">
                <a16:creationId xmlns:a16="http://schemas.microsoft.com/office/drawing/2014/main" id="{E16ECB31-35EA-3142-9007-6E050C578508}"/>
              </a:ext>
            </a:extLst>
          </p:cNvPr>
          <p:cNvSpPr txBox="1"/>
          <p:nvPr/>
        </p:nvSpPr>
        <p:spPr bwMode="auto">
          <a:xfrm>
            <a:off x="8015522" y="3757208"/>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68" name="TextBox 267">
            <a:extLst>
              <a:ext uri="{FF2B5EF4-FFF2-40B4-BE49-F238E27FC236}">
                <a16:creationId xmlns:a16="http://schemas.microsoft.com/office/drawing/2014/main" id="{CA966B1A-6584-C545-A817-1A57FCFD3108}"/>
              </a:ext>
            </a:extLst>
          </p:cNvPr>
          <p:cNvSpPr txBox="1"/>
          <p:nvPr/>
        </p:nvSpPr>
        <p:spPr bwMode="auto">
          <a:xfrm>
            <a:off x="7456453" y="3845929"/>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69" name="TextBox 268">
            <a:extLst>
              <a:ext uri="{FF2B5EF4-FFF2-40B4-BE49-F238E27FC236}">
                <a16:creationId xmlns:a16="http://schemas.microsoft.com/office/drawing/2014/main" id="{DE3F864D-523A-3946-91D5-EC379346D739}"/>
              </a:ext>
            </a:extLst>
          </p:cNvPr>
          <p:cNvSpPr txBox="1"/>
          <p:nvPr/>
        </p:nvSpPr>
        <p:spPr bwMode="auto">
          <a:xfrm>
            <a:off x="8509518" y="3939006"/>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70" name="TextBox 269">
            <a:extLst>
              <a:ext uri="{FF2B5EF4-FFF2-40B4-BE49-F238E27FC236}">
                <a16:creationId xmlns:a16="http://schemas.microsoft.com/office/drawing/2014/main" id="{9440A7AF-185E-0F40-8385-058DBC97E9E0}"/>
              </a:ext>
            </a:extLst>
          </p:cNvPr>
          <p:cNvSpPr txBox="1"/>
          <p:nvPr/>
        </p:nvSpPr>
        <p:spPr bwMode="auto">
          <a:xfrm>
            <a:off x="7692986" y="4113675"/>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71" name="TextBox 270">
            <a:extLst>
              <a:ext uri="{FF2B5EF4-FFF2-40B4-BE49-F238E27FC236}">
                <a16:creationId xmlns:a16="http://schemas.microsoft.com/office/drawing/2014/main" id="{FF38CE01-9BAB-C249-887E-590574C41C7B}"/>
              </a:ext>
            </a:extLst>
          </p:cNvPr>
          <p:cNvSpPr txBox="1"/>
          <p:nvPr/>
        </p:nvSpPr>
        <p:spPr bwMode="auto">
          <a:xfrm>
            <a:off x="7370450" y="4289344"/>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72" name="TextBox 271">
            <a:extLst>
              <a:ext uri="{FF2B5EF4-FFF2-40B4-BE49-F238E27FC236}">
                <a16:creationId xmlns:a16="http://schemas.microsoft.com/office/drawing/2014/main" id="{3F356CCD-1E77-224B-B112-3F23D27D4009}"/>
              </a:ext>
            </a:extLst>
          </p:cNvPr>
          <p:cNvSpPr txBox="1"/>
          <p:nvPr/>
        </p:nvSpPr>
        <p:spPr bwMode="auto">
          <a:xfrm>
            <a:off x="7081523" y="4205471"/>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73" name="TextBox 272">
            <a:extLst>
              <a:ext uri="{FF2B5EF4-FFF2-40B4-BE49-F238E27FC236}">
                <a16:creationId xmlns:a16="http://schemas.microsoft.com/office/drawing/2014/main" id="{B6301FBF-A6B1-C14D-9B0F-7F1EB4789473}"/>
              </a:ext>
            </a:extLst>
          </p:cNvPr>
          <p:cNvSpPr txBox="1"/>
          <p:nvPr/>
        </p:nvSpPr>
        <p:spPr bwMode="auto">
          <a:xfrm>
            <a:off x="8022060" y="4379129"/>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74" name="TextBox 273">
            <a:extLst>
              <a:ext uri="{FF2B5EF4-FFF2-40B4-BE49-F238E27FC236}">
                <a16:creationId xmlns:a16="http://schemas.microsoft.com/office/drawing/2014/main" id="{609A3B7A-3443-D947-97C3-ACCE28EE2CEC}"/>
              </a:ext>
            </a:extLst>
          </p:cNvPr>
          <p:cNvSpPr txBox="1"/>
          <p:nvPr/>
        </p:nvSpPr>
        <p:spPr bwMode="auto">
          <a:xfrm>
            <a:off x="8484795" y="4646925"/>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75" name="TextBox 274">
            <a:extLst>
              <a:ext uri="{FF2B5EF4-FFF2-40B4-BE49-F238E27FC236}">
                <a16:creationId xmlns:a16="http://schemas.microsoft.com/office/drawing/2014/main" id="{81E28391-BF77-414A-A6FC-5005C8CBD67C}"/>
              </a:ext>
            </a:extLst>
          </p:cNvPr>
          <p:cNvSpPr txBox="1"/>
          <p:nvPr/>
        </p:nvSpPr>
        <p:spPr bwMode="auto">
          <a:xfrm>
            <a:off x="7946818" y="4914323"/>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76" name="TextBox 275">
            <a:extLst>
              <a:ext uri="{FF2B5EF4-FFF2-40B4-BE49-F238E27FC236}">
                <a16:creationId xmlns:a16="http://schemas.microsoft.com/office/drawing/2014/main" id="{9F884D28-C6EB-844D-99B4-9725D4938125}"/>
              </a:ext>
            </a:extLst>
          </p:cNvPr>
          <p:cNvSpPr txBox="1"/>
          <p:nvPr/>
        </p:nvSpPr>
        <p:spPr bwMode="auto">
          <a:xfrm>
            <a:off x="7337366" y="4997926"/>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77" name="TextBox 276">
            <a:extLst>
              <a:ext uri="{FF2B5EF4-FFF2-40B4-BE49-F238E27FC236}">
                <a16:creationId xmlns:a16="http://schemas.microsoft.com/office/drawing/2014/main" id="{8F147391-E11A-9A42-A5B4-E191C610B775}"/>
              </a:ext>
            </a:extLst>
          </p:cNvPr>
          <p:cNvSpPr txBox="1"/>
          <p:nvPr/>
        </p:nvSpPr>
        <p:spPr bwMode="auto">
          <a:xfrm>
            <a:off x="7269517" y="5178674"/>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78" name="TextBox 277">
            <a:extLst>
              <a:ext uri="{FF2B5EF4-FFF2-40B4-BE49-F238E27FC236}">
                <a16:creationId xmlns:a16="http://schemas.microsoft.com/office/drawing/2014/main" id="{DCC84E10-83EE-944A-8ABC-E8D244F94A82}"/>
              </a:ext>
            </a:extLst>
          </p:cNvPr>
          <p:cNvSpPr txBox="1"/>
          <p:nvPr/>
        </p:nvSpPr>
        <p:spPr bwMode="auto">
          <a:xfrm>
            <a:off x="8321040" y="5084480"/>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79" name="TextBox 278">
            <a:extLst>
              <a:ext uri="{FF2B5EF4-FFF2-40B4-BE49-F238E27FC236}">
                <a16:creationId xmlns:a16="http://schemas.microsoft.com/office/drawing/2014/main" id="{3C46322C-4668-744A-BC6C-57C649CC4A79}"/>
              </a:ext>
            </a:extLst>
          </p:cNvPr>
          <p:cNvSpPr txBox="1"/>
          <p:nvPr/>
        </p:nvSpPr>
        <p:spPr bwMode="auto">
          <a:xfrm>
            <a:off x="8273254" y="5257800"/>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x</a:t>
            </a:r>
            <a:endParaRPr lang="en-US" b="0" dirty="0">
              <a:solidFill>
                <a:schemeClr val="bg1"/>
              </a:solidFill>
              <a:latin typeface="Calibri" panose="020F0502020204030204" pitchFamily="34" charset="0"/>
            </a:endParaRPr>
          </a:p>
        </p:txBody>
      </p:sp>
      <p:sp>
        <p:nvSpPr>
          <p:cNvPr id="280" name="Oval 279">
            <a:extLst>
              <a:ext uri="{FF2B5EF4-FFF2-40B4-BE49-F238E27FC236}">
                <a16:creationId xmlns:a16="http://schemas.microsoft.com/office/drawing/2014/main" id="{7F2D995A-448F-EC48-80B9-477CCFDC1C88}"/>
              </a:ext>
            </a:extLst>
          </p:cNvPr>
          <p:cNvSpPr/>
          <p:nvPr/>
        </p:nvSpPr>
        <p:spPr bwMode="auto">
          <a:xfrm>
            <a:off x="6776842" y="5341558"/>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1" name="Oval 280">
            <a:extLst>
              <a:ext uri="{FF2B5EF4-FFF2-40B4-BE49-F238E27FC236}">
                <a16:creationId xmlns:a16="http://schemas.microsoft.com/office/drawing/2014/main" id="{71D75DEC-8F58-3F47-991C-63BF8E53BE06}"/>
              </a:ext>
            </a:extLst>
          </p:cNvPr>
          <p:cNvSpPr/>
          <p:nvPr/>
        </p:nvSpPr>
        <p:spPr bwMode="auto">
          <a:xfrm>
            <a:off x="6741491" y="5252900"/>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2" name="Oval 281">
            <a:extLst>
              <a:ext uri="{FF2B5EF4-FFF2-40B4-BE49-F238E27FC236}">
                <a16:creationId xmlns:a16="http://schemas.microsoft.com/office/drawing/2014/main" id="{51EE34A0-1050-394A-B4F1-BF881F29281F}"/>
              </a:ext>
            </a:extLst>
          </p:cNvPr>
          <p:cNvSpPr/>
          <p:nvPr/>
        </p:nvSpPr>
        <p:spPr bwMode="auto">
          <a:xfrm>
            <a:off x="6727081" y="5081454"/>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3" name="Oval 282">
            <a:extLst>
              <a:ext uri="{FF2B5EF4-FFF2-40B4-BE49-F238E27FC236}">
                <a16:creationId xmlns:a16="http://schemas.microsoft.com/office/drawing/2014/main" id="{06B96C1E-9A99-824C-B77C-11D1139F0230}"/>
              </a:ext>
            </a:extLst>
          </p:cNvPr>
          <p:cNvSpPr/>
          <p:nvPr/>
        </p:nvSpPr>
        <p:spPr bwMode="auto">
          <a:xfrm>
            <a:off x="6817217" y="5164143"/>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4" name="Oval 283">
            <a:extLst>
              <a:ext uri="{FF2B5EF4-FFF2-40B4-BE49-F238E27FC236}">
                <a16:creationId xmlns:a16="http://schemas.microsoft.com/office/drawing/2014/main" id="{6504B4CF-A67B-804F-8995-16209843C426}"/>
              </a:ext>
            </a:extLst>
          </p:cNvPr>
          <p:cNvSpPr/>
          <p:nvPr/>
        </p:nvSpPr>
        <p:spPr bwMode="auto">
          <a:xfrm>
            <a:off x="6898404" y="4990972"/>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5" name="Oval 284">
            <a:extLst>
              <a:ext uri="{FF2B5EF4-FFF2-40B4-BE49-F238E27FC236}">
                <a16:creationId xmlns:a16="http://schemas.microsoft.com/office/drawing/2014/main" id="{D1182958-B803-2B40-8DE1-69295F82F060}"/>
              </a:ext>
            </a:extLst>
          </p:cNvPr>
          <p:cNvSpPr/>
          <p:nvPr/>
        </p:nvSpPr>
        <p:spPr bwMode="auto">
          <a:xfrm>
            <a:off x="6909809" y="4900927"/>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6" name="Oval 285">
            <a:extLst>
              <a:ext uri="{FF2B5EF4-FFF2-40B4-BE49-F238E27FC236}">
                <a16:creationId xmlns:a16="http://schemas.microsoft.com/office/drawing/2014/main" id="{952D098B-B0E8-7A46-B327-C55688F08ACA}"/>
              </a:ext>
            </a:extLst>
          </p:cNvPr>
          <p:cNvSpPr/>
          <p:nvPr/>
        </p:nvSpPr>
        <p:spPr bwMode="auto">
          <a:xfrm>
            <a:off x="6911848" y="4813255"/>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7" name="Oval 286">
            <a:extLst>
              <a:ext uri="{FF2B5EF4-FFF2-40B4-BE49-F238E27FC236}">
                <a16:creationId xmlns:a16="http://schemas.microsoft.com/office/drawing/2014/main" id="{8B10EF82-F834-FC49-BF04-C10755719A7F}"/>
              </a:ext>
            </a:extLst>
          </p:cNvPr>
          <p:cNvSpPr/>
          <p:nvPr/>
        </p:nvSpPr>
        <p:spPr bwMode="auto">
          <a:xfrm>
            <a:off x="6934980" y="4724530"/>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8" name="Oval 287">
            <a:extLst>
              <a:ext uri="{FF2B5EF4-FFF2-40B4-BE49-F238E27FC236}">
                <a16:creationId xmlns:a16="http://schemas.microsoft.com/office/drawing/2014/main" id="{97AA64B0-1071-A34A-B8AE-D3AACC3CE4ED}"/>
              </a:ext>
            </a:extLst>
          </p:cNvPr>
          <p:cNvSpPr/>
          <p:nvPr/>
        </p:nvSpPr>
        <p:spPr bwMode="auto">
          <a:xfrm>
            <a:off x="6902335" y="4636290"/>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9" name="Oval 288">
            <a:extLst>
              <a:ext uri="{FF2B5EF4-FFF2-40B4-BE49-F238E27FC236}">
                <a16:creationId xmlns:a16="http://schemas.microsoft.com/office/drawing/2014/main" id="{E23D735B-892E-E643-A87F-BA2AF91E43A6}"/>
              </a:ext>
            </a:extLst>
          </p:cNvPr>
          <p:cNvSpPr/>
          <p:nvPr/>
        </p:nvSpPr>
        <p:spPr bwMode="auto">
          <a:xfrm>
            <a:off x="6917454" y="4547834"/>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0" name="Oval 289">
            <a:extLst>
              <a:ext uri="{FF2B5EF4-FFF2-40B4-BE49-F238E27FC236}">
                <a16:creationId xmlns:a16="http://schemas.microsoft.com/office/drawing/2014/main" id="{FCA96F23-B841-4648-A3F0-1B3B91A2BFED}"/>
              </a:ext>
            </a:extLst>
          </p:cNvPr>
          <p:cNvSpPr/>
          <p:nvPr/>
        </p:nvSpPr>
        <p:spPr bwMode="auto">
          <a:xfrm>
            <a:off x="6962268" y="4458139"/>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1" name="Oval 290">
            <a:extLst>
              <a:ext uri="{FF2B5EF4-FFF2-40B4-BE49-F238E27FC236}">
                <a16:creationId xmlns:a16="http://schemas.microsoft.com/office/drawing/2014/main" id="{08B070B5-8692-2342-8555-4FBCE5B3ED1B}"/>
              </a:ext>
            </a:extLst>
          </p:cNvPr>
          <p:cNvSpPr/>
          <p:nvPr/>
        </p:nvSpPr>
        <p:spPr bwMode="auto">
          <a:xfrm>
            <a:off x="7024236" y="4369716"/>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2" name="Oval 291">
            <a:extLst>
              <a:ext uri="{FF2B5EF4-FFF2-40B4-BE49-F238E27FC236}">
                <a16:creationId xmlns:a16="http://schemas.microsoft.com/office/drawing/2014/main" id="{01341331-3D3E-4843-AEC1-03AB3DE1F43F}"/>
              </a:ext>
            </a:extLst>
          </p:cNvPr>
          <p:cNvSpPr/>
          <p:nvPr/>
        </p:nvSpPr>
        <p:spPr bwMode="auto">
          <a:xfrm>
            <a:off x="6937391" y="4280766"/>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3" name="Oval 292">
            <a:extLst>
              <a:ext uri="{FF2B5EF4-FFF2-40B4-BE49-F238E27FC236}">
                <a16:creationId xmlns:a16="http://schemas.microsoft.com/office/drawing/2014/main" id="{A59934CE-813A-D549-B984-704497F97E3F}"/>
              </a:ext>
            </a:extLst>
          </p:cNvPr>
          <p:cNvSpPr/>
          <p:nvPr/>
        </p:nvSpPr>
        <p:spPr bwMode="auto">
          <a:xfrm>
            <a:off x="6895645" y="4194384"/>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4" name="Oval 293">
            <a:extLst>
              <a:ext uri="{FF2B5EF4-FFF2-40B4-BE49-F238E27FC236}">
                <a16:creationId xmlns:a16="http://schemas.microsoft.com/office/drawing/2014/main" id="{C4818D59-1782-8F49-A446-9C65DC426592}"/>
              </a:ext>
            </a:extLst>
          </p:cNvPr>
          <p:cNvSpPr/>
          <p:nvPr/>
        </p:nvSpPr>
        <p:spPr bwMode="auto">
          <a:xfrm>
            <a:off x="6911614" y="4103325"/>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5" name="Oval 294">
            <a:extLst>
              <a:ext uri="{FF2B5EF4-FFF2-40B4-BE49-F238E27FC236}">
                <a16:creationId xmlns:a16="http://schemas.microsoft.com/office/drawing/2014/main" id="{24D532D1-3849-1E43-BCD9-F0EAC6D87005}"/>
              </a:ext>
            </a:extLst>
          </p:cNvPr>
          <p:cNvSpPr/>
          <p:nvPr/>
        </p:nvSpPr>
        <p:spPr bwMode="auto">
          <a:xfrm>
            <a:off x="7086457" y="4105160"/>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6" name="Oval 295">
            <a:extLst>
              <a:ext uri="{FF2B5EF4-FFF2-40B4-BE49-F238E27FC236}">
                <a16:creationId xmlns:a16="http://schemas.microsoft.com/office/drawing/2014/main" id="{F0EF48A1-396A-3C48-B08D-5B9790A42DF3}"/>
              </a:ext>
            </a:extLst>
          </p:cNvPr>
          <p:cNvSpPr/>
          <p:nvPr/>
        </p:nvSpPr>
        <p:spPr bwMode="auto">
          <a:xfrm>
            <a:off x="7189724" y="4186941"/>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7" name="Oval 296">
            <a:extLst>
              <a:ext uri="{FF2B5EF4-FFF2-40B4-BE49-F238E27FC236}">
                <a16:creationId xmlns:a16="http://schemas.microsoft.com/office/drawing/2014/main" id="{7311420D-04C9-7148-A1A2-5468AE7FDE01}"/>
              </a:ext>
            </a:extLst>
          </p:cNvPr>
          <p:cNvSpPr/>
          <p:nvPr/>
        </p:nvSpPr>
        <p:spPr bwMode="auto">
          <a:xfrm>
            <a:off x="7183362" y="4282095"/>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8" name="Oval 297">
            <a:extLst>
              <a:ext uri="{FF2B5EF4-FFF2-40B4-BE49-F238E27FC236}">
                <a16:creationId xmlns:a16="http://schemas.microsoft.com/office/drawing/2014/main" id="{A4E8B7BA-0A7F-B549-BABB-F0673F439445}"/>
              </a:ext>
            </a:extLst>
          </p:cNvPr>
          <p:cNvSpPr/>
          <p:nvPr/>
        </p:nvSpPr>
        <p:spPr bwMode="auto">
          <a:xfrm>
            <a:off x="7271477" y="3930085"/>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9" name="Oval 298">
            <a:extLst>
              <a:ext uri="{FF2B5EF4-FFF2-40B4-BE49-F238E27FC236}">
                <a16:creationId xmlns:a16="http://schemas.microsoft.com/office/drawing/2014/main" id="{3A5FB1EC-43BA-DD4E-8C5C-421C85EC5CC9}"/>
              </a:ext>
            </a:extLst>
          </p:cNvPr>
          <p:cNvSpPr/>
          <p:nvPr/>
        </p:nvSpPr>
        <p:spPr bwMode="auto">
          <a:xfrm>
            <a:off x="7515098" y="3752451"/>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0" name="Oval 299">
            <a:extLst>
              <a:ext uri="{FF2B5EF4-FFF2-40B4-BE49-F238E27FC236}">
                <a16:creationId xmlns:a16="http://schemas.microsoft.com/office/drawing/2014/main" id="{3F26A37C-7C8D-CC45-B189-CF4E39D4D378}"/>
              </a:ext>
            </a:extLst>
          </p:cNvPr>
          <p:cNvSpPr/>
          <p:nvPr/>
        </p:nvSpPr>
        <p:spPr bwMode="auto">
          <a:xfrm>
            <a:off x="7668796" y="3658292"/>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1" name="Oval 300">
            <a:extLst>
              <a:ext uri="{FF2B5EF4-FFF2-40B4-BE49-F238E27FC236}">
                <a16:creationId xmlns:a16="http://schemas.microsoft.com/office/drawing/2014/main" id="{C86B8859-93BF-A941-B4F8-A990922FE0E8}"/>
              </a:ext>
            </a:extLst>
          </p:cNvPr>
          <p:cNvSpPr/>
          <p:nvPr/>
        </p:nvSpPr>
        <p:spPr bwMode="auto">
          <a:xfrm>
            <a:off x="7683335" y="3575996"/>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2" name="Oval 301">
            <a:extLst>
              <a:ext uri="{FF2B5EF4-FFF2-40B4-BE49-F238E27FC236}">
                <a16:creationId xmlns:a16="http://schemas.microsoft.com/office/drawing/2014/main" id="{1DDFA504-E12F-A840-B1E6-47B30598F7A1}"/>
              </a:ext>
            </a:extLst>
          </p:cNvPr>
          <p:cNvSpPr/>
          <p:nvPr/>
        </p:nvSpPr>
        <p:spPr bwMode="auto">
          <a:xfrm>
            <a:off x="7913608" y="3480292"/>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3" name="Oval 302">
            <a:extLst>
              <a:ext uri="{FF2B5EF4-FFF2-40B4-BE49-F238E27FC236}">
                <a16:creationId xmlns:a16="http://schemas.microsoft.com/office/drawing/2014/main" id="{4882848D-F27F-6D45-8A19-AD34210F71CB}"/>
              </a:ext>
            </a:extLst>
          </p:cNvPr>
          <p:cNvSpPr/>
          <p:nvPr/>
        </p:nvSpPr>
        <p:spPr bwMode="auto">
          <a:xfrm>
            <a:off x="8065671" y="3395089"/>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4" name="Oval 303">
            <a:extLst>
              <a:ext uri="{FF2B5EF4-FFF2-40B4-BE49-F238E27FC236}">
                <a16:creationId xmlns:a16="http://schemas.microsoft.com/office/drawing/2014/main" id="{9791A551-5A5F-3849-8C3E-0C5CCFB1ACD0}"/>
              </a:ext>
            </a:extLst>
          </p:cNvPr>
          <p:cNvSpPr/>
          <p:nvPr/>
        </p:nvSpPr>
        <p:spPr bwMode="auto">
          <a:xfrm>
            <a:off x="8028717" y="3217371"/>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5" name="Oval 304">
            <a:extLst>
              <a:ext uri="{FF2B5EF4-FFF2-40B4-BE49-F238E27FC236}">
                <a16:creationId xmlns:a16="http://schemas.microsoft.com/office/drawing/2014/main" id="{5FC2F3CD-62C7-FD44-A72E-15A7F6198B47}"/>
              </a:ext>
            </a:extLst>
          </p:cNvPr>
          <p:cNvSpPr/>
          <p:nvPr/>
        </p:nvSpPr>
        <p:spPr bwMode="auto">
          <a:xfrm>
            <a:off x="8302172" y="3311090"/>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6" name="Oval 305">
            <a:extLst>
              <a:ext uri="{FF2B5EF4-FFF2-40B4-BE49-F238E27FC236}">
                <a16:creationId xmlns:a16="http://schemas.microsoft.com/office/drawing/2014/main" id="{E5B7056B-639C-8D48-B661-8BADC4CDD2FE}"/>
              </a:ext>
            </a:extLst>
          </p:cNvPr>
          <p:cNvSpPr/>
          <p:nvPr/>
        </p:nvSpPr>
        <p:spPr bwMode="auto">
          <a:xfrm>
            <a:off x="8332398" y="3220713"/>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7" name="Oval 306">
            <a:extLst>
              <a:ext uri="{FF2B5EF4-FFF2-40B4-BE49-F238E27FC236}">
                <a16:creationId xmlns:a16="http://schemas.microsoft.com/office/drawing/2014/main" id="{3E9270F6-81AE-2246-9F84-E48608932837}"/>
              </a:ext>
            </a:extLst>
          </p:cNvPr>
          <p:cNvSpPr/>
          <p:nvPr/>
        </p:nvSpPr>
        <p:spPr bwMode="auto">
          <a:xfrm>
            <a:off x="8375324" y="3128335"/>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8" name="Oval 307">
            <a:extLst>
              <a:ext uri="{FF2B5EF4-FFF2-40B4-BE49-F238E27FC236}">
                <a16:creationId xmlns:a16="http://schemas.microsoft.com/office/drawing/2014/main" id="{EF9FDC4A-3578-A844-BA07-65AD8AB63277}"/>
              </a:ext>
            </a:extLst>
          </p:cNvPr>
          <p:cNvSpPr/>
          <p:nvPr/>
        </p:nvSpPr>
        <p:spPr bwMode="auto">
          <a:xfrm>
            <a:off x="8575222" y="3130424"/>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9" name="Oval 308">
            <a:extLst>
              <a:ext uri="{FF2B5EF4-FFF2-40B4-BE49-F238E27FC236}">
                <a16:creationId xmlns:a16="http://schemas.microsoft.com/office/drawing/2014/main" id="{7997711D-822F-7143-990B-28CFEDB18041}"/>
              </a:ext>
            </a:extLst>
          </p:cNvPr>
          <p:cNvSpPr/>
          <p:nvPr/>
        </p:nvSpPr>
        <p:spPr bwMode="auto">
          <a:xfrm>
            <a:off x="8384849" y="2781187"/>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0" name="Oval 309">
            <a:extLst>
              <a:ext uri="{FF2B5EF4-FFF2-40B4-BE49-F238E27FC236}">
                <a16:creationId xmlns:a16="http://schemas.microsoft.com/office/drawing/2014/main" id="{2D478FA3-AD54-A54D-830D-4E9E88EF8B47}"/>
              </a:ext>
            </a:extLst>
          </p:cNvPr>
          <p:cNvSpPr/>
          <p:nvPr/>
        </p:nvSpPr>
        <p:spPr bwMode="auto">
          <a:xfrm>
            <a:off x="8830669" y="2776904"/>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1" name="Oval 310">
            <a:extLst>
              <a:ext uri="{FF2B5EF4-FFF2-40B4-BE49-F238E27FC236}">
                <a16:creationId xmlns:a16="http://schemas.microsoft.com/office/drawing/2014/main" id="{FF3706B9-A31A-BC46-A414-2124DAB06642}"/>
              </a:ext>
            </a:extLst>
          </p:cNvPr>
          <p:cNvSpPr/>
          <p:nvPr/>
        </p:nvSpPr>
        <p:spPr bwMode="auto">
          <a:xfrm>
            <a:off x="8783574" y="2952584"/>
            <a:ext cx="73152" cy="73152"/>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314" name="Straight Connector 313">
            <a:extLst>
              <a:ext uri="{FF2B5EF4-FFF2-40B4-BE49-F238E27FC236}">
                <a16:creationId xmlns:a16="http://schemas.microsoft.com/office/drawing/2014/main" id="{64A0E179-8FB5-3846-BD49-E526C3B3427B}"/>
              </a:ext>
            </a:extLst>
          </p:cNvPr>
          <p:cNvCxnSpPr>
            <a:cxnSpLocks/>
          </p:cNvCxnSpPr>
          <p:nvPr/>
        </p:nvCxnSpPr>
        <p:spPr bwMode="auto">
          <a:xfrm>
            <a:off x="8674100" y="3076141"/>
            <a:ext cx="1778000" cy="0"/>
          </a:xfrm>
          <a:prstGeom prst="line">
            <a:avLst/>
          </a:prstGeom>
          <a:noFill/>
          <a:ln w="19050" cap="flat" cmpd="sng" algn="ctr">
            <a:solidFill>
              <a:schemeClr val="bg1"/>
            </a:solidFill>
            <a:prstDash val="solid"/>
            <a:round/>
            <a:headEnd type="none" w="med" len="med"/>
            <a:tailEnd type="none" w="med" len="med"/>
          </a:ln>
          <a:effectLst/>
        </p:spPr>
      </p:cxnSp>
      <p:cxnSp>
        <p:nvCxnSpPr>
          <p:cNvPr id="316" name="Straight Connector 315">
            <a:extLst>
              <a:ext uri="{FF2B5EF4-FFF2-40B4-BE49-F238E27FC236}">
                <a16:creationId xmlns:a16="http://schemas.microsoft.com/office/drawing/2014/main" id="{7036CB34-2907-D045-BD1D-E97505E6F531}"/>
              </a:ext>
            </a:extLst>
          </p:cNvPr>
          <p:cNvCxnSpPr>
            <a:cxnSpLocks/>
            <a:endCxn id="302" idx="6"/>
          </p:cNvCxnSpPr>
          <p:nvPr/>
        </p:nvCxnSpPr>
        <p:spPr bwMode="auto">
          <a:xfrm flipV="1">
            <a:off x="7708156" y="3516868"/>
            <a:ext cx="278604" cy="1363"/>
          </a:xfrm>
          <a:prstGeom prst="line">
            <a:avLst/>
          </a:prstGeom>
          <a:noFill/>
          <a:ln w="19050" cap="flat" cmpd="sng" algn="ctr">
            <a:solidFill>
              <a:schemeClr val="bg1"/>
            </a:solidFill>
            <a:prstDash val="solid"/>
            <a:round/>
            <a:headEnd type="none" w="med" len="med"/>
            <a:tailEnd type="none" w="med" len="med"/>
          </a:ln>
          <a:effectLst/>
        </p:spPr>
      </p:cxnSp>
      <p:cxnSp>
        <p:nvCxnSpPr>
          <p:cNvPr id="318" name="Straight Connector 317">
            <a:extLst>
              <a:ext uri="{FF2B5EF4-FFF2-40B4-BE49-F238E27FC236}">
                <a16:creationId xmlns:a16="http://schemas.microsoft.com/office/drawing/2014/main" id="{46497FBD-DCF9-1C49-BEC1-227F92633CBB}"/>
              </a:ext>
            </a:extLst>
          </p:cNvPr>
          <p:cNvCxnSpPr>
            <a:cxnSpLocks/>
          </p:cNvCxnSpPr>
          <p:nvPr/>
        </p:nvCxnSpPr>
        <p:spPr bwMode="auto">
          <a:xfrm>
            <a:off x="7666330" y="3613617"/>
            <a:ext cx="1768786" cy="0"/>
          </a:xfrm>
          <a:prstGeom prst="line">
            <a:avLst/>
          </a:prstGeom>
          <a:noFill/>
          <a:ln w="19050" cap="flat" cmpd="sng" algn="ctr">
            <a:solidFill>
              <a:schemeClr val="bg1"/>
            </a:solidFill>
            <a:prstDash val="solid"/>
            <a:round/>
            <a:headEnd type="none" w="med" len="med"/>
            <a:tailEnd type="none" w="med" len="med"/>
          </a:ln>
          <a:effectLst/>
        </p:spPr>
      </p:cxnSp>
      <p:cxnSp>
        <p:nvCxnSpPr>
          <p:cNvPr id="320" name="Straight Connector 319">
            <a:extLst>
              <a:ext uri="{FF2B5EF4-FFF2-40B4-BE49-F238E27FC236}">
                <a16:creationId xmlns:a16="http://schemas.microsoft.com/office/drawing/2014/main" id="{56916AC0-B6C0-2E40-9DFD-D21442E098C8}"/>
              </a:ext>
            </a:extLst>
          </p:cNvPr>
          <p:cNvCxnSpPr>
            <a:cxnSpLocks/>
          </p:cNvCxnSpPr>
          <p:nvPr/>
        </p:nvCxnSpPr>
        <p:spPr bwMode="auto">
          <a:xfrm>
            <a:off x="7608732" y="3697691"/>
            <a:ext cx="868252" cy="0"/>
          </a:xfrm>
          <a:prstGeom prst="line">
            <a:avLst/>
          </a:prstGeom>
          <a:noFill/>
          <a:ln w="19050" cap="flat" cmpd="sng" algn="ctr">
            <a:solidFill>
              <a:schemeClr val="bg1"/>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656C6285-4788-1440-8AA7-0A2DCB224E2F}"/>
              </a:ext>
            </a:extLst>
          </p:cNvPr>
          <p:cNvCxnSpPr>
            <a:cxnSpLocks/>
          </p:cNvCxnSpPr>
          <p:nvPr/>
        </p:nvCxnSpPr>
        <p:spPr bwMode="auto">
          <a:xfrm>
            <a:off x="7403356" y="3783135"/>
            <a:ext cx="248394" cy="0"/>
          </a:xfrm>
          <a:prstGeom prst="line">
            <a:avLst/>
          </a:prstGeom>
          <a:noFill/>
          <a:ln w="19050" cap="flat" cmpd="sng" algn="ctr">
            <a:solidFill>
              <a:schemeClr val="bg1"/>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F1625275-F238-6345-A7BF-D2658DB30CA3}"/>
              </a:ext>
            </a:extLst>
          </p:cNvPr>
          <p:cNvCxnSpPr>
            <a:cxnSpLocks/>
          </p:cNvCxnSpPr>
          <p:nvPr/>
        </p:nvCxnSpPr>
        <p:spPr bwMode="auto">
          <a:xfrm>
            <a:off x="7365256" y="3873617"/>
            <a:ext cx="318244" cy="0"/>
          </a:xfrm>
          <a:prstGeom prst="line">
            <a:avLst/>
          </a:prstGeom>
          <a:noFill/>
          <a:ln w="19050" cap="flat" cmpd="sng" algn="ctr">
            <a:solidFill>
              <a:schemeClr val="bg1"/>
            </a:solidFill>
            <a:prstDash val="solid"/>
            <a:round/>
            <a:headEnd type="none" w="med" len="med"/>
            <a:tailEnd type="none" w="med" len="med"/>
          </a:ln>
          <a:effectLst/>
        </p:spPr>
      </p:cxnSp>
      <p:cxnSp>
        <p:nvCxnSpPr>
          <p:cNvPr id="326" name="Straight Connector 325">
            <a:extLst>
              <a:ext uri="{FF2B5EF4-FFF2-40B4-BE49-F238E27FC236}">
                <a16:creationId xmlns:a16="http://schemas.microsoft.com/office/drawing/2014/main" id="{F11F5CC3-4659-774A-A903-D08B0491501B}"/>
              </a:ext>
            </a:extLst>
          </p:cNvPr>
          <p:cNvCxnSpPr>
            <a:cxnSpLocks/>
            <a:stCxn id="242" idx="3"/>
          </p:cNvCxnSpPr>
          <p:nvPr/>
        </p:nvCxnSpPr>
        <p:spPr bwMode="auto">
          <a:xfrm>
            <a:off x="7333817" y="3959080"/>
            <a:ext cx="812068" cy="0"/>
          </a:xfrm>
          <a:prstGeom prst="line">
            <a:avLst/>
          </a:prstGeom>
          <a:noFill/>
          <a:ln w="19050" cap="flat" cmpd="sng" algn="ctr">
            <a:solidFill>
              <a:schemeClr val="bg1"/>
            </a:solidFill>
            <a:prstDash val="solid"/>
            <a:round/>
            <a:headEnd type="none" w="med" len="med"/>
            <a:tailEnd type="none" w="med" len="med"/>
          </a:ln>
          <a:effectLst/>
        </p:spPr>
      </p:cxnSp>
      <p:cxnSp>
        <p:nvCxnSpPr>
          <p:cNvPr id="328" name="Straight Connector 327">
            <a:extLst>
              <a:ext uri="{FF2B5EF4-FFF2-40B4-BE49-F238E27FC236}">
                <a16:creationId xmlns:a16="http://schemas.microsoft.com/office/drawing/2014/main" id="{932F3BF0-265F-3644-9DB1-3BE9A345FAF3}"/>
              </a:ext>
            </a:extLst>
          </p:cNvPr>
          <p:cNvCxnSpPr>
            <a:cxnSpLocks/>
          </p:cNvCxnSpPr>
          <p:nvPr/>
        </p:nvCxnSpPr>
        <p:spPr bwMode="auto">
          <a:xfrm>
            <a:off x="7095692" y="4053073"/>
            <a:ext cx="492558" cy="0"/>
          </a:xfrm>
          <a:prstGeom prst="line">
            <a:avLst/>
          </a:prstGeom>
          <a:noFill/>
          <a:ln w="19050" cap="flat" cmpd="sng" algn="ctr">
            <a:solidFill>
              <a:schemeClr val="bg1"/>
            </a:solidFill>
            <a:prstDash val="solid"/>
            <a:round/>
            <a:headEnd type="none" w="med" len="med"/>
            <a:tailEnd type="none" w="med" len="med"/>
          </a:ln>
          <a:effectLst/>
        </p:spPr>
      </p:cxnSp>
      <p:cxnSp>
        <p:nvCxnSpPr>
          <p:cNvPr id="330" name="Straight Connector 329">
            <a:extLst>
              <a:ext uri="{FF2B5EF4-FFF2-40B4-BE49-F238E27FC236}">
                <a16:creationId xmlns:a16="http://schemas.microsoft.com/office/drawing/2014/main" id="{F7FFB5EA-7D9B-7344-9EAD-4822A57CFD9D}"/>
              </a:ext>
            </a:extLst>
          </p:cNvPr>
          <p:cNvCxnSpPr>
            <a:cxnSpLocks/>
          </p:cNvCxnSpPr>
          <p:nvPr/>
        </p:nvCxnSpPr>
        <p:spPr bwMode="auto">
          <a:xfrm>
            <a:off x="7144594" y="4142954"/>
            <a:ext cx="1481881" cy="0"/>
          </a:xfrm>
          <a:prstGeom prst="line">
            <a:avLst/>
          </a:prstGeom>
          <a:noFill/>
          <a:ln w="19050" cap="flat" cmpd="sng" algn="ctr">
            <a:solidFill>
              <a:schemeClr val="bg1"/>
            </a:solidFill>
            <a:prstDash val="solid"/>
            <a:round/>
            <a:headEnd type="none" w="med" len="med"/>
            <a:tailEnd type="none" w="med" len="med"/>
          </a:ln>
          <a:effectLst/>
        </p:spPr>
      </p:cxnSp>
      <p:cxnSp>
        <p:nvCxnSpPr>
          <p:cNvPr id="332" name="Straight Connector 331">
            <a:extLst>
              <a:ext uri="{FF2B5EF4-FFF2-40B4-BE49-F238E27FC236}">
                <a16:creationId xmlns:a16="http://schemas.microsoft.com/office/drawing/2014/main" id="{0949B5D6-9789-074C-A71F-7218A51713FD}"/>
              </a:ext>
            </a:extLst>
          </p:cNvPr>
          <p:cNvCxnSpPr>
            <a:cxnSpLocks/>
          </p:cNvCxnSpPr>
          <p:nvPr/>
        </p:nvCxnSpPr>
        <p:spPr bwMode="auto">
          <a:xfrm>
            <a:off x="7109669" y="4324600"/>
            <a:ext cx="704006" cy="0"/>
          </a:xfrm>
          <a:prstGeom prst="line">
            <a:avLst/>
          </a:prstGeom>
          <a:noFill/>
          <a:ln w="19050" cap="flat" cmpd="sng" algn="ctr">
            <a:solidFill>
              <a:schemeClr val="bg1"/>
            </a:solidFill>
            <a:prstDash val="solid"/>
            <a:round/>
            <a:headEnd type="none" w="med" len="med"/>
            <a:tailEnd type="none" w="med" len="med"/>
          </a:ln>
          <a:effectLst/>
        </p:spPr>
      </p:cxnSp>
      <p:cxnSp>
        <p:nvCxnSpPr>
          <p:cNvPr id="334" name="Straight Connector 333">
            <a:extLst>
              <a:ext uri="{FF2B5EF4-FFF2-40B4-BE49-F238E27FC236}">
                <a16:creationId xmlns:a16="http://schemas.microsoft.com/office/drawing/2014/main" id="{EBF70D56-5BF3-194F-B157-32B7D475BF76}"/>
              </a:ext>
            </a:extLst>
          </p:cNvPr>
          <p:cNvCxnSpPr>
            <a:cxnSpLocks/>
          </p:cNvCxnSpPr>
          <p:nvPr/>
        </p:nvCxnSpPr>
        <p:spPr bwMode="auto">
          <a:xfrm>
            <a:off x="7049766" y="4411825"/>
            <a:ext cx="147959" cy="0"/>
          </a:xfrm>
          <a:prstGeom prst="line">
            <a:avLst/>
          </a:prstGeom>
          <a:noFill/>
          <a:ln w="19050" cap="flat" cmpd="sng" algn="ctr">
            <a:solidFill>
              <a:schemeClr val="bg1"/>
            </a:solidFill>
            <a:prstDash val="solid"/>
            <a:round/>
            <a:headEnd type="none" w="med" len="med"/>
            <a:tailEnd type="none" w="med" len="med"/>
          </a:ln>
          <a:effectLst/>
        </p:spPr>
      </p:cxnSp>
      <p:cxnSp>
        <p:nvCxnSpPr>
          <p:cNvPr id="336" name="Straight Connector 335">
            <a:extLst>
              <a:ext uri="{FF2B5EF4-FFF2-40B4-BE49-F238E27FC236}">
                <a16:creationId xmlns:a16="http://schemas.microsoft.com/office/drawing/2014/main" id="{AD2EE7D5-C994-8544-9940-471CA7C48003}"/>
              </a:ext>
            </a:extLst>
          </p:cNvPr>
          <p:cNvCxnSpPr>
            <a:cxnSpLocks/>
          </p:cNvCxnSpPr>
          <p:nvPr/>
        </p:nvCxnSpPr>
        <p:spPr bwMode="auto">
          <a:xfrm>
            <a:off x="7018226" y="4496989"/>
            <a:ext cx="468424" cy="0"/>
          </a:xfrm>
          <a:prstGeom prst="line">
            <a:avLst/>
          </a:prstGeom>
          <a:noFill/>
          <a:ln w="19050" cap="flat" cmpd="sng" algn="ctr">
            <a:solidFill>
              <a:schemeClr val="bg1"/>
            </a:solidFill>
            <a:prstDash val="solid"/>
            <a:round/>
            <a:headEnd type="none" w="med" len="med"/>
            <a:tailEnd type="none" w="med" len="med"/>
          </a:ln>
          <a:effectLst/>
        </p:spPr>
      </p:cxnSp>
      <p:cxnSp>
        <p:nvCxnSpPr>
          <p:cNvPr id="338" name="Straight Connector 337">
            <a:extLst>
              <a:ext uri="{FF2B5EF4-FFF2-40B4-BE49-F238E27FC236}">
                <a16:creationId xmlns:a16="http://schemas.microsoft.com/office/drawing/2014/main" id="{AED0057F-BEE5-164F-97BC-1DDD28FD097E}"/>
              </a:ext>
            </a:extLst>
          </p:cNvPr>
          <p:cNvCxnSpPr>
            <a:cxnSpLocks/>
            <a:stCxn id="289" idx="6"/>
          </p:cNvCxnSpPr>
          <p:nvPr/>
        </p:nvCxnSpPr>
        <p:spPr bwMode="auto">
          <a:xfrm>
            <a:off x="6990606" y="4584410"/>
            <a:ext cx="1146614" cy="3252"/>
          </a:xfrm>
          <a:prstGeom prst="line">
            <a:avLst/>
          </a:prstGeom>
          <a:noFill/>
          <a:ln w="19050" cap="flat" cmpd="sng" algn="ctr">
            <a:solidFill>
              <a:schemeClr val="bg1"/>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E3AFEC42-4B52-D148-8878-F59E8F199921}"/>
              </a:ext>
            </a:extLst>
          </p:cNvPr>
          <p:cNvCxnSpPr>
            <a:cxnSpLocks/>
          </p:cNvCxnSpPr>
          <p:nvPr/>
        </p:nvCxnSpPr>
        <p:spPr bwMode="auto">
          <a:xfrm>
            <a:off x="6971817" y="4851178"/>
            <a:ext cx="1625629" cy="0"/>
          </a:xfrm>
          <a:prstGeom prst="line">
            <a:avLst/>
          </a:prstGeom>
          <a:noFill/>
          <a:ln w="19050" cap="flat" cmpd="sng" algn="ctr">
            <a:solidFill>
              <a:schemeClr val="bg1"/>
            </a:solidFill>
            <a:prstDash val="solid"/>
            <a:round/>
            <a:headEnd type="none" w="med" len="med"/>
            <a:tailEnd type="none" w="med" len="med"/>
          </a:ln>
          <a:effectLst/>
        </p:spPr>
      </p:cxnSp>
      <p:cxnSp>
        <p:nvCxnSpPr>
          <p:cNvPr id="342" name="Straight Connector 341">
            <a:extLst>
              <a:ext uri="{FF2B5EF4-FFF2-40B4-BE49-F238E27FC236}">
                <a16:creationId xmlns:a16="http://schemas.microsoft.com/office/drawing/2014/main" id="{9F6D2092-3D71-8A4F-A42A-D73E4242F4BE}"/>
              </a:ext>
            </a:extLst>
          </p:cNvPr>
          <p:cNvCxnSpPr>
            <a:cxnSpLocks/>
          </p:cNvCxnSpPr>
          <p:nvPr/>
        </p:nvCxnSpPr>
        <p:spPr bwMode="auto">
          <a:xfrm>
            <a:off x="6775435" y="5118037"/>
            <a:ext cx="1289065" cy="0"/>
          </a:xfrm>
          <a:prstGeom prst="line">
            <a:avLst/>
          </a:prstGeom>
          <a:noFill/>
          <a:ln w="19050" cap="flat" cmpd="sng" algn="ctr">
            <a:solidFill>
              <a:schemeClr val="bg1"/>
            </a:solidFill>
            <a:prstDash val="solid"/>
            <a:round/>
            <a:headEnd type="none" w="med" len="med"/>
            <a:tailEnd type="none" w="med" len="med"/>
          </a:ln>
          <a:effectLst/>
        </p:spPr>
      </p:cxnSp>
      <p:cxnSp>
        <p:nvCxnSpPr>
          <p:cNvPr id="344" name="Straight Connector 343">
            <a:extLst>
              <a:ext uri="{FF2B5EF4-FFF2-40B4-BE49-F238E27FC236}">
                <a16:creationId xmlns:a16="http://schemas.microsoft.com/office/drawing/2014/main" id="{D9257DAE-DE08-824D-BFCF-93082D842D6E}"/>
              </a:ext>
            </a:extLst>
          </p:cNvPr>
          <p:cNvCxnSpPr>
            <a:cxnSpLocks/>
          </p:cNvCxnSpPr>
          <p:nvPr/>
        </p:nvCxnSpPr>
        <p:spPr bwMode="auto">
          <a:xfrm>
            <a:off x="6737349" y="5204413"/>
            <a:ext cx="731520" cy="0"/>
          </a:xfrm>
          <a:prstGeom prst="line">
            <a:avLst/>
          </a:prstGeom>
          <a:noFill/>
          <a:ln w="19050" cap="flat" cmpd="sng" algn="ctr">
            <a:solidFill>
              <a:schemeClr val="bg1"/>
            </a:solidFill>
            <a:prstDash val="solid"/>
            <a:round/>
            <a:headEnd type="none" w="med" len="med"/>
            <a:tailEnd type="none" w="med" len="med"/>
          </a:ln>
          <a:effectLst/>
        </p:spPr>
      </p:cxnSp>
      <p:cxnSp>
        <p:nvCxnSpPr>
          <p:cNvPr id="348" name="Straight Connector 347">
            <a:extLst>
              <a:ext uri="{FF2B5EF4-FFF2-40B4-BE49-F238E27FC236}">
                <a16:creationId xmlns:a16="http://schemas.microsoft.com/office/drawing/2014/main" id="{216F0F23-73AD-294F-B5C7-4C1D20DFEC5A}"/>
              </a:ext>
            </a:extLst>
          </p:cNvPr>
          <p:cNvCxnSpPr>
            <a:cxnSpLocks/>
            <a:stCxn id="281" idx="5"/>
          </p:cNvCxnSpPr>
          <p:nvPr/>
        </p:nvCxnSpPr>
        <p:spPr bwMode="auto">
          <a:xfrm flipV="1">
            <a:off x="6803930" y="5295477"/>
            <a:ext cx="1627279" cy="0"/>
          </a:xfrm>
          <a:prstGeom prst="line">
            <a:avLst/>
          </a:prstGeom>
          <a:noFill/>
          <a:ln w="19050" cap="flat" cmpd="sng" algn="ctr">
            <a:solidFill>
              <a:schemeClr val="bg1"/>
            </a:solidFill>
            <a:prstDash val="solid"/>
            <a:round/>
            <a:headEnd type="none" w="med" len="med"/>
            <a:tailEnd type="none" w="med" len="med"/>
          </a:ln>
          <a:effectLst/>
        </p:spPr>
      </p:cxnSp>
      <p:cxnSp>
        <p:nvCxnSpPr>
          <p:cNvPr id="351" name="Straight Connector 350">
            <a:extLst>
              <a:ext uri="{FF2B5EF4-FFF2-40B4-BE49-F238E27FC236}">
                <a16:creationId xmlns:a16="http://schemas.microsoft.com/office/drawing/2014/main" id="{1FE0EFD4-FC93-0C4F-863C-16A3AAC06FB3}"/>
              </a:ext>
            </a:extLst>
          </p:cNvPr>
          <p:cNvCxnSpPr>
            <a:cxnSpLocks/>
          </p:cNvCxnSpPr>
          <p:nvPr/>
        </p:nvCxnSpPr>
        <p:spPr bwMode="auto">
          <a:xfrm>
            <a:off x="6754604" y="5384540"/>
            <a:ext cx="647165" cy="0"/>
          </a:xfrm>
          <a:prstGeom prst="line">
            <a:avLst/>
          </a:prstGeom>
          <a:noFill/>
          <a:ln w="19050" cap="flat" cmpd="sng" algn="ctr">
            <a:solidFill>
              <a:schemeClr val="bg1"/>
            </a:solidFill>
            <a:prstDash val="solid"/>
            <a:round/>
            <a:headEnd type="none" w="med" len="med"/>
            <a:tailEnd type="none" w="med" len="med"/>
          </a:ln>
          <a:effectLst/>
        </p:spPr>
      </p:cxnSp>
      <p:cxnSp>
        <p:nvCxnSpPr>
          <p:cNvPr id="353" name="Straight Connector 352">
            <a:extLst>
              <a:ext uri="{FF2B5EF4-FFF2-40B4-BE49-F238E27FC236}">
                <a16:creationId xmlns:a16="http://schemas.microsoft.com/office/drawing/2014/main" id="{305F0881-FAA1-6541-AA51-6C33E878727C}"/>
              </a:ext>
            </a:extLst>
          </p:cNvPr>
          <p:cNvCxnSpPr>
            <a:cxnSpLocks/>
          </p:cNvCxnSpPr>
          <p:nvPr/>
        </p:nvCxnSpPr>
        <p:spPr bwMode="auto">
          <a:xfrm>
            <a:off x="6596163" y="5470265"/>
            <a:ext cx="1779161" cy="0"/>
          </a:xfrm>
          <a:prstGeom prst="line">
            <a:avLst/>
          </a:prstGeom>
          <a:noFill/>
          <a:ln w="19050" cap="flat" cmpd="sng" algn="ctr">
            <a:solidFill>
              <a:schemeClr val="bg1"/>
            </a:solidFill>
            <a:prstDash val="solid"/>
            <a:round/>
            <a:headEnd type="none" w="med" len="med"/>
            <a:tailEnd type="none" w="med" len="med"/>
          </a:ln>
          <a:effectLst/>
        </p:spPr>
      </p:cxnSp>
      <p:sp>
        <p:nvSpPr>
          <p:cNvPr id="355" name="TextBox 354">
            <a:extLst>
              <a:ext uri="{FF2B5EF4-FFF2-40B4-BE49-F238E27FC236}">
                <a16:creationId xmlns:a16="http://schemas.microsoft.com/office/drawing/2014/main" id="{ACFA21FF-1B49-964C-AF7F-556A212A2AD9}"/>
              </a:ext>
            </a:extLst>
          </p:cNvPr>
          <p:cNvSpPr txBox="1"/>
          <p:nvPr/>
        </p:nvSpPr>
        <p:spPr bwMode="auto">
          <a:xfrm>
            <a:off x="6490548" y="5273604"/>
            <a:ext cx="236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grpSp>
        <p:nvGrpSpPr>
          <p:cNvPr id="359" name="Group 358">
            <a:extLst>
              <a:ext uri="{FF2B5EF4-FFF2-40B4-BE49-F238E27FC236}">
                <a16:creationId xmlns:a16="http://schemas.microsoft.com/office/drawing/2014/main" id="{4D97B79F-920B-6347-8B0B-823C773CA879}"/>
              </a:ext>
            </a:extLst>
          </p:cNvPr>
          <p:cNvGrpSpPr/>
          <p:nvPr/>
        </p:nvGrpSpPr>
        <p:grpSpPr>
          <a:xfrm>
            <a:off x="6902704" y="2231750"/>
            <a:ext cx="3440369" cy="2219600"/>
            <a:chOff x="6902704" y="2231750"/>
            <a:chExt cx="3440369" cy="2219600"/>
          </a:xfrm>
        </p:grpSpPr>
        <p:grpSp>
          <p:nvGrpSpPr>
            <p:cNvPr id="358" name="Group 357">
              <a:extLst>
                <a:ext uri="{FF2B5EF4-FFF2-40B4-BE49-F238E27FC236}">
                  <a16:creationId xmlns:a16="http://schemas.microsoft.com/office/drawing/2014/main" id="{9FC87400-D8F5-3540-81AC-41E425B94995}"/>
                </a:ext>
              </a:extLst>
            </p:cNvPr>
            <p:cNvGrpSpPr/>
            <p:nvPr/>
          </p:nvGrpSpPr>
          <p:grpSpPr>
            <a:xfrm>
              <a:off x="6902704" y="2231750"/>
              <a:ext cx="3440369" cy="2219600"/>
              <a:chOff x="6902704" y="2231750"/>
              <a:chExt cx="3440369" cy="2219600"/>
            </a:xfrm>
          </p:grpSpPr>
          <p:sp>
            <p:nvSpPr>
              <p:cNvPr id="208" name="Triangle 207">
                <a:extLst>
                  <a:ext uri="{FF2B5EF4-FFF2-40B4-BE49-F238E27FC236}">
                    <a16:creationId xmlns:a16="http://schemas.microsoft.com/office/drawing/2014/main" id="{464763ED-36DA-0542-A5EF-9562418482CA}"/>
                  </a:ext>
                </a:extLst>
              </p:cNvPr>
              <p:cNvSpPr/>
              <p:nvPr/>
            </p:nvSpPr>
            <p:spPr bwMode="auto">
              <a:xfrm>
                <a:off x="6902704" y="2768158"/>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9" name="Triangle 208">
                <a:extLst>
                  <a:ext uri="{FF2B5EF4-FFF2-40B4-BE49-F238E27FC236}">
                    <a16:creationId xmlns:a16="http://schemas.microsoft.com/office/drawing/2014/main" id="{A31E7E14-171F-534B-A010-D4CD0B19F8B3}"/>
                  </a:ext>
                </a:extLst>
              </p:cNvPr>
              <p:cNvSpPr/>
              <p:nvPr/>
            </p:nvSpPr>
            <p:spPr bwMode="auto">
              <a:xfrm>
                <a:off x="6902704" y="2866151"/>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 name="Triangle 209">
                <a:extLst>
                  <a:ext uri="{FF2B5EF4-FFF2-40B4-BE49-F238E27FC236}">
                    <a16:creationId xmlns:a16="http://schemas.microsoft.com/office/drawing/2014/main" id="{A5C3057F-D851-8247-8D39-AA339A1C27D3}"/>
                  </a:ext>
                </a:extLst>
              </p:cNvPr>
              <p:cNvSpPr/>
              <p:nvPr/>
            </p:nvSpPr>
            <p:spPr bwMode="auto">
              <a:xfrm>
                <a:off x="6921120" y="3034993"/>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 name="Triangle 210">
                <a:extLst>
                  <a:ext uri="{FF2B5EF4-FFF2-40B4-BE49-F238E27FC236}">
                    <a16:creationId xmlns:a16="http://schemas.microsoft.com/office/drawing/2014/main" id="{5F6FB462-76E8-414D-983F-FEBF69252326}"/>
                  </a:ext>
                </a:extLst>
              </p:cNvPr>
              <p:cNvSpPr/>
              <p:nvPr/>
            </p:nvSpPr>
            <p:spPr bwMode="auto">
              <a:xfrm>
                <a:off x="6959937" y="3126288"/>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 name="Triangle 211">
                <a:extLst>
                  <a:ext uri="{FF2B5EF4-FFF2-40B4-BE49-F238E27FC236}">
                    <a16:creationId xmlns:a16="http://schemas.microsoft.com/office/drawing/2014/main" id="{944799CC-3A3A-614B-8C98-19C373F618B0}"/>
                  </a:ext>
                </a:extLst>
              </p:cNvPr>
              <p:cNvSpPr/>
              <p:nvPr/>
            </p:nvSpPr>
            <p:spPr bwMode="auto">
              <a:xfrm>
                <a:off x="7267963" y="3123104"/>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 name="Triangle 212">
                <a:extLst>
                  <a:ext uri="{FF2B5EF4-FFF2-40B4-BE49-F238E27FC236}">
                    <a16:creationId xmlns:a16="http://schemas.microsoft.com/office/drawing/2014/main" id="{0C74FDA4-8CEE-CA46-8696-972C1BE8DF85}"/>
                  </a:ext>
                </a:extLst>
              </p:cNvPr>
              <p:cNvSpPr/>
              <p:nvPr/>
            </p:nvSpPr>
            <p:spPr bwMode="auto">
              <a:xfrm>
                <a:off x="7286752" y="2773021"/>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 name="Triangle 213">
                <a:extLst>
                  <a:ext uri="{FF2B5EF4-FFF2-40B4-BE49-F238E27FC236}">
                    <a16:creationId xmlns:a16="http://schemas.microsoft.com/office/drawing/2014/main" id="{925FD20F-9E16-E04B-9B9A-DC32653BDC7A}"/>
                  </a:ext>
                </a:extLst>
              </p:cNvPr>
              <p:cNvSpPr/>
              <p:nvPr/>
            </p:nvSpPr>
            <p:spPr bwMode="auto">
              <a:xfrm>
                <a:off x="7319473" y="2859208"/>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 name="Triangle 214">
                <a:extLst>
                  <a:ext uri="{FF2B5EF4-FFF2-40B4-BE49-F238E27FC236}">
                    <a16:creationId xmlns:a16="http://schemas.microsoft.com/office/drawing/2014/main" id="{F0D5AE2D-138C-0F47-AF3F-6EA298493524}"/>
                  </a:ext>
                </a:extLst>
              </p:cNvPr>
              <p:cNvSpPr/>
              <p:nvPr/>
            </p:nvSpPr>
            <p:spPr bwMode="auto">
              <a:xfrm>
                <a:off x="7305802" y="3035638"/>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 name="Triangle 215">
                <a:extLst>
                  <a:ext uri="{FF2B5EF4-FFF2-40B4-BE49-F238E27FC236}">
                    <a16:creationId xmlns:a16="http://schemas.microsoft.com/office/drawing/2014/main" id="{33FDF713-9E15-5845-8EDC-FAAC0324F0CF}"/>
                  </a:ext>
                </a:extLst>
              </p:cNvPr>
              <p:cNvSpPr/>
              <p:nvPr/>
            </p:nvSpPr>
            <p:spPr bwMode="auto">
              <a:xfrm>
                <a:off x="7637173" y="2773991"/>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7" name="Triangle 216">
                <a:extLst>
                  <a:ext uri="{FF2B5EF4-FFF2-40B4-BE49-F238E27FC236}">
                    <a16:creationId xmlns:a16="http://schemas.microsoft.com/office/drawing/2014/main" id="{6F90B45D-FB49-EA46-A5FD-7DDA12F1C0F2}"/>
                  </a:ext>
                </a:extLst>
              </p:cNvPr>
              <p:cNvSpPr/>
              <p:nvPr/>
            </p:nvSpPr>
            <p:spPr bwMode="auto">
              <a:xfrm>
                <a:off x="8022060" y="2775261"/>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 name="Triangle 217">
                <a:extLst>
                  <a:ext uri="{FF2B5EF4-FFF2-40B4-BE49-F238E27FC236}">
                    <a16:creationId xmlns:a16="http://schemas.microsoft.com/office/drawing/2014/main" id="{2D6CA91C-2981-544B-9117-76673FE90CDC}"/>
                  </a:ext>
                </a:extLst>
              </p:cNvPr>
              <p:cNvSpPr/>
              <p:nvPr/>
            </p:nvSpPr>
            <p:spPr bwMode="auto">
              <a:xfrm>
                <a:off x="7635131" y="3123104"/>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 name="Triangle 218">
                <a:extLst>
                  <a:ext uri="{FF2B5EF4-FFF2-40B4-BE49-F238E27FC236}">
                    <a16:creationId xmlns:a16="http://schemas.microsoft.com/office/drawing/2014/main" id="{061D47D0-47A8-3348-A615-4716A9B234D0}"/>
                  </a:ext>
                </a:extLst>
              </p:cNvPr>
              <p:cNvSpPr/>
              <p:nvPr/>
            </p:nvSpPr>
            <p:spPr bwMode="auto">
              <a:xfrm>
                <a:off x="7668796" y="3038144"/>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 name="Triangle 219">
                <a:extLst>
                  <a:ext uri="{FF2B5EF4-FFF2-40B4-BE49-F238E27FC236}">
                    <a16:creationId xmlns:a16="http://schemas.microsoft.com/office/drawing/2014/main" id="{888FA69B-7345-CD4D-A9E7-8DDC6B954270}"/>
                  </a:ext>
                </a:extLst>
              </p:cNvPr>
              <p:cNvSpPr/>
              <p:nvPr/>
            </p:nvSpPr>
            <p:spPr bwMode="auto">
              <a:xfrm>
                <a:off x="8006312" y="3123104"/>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 name="Triangle 220">
                <a:extLst>
                  <a:ext uri="{FF2B5EF4-FFF2-40B4-BE49-F238E27FC236}">
                    <a16:creationId xmlns:a16="http://schemas.microsoft.com/office/drawing/2014/main" id="{390E64C4-2098-AA48-BC45-7B1D8AA28A77}"/>
                  </a:ext>
                </a:extLst>
              </p:cNvPr>
              <p:cNvSpPr/>
              <p:nvPr/>
            </p:nvSpPr>
            <p:spPr bwMode="auto">
              <a:xfrm>
                <a:off x="8049923" y="2949485"/>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 name="Triangle 221">
                <a:extLst>
                  <a:ext uri="{FF2B5EF4-FFF2-40B4-BE49-F238E27FC236}">
                    <a16:creationId xmlns:a16="http://schemas.microsoft.com/office/drawing/2014/main" id="{23CC0F88-9058-3947-91E4-C00F4E9DE1B0}"/>
                  </a:ext>
                </a:extLst>
              </p:cNvPr>
              <p:cNvSpPr/>
              <p:nvPr/>
            </p:nvSpPr>
            <p:spPr bwMode="auto">
              <a:xfrm>
                <a:off x="8028410" y="3041158"/>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 name="Triangle 222">
                <a:extLst>
                  <a:ext uri="{FF2B5EF4-FFF2-40B4-BE49-F238E27FC236}">
                    <a16:creationId xmlns:a16="http://schemas.microsoft.com/office/drawing/2014/main" id="{557F962F-AC41-1345-84BC-3E4CA1A73202}"/>
                  </a:ext>
                </a:extLst>
              </p:cNvPr>
              <p:cNvSpPr/>
              <p:nvPr/>
            </p:nvSpPr>
            <p:spPr bwMode="auto">
              <a:xfrm>
                <a:off x="8392026" y="2862383"/>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357" name="Group 356">
                <a:extLst>
                  <a:ext uri="{FF2B5EF4-FFF2-40B4-BE49-F238E27FC236}">
                    <a16:creationId xmlns:a16="http://schemas.microsoft.com/office/drawing/2014/main" id="{4E5DB939-2892-3543-917F-CB5A2E97FE9E}"/>
                  </a:ext>
                </a:extLst>
              </p:cNvPr>
              <p:cNvGrpSpPr/>
              <p:nvPr/>
            </p:nvGrpSpPr>
            <p:grpSpPr>
              <a:xfrm>
                <a:off x="6902704" y="2231750"/>
                <a:ext cx="3440369" cy="2219600"/>
                <a:chOff x="6902704" y="2231750"/>
                <a:chExt cx="3440369" cy="2219600"/>
              </a:xfrm>
            </p:grpSpPr>
            <p:grpSp>
              <p:nvGrpSpPr>
                <p:cNvPr id="356" name="Group 355">
                  <a:extLst>
                    <a:ext uri="{FF2B5EF4-FFF2-40B4-BE49-F238E27FC236}">
                      <a16:creationId xmlns:a16="http://schemas.microsoft.com/office/drawing/2014/main" id="{2B051393-BBBD-4549-98E5-5E7D1BB1758A}"/>
                    </a:ext>
                  </a:extLst>
                </p:cNvPr>
                <p:cNvGrpSpPr/>
                <p:nvPr/>
              </p:nvGrpSpPr>
              <p:grpSpPr>
                <a:xfrm>
                  <a:off x="6902704" y="2231750"/>
                  <a:ext cx="3440369" cy="447807"/>
                  <a:chOff x="6902704" y="2231750"/>
                  <a:chExt cx="3440369" cy="447807"/>
                </a:xfrm>
              </p:grpSpPr>
              <p:sp>
                <p:nvSpPr>
                  <p:cNvPr id="167" name="Triangle 166">
                    <a:extLst>
                      <a:ext uri="{FF2B5EF4-FFF2-40B4-BE49-F238E27FC236}">
                        <a16:creationId xmlns:a16="http://schemas.microsoft.com/office/drawing/2014/main" id="{18D9CAB5-9F8E-0E46-A9C2-88261EB6664C}"/>
                      </a:ext>
                    </a:extLst>
                  </p:cNvPr>
                  <p:cNvSpPr/>
                  <p:nvPr/>
                </p:nvSpPr>
                <p:spPr bwMode="auto">
                  <a:xfrm>
                    <a:off x="7298391" y="2231750"/>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 name="Triangle 167">
                    <a:extLst>
                      <a:ext uri="{FF2B5EF4-FFF2-40B4-BE49-F238E27FC236}">
                        <a16:creationId xmlns:a16="http://schemas.microsoft.com/office/drawing/2014/main" id="{332C3FBA-6518-8841-BF45-B07DBBDACB0F}"/>
                      </a:ext>
                    </a:extLst>
                  </p:cNvPr>
                  <p:cNvSpPr/>
                  <p:nvPr/>
                </p:nvSpPr>
                <p:spPr bwMode="auto">
                  <a:xfrm>
                    <a:off x="7675859" y="2231750"/>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9" name="Triangle 168">
                    <a:extLst>
                      <a:ext uri="{FF2B5EF4-FFF2-40B4-BE49-F238E27FC236}">
                        <a16:creationId xmlns:a16="http://schemas.microsoft.com/office/drawing/2014/main" id="{23724946-F957-AE47-B20C-7BAE6A27F45E}"/>
                      </a:ext>
                    </a:extLst>
                  </p:cNvPr>
                  <p:cNvSpPr/>
                  <p:nvPr/>
                </p:nvSpPr>
                <p:spPr bwMode="auto">
                  <a:xfrm>
                    <a:off x="8078697" y="2231750"/>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0" name="Triangle 169">
                    <a:extLst>
                      <a:ext uri="{FF2B5EF4-FFF2-40B4-BE49-F238E27FC236}">
                        <a16:creationId xmlns:a16="http://schemas.microsoft.com/office/drawing/2014/main" id="{8B6DD59A-4D0A-8F4B-9E7C-3190F3EC4D43}"/>
                      </a:ext>
                    </a:extLst>
                  </p:cNvPr>
                  <p:cNvSpPr/>
                  <p:nvPr/>
                </p:nvSpPr>
                <p:spPr bwMode="auto">
                  <a:xfrm>
                    <a:off x="8396097" y="2231750"/>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1" name="Triangle 170">
                    <a:extLst>
                      <a:ext uri="{FF2B5EF4-FFF2-40B4-BE49-F238E27FC236}">
                        <a16:creationId xmlns:a16="http://schemas.microsoft.com/office/drawing/2014/main" id="{6AFF44E2-39E6-534A-AC72-3D06E2EFF9E7}"/>
                      </a:ext>
                    </a:extLst>
                  </p:cNvPr>
                  <p:cNvSpPr/>
                  <p:nvPr/>
                </p:nvSpPr>
                <p:spPr bwMode="auto">
                  <a:xfrm>
                    <a:off x="8777986" y="2231750"/>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2" name="Triangle 171">
                    <a:extLst>
                      <a:ext uri="{FF2B5EF4-FFF2-40B4-BE49-F238E27FC236}">
                        <a16:creationId xmlns:a16="http://schemas.microsoft.com/office/drawing/2014/main" id="{93BEA3B2-E097-9049-A96B-1A9C51CD6998}"/>
                      </a:ext>
                    </a:extLst>
                  </p:cNvPr>
                  <p:cNvSpPr/>
                  <p:nvPr/>
                </p:nvSpPr>
                <p:spPr bwMode="auto">
                  <a:xfrm>
                    <a:off x="9139891" y="2231750"/>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3" name="Triangle 172">
                    <a:extLst>
                      <a:ext uri="{FF2B5EF4-FFF2-40B4-BE49-F238E27FC236}">
                        <a16:creationId xmlns:a16="http://schemas.microsoft.com/office/drawing/2014/main" id="{46F59EAC-D0CC-2D48-8D18-AACCC0772BC9}"/>
                      </a:ext>
                    </a:extLst>
                  </p:cNvPr>
                  <p:cNvSpPr/>
                  <p:nvPr/>
                </p:nvSpPr>
                <p:spPr bwMode="auto">
                  <a:xfrm>
                    <a:off x="9546291" y="2231750"/>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4" name="Triangle 173">
                    <a:extLst>
                      <a:ext uri="{FF2B5EF4-FFF2-40B4-BE49-F238E27FC236}">
                        <a16:creationId xmlns:a16="http://schemas.microsoft.com/office/drawing/2014/main" id="{B7B9DB47-DB9C-B144-9378-0BC2703833BB}"/>
                      </a:ext>
                    </a:extLst>
                  </p:cNvPr>
                  <p:cNvSpPr/>
                  <p:nvPr/>
                </p:nvSpPr>
                <p:spPr bwMode="auto">
                  <a:xfrm>
                    <a:off x="9892366" y="2231750"/>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5" name="Triangle 174">
                    <a:extLst>
                      <a:ext uri="{FF2B5EF4-FFF2-40B4-BE49-F238E27FC236}">
                        <a16:creationId xmlns:a16="http://schemas.microsoft.com/office/drawing/2014/main" id="{F2EA6B95-9A96-574A-833A-F332F16C9DB8}"/>
                      </a:ext>
                    </a:extLst>
                  </p:cNvPr>
                  <p:cNvSpPr/>
                  <p:nvPr/>
                </p:nvSpPr>
                <p:spPr bwMode="auto">
                  <a:xfrm>
                    <a:off x="10260777" y="2231750"/>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6" name="Triangle 175">
                    <a:extLst>
                      <a:ext uri="{FF2B5EF4-FFF2-40B4-BE49-F238E27FC236}">
                        <a16:creationId xmlns:a16="http://schemas.microsoft.com/office/drawing/2014/main" id="{4662EA0D-7FE2-3046-B7DD-3DAFCC285A5B}"/>
                      </a:ext>
                    </a:extLst>
                  </p:cNvPr>
                  <p:cNvSpPr/>
                  <p:nvPr/>
                </p:nvSpPr>
                <p:spPr bwMode="auto">
                  <a:xfrm>
                    <a:off x="8060502" y="2323237"/>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7" name="Triangle 176">
                    <a:extLst>
                      <a:ext uri="{FF2B5EF4-FFF2-40B4-BE49-F238E27FC236}">
                        <a16:creationId xmlns:a16="http://schemas.microsoft.com/office/drawing/2014/main" id="{2B2E0910-31D0-1F46-81E1-F10CA96EB171}"/>
                      </a:ext>
                    </a:extLst>
                  </p:cNvPr>
                  <p:cNvSpPr/>
                  <p:nvPr/>
                </p:nvSpPr>
                <p:spPr bwMode="auto">
                  <a:xfrm>
                    <a:off x="8383262" y="2329530"/>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8" name="Triangle 177">
                    <a:extLst>
                      <a:ext uri="{FF2B5EF4-FFF2-40B4-BE49-F238E27FC236}">
                        <a16:creationId xmlns:a16="http://schemas.microsoft.com/office/drawing/2014/main" id="{C22A98BD-DEDD-944C-B22C-3BDE7B83FA20}"/>
                      </a:ext>
                    </a:extLst>
                  </p:cNvPr>
                  <p:cNvSpPr/>
                  <p:nvPr/>
                </p:nvSpPr>
                <p:spPr bwMode="auto">
                  <a:xfrm>
                    <a:off x="8737854" y="2329662"/>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 name="Triangle 178">
                    <a:extLst>
                      <a:ext uri="{FF2B5EF4-FFF2-40B4-BE49-F238E27FC236}">
                        <a16:creationId xmlns:a16="http://schemas.microsoft.com/office/drawing/2014/main" id="{CECD39A8-1E3B-8F43-921D-04182248E3B7}"/>
                      </a:ext>
                    </a:extLst>
                  </p:cNvPr>
                  <p:cNvSpPr/>
                  <p:nvPr/>
                </p:nvSpPr>
                <p:spPr bwMode="auto">
                  <a:xfrm>
                    <a:off x="9112995" y="2329662"/>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 name="Triangle 179">
                    <a:extLst>
                      <a:ext uri="{FF2B5EF4-FFF2-40B4-BE49-F238E27FC236}">
                        <a16:creationId xmlns:a16="http://schemas.microsoft.com/office/drawing/2014/main" id="{A88CF7AC-3849-4B47-9C97-D5E52C687BDD}"/>
                      </a:ext>
                    </a:extLst>
                  </p:cNvPr>
                  <p:cNvSpPr/>
                  <p:nvPr/>
                </p:nvSpPr>
                <p:spPr bwMode="auto">
                  <a:xfrm>
                    <a:off x="9476552" y="2329662"/>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 name="Triangle 180">
                    <a:extLst>
                      <a:ext uri="{FF2B5EF4-FFF2-40B4-BE49-F238E27FC236}">
                        <a16:creationId xmlns:a16="http://schemas.microsoft.com/office/drawing/2014/main" id="{487246E3-D6BD-3942-B913-4483C3250AF7}"/>
                      </a:ext>
                    </a:extLst>
                  </p:cNvPr>
                  <p:cNvSpPr/>
                  <p:nvPr/>
                </p:nvSpPr>
                <p:spPr bwMode="auto">
                  <a:xfrm>
                    <a:off x="9848850" y="2326568"/>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 name="Triangle 181">
                    <a:extLst>
                      <a:ext uri="{FF2B5EF4-FFF2-40B4-BE49-F238E27FC236}">
                        <a16:creationId xmlns:a16="http://schemas.microsoft.com/office/drawing/2014/main" id="{47837420-0B4B-CC4C-8895-0C958827BFC8}"/>
                      </a:ext>
                    </a:extLst>
                  </p:cNvPr>
                  <p:cNvSpPr/>
                  <p:nvPr/>
                </p:nvSpPr>
                <p:spPr bwMode="auto">
                  <a:xfrm>
                    <a:off x="10221807" y="2330812"/>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 name="Triangle 182">
                    <a:extLst>
                      <a:ext uri="{FF2B5EF4-FFF2-40B4-BE49-F238E27FC236}">
                        <a16:creationId xmlns:a16="http://schemas.microsoft.com/office/drawing/2014/main" id="{05D24E5F-7838-9446-8668-15822E4E18C3}"/>
                      </a:ext>
                    </a:extLst>
                  </p:cNvPr>
                  <p:cNvSpPr/>
                  <p:nvPr/>
                </p:nvSpPr>
                <p:spPr bwMode="auto">
                  <a:xfrm>
                    <a:off x="9871075" y="2418781"/>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 name="Triangle 183">
                    <a:extLst>
                      <a:ext uri="{FF2B5EF4-FFF2-40B4-BE49-F238E27FC236}">
                        <a16:creationId xmlns:a16="http://schemas.microsoft.com/office/drawing/2014/main" id="{E5BB6A40-168F-324F-965C-39718E18BDAF}"/>
                      </a:ext>
                    </a:extLst>
                  </p:cNvPr>
                  <p:cNvSpPr/>
                  <p:nvPr/>
                </p:nvSpPr>
                <p:spPr bwMode="auto">
                  <a:xfrm>
                    <a:off x="6902704" y="2418709"/>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 name="Triangle 184">
                    <a:extLst>
                      <a:ext uri="{FF2B5EF4-FFF2-40B4-BE49-F238E27FC236}">
                        <a16:creationId xmlns:a16="http://schemas.microsoft.com/office/drawing/2014/main" id="{6A944148-9FE7-4D4D-BB5B-86986634485D}"/>
                      </a:ext>
                    </a:extLst>
                  </p:cNvPr>
                  <p:cNvSpPr/>
                  <p:nvPr/>
                </p:nvSpPr>
                <p:spPr bwMode="auto">
                  <a:xfrm>
                    <a:off x="6910728" y="2510147"/>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 name="Triangle 185">
                    <a:extLst>
                      <a:ext uri="{FF2B5EF4-FFF2-40B4-BE49-F238E27FC236}">
                        <a16:creationId xmlns:a16="http://schemas.microsoft.com/office/drawing/2014/main" id="{0361F622-B9A6-0442-B241-BAD0A16C0F86}"/>
                      </a:ext>
                    </a:extLst>
                  </p:cNvPr>
                  <p:cNvSpPr/>
                  <p:nvPr/>
                </p:nvSpPr>
                <p:spPr bwMode="auto">
                  <a:xfrm>
                    <a:off x="7293236" y="2419107"/>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 name="Triangle 186">
                    <a:extLst>
                      <a:ext uri="{FF2B5EF4-FFF2-40B4-BE49-F238E27FC236}">
                        <a16:creationId xmlns:a16="http://schemas.microsoft.com/office/drawing/2014/main" id="{328B5CDC-574C-A143-B24B-88C5D6582CD0}"/>
                      </a:ext>
                    </a:extLst>
                  </p:cNvPr>
                  <p:cNvSpPr/>
                  <p:nvPr/>
                </p:nvSpPr>
                <p:spPr bwMode="auto">
                  <a:xfrm>
                    <a:off x="7651877" y="2424316"/>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 name="Triangle 187">
                    <a:extLst>
                      <a:ext uri="{FF2B5EF4-FFF2-40B4-BE49-F238E27FC236}">
                        <a16:creationId xmlns:a16="http://schemas.microsoft.com/office/drawing/2014/main" id="{9DFD12FB-556B-5645-8FDF-F13F4034267C}"/>
                      </a:ext>
                    </a:extLst>
                  </p:cNvPr>
                  <p:cNvSpPr/>
                  <p:nvPr/>
                </p:nvSpPr>
                <p:spPr bwMode="auto">
                  <a:xfrm>
                    <a:off x="8064754" y="2421430"/>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 name="Triangle 188">
                    <a:extLst>
                      <a:ext uri="{FF2B5EF4-FFF2-40B4-BE49-F238E27FC236}">
                        <a16:creationId xmlns:a16="http://schemas.microsoft.com/office/drawing/2014/main" id="{DFA89C85-E4BF-9E41-9257-9479D9F5A79C}"/>
                      </a:ext>
                    </a:extLst>
                  </p:cNvPr>
                  <p:cNvSpPr/>
                  <p:nvPr/>
                </p:nvSpPr>
                <p:spPr bwMode="auto">
                  <a:xfrm>
                    <a:off x="8435836" y="2418383"/>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 name="Triangle 189">
                    <a:extLst>
                      <a:ext uri="{FF2B5EF4-FFF2-40B4-BE49-F238E27FC236}">
                        <a16:creationId xmlns:a16="http://schemas.microsoft.com/office/drawing/2014/main" id="{67B3A734-6CF1-0543-8C54-1D2BB3D51FFE}"/>
                      </a:ext>
                    </a:extLst>
                  </p:cNvPr>
                  <p:cNvSpPr/>
                  <p:nvPr/>
                </p:nvSpPr>
                <p:spPr bwMode="auto">
                  <a:xfrm>
                    <a:off x="8820150" y="2418383"/>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1" name="Triangle 190">
                    <a:extLst>
                      <a:ext uri="{FF2B5EF4-FFF2-40B4-BE49-F238E27FC236}">
                        <a16:creationId xmlns:a16="http://schemas.microsoft.com/office/drawing/2014/main" id="{78AEBA9A-B3B1-9947-9E0D-C3AEB4A1FD74}"/>
                      </a:ext>
                    </a:extLst>
                  </p:cNvPr>
                  <p:cNvSpPr/>
                  <p:nvPr/>
                </p:nvSpPr>
                <p:spPr bwMode="auto">
                  <a:xfrm>
                    <a:off x="9534779" y="2419107"/>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2" name="Triangle 191">
                    <a:extLst>
                      <a:ext uri="{FF2B5EF4-FFF2-40B4-BE49-F238E27FC236}">
                        <a16:creationId xmlns:a16="http://schemas.microsoft.com/office/drawing/2014/main" id="{A0A97338-38DD-E34D-9C17-2F5E8973C5A8}"/>
                      </a:ext>
                    </a:extLst>
                  </p:cNvPr>
                  <p:cNvSpPr/>
                  <p:nvPr/>
                </p:nvSpPr>
                <p:spPr bwMode="auto">
                  <a:xfrm>
                    <a:off x="9138268" y="2418047"/>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 name="Triangle 192">
                    <a:extLst>
                      <a:ext uri="{FF2B5EF4-FFF2-40B4-BE49-F238E27FC236}">
                        <a16:creationId xmlns:a16="http://schemas.microsoft.com/office/drawing/2014/main" id="{25D6F25C-49AA-C144-A2BD-B48B2456D36F}"/>
                      </a:ext>
                    </a:extLst>
                  </p:cNvPr>
                  <p:cNvSpPr/>
                  <p:nvPr/>
                </p:nvSpPr>
                <p:spPr bwMode="auto">
                  <a:xfrm>
                    <a:off x="7292546" y="2507105"/>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 name="Triangle 193">
                    <a:extLst>
                      <a:ext uri="{FF2B5EF4-FFF2-40B4-BE49-F238E27FC236}">
                        <a16:creationId xmlns:a16="http://schemas.microsoft.com/office/drawing/2014/main" id="{0CE314C3-E8D4-9A43-B4EA-4F7D64DFAB2D}"/>
                      </a:ext>
                    </a:extLst>
                  </p:cNvPr>
                  <p:cNvSpPr/>
                  <p:nvPr/>
                </p:nvSpPr>
                <p:spPr bwMode="auto">
                  <a:xfrm>
                    <a:off x="7296277" y="2595825"/>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5" name="Triangle 194">
                    <a:extLst>
                      <a:ext uri="{FF2B5EF4-FFF2-40B4-BE49-F238E27FC236}">
                        <a16:creationId xmlns:a16="http://schemas.microsoft.com/office/drawing/2014/main" id="{EE4DED19-5E22-174C-9DCC-F597F095FE0F}"/>
                      </a:ext>
                    </a:extLst>
                  </p:cNvPr>
                  <p:cNvSpPr/>
                  <p:nvPr/>
                </p:nvSpPr>
                <p:spPr bwMode="auto">
                  <a:xfrm>
                    <a:off x="7625860" y="2510085"/>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6" name="Triangle 195">
                    <a:extLst>
                      <a:ext uri="{FF2B5EF4-FFF2-40B4-BE49-F238E27FC236}">
                        <a16:creationId xmlns:a16="http://schemas.microsoft.com/office/drawing/2014/main" id="{5AAC9859-3A99-4A43-B552-5C24D113C24C}"/>
                      </a:ext>
                    </a:extLst>
                  </p:cNvPr>
                  <p:cNvSpPr/>
                  <p:nvPr/>
                </p:nvSpPr>
                <p:spPr bwMode="auto">
                  <a:xfrm>
                    <a:off x="7633800" y="2597261"/>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7" name="Triangle 196">
                    <a:extLst>
                      <a:ext uri="{FF2B5EF4-FFF2-40B4-BE49-F238E27FC236}">
                        <a16:creationId xmlns:a16="http://schemas.microsoft.com/office/drawing/2014/main" id="{315F2BA4-F293-0545-9DAC-FA4F27A207B7}"/>
                      </a:ext>
                    </a:extLst>
                  </p:cNvPr>
                  <p:cNvSpPr/>
                  <p:nvPr/>
                </p:nvSpPr>
                <p:spPr bwMode="auto">
                  <a:xfrm>
                    <a:off x="8046550" y="2510246"/>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 name="Triangle 197">
                    <a:extLst>
                      <a:ext uri="{FF2B5EF4-FFF2-40B4-BE49-F238E27FC236}">
                        <a16:creationId xmlns:a16="http://schemas.microsoft.com/office/drawing/2014/main" id="{69FDB67A-4C0F-5F42-8909-B105339AE2D7}"/>
                      </a:ext>
                    </a:extLst>
                  </p:cNvPr>
                  <p:cNvSpPr/>
                  <p:nvPr/>
                </p:nvSpPr>
                <p:spPr bwMode="auto">
                  <a:xfrm>
                    <a:off x="8022060" y="2590777"/>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 name="Triangle 198">
                    <a:extLst>
                      <a:ext uri="{FF2B5EF4-FFF2-40B4-BE49-F238E27FC236}">
                        <a16:creationId xmlns:a16="http://schemas.microsoft.com/office/drawing/2014/main" id="{4FC08197-176F-4249-A09C-20B859DDC7FC}"/>
                      </a:ext>
                    </a:extLst>
                  </p:cNvPr>
                  <p:cNvSpPr/>
                  <p:nvPr/>
                </p:nvSpPr>
                <p:spPr bwMode="auto">
                  <a:xfrm>
                    <a:off x="8435836" y="2507828"/>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0" name="Triangle 199">
                    <a:extLst>
                      <a:ext uri="{FF2B5EF4-FFF2-40B4-BE49-F238E27FC236}">
                        <a16:creationId xmlns:a16="http://schemas.microsoft.com/office/drawing/2014/main" id="{91732A26-F736-764D-B1BD-636787CABED0}"/>
                      </a:ext>
                    </a:extLst>
                  </p:cNvPr>
                  <p:cNvSpPr/>
                  <p:nvPr/>
                </p:nvSpPr>
                <p:spPr bwMode="auto">
                  <a:xfrm>
                    <a:off x="8394688" y="2590777"/>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1" name="Triangle 200">
                    <a:extLst>
                      <a:ext uri="{FF2B5EF4-FFF2-40B4-BE49-F238E27FC236}">
                        <a16:creationId xmlns:a16="http://schemas.microsoft.com/office/drawing/2014/main" id="{20CD4A8D-1C43-5C43-9404-874CB175EAE7}"/>
                      </a:ext>
                    </a:extLst>
                  </p:cNvPr>
                  <p:cNvSpPr/>
                  <p:nvPr/>
                </p:nvSpPr>
                <p:spPr bwMode="auto">
                  <a:xfrm>
                    <a:off x="8779002" y="2507828"/>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2" name="Triangle 201">
                    <a:extLst>
                      <a:ext uri="{FF2B5EF4-FFF2-40B4-BE49-F238E27FC236}">
                        <a16:creationId xmlns:a16="http://schemas.microsoft.com/office/drawing/2014/main" id="{5474EE1E-CE3E-C44E-B97D-6FB238B48F59}"/>
                      </a:ext>
                    </a:extLst>
                  </p:cNvPr>
                  <p:cNvSpPr/>
                  <p:nvPr/>
                </p:nvSpPr>
                <p:spPr bwMode="auto">
                  <a:xfrm>
                    <a:off x="9154143" y="2503055"/>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3" name="Triangle 202">
                    <a:extLst>
                      <a:ext uri="{FF2B5EF4-FFF2-40B4-BE49-F238E27FC236}">
                        <a16:creationId xmlns:a16="http://schemas.microsoft.com/office/drawing/2014/main" id="{F117680F-363C-914F-B8F4-6BF39603CED7}"/>
                      </a:ext>
                    </a:extLst>
                  </p:cNvPr>
                  <p:cNvSpPr/>
                  <p:nvPr/>
                </p:nvSpPr>
                <p:spPr bwMode="auto">
                  <a:xfrm>
                    <a:off x="9516093" y="2508250"/>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26" name="Triangle 225">
                  <a:extLst>
                    <a:ext uri="{FF2B5EF4-FFF2-40B4-BE49-F238E27FC236}">
                      <a16:creationId xmlns:a16="http://schemas.microsoft.com/office/drawing/2014/main" id="{0D6BC440-D799-7144-BBCD-69B61323A61F}"/>
                    </a:ext>
                  </a:extLst>
                </p:cNvPr>
                <p:cNvSpPr/>
                <p:nvPr/>
              </p:nvSpPr>
              <p:spPr bwMode="auto">
                <a:xfrm>
                  <a:off x="6921120" y="3916627"/>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7" name="Triangle 226">
                  <a:extLst>
                    <a:ext uri="{FF2B5EF4-FFF2-40B4-BE49-F238E27FC236}">
                      <a16:creationId xmlns:a16="http://schemas.microsoft.com/office/drawing/2014/main" id="{13B8FDF8-BF7F-DB46-959C-F5E16EEFE081}"/>
                    </a:ext>
                  </a:extLst>
                </p:cNvPr>
                <p:cNvSpPr/>
                <p:nvPr/>
              </p:nvSpPr>
              <p:spPr bwMode="auto">
                <a:xfrm>
                  <a:off x="6911231" y="4369054"/>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sp>
          <p:nvSpPr>
            <p:cNvPr id="204" name="Triangle 203">
              <a:extLst>
                <a:ext uri="{FF2B5EF4-FFF2-40B4-BE49-F238E27FC236}">
                  <a16:creationId xmlns:a16="http://schemas.microsoft.com/office/drawing/2014/main" id="{88B0A29C-CE73-D449-8099-DE196CDA713D}"/>
                </a:ext>
              </a:extLst>
            </p:cNvPr>
            <p:cNvSpPr/>
            <p:nvPr/>
          </p:nvSpPr>
          <p:spPr bwMode="auto">
            <a:xfrm>
              <a:off x="9211293" y="2861741"/>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5" name="Triangle 204">
              <a:extLst>
                <a:ext uri="{FF2B5EF4-FFF2-40B4-BE49-F238E27FC236}">
                  <a16:creationId xmlns:a16="http://schemas.microsoft.com/office/drawing/2014/main" id="{383857E2-7F47-A34E-883D-AC3548EE33A7}"/>
                </a:ext>
              </a:extLst>
            </p:cNvPr>
            <p:cNvSpPr/>
            <p:nvPr/>
          </p:nvSpPr>
          <p:spPr bwMode="auto">
            <a:xfrm>
              <a:off x="8763127" y="2859208"/>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 name="Triangle 223">
              <a:extLst>
                <a:ext uri="{FF2B5EF4-FFF2-40B4-BE49-F238E27FC236}">
                  <a16:creationId xmlns:a16="http://schemas.microsoft.com/office/drawing/2014/main" id="{2193CD58-8A25-B04D-BC35-592B6D1E6994}"/>
                </a:ext>
              </a:extLst>
            </p:cNvPr>
            <p:cNvSpPr/>
            <p:nvPr/>
          </p:nvSpPr>
          <p:spPr bwMode="auto">
            <a:xfrm>
              <a:off x="8410829" y="2949108"/>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5" name="Triangle 224">
              <a:extLst>
                <a:ext uri="{FF2B5EF4-FFF2-40B4-BE49-F238E27FC236}">
                  <a16:creationId xmlns:a16="http://schemas.microsoft.com/office/drawing/2014/main" id="{50EF8873-34B9-AD4E-9718-B4C54A96FB85}"/>
                </a:ext>
              </a:extLst>
            </p:cNvPr>
            <p:cNvSpPr/>
            <p:nvPr/>
          </p:nvSpPr>
          <p:spPr bwMode="auto">
            <a:xfrm>
              <a:off x="8395201" y="3033686"/>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6" name="Triangle 205">
              <a:extLst>
                <a:ext uri="{FF2B5EF4-FFF2-40B4-BE49-F238E27FC236}">
                  <a16:creationId xmlns:a16="http://schemas.microsoft.com/office/drawing/2014/main" id="{46FCE925-D04C-ED4F-9BBD-1360F09CEC1E}"/>
                </a:ext>
              </a:extLst>
            </p:cNvPr>
            <p:cNvSpPr/>
            <p:nvPr/>
          </p:nvSpPr>
          <p:spPr bwMode="auto">
            <a:xfrm>
              <a:off x="8737854" y="3036011"/>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7" name="Triangle 206">
              <a:extLst>
                <a:ext uri="{FF2B5EF4-FFF2-40B4-BE49-F238E27FC236}">
                  <a16:creationId xmlns:a16="http://schemas.microsoft.com/office/drawing/2014/main" id="{146220B2-3D2A-E14F-82C5-AD4DC3B306B4}"/>
                </a:ext>
              </a:extLst>
            </p:cNvPr>
            <p:cNvSpPr/>
            <p:nvPr/>
          </p:nvSpPr>
          <p:spPr bwMode="auto">
            <a:xfrm>
              <a:off x="9112995" y="3037779"/>
              <a:ext cx="82296" cy="82296"/>
            </a:xfrm>
            <a:prstGeom prst="triangl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Tree>
    <p:extLst>
      <p:ext uri="{BB962C8B-B14F-4D97-AF65-F5344CB8AC3E}">
        <p14:creationId xmlns:p14="http://schemas.microsoft.com/office/powerpoint/2010/main" val="17643853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7BF37-EB90-4118-B7EC-2FBEFC5DB13B}"/>
              </a:ext>
            </a:extLst>
          </p:cNvPr>
          <p:cNvSpPr>
            <a:spLocks noGrp="1"/>
          </p:cNvSpPr>
          <p:nvPr>
            <p:ph type="title"/>
          </p:nvPr>
        </p:nvSpPr>
        <p:spPr/>
        <p:txBody>
          <a:bodyPr/>
          <a:lstStyle/>
          <a:p>
            <a:r>
              <a:rPr lang="en-US" sz="3600" dirty="0"/>
              <a:t>Phase I Trial of Vibostolimab + Pembrolizumab in Patients With NSCLC: PFS</a:t>
            </a:r>
          </a:p>
        </p:txBody>
      </p:sp>
      <p:sp>
        <p:nvSpPr>
          <p:cNvPr id="7" name="Text Box 15">
            <a:extLst>
              <a:ext uri="{FF2B5EF4-FFF2-40B4-BE49-F238E27FC236}">
                <a16:creationId xmlns:a16="http://schemas.microsoft.com/office/drawing/2014/main" id="{275B3552-31CB-4173-86D1-A88795F8FE6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Niu. </a:t>
            </a:r>
            <a:r>
              <a:rPr lang="en-US" altLang="en-US" sz="1200" b="0" dirty="0">
                <a:solidFill>
                  <a:srgbClr val="455560"/>
                </a:solidFill>
                <a:latin typeface="Calibri" panose="020F0502020204030204" pitchFamily="34" charset="0"/>
              </a:rPr>
              <a:t>ESMO 2020. Abstr 1410P.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8" name="Table 3">
            <a:extLst>
              <a:ext uri="{FF2B5EF4-FFF2-40B4-BE49-F238E27FC236}">
                <a16:creationId xmlns:a16="http://schemas.microsoft.com/office/drawing/2014/main" id="{11B97605-99C9-4C06-ADAB-C0907112F7F4}"/>
              </a:ext>
            </a:extLst>
          </p:cNvPr>
          <p:cNvGraphicFramePr>
            <a:graphicFrameLocks noGrp="1"/>
          </p:cNvGraphicFramePr>
          <p:nvPr>
            <p:extLst>
              <p:ext uri="{D42A27DB-BD31-4B8C-83A1-F6EECF244321}">
                <p14:modId xmlns:p14="http://schemas.microsoft.com/office/powerpoint/2010/main" val="2330219869"/>
              </p:ext>
            </p:extLst>
          </p:nvPr>
        </p:nvGraphicFramePr>
        <p:xfrm>
          <a:off x="6420803" y="1600200"/>
          <a:ext cx="5085397" cy="1737360"/>
        </p:xfrm>
        <a:graphic>
          <a:graphicData uri="http://schemas.openxmlformats.org/drawingml/2006/table">
            <a:tbl>
              <a:tblPr firstRow="1" bandRow="1">
                <a:tableStyleId>{93296810-A885-4BE3-A3E7-6D5BEEA58F35}</a:tableStyleId>
              </a:tblPr>
              <a:tblGrid>
                <a:gridCol w="2442917">
                  <a:extLst>
                    <a:ext uri="{9D8B030D-6E8A-4147-A177-3AD203B41FA5}">
                      <a16:colId xmlns:a16="http://schemas.microsoft.com/office/drawing/2014/main" val="1320236855"/>
                    </a:ext>
                  </a:extLst>
                </a:gridCol>
                <a:gridCol w="2642480">
                  <a:extLst>
                    <a:ext uri="{9D8B030D-6E8A-4147-A177-3AD203B41FA5}">
                      <a16:colId xmlns:a16="http://schemas.microsoft.com/office/drawing/2014/main" val="2799924058"/>
                    </a:ext>
                  </a:extLst>
                </a:gridCol>
              </a:tblGrid>
              <a:tr h="168334">
                <a:tc>
                  <a:txBody>
                    <a:bodyPr/>
                    <a:lstStyle/>
                    <a:p>
                      <a:r>
                        <a:rPr lang="en-US" sz="1800" dirty="0"/>
                        <a:t>Median PFS, Mo </a:t>
                      </a:r>
                      <a:br>
                        <a:rPr lang="en-US" sz="1800" dirty="0"/>
                      </a:br>
                      <a:r>
                        <a:rPr lang="en-US" sz="1800" dirty="0"/>
                        <a:t>(95% CI)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800" dirty="0"/>
                        <a:t>Vibostolimab + Pembro  </a:t>
                      </a:r>
                      <a:br>
                        <a:rPr lang="en-US" sz="1800" dirty="0"/>
                      </a:br>
                      <a:r>
                        <a:rPr lang="en-US" sz="1800" dirty="0"/>
                        <a:t>(n = 41)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229130516"/>
                  </a:ext>
                </a:extLst>
              </a:tr>
              <a:tr h="168334">
                <a:tc>
                  <a:txBody>
                    <a:bodyPr/>
                    <a:lstStyle/>
                    <a:p>
                      <a:r>
                        <a:rPr lang="en-US" sz="1800" dirty="0">
                          <a:solidFill>
                            <a:sysClr val="windowText" lastClr="000000"/>
                          </a:solidFill>
                        </a:rPr>
                        <a:t>All patients (N = 41)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ysClr val="windowText" lastClr="000000"/>
                          </a:solidFill>
                        </a:rPr>
                        <a:t>5.4 (2.1-8.2)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198281638"/>
                  </a:ext>
                </a:extLst>
              </a:tr>
              <a:tr h="168334">
                <a:tc>
                  <a:txBody>
                    <a:bodyPr/>
                    <a:lstStyle/>
                    <a:p>
                      <a:r>
                        <a:rPr lang="en-US" sz="1800" dirty="0">
                          <a:solidFill>
                            <a:sysClr val="windowText" lastClr="000000"/>
                          </a:solidFill>
                        </a:rPr>
                        <a:t>TPS ≥1% (n = 13)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ysClr val="windowText" lastClr="000000"/>
                          </a:solidFill>
                        </a:rPr>
                        <a:t>8.4 (3.9-10.2)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314185445"/>
                  </a:ext>
                </a:extLst>
              </a:tr>
              <a:tr h="168334">
                <a:tc>
                  <a:txBody>
                    <a:bodyPr/>
                    <a:lstStyle/>
                    <a:p>
                      <a:r>
                        <a:rPr lang="en-US" sz="1800" dirty="0">
                          <a:solidFill>
                            <a:sysClr val="windowText" lastClr="000000"/>
                          </a:solidFill>
                        </a:rPr>
                        <a:t>TPS &lt;1% (n = 12)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ysClr val="windowText" lastClr="000000"/>
                          </a:solidFill>
                        </a:rPr>
                        <a:t>4.1 (1.9-NR)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36536166"/>
                  </a:ext>
                </a:extLst>
              </a:tr>
            </a:tbl>
          </a:graphicData>
        </a:graphic>
      </p:graphicFrame>
      <p:grpSp>
        <p:nvGrpSpPr>
          <p:cNvPr id="10" name="Group 9">
            <a:extLst>
              <a:ext uri="{FF2B5EF4-FFF2-40B4-BE49-F238E27FC236}">
                <a16:creationId xmlns:a16="http://schemas.microsoft.com/office/drawing/2014/main" id="{C9D7D19D-738D-4278-A344-6197226A18F1}"/>
              </a:ext>
            </a:extLst>
          </p:cNvPr>
          <p:cNvGrpSpPr/>
          <p:nvPr/>
        </p:nvGrpSpPr>
        <p:grpSpPr>
          <a:xfrm>
            <a:off x="9392911" y="6207927"/>
            <a:ext cx="2488502" cy="454909"/>
            <a:chOff x="9392911" y="6207927"/>
            <a:chExt cx="2488502" cy="454909"/>
          </a:xfrm>
        </p:grpSpPr>
        <p:pic>
          <p:nvPicPr>
            <p:cNvPr id="11" name="Picture 10" descr="A picture containing text, ax, wheel&#10;&#10;Description automatically generated">
              <a:extLst>
                <a:ext uri="{FF2B5EF4-FFF2-40B4-BE49-F238E27FC236}">
                  <a16:creationId xmlns:a16="http://schemas.microsoft.com/office/drawing/2014/main" id="{EE12D11D-0658-4DE6-8FB1-946B3CADEE4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2" name="Rectangle 8">
              <a:extLst>
                <a:ext uri="{FF2B5EF4-FFF2-40B4-BE49-F238E27FC236}">
                  <a16:creationId xmlns:a16="http://schemas.microsoft.com/office/drawing/2014/main" id="{9305887C-0769-480F-B8B4-7DB667010A82}"/>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cxnSp>
        <p:nvCxnSpPr>
          <p:cNvPr id="4" name="Straight Connector 3">
            <a:extLst>
              <a:ext uri="{FF2B5EF4-FFF2-40B4-BE49-F238E27FC236}">
                <a16:creationId xmlns:a16="http://schemas.microsoft.com/office/drawing/2014/main" id="{AA59EBC5-CA78-EB4E-AB9B-705D8B180685}"/>
              </a:ext>
            </a:extLst>
          </p:cNvPr>
          <p:cNvCxnSpPr>
            <a:cxnSpLocks/>
          </p:cNvCxnSpPr>
          <p:nvPr/>
        </p:nvCxnSpPr>
        <p:spPr bwMode="auto">
          <a:xfrm flipV="1">
            <a:off x="1532021" y="1957137"/>
            <a:ext cx="0" cy="3320716"/>
          </a:xfrm>
          <a:prstGeom prst="line">
            <a:avLst/>
          </a:prstGeom>
          <a:noFill/>
          <a:ln w="28575" cap="flat" cmpd="sng" algn="ctr">
            <a:solidFill>
              <a:schemeClr val="bg1"/>
            </a:solidFill>
            <a:prstDash val="solid"/>
            <a:round/>
            <a:headEnd type="none" w="med" len="med"/>
            <a:tailEnd type="none" w="med" len="med"/>
          </a:ln>
          <a:effectLst/>
        </p:spPr>
      </p:cxnSp>
      <p:cxnSp>
        <p:nvCxnSpPr>
          <p:cNvPr id="6" name="Straight Connector 5">
            <a:extLst>
              <a:ext uri="{FF2B5EF4-FFF2-40B4-BE49-F238E27FC236}">
                <a16:creationId xmlns:a16="http://schemas.microsoft.com/office/drawing/2014/main" id="{21D9374D-BE8C-0640-B7EF-DA4C5BBDD0BE}"/>
              </a:ext>
            </a:extLst>
          </p:cNvPr>
          <p:cNvCxnSpPr>
            <a:cxnSpLocks/>
          </p:cNvCxnSpPr>
          <p:nvPr/>
        </p:nvCxnSpPr>
        <p:spPr bwMode="auto">
          <a:xfrm>
            <a:off x="1540042" y="5285874"/>
            <a:ext cx="4880761"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43303224-B5F2-A547-BAE9-CEA13A371A66}"/>
              </a:ext>
            </a:extLst>
          </p:cNvPr>
          <p:cNvCxnSpPr>
            <a:cxnSpLocks/>
          </p:cNvCxnSpPr>
          <p:nvPr/>
        </p:nvCxnSpPr>
        <p:spPr bwMode="auto">
          <a:xfrm flipH="1">
            <a:off x="1459832" y="196515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516667DA-D4D2-A245-A43D-D4C2878BBE73}"/>
              </a:ext>
            </a:extLst>
          </p:cNvPr>
          <p:cNvCxnSpPr>
            <a:cxnSpLocks/>
          </p:cNvCxnSpPr>
          <p:nvPr/>
        </p:nvCxnSpPr>
        <p:spPr bwMode="auto">
          <a:xfrm flipH="1">
            <a:off x="1459832" y="229723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679C5E3D-34A0-174D-9B20-13CF109FCE29}"/>
              </a:ext>
            </a:extLst>
          </p:cNvPr>
          <p:cNvCxnSpPr>
            <a:cxnSpLocks/>
          </p:cNvCxnSpPr>
          <p:nvPr/>
        </p:nvCxnSpPr>
        <p:spPr bwMode="auto">
          <a:xfrm flipH="1">
            <a:off x="1459832" y="262930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EB62EDCD-926B-1E48-ADAD-9C1A057FAB57}"/>
              </a:ext>
            </a:extLst>
          </p:cNvPr>
          <p:cNvCxnSpPr>
            <a:cxnSpLocks/>
          </p:cNvCxnSpPr>
          <p:nvPr/>
        </p:nvCxnSpPr>
        <p:spPr bwMode="auto">
          <a:xfrm flipH="1">
            <a:off x="1459832" y="296137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A27D49ED-DA22-914B-95F1-808C1EC224F0}"/>
              </a:ext>
            </a:extLst>
          </p:cNvPr>
          <p:cNvCxnSpPr>
            <a:cxnSpLocks/>
          </p:cNvCxnSpPr>
          <p:nvPr/>
        </p:nvCxnSpPr>
        <p:spPr bwMode="auto">
          <a:xfrm flipH="1">
            <a:off x="1459832" y="329344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499B80C6-8329-0A45-9AA7-ABCBA8E0EED2}"/>
              </a:ext>
            </a:extLst>
          </p:cNvPr>
          <p:cNvCxnSpPr>
            <a:cxnSpLocks/>
          </p:cNvCxnSpPr>
          <p:nvPr/>
        </p:nvCxnSpPr>
        <p:spPr bwMode="auto">
          <a:xfrm flipH="1">
            <a:off x="1459832" y="362551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DDC2A16B-2067-694D-A79B-DDF67013A8AE}"/>
              </a:ext>
            </a:extLst>
          </p:cNvPr>
          <p:cNvCxnSpPr>
            <a:cxnSpLocks/>
          </p:cNvCxnSpPr>
          <p:nvPr/>
        </p:nvCxnSpPr>
        <p:spPr bwMode="auto">
          <a:xfrm flipH="1">
            <a:off x="1459832" y="395759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1570A36F-6ABB-C642-804C-15E7513B4EBD}"/>
              </a:ext>
            </a:extLst>
          </p:cNvPr>
          <p:cNvCxnSpPr>
            <a:cxnSpLocks/>
          </p:cNvCxnSpPr>
          <p:nvPr/>
        </p:nvCxnSpPr>
        <p:spPr bwMode="auto">
          <a:xfrm flipH="1">
            <a:off x="1459832" y="428966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873DF417-944C-0C42-8ADE-41CFE0047CFE}"/>
              </a:ext>
            </a:extLst>
          </p:cNvPr>
          <p:cNvCxnSpPr>
            <a:cxnSpLocks/>
          </p:cNvCxnSpPr>
          <p:nvPr/>
        </p:nvCxnSpPr>
        <p:spPr bwMode="auto">
          <a:xfrm flipH="1">
            <a:off x="1459832" y="462173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3B4F5A55-FFFE-FF42-8A37-184C28CA88AF}"/>
              </a:ext>
            </a:extLst>
          </p:cNvPr>
          <p:cNvCxnSpPr>
            <a:cxnSpLocks/>
          </p:cNvCxnSpPr>
          <p:nvPr/>
        </p:nvCxnSpPr>
        <p:spPr bwMode="auto">
          <a:xfrm flipH="1">
            <a:off x="1459832" y="495380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4B7294D4-6731-E34E-A23F-8DC1920CF952}"/>
              </a:ext>
            </a:extLst>
          </p:cNvPr>
          <p:cNvCxnSpPr>
            <a:cxnSpLocks/>
          </p:cNvCxnSpPr>
          <p:nvPr/>
        </p:nvCxnSpPr>
        <p:spPr bwMode="auto">
          <a:xfrm flipH="1">
            <a:off x="1459832" y="528587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D689A628-4960-2B46-B768-27C140083A8B}"/>
              </a:ext>
            </a:extLst>
          </p:cNvPr>
          <p:cNvCxnSpPr>
            <a:cxnSpLocks/>
          </p:cNvCxnSpPr>
          <p:nvPr/>
        </p:nvCxnSpPr>
        <p:spPr bwMode="auto">
          <a:xfrm>
            <a:off x="1532021" y="527785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46586F9C-8DB4-A141-8943-163F64DB32D8}"/>
              </a:ext>
            </a:extLst>
          </p:cNvPr>
          <p:cNvCxnSpPr>
            <a:cxnSpLocks/>
          </p:cNvCxnSpPr>
          <p:nvPr/>
        </p:nvCxnSpPr>
        <p:spPr bwMode="auto">
          <a:xfrm>
            <a:off x="1975727" y="527785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36F91821-B69F-DF4A-9DF9-B06351C03462}"/>
              </a:ext>
            </a:extLst>
          </p:cNvPr>
          <p:cNvCxnSpPr>
            <a:cxnSpLocks/>
          </p:cNvCxnSpPr>
          <p:nvPr/>
        </p:nvCxnSpPr>
        <p:spPr bwMode="auto">
          <a:xfrm>
            <a:off x="2419433" y="527785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EB0106E7-B335-B74B-AA71-2E1AEBBB22BB}"/>
              </a:ext>
            </a:extLst>
          </p:cNvPr>
          <p:cNvCxnSpPr>
            <a:cxnSpLocks/>
          </p:cNvCxnSpPr>
          <p:nvPr/>
        </p:nvCxnSpPr>
        <p:spPr bwMode="auto">
          <a:xfrm>
            <a:off x="2863139" y="527785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0435A1AB-BB42-A741-8C05-4189CBE8BDCA}"/>
              </a:ext>
            </a:extLst>
          </p:cNvPr>
          <p:cNvCxnSpPr>
            <a:cxnSpLocks/>
          </p:cNvCxnSpPr>
          <p:nvPr/>
        </p:nvCxnSpPr>
        <p:spPr bwMode="auto">
          <a:xfrm>
            <a:off x="3306845" y="527785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EBEE38B6-41A0-244A-800A-81C1CA963A66}"/>
              </a:ext>
            </a:extLst>
          </p:cNvPr>
          <p:cNvCxnSpPr>
            <a:cxnSpLocks/>
          </p:cNvCxnSpPr>
          <p:nvPr/>
        </p:nvCxnSpPr>
        <p:spPr bwMode="auto">
          <a:xfrm>
            <a:off x="3750551" y="527785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19E19229-5390-5047-B387-3602E0F7EFAC}"/>
              </a:ext>
            </a:extLst>
          </p:cNvPr>
          <p:cNvCxnSpPr>
            <a:cxnSpLocks/>
          </p:cNvCxnSpPr>
          <p:nvPr/>
        </p:nvCxnSpPr>
        <p:spPr bwMode="auto">
          <a:xfrm>
            <a:off x="4194257" y="527785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A3C9AC50-685B-7D48-987C-774CC50B0470}"/>
              </a:ext>
            </a:extLst>
          </p:cNvPr>
          <p:cNvCxnSpPr>
            <a:cxnSpLocks/>
          </p:cNvCxnSpPr>
          <p:nvPr/>
        </p:nvCxnSpPr>
        <p:spPr bwMode="auto">
          <a:xfrm>
            <a:off x="4637963" y="527785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4D37A693-62BC-834E-AF57-6913E7B927B0}"/>
              </a:ext>
            </a:extLst>
          </p:cNvPr>
          <p:cNvCxnSpPr>
            <a:cxnSpLocks/>
          </p:cNvCxnSpPr>
          <p:nvPr/>
        </p:nvCxnSpPr>
        <p:spPr bwMode="auto">
          <a:xfrm>
            <a:off x="5081669" y="527785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B17830A2-27B1-7441-8AD6-788CFB681E4E}"/>
              </a:ext>
            </a:extLst>
          </p:cNvPr>
          <p:cNvCxnSpPr>
            <a:cxnSpLocks/>
          </p:cNvCxnSpPr>
          <p:nvPr/>
        </p:nvCxnSpPr>
        <p:spPr bwMode="auto">
          <a:xfrm>
            <a:off x="5525375" y="527785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9BE8CD79-7214-4549-936B-82B490096196}"/>
              </a:ext>
            </a:extLst>
          </p:cNvPr>
          <p:cNvCxnSpPr>
            <a:cxnSpLocks/>
          </p:cNvCxnSpPr>
          <p:nvPr/>
        </p:nvCxnSpPr>
        <p:spPr bwMode="auto">
          <a:xfrm>
            <a:off x="5969081" y="527785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0A9D4E49-B0D3-6240-91DB-51C3D4A9CBBD}"/>
              </a:ext>
            </a:extLst>
          </p:cNvPr>
          <p:cNvCxnSpPr>
            <a:cxnSpLocks/>
          </p:cNvCxnSpPr>
          <p:nvPr/>
        </p:nvCxnSpPr>
        <p:spPr bwMode="auto">
          <a:xfrm>
            <a:off x="6412782" y="5277853"/>
            <a:ext cx="0" cy="64008"/>
          </a:xfrm>
          <a:prstGeom prst="line">
            <a:avLst/>
          </a:prstGeom>
          <a:noFill/>
          <a:ln w="28575" cap="flat" cmpd="sng" algn="ctr">
            <a:solidFill>
              <a:schemeClr val="bg1"/>
            </a:solidFill>
            <a:prstDash val="solid"/>
            <a:round/>
            <a:headEnd type="none" w="med" len="med"/>
            <a:tailEnd type="none" w="med" len="med"/>
          </a:ln>
          <a:effectLst/>
        </p:spPr>
      </p:cxnSp>
      <p:sp>
        <p:nvSpPr>
          <p:cNvPr id="38" name="TextBox 37">
            <a:extLst>
              <a:ext uri="{FF2B5EF4-FFF2-40B4-BE49-F238E27FC236}">
                <a16:creationId xmlns:a16="http://schemas.microsoft.com/office/drawing/2014/main" id="{00D03516-2236-AA40-974B-945A16D7B37F}"/>
              </a:ext>
            </a:extLst>
          </p:cNvPr>
          <p:cNvSpPr txBox="1"/>
          <p:nvPr/>
        </p:nvSpPr>
        <p:spPr bwMode="auto">
          <a:xfrm>
            <a:off x="1523840" y="5551441"/>
            <a:ext cx="482883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a:t>
            </a:r>
          </a:p>
        </p:txBody>
      </p:sp>
      <p:sp>
        <p:nvSpPr>
          <p:cNvPr id="39" name="TextBox 38">
            <a:extLst>
              <a:ext uri="{FF2B5EF4-FFF2-40B4-BE49-F238E27FC236}">
                <a16:creationId xmlns:a16="http://schemas.microsoft.com/office/drawing/2014/main" id="{8028452F-3A7E-7941-8771-95C736F7C24B}"/>
              </a:ext>
            </a:extLst>
          </p:cNvPr>
          <p:cNvSpPr txBox="1"/>
          <p:nvPr/>
        </p:nvSpPr>
        <p:spPr bwMode="auto">
          <a:xfrm rot="16200000">
            <a:off x="-872060" y="3434725"/>
            <a:ext cx="33329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Progression-Free Survival (%)</a:t>
            </a:r>
          </a:p>
        </p:txBody>
      </p:sp>
      <p:sp>
        <p:nvSpPr>
          <p:cNvPr id="40" name="TextBox 39">
            <a:extLst>
              <a:ext uri="{FF2B5EF4-FFF2-40B4-BE49-F238E27FC236}">
                <a16:creationId xmlns:a16="http://schemas.microsoft.com/office/drawing/2014/main" id="{9A5B41F5-3D98-A040-BE42-14F9E0C18693}"/>
              </a:ext>
            </a:extLst>
          </p:cNvPr>
          <p:cNvSpPr txBox="1"/>
          <p:nvPr/>
        </p:nvSpPr>
        <p:spPr bwMode="auto">
          <a:xfrm>
            <a:off x="896722" y="1780492"/>
            <a:ext cx="6192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1" name="TextBox 40">
            <a:extLst>
              <a:ext uri="{FF2B5EF4-FFF2-40B4-BE49-F238E27FC236}">
                <a16:creationId xmlns:a16="http://schemas.microsoft.com/office/drawing/2014/main" id="{17A55D66-6AF8-EF4F-A05A-0400E5A3E789}"/>
              </a:ext>
            </a:extLst>
          </p:cNvPr>
          <p:cNvSpPr txBox="1"/>
          <p:nvPr/>
        </p:nvSpPr>
        <p:spPr bwMode="auto">
          <a:xfrm>
            <a:off x="896722" y="2112564"/>
            <a:ext cx="6192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90</a:t>
            </a:r>
          </a:p>
        </p:txBody>
      </p:sp>
      <p:sp>
        <p:nvSpPr>
          <p:cNvPr id="42" name="TextBox 41">
            <a:extLst>
              <a:ext uri="{FF2B5EF4-FFF2-40B4-BE49-F238E27FC236}">
                <a16:creationId xmlns:a16="http://schemas.microsoft.com/office/drawing/2014/main" id="{936C1448-FCB7-5D4F-ABCF-B5A6C3889D6E}"/>
              </a:ext>
            </a:extLst>
          </p:cNvPr>
          <p:cNvSpPr txBox="1"/>
          <p:nvPr/>
        </p:nvSpPr>
        <p:spPr bwMode="auto">
          <a:xfrm>
            <a:off x="896722" y="2444636"/>
            <a:ext cx="6192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43" name="TextBox 42">
            <a:extLst>
              <a:ext uri="{FF2B5EF4-FFF2-40B4-BE49-F238E27FC236}">
                <a16:creationId xmlns:a16="http://schemas.microsoft.com/office/drawing/2014/main" id="{FAC9F520-7115-734B-827D-1D248C5C8FFD}"/>
              </a:ext>
            </a:extLst>
          </p:cNvPr>
          <p:cNvSpPr txBox="1"/>
          <p:nvPr/>
        </p:nvSpPr>
        <p:spPr bwMode="auto">
          <a:xfrm>
            <a:off x="896722" y="2776708"/>
            <a:ext cx="6192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70</a:t>
            </a:r>
          </a:p>
        </p:txBody>
      </p:sp>
      <p:sp>
        <p:nvSpPr>
          <p:cNvPr id="44" name="TextBox 43">
            <a:extLst>
              <a:ext uri="{FF2B5EF4-FFF2-40B4-BE49-F238E27FC236}">
                <a16:creationId xmlns:a16="http://schemas.microsoft.com/office/drawing/2014/main" id="{BFAED9D5-3712-E447-ACCB-1A64F69E34FA}"/>
              </a:ext>
            </a:extLst>
          </p:cNvPr>
          <p:cNvSpPr txBox="1"/>
          <p:nvPr/>
        </p:nvSpPr>
        <p:spPr bwMode="auto">
          <a:xfrm>
            <a:off x="896722" y="3108780"/>
            <a:ext cx="6192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45" name="TextBox 44">
            <a:extLst>
              <a:ext uri="{FF2B5EF4-FFF2-40B4-BE49-F238E27FC236}">
                <a16:creationId xmlns:a16="http://schemas.microsoft.com/office/drawing/2014/main" id="{EA4DD18F-2D1A-B341-8009-09D65FA3556D}"/>
              </a:ext>
            </a:extLst>
          </p:cNvPr>
          <p:cNvSpPr txBox="1"/>
          <p:nvPr/>
        </p:nvSpPr>
        <p:spPr bwMode="auto">
          <a:xfrm>
            <a:off x="896722" y="3440852"/>
            <a:ext cx="6192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46" name="TextBox 45">
            <a:extLst>
              <a:ext uri="{FF2B5EF4-FFF2-40B4-BE49-F238E27FC236}">
                <a16:creationId xmlns:a16="http://schemas.microsoft.com/office/drawing/2014/main" id="{55427C78-C784-AA42-8FB0-4648E011A45D}"/>
              </a:ext>
            </a:extLst>
          </p:cNvPr>
          <p:cNvSpPr txBox="1"/>
          <p:nvPr/>
        </p:nvSpPr>
        <p:spPr bwMode="auto">
          <a:xfrm>
            <a:off x="896722" y="3772924"/>
            <a:ext cx="6192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7" name="TextBox 46">
            <a:extLst>
              <a:ext uri="{FF2B5EF4-FFF2-40B4-BE49-F238E27FC236}">
                <a16:creationId xmlns:a16="http://schemas.microsoft.com/office/drawing/2014/main" id="{1220DEE6-1C09-6845-B17A-236B938E8ADC}"/>
              </a:ext>
            </a:extLst>
          </p:cNvPr>
          <p:cNvSpPr txBox="1"/>
          <p:nvPr/>
        </p:nvSpPr>
        <p:spPr bwMode="auto">
          <a:xfrm>
            <a:off x="896722" y="4104996"/>
            <a:ext cx="6192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dirty="0">
                <a:solidFill>
                  <a:schemeClr val="bg1"/>
                </a:solidFill>
                <a:latin typeface="Calibri" panose="020F0502020204030204" pitchFamily="34" charset="0"/>
              </a:rPr>
              <a:t>30</a:t>
            </a:r>
            <a:endParaRPr lang="en-US" b="0" dirty="0">
              <a:solidFill>
                <a:schemeClr val="bg1"/>
              </a:solidFill>
              <a:latin typeface="Calibri" panose="020F0502020204030204" pitchFamily="34" charset="0"/>
            </a:endParaRPr>
          </a:p>
        </p:txBody>
      </p:sp>
      <p:sp>
        <p:nvSpPr>
          <p:cNvPr id="48" name="TextBox 47">
            <a:extLst>
              <a:ext uri="{FF2B5EF4-FFF2-40B4-BE49-F238E27FC236}">
                <a16:creationId xmlns:a16="http://schemas.microsoft.com/office/drawing/2014/main" id="{A791CFAA-1077-B942-A9E5-FC1D4C4852B4}"/>
              </a:ext>
            </a:extLst>
          </p:cNvPr>
          <p:cNvSpPr txBox="1"/>
          <p:nvPr/>
        </p:nvSpPr>
        <p:spPr bwMode="auto">
          <a:xfrm>
            <a:off x="896722" y="4437068"/>
            <a:ext cx="6192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9" name="TextBox 48">
            <a:extLst>
              <a:ext uri="{FF2B5EF4-FFF2-40B4-BE49-F238E27FC236}">
                <a16:creationId xmlns:a16="http://schemas.microsoft.com/office/drawing/2014/main" id="{3DBFC805-B800-8D4B-A025-3588036B3175}"/>
              </a:ext>
            </a:extLst>
          </p:cNvPr>
          <p:cNvSpPr txBox="1"/>
          <p:nvPr/>
        </p:nvSpPr>
        <p:spPr bwMode="auto">
          <a:xfrm>
            <a:off x="896722" y="4769140"/>
            <a:ext cx="6192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50" name="TextBox 49">
            <a:extLst>
              <a:ext uri="{FF2B5EF4-FFF2-40B4-BE49-F238E27FC236}">
                <a16:creationId xmlns:a16="http://schemas.microsoft.com/office/drawing/2014/main" id="{D2F898DC-E9F4-1D4F-B6F8-D827513E8759}"/>
              </a:ext>
            </a:extLst>
          </p:cNvPr>
          <p:cNvSpPr txBox="1"/>
          <p:nvPr/>
        </p:nvSpPr>
        <p:spPr bwMode="auto">
          <a:xfrm>
            <a:off x="896722" y="5101208"/>
            <a:ext cx="6192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1" name="TextBox 50">
            <a:extLst>
              <a:ext uri="{FF2B5EF4-FFF2-40B4-BE49-F238E27FC236}">
                <a16:creationId xmlns:a16="http://schemas.microsoft.com/office/drawing/2014/main" id="{9258F7AD-3DF5-8349-978D-B8D142A73DBD}"/>
              </a:ext>
            </a:extLst>
          </p:cNvPr>
          <p:cNvSpPr txBox="1"/>
          <p:nvPr/>
        </p:nvSpPr>
        <p:spPr bwMode="auto">
          <a:xfrm>
            <a:off x="6180061" y="5285147"/>
            <a:ext cx="4625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22</a:t>
            </a:r>
          </a:p>
        </p:txBody>
      </p:sp>
      <p:sp>
        <p:nvSpPr>
          <p:cNvPr id="52" name="TextBox 51">
            <a:extLst>
              <a:ext uri="{FF2B5EF4-FFF2-40B4-BE49-F238E27FC236}">
                <a16:creationId xmlns:a16="http://schemas.microsoft.com/office/drawing/2014/main" id="{5D29B62E-9AA4-534D-93F9-D1D1AD0BD39C}"/>
              </a:ext>
            </a:extLst>
          </p:cNvPr>
          <p:cNvSpPr txBox="1"/>
          <p:nvPr/>
        </p:nvSpPr>
        <p:spPr bwMode="auto">
          <a:xfrm>
            <a:off x="1291283" y="5285147"/>
            <a:ext cx="4625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3" name="TextBox 52">
            <a:extLst>
              <a:ext uri="{FF2B5EF4-FFF2-40B4-BE49-F238E27FC236}">
                <a16:creationId xmlns:a16="http://schemas.microsoft.com/office/drawing/2014/main" id="{86B6828C-776E-2C44-9EF0-DF03A2AF6094}"/>
              </a:ext>
            </a:extLst>
          </p:cNvPr>
          <p:cNvSpPr txBox="1"/>
          <p:nvPr/>
        </p:nvSpPr>
        <p:spPr bwMode="auto">
          <a:xfrm>
            <a:off x="1735717" y="5285147"/>
            <a:ext cx="4625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54" name="TextBox 53">
            <a:extLst>
              <a:ext uri="{FF2B5EF4-FFF2-40B4-BE49-F238E27FC236}">
                <a16:creationId xmlns:a16="http://schemas.microsoft.com/office/drawing/2014/main" id="{63166267-21DE-1C47-A4B3-3C5FBB8ABA3E}"/>
              </a:ext>
            </a:extLst>
          </p:cNvPr>
          <p:cNvSpPr txBox="1"/>
          <p:nvPr/>
        </p:nvSpPr>
        <p:spPr bwMode="auto">
          <a:xfrm>
            <a:off x="2180151" y="5285147"/>
            <a:ext cx="4625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55" name="TextBox 54">
            <a:extLst>
              <a:ext uri="{FF2B5EF4-FFF2-40B4-BE49-F238E27FC236}">
                <a16:creationId xmlns:a16="http://schemas.microsoft.com/office/drawing/2014/main" id="{D0168BB8-3655-8643-A9E5-EB254177C8BE}"/>
              </a:ext>
            </a:extLst>
          </p:cNvPr>
          <p:cNvSpPr txBox="1"/>
          <p:nvPr/>
        </p:nvSpPr>
        <p:spPr bwMode="auto">
          <a:xfrm>
            <a:off x="2624585" y="5285147"/>
            <a:ext cx="4625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56" name="TextBox 55">
            <a:extLst>
              <a:ext uri="{FF2B5EF4-FFF2-40B4-BE49-F238E27FC236}">
                <a16:creationId xmlns:a16="http://schemas.microsoft.com/office/drawing/2014/main" id="{70A0AFDC-D4F8-7E49-BA80-9DB42AC34491}"/>
              </a:ext>
            </a:extLst>
          </p:cNvPr>
          <p:cNvSpPr txBox="1"/>
          <p:nvPr/>
        </p:nvSpPr>
        <p:spPr bwMode="auto">
          <a:xfrm>
            <a:off x="3069019" y="5285147"/>
            <a:ext cx="4625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57" name="TextBox 56">
            <a:extLst>
              <a:ext uri="{FF2B5EF4-FFF2-40B4-BE49-F238E27FC236}">
                <a16:creationId xmlns:a16="http://schemas.microsoft.com/office/drawing/2014/main" id="{F79250E1-9710-5849-9C29-1AADC3A3E746}"/>
              </a:ext>
            </a:extLst>
          </p:cNvPr>
          <p:cNvSpPr txBox="1"/>
          <p:nvPr/>
        </p:nvSpPr>
        <p:spPr bwMode="auto">
          <a:xfrm>
            <a:off x="3513453" y="5285147"/>
            <a:ext cx="4625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58" name="TextBox 57">
            <a:extLst>
              <a:ext uri="{FF2B5EF4-FFF2-40B4-BE49-F238E27FC236}">
                <a16:creationId xmlns:a16="http://schemas.microsoft.com/office/drawing/2014/main" id="{D86EE8FD-9E9A-494F-A5A3-AED75450B1B5}"/>
              </a:ext>
            </a:extLst>
          </p:cNvPr>
          <p:cNvSpPr txBox="1"/>
          <p:nvPr/>
        </p:nvSpPr>
        <p:spPr bwMode="auto">
          <a:xfrm>
            <a:off x="3957887" y="5285147"/>
            <a:ext cx="4625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59" name="TextBox 58">
            <a:extLst>
              <a:ext uri="{FF2B5EF4-FFF2-40B4-BE49-F238E27FC236}">
                <a16:creationId xmlns:a16="http://schemas.microsoft.com/office/drawing/2014/main" id="{70505CD2-7957-1542-A56A-8DF6A4E216D2}"/>
              </a:ext>
            </a:extLst>
          </p:cNvPr>
          <p:cNvSpPr txBox="1"/>
          <p:nvPr/>
        </p:nvSpPr>
        <p:spPr bwMode="auto">
          <a:xfrm>
            <a:off x="4402321" y="5285147"/>
            <a:ext cx="4625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14</a:t>
            </a:r>
          </a:p>
        </p:txBody>
      </p:sp>
      <p:sp>
        <p:nvSpPr>
          <p:cNvPr id="60" name="TextBox 59">
            <a:extLst>
              <a:ext uri="{FF2B5EF4-FFF2-40B4-BE49-F238E27FC236}">
                <a16:creationId xmlns:a16="http://schemas.microsoft.com/office/drawing/2014/main" id="{A6F5C57A-0078-B849-8CB2-2882261ED827}"/>
              </a:ext>
            </a:extLst>
          </p:cNvPr>
          <p:cNvSpPr txBox="1"/>
          <p:nvPr/>
        </p:nvSpPr>
        <p:spPr bwMode="auto">
          <a:xfrm>
            <a:off x="4846755" y="5285147"/>
            <a:ext cx="4625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16</a:t>
            </a:r>
          </a:p>
        </p:txBody>
      </p:sp>
      <p:sp>
        <p:nvSpPr>
          <p:cNvPr id="61" name="TextBox 60">
            <a:extLst>
              <a:ext uri="{FF2B5EF4-FFF2-40B4-BE49-F238E27FC236}">
                <a16:creationId xmlns:a16="http://schemas.microsoft.com/office/drawing/2014/main" id="{3F291477-7E59-B343-88E5-FFF7140AE86E}"/>
              </a:ext>
            </a:extLst>
          </p:cNvPr>
          <p:cNvSpPr txBox="1"/>
          <p:nvPr/>
        </p:nvSpPr>
        <p:spPr bwMode="auto">
          <a:xfrm>
            <a:off x="5291189" y="5285147"/>
            <a:ext cx="4625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62" name="TextBox 61">
            <a:extLst>
              <a:ext uri="{FF2B5EF4-FFF2-40B4-BE49-F238E27FC236}">
                <a16:creationId xmlns:a16="http://schemas.microsoft.com/office/drawing/2014/main" id="{8ACDDC8F-6FEF-3F43-8445-2685997665C4}"/>
              </a:ext>
            </a:extLst>
          </p:cNvPr>
          <p:cNvSpPr txBox="1"/>
          <p:nvPr/>
        </p:nvSpPr>
        <p:spPr bwMode="auto">
          <a:xfrm>
            <a:off x="5735623" y="5285147"/>
            <a:ext cx="4625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63" name="TextBox 62">
            <a:extLst>
              <a:ext uri="{FF2B5EF4-FFF2-40B4-BE49-F238E27FC236}">
                <a16:creationId xmlns:a16="http://schemas.microsoft.com/office/drawing/2014/main" id="{09F333D9-60B9-1C40-B407-3B085813E35F}"/>
              </a:ext>
            </a:extLst>
          </p:cNvPr>
          <p:cNvSpPr txBox="1"/>
          <p:nvPr/>
        </p:nvSpPr>
        <p:spPr bwMode="auto">
          <a:xfrm>
            <a:off x="458417" y="5717589"/>
            <a:ext cx="120194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b="1" dirty="0">
                <a:solidFill>
                  <a:schemeClr val="bg1"/>
                </a:solidFill>
                <a:latin typeface="Calibri" panose="020F0502020204030204" pitchFamily="34" charset="0"/>
              </a:rPr>
              <a:t>Patients </a:t>
            </a:r>
            <a:br>
              <a:rPr lang="en-US" b="1" dirty="0">
                <a:solidFill>
                  <a:schemeClr val="bg1"/>
                </a:solidFill>
                <a:latin typeface="Calibri" panose="020F0502020204030204" pitchFamily="34" charset="0"/>
              </a:rPr>
            </a:br>
            <a:r>
              <a:rPr lang="en-US" b="1" dirty="0">
                <a:solidFill>
                  <a:schemeClr val="bg1"/>
                </a:solidFill>
                <a:latin typeface="Calibri" panose="020F0502020204030204" pitchFamily="34" charset="0"/>
              </a:rPr>
              <a:t>at Risk</a:t>
            </a:r>
          </a:p>
        </p:txBody>
      </p:sp>
      <p:sp>
        <p:nvSpPr>
          <p:cNvPr id="64" name="TextBox 63">
            <a:extLst>
              <a:ext uri="{FF2B5EF4-FFF2-40B4-BE49-F238E27FC236}">
                <a16:creationId xmlns:a16="http://schemas.microsoft.com/office/drawing/2014/main" id="{96173CBD-2619-8141-B671-30270200FB15}"/>
              </a:ext>
            </a:extLst>
          </p:cNvPr>
          <p:cNvSpPr txBox="1"/>
          <p:nvPr/>
        </p:nvSpPr>
        <p:spPr bwMode="auto">
          <a:xfrm>
            <a:off x="1276931" y="5949291"/>
            <a:ext cx="462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41</a:t>
            </a:r>
          </a:p>
        </p:txBody>
      </p:sp>
      <p:sp>
        <p:nvSpPr>
          <p:cNvPr id="65" name="TextBox 64">
            <a:extLst>
              <a:ext uri="{FF2B5EF4-FFF2-40B4-BE49-F238E27FC236}">
                <a16:creationId xmlns:a16="http://schemas.microsoft.com/office/drawing/2014/main" id="{EC291960-1FE9-634D-914B-719CEA608D33}"/>
              </a:ext>
            </a:extLst>
          </p:cNvPr>
          <p:cNvSpPr txBox="1"/>
          <p:nvPr/>
        </p:nvSpPr>
        <p:spPr bwMode="auto">
          <a:xfrm>
            <a:off x="1722353" y="5949291"/>
            <a:ext cx="462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27</a:t>
            </a:r>
          </a:p>
        </p:txBody>
      </p:sp>
      <p:sp>
        <p:nvSpPr>
          <p:cNvPr id="66" name="TextBox 65">
            <a:extLst>
              <a:ext uri="{FF2B5EF4-FFF2-40B4-BE49-F238E27FC236}">
                <a16:creationId xmlns:a16="http://schemas.microsoft.com/office/drawing/2014/main" id="{C252D73A-E658-AF44-B530-E6622EE03B7B}"/>
              </a:ext>
            </a:extLst>
          </p:cNvPr>
          <p:cNvSpPr txBox="1"/>
          <p:nvPr/>
        </p:nvSpPr>
        <p:spPr bwMode="auto">
          <a:xfrm>
            <a:off x="2167775" y="5949291"/>
            <a:ext cx="462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21</a:t>
            </a:r>
          </a:p>
        </p:txBody>
      </p:sp>
      <p:sp>
        <p:nvSpPr>
          <p:cNvPr id="67" name="TextBox 66">
            <a:extLst>
              <a:ext uri="{FF2B5EF4-FFF2-40B4-BE49-F238E27FC236}">
                <a16:creationId xmlns:a16="http://schemas.microsoft.com/office/drawing/2014/main" id="{0EC11323-4ACE-ED4A-B40F-18BDE643757C}"/>
              </a:ext>
            </a:extLst>
          </p:cNvPr>
          <p:cNvSpPr txBox="1"/>
          <p:nvPr/>
        </p:nvSpPr>
        <p:spPr bwMode="auto">
          <a:xfrm>
            <a:off x="2613197" y="5949291"/>
            <a:ext cx="462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19</a:t>
            </a:r>
          </a:p>
        </p:txBody>
      </p:sp>
      <p:sp>
        <p:nvSpPr>
          <p:cNvPr id="68" name="TextBox 67">
            <a:extLst>
              <a:ext uri="{FF2B5EF4-FFF2-40B4-BE49-F238E27FC236}">
                <a16:creationId xmlns:a16="http://schemas.microsoft.com/office/drawing/2014/main" id="{C388E715-93A3-6D4C-8FFA-558DF0DD725A}"/>
              </a:ext>
            </a:extLst>
          </p:cNvPr>
          <p:cNvSpPr txBox="1"/>
          <p:nvPr/>
        </p:nvSpPr>
        <p:spPr bwMode="auto">
          <a:xfrm>
            <a:off x="3058619" y="5949291"/>
            <a:ext cx="462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15</a:t>
            </a:r>
          </a:p>
        </p:txBody>
      </p:sp>
      <p:sp>
        <p:nvSpPr>
          <p:cNvPr id="69" name="TextBox 68">
            <a:extLst>
              <a:ext uri="{FF2B5EF4-FFF2-40B4-BE49-F238E27FC236}">
                <a16:creationId xmlns:a16="http://schemas.microsoft.com/office/drawing/2014/main" id="{BD5CA12E-B3EB-B445-969C-AA9CA037ECC7}"/>
              </a:ext>
            </a:extLst>
          </p:cNvPr>
          <p:cNvSpPr txBox="1"/>
          <p:nvPr/>
        </p:nvSpPr>
        <p:spPr bwMode="auto">
          <a:xfrm>
            <a:off x="3504041" y="5949291"/>
            <a:ext cx="462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12</a:t>
            </a:r>
          </a:p>
        </p:txBody>
      </p:sp>
      <p:sp>
        <p:nvSpPr>
          <p:cNvPr id="70" name="TextBox 69">
            <a:extLst>
              <a:ext uri="{FF2B5EF4-FFF2-40B4-BE49-F238E27FC236}">
                <a16:creationId xmlns:a16="http://schemas.microsoft.com/office/drawing/2014/main" id="{46E34223-9007-724B-AF89-92E4DC1987B6}"/>
              </a:ext>
            </a:extLst>
          </p:cNvPr>
          <p:cNvSpPr txBox="1"/>
          <p:nvPr/>
        </p:nvSpPr>
        <p:spPr bwMode="auto">
          <a:xfrm>
            <a:off x="3949463" y="5949291"/>
            <a:ext cx="462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9</a:t>
            </a:r>
          </a:p>
        </p:txBody>
      </p:sp>
      <p:sp>
        <p:nvSpPr>
          <p:cNvPr id="71" name="TextBox 70">
            <a:extLst>
              <a:ext uri="{FF2B5EF4-FFF2-40B4-BE49-F238E27FC236}">
                <a16:creationId xmlns:a16="http://schemas.microsoft.com/office/drawing/2014/main" id="{DE415B0E-44CF-544E-AF62-B5B01B250C12}"/>
              </a:ext>
            </a:extLst>
          </p:cNvPr>
          <p:cNvSpPr txBox="1"/>
          <p:nvPr/>
        </p:nvSpPr>
        <p:spPr bwMode="auto">
          <a:xfrm>
            <a:off x="4394885" y="5949291"/>
            <a:ext cx="462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8</a:t>
            </a:r>
          </a:p>
        </p:txBody>
      </p:sp>
      <p:sp>
        <p:nvSpPr>
          <p:cNvPr id="72" name="TextBox 71">
            <a:extLst>
              <a:ext uri="{FF2B5EF4-FFF2-40B4-BE49-F238E27FC236}">
                <a16:creationId xmlns:a16="http://schemas.microsoft.com/office/drawing/2014/main" id="{9FC5CA5F-548A-3746-880F-F6C627B1C66B}"/>
              </a:ext>
            </a:extLst>
          </p:cNvPr>
          <p:cNvSpPr txBox="1"/>
          <p:nvPr/>
        </p:nvSpPr>
        <p:spPr bwMode="auto">
          <a:xfrm>
            <a:off x="4840307" y="5949291"/>
            <a:ext cx="462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8</a:t>
            </a:r>
          </a:p>
        </p:txBody>
      </p:sp>
      <p:sp>
        <p:nvSpPr>
          <p:cNvPr id="73" name="TextBox 72">
            <a:extLst>
              <a:ext uri="{FF2B5EF4-FFF2-40B4-BE49-F238E27FC236}">
                <a16:creationId xmlns:a16="http://schemas.microsoft.com/office/drawing/2014/main" id="{B95E01B7-D988-A44A-A631-8BA8431DAF74}"/>
              </a:ext>
            </a:extLst>
          </p:cNvPr>
          <p:cNvSpPr txBox="1"/>
          <p:nvPr/>
        </p:nvSpPr>
        <p:spPr bwMode="auto">
          <a:xfrm>
            <a:off x="5285729" y="5949291"/>
            <a:ext cx="462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4</a:t>
            </a:r>
          </a:p>
        </p:txBody>
      </p:sp>
      <p:sp>
        <p:nvSpPr>
          <p:cNvPr id="74" name="TextBox 73">
            <a:extLst>
              <a:ext uri="{FF2B5EF4-FFF2-40B4-BE49-F238E27FC236}">
                <a16:creationId xmlns:a16="http://schemas.microsoft.com/office/drawing/2014/main" id="{69FD3FF4-C81F-214D-9E25-551222BED010}"/>
              </a:ext>
            </a:extLst>
          </p:cNvPr>
          <p:cNvSpPr txBox="1"/>
          <p:nvPr/>
        </p:nvSpPr>
        <p:spPr bwMode="auto">
          <a:xfrm>
            <a:off x="5731151" y="5949291"/>
            <a:ext cx="462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3</a:t>
            </a:r>
          </a:p>
        </p:txBody>
      </p:sp>
      <p:sp>
        <p:nvSpPr>
          <p:cNvPr id="75" name="TextBox 74">
            <a:extLst>
              <a:ext uri="{FF2B5EF4-FFF2-40B4-BE49-F238E27FC236}">
                <a16:creationId xmlns:a16="http://schemas.microsoft.com/office/drawing/2014/main" id="{262554AC-2C00-674C-B2ED-A612EFB0CC85}"/>
              </a:ext>
            </a:extLst>
          </p:cNvPr>
          <p:cNvSpPr txBox="1"/>
          <p:nvPr/>
        </p:nvSpPr>
        <p:spPr bwMode="auto">
          <a:xfrm>
            <a:off x="6176574" y="5949291"/>
            <a:ext cx="462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0</a:t>
            </a:r>
          </a:p>
        </p:txBody>
      </p:sp>
      <p:cxnSp>
        <p:nvCxnSpPr>
          <p:cNvPr id="77" name="Straight Connector 76">
            <a:extLst>
              <a:ext uri="{FF2B5EF4-FFF2-40B4-BE49-F238E27FC236}">
                <a16:creationId xmlns:a16="http://schemas.microsoft.com/office/drawing/2014/main" id="{AE84246B-B26A-CD41-9585-29C21267FAB8}"/>
              </a:ext>
            </a:extLst>
          </p:cNvPr>
          <p:cNvCxnSpPr/>
          <p:nvPr/>
        </p:nvCxnSpPr>
        <p:spPr bwMode="auto">
          <a:xfrm>
            <a:off x="1540042" y="3632472"/>
            <a:ext cx="4812632" cy="0"/>
          </a:xfrm>
          <a:prstGeom prst="line">
            <a:avLst/>
          </a:prstGeom>
          <a:noFill/>
          <a:ln w="28575" cap="flat" cmpd="sng" algn="ctr">
            <a:solidFill>
              <a:schemeClr val="bg1"/>
            </a:solidFill>
            <a:prstDash val="sysDot"/>
            <a:round/>
            <a:headEnd type="none" w="med" len="med"/>
            <a:tailEnd type="none" w="med" len="med"/>
          </a:ln>
          <a:effectLst/>
        </p:spPr>
      </p:cxnSp>
      <p:grpSp>
        <p:nvGrpSpPr>
          <p:cNvPr id="81" name="Group 80">
            <a:extLst>
              <a:ext uri="{FF2B5EF4-FFF2-40B4-BE49-F238E27FC236}">
                <a16:creationId xmlns:a16="http://schemas.microsoft.com/office/drawing/2014/main" id="{553B0D98-FC8A-7446-86AF-C496513C11E4}"/>
              </a:ext>
            </a:extLst>
          </p:cNvPr>
          <p:cNvGrpSpPr/>
          <p:nvPr/>
        </p:nvGrpSpPr>
        <p:grpSpPr>
          <a:xfrm>
            <a:off x="1536700" y="1949450"/>
            <a:ext cx="4823995" cy="3328403"/>
            <a:chOff x="1536700" y="1949450"/>
            <a:chExt cx="4823995" cy="3328403"/>
          </a:xfrm>
        </p:grpSpPr>
        <p:sp>
          <p:nvSpPr>
            <p:cNvPr id="78" name="Freeform 77">
              <a:extLst>
                <a:ext uri="{FF2B5EF4-FFF2-40B4-BE49-F238E27FC236}">
                  <a16:creationId xmlns:a16="http://schemas.microsoft.com/office/drawing/2014/main" id="{F503F91C-80F4-D54A-BF4E-FBADE1407C3C}"/>
                </a:ext>
              </a:extLst>
            </p:cNvPr>
            <p:cNvSpPr/>
            <p:nvPr/>
          </p:nvSpPr>
          <p:spPr bwMode="auto">
            <a:xfrm>
              <a:off x="3801979" y="4531895"/>
              <a:ext cx="2558716" cy="745958"/>
            </a:xfrm>
            <a:custGeom>
              <a:avLst/>
              <a:gdLst>
                <a:gd name="connsiteX0" fmla="*/ 2558716 w 2558716"/>
                <a:gd name="connsiteY0" fmla="*/ 745958 h 745958"/>
                <a:gd name="connsiteX1" fmla="*/ 2558716 w 2558716"/>
                <a:gd name="connsiteY1" fmla="*/ 88231 h 745958"/>
                <a:gd name="connsiteX2" fmla="*/ 497305 w 2558716"/>
                <a:gd name="connsiteY2" fmla="*/ 88231 h 745958"/>
                <a:gd name="connsiteX3" fmla="*/ 497305 w 2558716"/>
                <a:gd name="connsiteY3" fmla="*/ 0 h 745958"/>
                <a:gd name="connsiteX4" fmla="*/ 0 w 2558716"/>
                <a:gd name="connsiteY4" fmla="*/ 0 h 7459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8716" h="745958">
                  <a:moveTo>
                    <a:pt x="2558716" y="745958"/>
                  </a:moveTo>
                  <a:lnTo>
                    <a:pt x="2558716" y="88231"/>
                  </a:lnTo>
                  <a:lnTo>
                    <a:pt x="497305" y="88231"/>
                  </a:lnTo>
                  <a:lnTo>
                    <a:pt x="497305" y="0"/>
                  </a:lnTo>
                  <a:lnTo>
                    <a:pt x="0" y="0"/>
                  </a:lnTo>
                </a:path>
              </a:pathLst>
            </a:custGeom>
            <a:noFill/>
            <a:ln w="28575">
              <a:solidFill>
                <a:schemeClr val="accent1"/>
              </a:solidFill>
              <a:miter lim="800000"/>
              <a:headEnd/>
              <a:tailEnd/>
            </a:ln>
          </p:spPr>
          <p:txBody>
            <a:bodyPr rtlCol="0" anchor="ctr"/>
            <a:lstStyle/>
            <a:p>
              <a:pPr algn="ctr"/>
              <a:endParaRPr lang="en-US" dirty="0"/>
            </a:p>
          </p:txBody>
        </p:sp>
        <p:sp>
          <p:nvSpPr>
            <p:cNvPr id="79" name="Freeform 78">
              <a:extLst>
                <a:ext uri="{FF2B5EF4-FFF2-40B4-BE49-F238E27FC236}">
                  <a16:creationId xmlns:a16="http://schemas.microsoft.com/office/drawing/2014/main" id="{12017F35-4D20-3040-AAB4-B586895FA86D}"/>
                </a:ext>
              </a:extLst>
            </p:cNvPr>
            <p:cNvSpPr/>
            <p:nvPr/>
          </p:nvSpPr>
          <p:spPr bwMode="auto">
            <a:xfrm>
              <a:off x="1536700" y="1949450"/>
              <a:ext cx="422275" cy="920750"/>
            </a:xfrm>
            <a:custGeom>
              <a:avLst/>
              <a:gdLst>
                <a:gd name="connsiteX0" fmla="*/ 0 w 422275"/>
                <a:gd name="connsiteY0" fmla="*/ 0 h 920750"/>
                <a:gd name="connsiteX1" fmla="*/ 120650 w 422275"/>
                <a:gd name="connsiteY1" fmla="*/ 0 h 920750"/>
                <a:gd name="connsiteX2" fmla="*/ 120650 w 422275"/>
                <a:gd name="connsiteY2" fmla="*/ 76200 h 920750"/>
                <a:gd name="connsiteX3" fmla="*/ 187325 w 422275"/>
                <a:gd name="connsiteY3" fmla="*/ 76200 h 920750"/>
                <a:gd name="connsiteX4" fmla="*/ 187325 w 422275"/>
                <a:gd name="connsiteY4" fmla="*/ 168275 h 920750"/>
                <a:gd name="connsiteX5" fmla="*/ 187325 w 422275"/>
                <a:gd name="connsiteY5" fmla="*/ 168275 h 920750"/>
                <a:gd name="connsiteX6" fmla="*/ 187325 w 422275"/>
                <a:gd name="connsiteY6" fmla="*/ 168275 h 920750"/>
                <a:gd name="connsiteX7" fmla="*/ 209550 w 422275"/>
                <a:gd name="connsiteY7" fmla="*/ 168275 h 920750"/>
                <a:gd name="connsiteX8" fmla="*/ 209550 w 422275"/>
                <a:gd name="connsiteY8" fmla="*/ 250825 h 920750"/>
                <a:gd name="connsiteX9" fmla="*/ 250825 w 422275"/>
                <a:gd name="connsiteY9" fmla="*/ 250825 h 920750"/>
                <a:gd name="connsiteX10" fmla="*/ 250825 w 422275"/>
                <a:gd name="connsiteY10" fmla="*/ 330200 h 920750"/>
                <a:gd name="connsiteX11" fmla="*/ 260350 w 422275"/>
                <a:gd name="connsiteY11" fmla="*/ 330200 h 920750"/>
                <a:gd name="connsiteX12" fmla="*/ 260350 w 422275"/>
                <a:gd name="connsiteY12" fmla="*/ 422275 h 920750"/>
                <a:gd name="connsiteX13" fmla="*/ 314325 w 422275"/>
                <a:gd name="connsiteY13" fmla="*/ 422275 h 920750"/>
                <a:gd name="connsiteX14" fmla="*/ 314325 w 422275"/>
                <a:gd name="connsiteY14" fmla="*/ 498475 h 920750"/>
                <a:gd name="connsiteX15" fmla="*/ 400050 w 422275"/>
                <a:gd name="connsiteY15" fmla="*/ 498475 h 920750"/>
                <a:gd name="connsiteX16" fmla="*/ 400050 w 422275"/>
                <a:gd name="connsiteY16" fmla="*/ 581025 h 920750"/>
                <a:gd name="connsiteX17" fmla="*/ 415925 w 422275"/>
                <a:gd name="connsiteY17" fmla="*/ 581025 h 920750"/>
                <a:gd name="connsiteX18" fmla="*/ 415925 w 422275"/>
                <a:gd name="connsiteY18" fmla="*/ 657225 h 920750"/>
                <a:gd name="connsiteX19" fmla="*/ 422275 w 422275"/>
                <a:gd name="connsiteY19" fmla="*/ 657225 h 920750"/>
                <a:gd name="connsiteX20" fmla="*/ 422275 w 422275"/>
                <a:gd name="connsiteY20" fmla="*/ 920750 h 920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22275" h="920750">
                  <a:moveTo>
                    <a:pt x="0" y="0"/>
                  </a:moveTo>
                  <a:lnTo>
                    <a:pt x="120650" y="0"/>
                  </a:lnTo>
                  <a:lnTo>
                    <a:pt x="120650" y="76200"/>
                  </a:lnTo>
                  <a:lnTo>
                    <a:pt x="187325" y="76200"/>
                  </a:lnTo>
                  <a:lnTo>
                    <a:pt x="187325" y="168275"/>
                  </a:lnTo>
                  <a:lnTo>
                    <a:pt x="187325" y="168275"/>
                  </a:lnTo>
                  <a:lnTo>
                    <a:pt x="187325" y="168275"/>
                  </a:lnTo>
                  <a:lnTo>
                    <a:pt x="209550" y="168275"/>
                  </a:lnTo>
                  <a:lnTo>
                    <a:pt x="209550" y="250825"/>
                  </a:lnTo>
                  <a:lnTo>
                    <a:pt x="250825" y="250825"/>
                  </a:lnTo>
                  <a:lnTo>
                    <a:pt x="250825" y="330200"/>
                  </a:lnTo>
                  <a:lnTo>
                    <a:pt x="260350" y="330200"/>
                  </a:lnTo>
                  <a:lnTo>
                    <a:pt x="260350" y="422275"/>
                  </a:lnTo>
                  <a:lnTo>
                    <a:pt x="314325" y="422275"/>
                  </a:lnTo>
                  <a:lnTo>
                    <a:pt x="314325" y="498475"/>
                  </a:lnTo>
                  <a:lnTo>
                    <a:pt x="400050" y="498475"/>
                  </a:lnTo>
                  <a:lnTo>
                    <a:pt x="400050" y="581025"/>
                  </a:lnTo>
                  <a:lnTo>
                    <a:pt x="415925" y="581025"/>
                  </a:lnTo>
                  <a:lnTo>
                    <a:pt x="415925" y="657225"/>
                  </a:lnTo>
                  <a:lnTo>
                    <a:pt x="422275" y="657225"/>
                  </a:lnTo>
                  <a:lnTo>
                    <a:pt x="422275" y="920750"/>
                  </a:lnTo>
                </a:path>
              </a:pathLst>
            </a:custGeom>
            <a:noFill/>
            <a:ln w="28575">
              <a:solidFill>
                <a:schemeClr val="accent1"/>
              </a:solidFill>
              <a:miter lim="800000"/>
              <a:headEnd/>
              <a:tailEnd/>
            </a:ln>
          </p:spPr>
          <p:txBody>
            <a:bodyPr rtlCol="0" anchor="ctr"/>
            <a:lstStyle/>
            <a:p>
              <a:pPr algn="ctr"/>
              <a:endParaRPr lang="en-US" dirty="0"/>
            </a:p>
          </p:txBody>
        </p:sp>
        <p:sp>
          <p:nvSpPr>
            <p:cNvPr id="80" name="Freeform 79">
              <a:extLst>
                <a:ext uri="{FF2B5EF4-FFF2-40B4-BE49-F238E27FC236}">
                  <a16:creationId xmlns:a16="http://schemas.microsoft.com/office/drawing/2014/main" id="{3F6EEBBB-21F8-E04D-96BE-166B1E2B4271}"/>
                </a:ext>
              </a:extLst>
            </p:cNvPr>
            <p:cNvSpPr/>
            <p:nvPr/>
          </p:nvSpPr>
          <p:spPr bwMode="auto">
            <a:xfrm>
              <a:off x="1968500" y="2854325"/>
              <a:ext cx="1838325" cy="1676400"/>
            </a:xfrm>
            <a:custGeom>
              <a:avLst/>
              <a:gdLst>
                <a:gd name="connsiteX0" fmla="*/ 0 w 1838325"/>
                <a:gd name="connsiteY0" fmla="*/ 0 h 1676400"/>
                <a:gd name="connsiteX1" fmla="*/ 0 w 1838325"/>
                <a:gd name="connsiteY1" fmla="*/ 177800 h 1676400"/>
                <a:gd name="connsiteX2" fmla="*/ 0 w 1838325"/>
                <a:gd name="connsiteY2" fmla="*/ 177800 h 1676400"/>
                <a:gd name="connsiteX3" fmla="*/ 28575 w 1838325"/>
                <a:gd name="connsiteY3" fmla="*/ 177800 h 1676400"/>
                <a:gd name="connsiteX4" fmla="*/ 28575 w 1838325"/>
                <a:gd name="connsiteY4" fmla="*/ 266700 h 1676400"/>
                <a:gd name="connsiteX5" fmla="*/ 41275 w 1838325"/>
                <a:gd name="connsiteY5" fmla="*/ 266700 h 1676400"/>
                <a:gd name="connsiteX6" fmla="*/ 41275 w 1838325"/>
                <a:gd name="connsiteY6" fmla="*/ 346075 h 1676400"/>
                <a:gd name="connsiteX7" fmla="*/ 57150 w 1838325"/>
                <a:gd name="connsiteY7" fmla="*/ 346075 h 1676400"/>
                <a:gd name="connsiteX8" fmla="*/ 57150 w 1838325"/>
                <a:gd name="connsiteY8" fmla="*/ 428625 h 1676400"/>
                <a:gd name="connsiteX9" fmla="*/ 120650 w 1838325"/>
                <a:gd name="connsiteY9" fmla="*/ 428625 h 1676400"/>
                <a:gd name="connsiteX10" fmla="*/ 120650 w 1838325"/>
                <a:gd name="connsiteY10" fmla="*/ 511175 h 1676400"/>
                <a:gd name="connsiteX11" fmla="*/ 161925 w 1838325"/>
                <a:gd name="connsiteY11" fmla="*/ 511175 h 1676400"/>
                <a:gd name="connsiteX12" fmla="*/ 161925 w 1838325"/>
                <a:gd name="connsiteY12" fmla="*/ 593725 h 1676400"/>
                <a:gd name="connsiteX13" fmla="*/ 431800 w 1838325"/>
                <a:gd name="connsiteY13" fmla="*/ 593725 h 1676400"/>
                <a:gd name="connsiteX14" fmla="*/ 431800 w 1838325"/>
                <a:gd name="connsiteY14" fmla="*/ 679450 h 1676400"/>
                <a:gd name="connsiteX15" fmla="*/ 742950 w 1838325"/>
                <a:gd name="connsiteY15" fmla="*/ 679450 h 1676400"/>
                <a:gd name="connsiteX16" fmla="*/ 742950 w 1838325"/>
                <a:gd name="connsiteY16" fmla="*/ 758825 h 1676400"/>
                <a:gd name="connsiteX17" fmla="*/ 781050 w 1838325"/>
                <a:gd name="connsiteY17" fmla="*/ 758825 h 1676400"/>
                <a:gd name="connsiteX18" fmla="*/ 781050 w 1838325"/>
                <a:gd name="connsiteY18" fmla="*/ 850900 h 1676400"/>
                <a:gd name="connsiteX19" fmla="*/ 898525 w 1838325"/>
                <a:gd name="connsiteY19" fmla="*/ 850900 h 1676400"/>
                <a:gd name="connsiteX20" fmla="*/ 898525 w 1838325"/>
                <a:gd name="connsiteY20" fmla="*/ 936625 h 1676400"/>
                <a:gd name="connsiteX21" fmla="*/ 939800 w 1838325"/>
                <a:gd name="connsiteY21" fmla="*/ 936625 h 1676400"/>
                <a:gd name="connsiteX22" fmla="*/ 939800 w 1838325"/>
                <a:gd name="connsiteY22" fmla="*/ 1012825 h 1676400"/>
                <a:gd name="connsiteX23" fmla="*/ 939800 w 1838325"/>
                <a:gd name="connsiteY23" fmla="*/ 1012825 h 1676400"/>
                <a:gd name="connsiteX24" fmla="*/ 955675 w 1838325"/>
                <a:gd name="connsiteY24" fmla="*/ 1012825 h 1676400"/>
                <a:gd name="connsiteX25" fmla="*/ 955675 w 1838325"/>
                <a:gd name="connsiteY25" fmla="*/ 1095375 h 1676400"/>
                <a:gd name="connsiteX26" fmla="*/ 1247775 w 1838325"/>
                <a:gd name="connsiteY26" fmla="*/ 1095375 h 1676400"/>
                <a:gd name="connsiteX27" fmla="*/ 1247775 w 1838325"/>
                <a:gd name="connsiteY27" fmla="*/ 1177925 h 1676400"/>
                <a:gd name="connsiteX28" fmla="*/ 1377950 w 1838325"/>
                <a:gd name="connsiteY28" fmla="*/ 1177925 h 1676400"/>
                <a:gd name="connsiteX29" fmla="*/ 1377950 w 1838325"/>
                <a:gd name="connsiteY29" fmla="*/ 1260475 h 1676400"/>
                <a:gd name="connsiteX30" fmla="*/ 1419225 w 1838325"/>
                <a:gd name="connsiteY30" fmla="*/ 1260475 h 1676400"/>
                <a:gd name="connsiteX31" fmla="*/ 1419225 w 1838325"/>
                <a:gd name="connsiteY31" fmla="*/ 1346200 h 1676400"/>
                <a:gd name="connsiteX32" fmla="*/ 1724025 w 1838325"/>
                <a:gd name="connsiteY32" fmla="*/ 1346200 h 1676400"/>
                <a:gd name="connsiteX33" fmla="*/ 1724025 w 1838325"/>
                <a:gd name="connsiteY33" fmla="*/ 1422400 h 1676400"/>
                <a:gd name="connsiteX34" fmla="*/ 1800225 w 1838325"/>
                <a:gd name="connsiteY34" fmla="*/ 1422400 h 1676400"/>
                <a:gd name="connsiteX35" fmla="*/ 1800225 w 1838325"/>
                <a:gd name="connsiteY35" fmla="*/ 1504950 h 1676400"/>
                <a:gd name="connsiteX36" fmla="*/ 1822450 w 1838325"/>
                <a:gd name="connsiteY36" fmla="*/ 1504950 h 1676400"/>
                <a:gd name="connsiteX37" fmla="*/ 1822450 w 1838325"/>
                <a:gd name="connsiteY37" fmla="*/ 1587500 h 1676400"/>
                <a:gd name="connsiteX38" fmla="*/ 1822450 w 1838325"/>
                <a:gd name="connsiteY38" fmla="*/ 1587500 h 1676400"/>
                <a:gd name="connsiteX39" fmla="*/ 1838325 w 1838325"/>
                <a:gd name="connsiteY39" fmla="*/ 1587500 h 1676400"/>
                <a:gd name="connsiteX40" fmla="*/ 1838325 w 1838325"/>
                <a:gd name="connsiteY40" fmla="*/ 1676400 h 167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838325" h="1676400">
                  <a:moveTo>
                    <a:pt x="0" y="0"/>
                  </a:moveTo>
                  <a:lnTo>
                    <a:pt x="0" y="177800"/>
                  </a:lnTo>
                  <a:lnTo>
                    <a:pt x="0" y="177800"/>
                  </a:lnTo>
                  <a:lnTo>
                    <a:pt x="28575" y="177800"/>
                  </a:lnTo>
                  <a:lnTo>
                    <a:pt x="28575" y="266700"/>
                  </a:lnTo>
                  <a:lnTo>
                    <a:pt x="41275" y="266700"/>
                  </a:lnTo>
                  <a:lnTo>
                    <a:pt x="41275" y="346075"/>
                  </a:lnTo>
                  <a:lnTo>
                    <a:pt x="57150" y="346075"/>
                  </a:lnTo>
                  <a:lnTo>
                    <a:pt x="57150" y="428625"/>
                  </a:lnTo>
                  <a:lnTo>
                    <a:pt x="120650" y="428625"/>
                  </a:lnTo>
                  <a:lnTo>
                    <a:pt x="120650" y="511175"/>
                  </a:lnTo>
                  <a:lnTo>
                    <a:pt x="161925" y="511175"/>
                  </a:lnTo>
                  <a:lnTo>
                    <a:pt x="161925" y="593725"/>
                  </a:lnTo>
                  <a:lnTo>
                    <a:pt x="431800" y="593725"/>
                  </a:lnTo>
                  <a:lnTo>
                    <a:pt x="431800" y="679450"/>
                  </a:lnTo>
                  <a:lnTo>
                    <a:pt x="742950" y="679450"/>
                  </a:lnTo>
                  <a:lnTo>
                    <a:pt x="742950" y="758825"/>
                  </a:lnTo>
                  <a:lnTo>
                    <a:pt x="781050" y="758825"/>
                  </a:lnTo>
                  <a:lnTo>
                    <a:pt x="781050" y="850900"/>
                  </a:lnTo>
                  <a:lnTo>
                    <a:pt x="898525" y="850900"/>
                  </a:lnTo>
                  <a:lnTo>
                    <a:pt x="898525" y="936625"/>
                  </a:lnTo>
                  <a:lnTo>
                    <a:pt x="939800" y="936625"/>
                  </a:lnTo>
                  <a:lnTo>
                    <a:pt x="939800" y="1012825"/>
                  </a:lnTo>
                  <a:lnTo>
                    <a:pt x="939800" y="1012825"/>
                  </a:lnTo>
                  <a:lnTo>
                    <a:pt x="955675" y="1012825"/>
                  </a:lnTo>
                  <a:lnTo>
                    <a:pt x="955675" y="1095375"/>
                  </a:lnTo>
                  <a:lnTo>
                    <a:pt x="1247775" y="1095375"/>
                  </a:lnTo>
                  <a:lnTo>
                    <a:pt x="1247775" y="1177925"/>
                  </a:lnTo>
                  <a:lnTo>
                    <a:pt x="1377950" y="1177925"/>
                  </a:lnTo>
                  <a:lnTo>
                    <a:pt x="1377950" y="1260475"/>
                  </a:lnTo>
                  <a:lnTo>
                    <a:pt x="1419225" y="1260475"/>
                  </a:lnTo>
                  <a:lnTo>
                    <a:pt x="1419225" y="1346200"/>
                  </a:lnTo>
                  <a:lnTo>
                    <a:pt x="1724025" y="1346200"/>
                  </a:lnTo>
                  <a:lnTo>
                    <a:pt x="1724025" y="1422400"/>
                  </a:lnTo>
                  <a:lnTo>
                    <a:pt x="1800225" y="1422400"/>
                  </a:lnTo>
                  <a:lnTo>
                    <a:pt x="1800225" y="1504950"/>
                  </a:lnTo>
                  <a:lnTo>
                    <a:pt x="1822450" y="1504950"/>
                  </a:lnTo>
                  <a:lnTo>
                    <a:pt x="1822450" y="1587500"/>
                  </a:lnTo>
                  <a:lnTo>
                    <a:pt x="1822450" y="1587500"/>
                  </a:lnTo>
                  <a:lnTo>
                    <a:pt x="1838325" y="1587500"/>
                  </a:lnTo>
                  <a:lnTo>
                    <a:pt x="1838325" y="1676400"/>
                  </a:lnTo>
                </a:path>
              </a:pathLst>
            </a:custGeom>
            <a:noFill/>
            <a:ln w="28575">
              <a:solidFill>
                <a:schemeClr val="accent1"/>
              </a:solidFill>
              <a:miter lim="800000"/>
              <a:headEnd/>
              <a:tailEnd/>
            </a:ln>
          </p:spPr>
          <p:txBody>
            <a:bodyPr rtlCol="0" anchor="ctr"/>
            <a:lstStyle/>
            <a:p>
              <a:pPr algn="ctr"/>
              <a:endParaRPr lang="en-US" dirty="0"/>
            </a:p>
          </p:txBody>
        </p:sp>
      </p:grpSp>
      <p:grpSp>
        <p:nvGrpSpPr>
          <p:cNvPr id="91" name="Group 90">
            <a:extLst>
              <a:ext uri="{FF2B5EF4-FFF2-40B4-BE49-F238E27FC236}">
                <a16:creationId xmlns:a16="http://schemas.microsoft.com/office/drawing/2014/main" id="{B2153C1F-D458-CD49-9C73-BD88EBCDAFF9}"/>
              </a:ext>
            </a:extLst>
          </p:cNvPr>
          <p:cNvGrpSpPr/>
          <p:nvPr/>
        </p:nvGrpSpPr>
        <p:grpSpPr>
          <a:xfrm>
            <a:off x="1549400" y="1827779"/>
            <a:ext cx="4608328" cy="2783067"/>
            <a:chOff x="1549400" y="1827779"/>
            <a:chExt cx="4608328" cy="2783067"/>
          </a:xfrm>
        </p:grpSpPr>
        <p:cxnSp>
          <p:nvCxnSpPr>
            <p:cNvPr id="83" name="Straight Connector 82">
              <a:extLst>
                <a:ext uri="{FF2B5EF4-FFF2-40B4-BE49-F238E27FC236}">
                  <a16:creationId xmlns:a16="http://schemas.microsoft.com/office/drawing/2014/main" id="{47B74C5A-F5E8-4944-87EC-CE29E0E8C3BE}"/>
                </a:ext>
              </a:extLst>
            </p:cNvPr>
            <p:cNvCxnSpPr>
              <a:cxnSpLocks/>
            </p:cNvCxnSpPr>
            <p:nvPr/>
          </p:nvCxnSpPr>
          <p:spPr bwMode="auto">
            <a:xfrm flipV="1">
              <a:off x="1549400" y="1827779"/>
              <a:ext cx="0" cy="121671"/>
            </a:xfrm>
            <a:prstGeom prst="line">
              <a:avLst/>
            </a:prstGeom>
            <a:noFill/>
            <a:ln w="28575" cap="flat" cmpd="sng" algn="ctr">
              <a:solidFill>
                <a:schemeClr val="accent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851FCE2A-0BAE-9B48-8AC2-6CE02D401DDB}"/>
                </a:ext>
              </a:extLst>
            </p:cNvPr>
            <p:cNvCxnSpPr>
              <a:cxnSpLocks/>
            </p:cNvCxnSpPr>
            <p:nvPr/>
          </p:nvCxnSpPr>
          <p:spPr bwMode="auto">
            <a:xfrm flipV="1">
              <a:off x="5188154" y="4489175"/>
              <a:ext cx="0" cy="121671"/>
            </a:xfrm>
            <a:prstGeom prst="line">
              <a:avLst/>
            </a:prstGeom>
            <a:noFill/>
            <a:ln w="28575" cap="flat" cmpd="sng" algn="ctr">
              <a:solidFill>
                <a:schemeClr val="accent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018B9E66-2B2D-4644-B6FE-0F3B74A65C7B}"/>
                </a:ext>
              </a:extLst>
            </p:cNvPr>
            <p:cNvCxnSpPr>
              <a:cxnSpLocks/>
            </p:cNvCxnSpPr>
            <p:nvPr/>
          </p:nvCxnSpPr>
          <p:spPr bwMode="auto">
            <a:xfrm flipV="1">
              <a:off x="5346904" y="4489175"/>
              <a:ext cx="0" cy="121671"/>
            </a:xfrm>
            <a:prstGeom prst="line">
              <a:avLst/>
            </a:prstGeom>
            <a:noFill/>
            <a:ln w="28575" cap="flat" cmpd="sng" algn="ctr">
              <a:solidFill>
                <a:schemeClr val="accent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4E99A690-628A-1B4A-8F06-9BA6913E693A}"/>
                </a:ext>
              </a:extLst>
            </p:cNvPr>
            <p:cNvCxnSpPr>
              <a:cxnSpLocks/>
            </p:cNvCxnSpPr>
            <p:nvPr/>
          </p:nvCxnSpPr>
          <p:spPr bwMode="auto">
            <a:xfrm flipV="1">
              <a:off x="5654879" y="4489175"/>
              <a:ext cx="0" cy="121671"/>
            </a:xfrm>
            <a:prstGeom prst="line">
              <a:avLst/>
            </a:prstGeom>
            <a:noFill/>
            <a:ln w="28575" cap="flat" cmpd="sng" algn="ctr">
              <a:solidFill>
                <a:schemeClr val="accent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8EAFC5B2-1080-2445-A226-8AC7BE5EACAA}"/>
                </a:ext>
              </a:extLst>
            </p:cNvPr>
            <p:cNvCxnSpPr>
              <a:cxnSpLocks/>
            </p:cNvCxnSpPr>
            <p:nvPr/>
          </p:nvCxnSpPr>
          <p:spPr bwMode="auto">
            <a:xfrm flipV="1">
              <a:off x="6099379" y="4489175"/>
              <a:ext cx="0" cy="121671"/>
            </a:xfrm>
            <a:prstGeom prst="line">
              <a:avLst/>
            </a:prstGeom>
            <a:noFill/>
            <a:ln w="28575" cap="flat" cmpd="sng" algn="ctr">
              <a:solidFill>
                <a:schemeClr val="accent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51F3E3AA-E231-8547-B766-A61450025E82}"/>
                </a:ext>
              </a:extLst>
            </p:cNvPr>
            <p:cNvCxnSpPr>
              <a:cxnSpLocks/>
            </p:cNvCxnSpPr>
            <p:nvPr/>
          </p:nvCxnSpPr>
          <p:spPr bwMode="auto">
            <a:xfrm flipV="1">
              <a:off x="6157728" y="4489175"/>
              <a:ext cx="0" cy="121671"/>
            </a:xfrm>
            <a:prstGeom prst="line">
              <a:avLst/>
            </a:prstGeom>
            <a:noFill/>
            <a:ln w="28575" cap="flat" cmpd="sng" algn="ctr">
              <a:solidFill>
                <a:schemeClr val="accent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5B39C48F-DD8E-844B-9D8C-EA90F99CCC23}"/>
                </a:ext>
              </a:extLst>
            </p:cNvPr>
            <p:cNvCxnSpPr>
              <a:cxnSpLocks/>
            </p:cNvCxnSpPr>
            <p:nvPr/>
          </p:nvCxnSpPr>
          <p:spPr bwMode="auto">
            <a:xfrm flipV="1">
              <a:off x="5224278" y="4489175"/>
              <a:ext cx="0" cy="121671"/>
            </a:xfrm>
            <a:prstGeom prst="line">
              <a:avLst/>
            </a:prstGeom>
            <a:noFill/>
            <a:ln w="28575" cap="flat" cmpd="sng" algn="ctr">
              <a:solidFill>
                <a:schemeClr val="accent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E6256AD9-A7C9-B943-9B9F-989E6D023FF9}"/>
                </a:ext>
              </a:extLst>
            </p:cNvPr>
            <p:cNvCxnSpPr>
              <a:cxnSpLocks/>
            </p:cNvCxnSpPr>
            <p:nvPr/>
          </p:nvCxnSpPr>
          <p:spPr bwMode="auto">
            <a:xfrm flipV="1">
              <a:off x="5262378" y="4489175"/>
              <a:ext cx="0" cy="121671"/>
            </a:xfrm>
            <a:prstGeom prst="line">
              <a:avLst/>
            </a:prstGeom>
            <a:noFill/>
            <a:ln w="28575" cap="flat" cmpd="sng" algn="ctr">
              <a:solidFill>
                <a:schemeClr val="accent1"/>
              </a:solidFill>
              <a:prstDash val="solid"/>
              <a:round/>
              <a:headEnd type="none" w="med" len="med"/>
              <a:tailEnd type="none" w="med" len="med"/>
            </a:ln>
            <a:effectLst/>
          </p:spPr>
        </p:cxnSp>
      </p:grpSp>
    </p:spTree>
    <p:extLst>
      <p:ext uri="{BB962C8B-B14F-4D97-AF65-F5344CB8AC3E}">
        <p14:creationId xmlns:p14="http://schemas.microsoft.com/office/powerpoint/2010/main" val="861498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a:xfrm>
            <a:off x="609758" y="238127"/>
            <a:ext cx="10896441" cy="1362073"/>
          </a:xfrm>
        </p:spPr>
        <p:txBody>
          <a:bodyPr/>
          <a:lstStyle/>
          <a:p>
            <a:r>
              <a:rPr lang="en-US" altLang="en-US" dirty="0"/>
              <a:t>SKYSCRAPER-07: Atezolizumab ± Tiragolumab in Unresectable Esophageal SCC Without Progression After Definitive Chemoradiation </a:t>
            </a:r>
            <a:endParaRPr lang="en-US" dirty="0"/>
          </a:p>
        </p:txBody>
      </p:sp>
      <p:sp>
        <p:nvSpPr>
          <p:cNvPr id="15" name="Content Placeholder 1">
            <a:extLst>
              <a:ext uri="{FF2B5EF4-FFF2-40B4-BE49-F238E27FC236}">
                <a16:creationId xmlns:a16="http://schemas.microsoft.com/office/drawing/2014/main" id="{334EFCFA-5B49-A041-AFF2-A3962DA615BD}"/>
              </a:ext>
            </a:extLst>
          </p:cNvPr>
          <p:cNvSpPr>
            <a:spLocks noGrp="1"/>
          </p:cNvSpPr>
          <p:nvPr>
            <p:ph idx="1"/>
          </p:nvPr>
        </p:nvSpPr>
        <p:spPr>
          <a:xfrm>
            <a:off x="604675" y="1748969"/>
            <a:ext cx="10877529" cy="4414763"/>
          </a:xfrm>
        </p:spPr>
        <p:txBody>
          <a:bodyPr/>
          <a:lstStyle/>
          <a:p>
            <a:r>
              <a:rPr lang="en-US" dirty="0"/>
              <a:t>Phase III randomized, double-blinded, placebo-controlled study</a:t>
            </a:r>
          </a:p>
          <a:p>
            <a:endParaRPr lang="en-US" dirty="0"/>
          </a:p>
          <a:p>
            <a:endParaRPr lang="en-US" dirty="0"/>
          </a:p>
          <a:p>
            <a:endParaRPr lang="en-US" dirty="0"/>
          </a:p>
          <a:p>
            <a:endParaRPr lang="en-US" dirty="0"/>
          </a:p>
          <a:p>
            <a:pPr lvl="0">
              <a:buClr>
                <a:srgbClr val="000000"/>
              </a:buClr>
              <a:defRPr/>
            </a:pPr>
            <a:r>
              <a:rPr lang="en-US" dirty="0">
                <a:solidFill>
                  <a:srgbClr val="000000"/>
                </a:solidFill>
              </a:rPr>
              <a:t>Primary endpoint: PFS (arm A vs C), OS (arm A vs C and arm B vs C)</a:t>
            </a:r>
          </a:p>
          <a:p>
            <a:pPr lvl="0">
              <a:buClr>
                <a:srgbClr val="000000"/>
              </a:buClr>
              <a:defRPr/>
            </a:pPr>
            <a:r>
              <a:rPr lang="en-US" dirty="0">
                <a:solidFill>
                  <a:srgbClr val="000000"/>
                </a:solidFill>
              </a:rPr>
              <a:t>Secondary endpoints: PFS (arm B vs C and arm A vs B), OS (arm A vs B), ORR, </a:t>
            </a:r>
            <a:r>
              <a:rPr lang="en-US" dirty="0" err="1">
                <a:solidFill>
                  <a:srgbClr val="000000"/>
                </a:solidFill>
              </a:rPr>
              <a:t>DoR</a:t>
            </a:r>
            <a:r>
              <a:rPr lang="en-US" dirty="0">
                <a:solidFill>
                  <a:srgbClr val="000000"/>
                </a:solidFill>
              </a:rPr>
              <a:t>, safety, PK/PD</a:t>
            </a:r>
          </a:p>
        </p:txBody>
      </p:sp>
      <p:sp>
        <p:nvSpPr>
          <p:cNvPr id="4" name="Text Box 15">
            <a:extLst>
              <a:ext uri="{FF2B5EF4-FFF2-40B4-BE49-F238E27FC236}">
                <a16:creationId xmlns:a16="http://schemas.microsoft.com/office/drawing/2014/main" id="{71677349-4335-410F-8773-7DF277E4546F}"/>
              </a:ext>
            </a:extLst>
          </p:cNvPr>
          <p:cNvSpPr txBox="1">
            <a:spLocks noChangeArrowheads="1"/>
          </p:cNvSpPr>
          <p:nvPr/>
        </p:nvSpPr>
        <p:spPr bwMode="auto">
          <a:xfrm>
            <a:off x="438629" y="639046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NCT04543617.</a:t>
            </a:r>
          </a:p>
        </p:txBody>
      </p:sp>
      <p:sp>
        <p:nvSpPr>
          <p:cNvPr id="7" name="Rectangle 8">
            <a:extLst>
              <a:ext uri="{FF2B5EF4-FFF2-40B4-BE49-F238E27FC236}">
                <a16:creationId xmlns:a16="http://schemas.microsoft.com/office/drawing/2014/main" id="{4FC9CBEC-8060-42C8-B45C-C4171BD93BD9}"/>
              </a:ext>
            </a:extLst>
          </p:cNvPr>
          <p:cNvSpPr>
            <a:spLocks noChangeArrowheads="1"/>
          </p:cNvSpPr>
          <p:nvPr/>
        </p:nvSpPr>
        <p:spPr bwMode="auto">
          <a:xfrm>
            <a:off x="9389569" y="6356697"/>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sp>
        <p:nvSpPr>
          <p:cNvPr id="8" name="Text Box 23">
            <a:extLst>
              <a:ext uri="{FF2B5EF4-FFF2-40B4-BE49-F238E27FC236}">
                <a16:creationId xmlns:a16="http://schemas.microsoft.com/office/drawing/2014/main" id="{CA2BAE6A-967C-D84B-B3BA-34E02D6292BE}"/>
              </a:ext>
            </a:extLst>
          </p:cNvPr>
          <p:cNvSpPr txBox="1">
            <a:spLocks noChangeArrowheads="1"/>
          </p:cNvSpPr>
          <p:nvPr/>
        </p:nvSpPr>
        <p:spPr bwMode="auto">
          <a:xfrm>
            <a:off x="868759" y="2580023"/>
            <a:ext cx="3899126"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GB" altLang="en-US" sz="1800" b="0" dirty="0">
                <a:solidFill>
                  <a:schemeClr val="bg1"/>
                </a:solidFill>
                <a:latin typeface="Calibri" panose="020F0502020204030204" pitchFamily="34" charset="0"/>
              </a:rPr>
              <a:t>Patients with </a:t>
            </a:r>
            <a:br>
              <a:rPr lang="en-GB" altLang="en-US" sz="1800" b="0" dirty="0">
                <a:solidFill>
                  <a:schemeClr val="bg1"/>
                </a:solidFill>
                <a:latin typeface="Calibri" panose="020F0502020204030204" pitchFamily="34" charset="0"/>
              </a:rPr>
            </a:br>
            <a:r>
              <a:rPr lang="en-GB" altLang="en-US" sz="1800" b="0" dirty="0">
                <a:solidFill>
                  <a:schemeClr val="bg1"/>
                </a:solidFill>
                <a:latin typeface="Calibri" panose="020F0502020204030204" pitchFamily="34" charset="0"/>
              </a:rPr>
              <a:t>unresectable squamous cell carcinoma of the esophagus who received definitive chemoradiation,</a:t>
            </a:r>
          </a:p>
          <a:p>
            <a:pPr algn="ctr">
              <a:lnSpc>
                <a:spcPct val="100000"/>
              </a:lnSpc>
              <a:spcBef>
                <a:spcPct val="0"/>
              </a:spcBef>
              <a:spcAft>
                <a:spcPct val="0"/>
              </a:spcAft>
              <a:buClrTx/>
              <a:buNone/>
            </a:pPr>
            <a:r>
              <a:rPr lang="en-GB" altLang="en-US" sz="1800" b="0" dirty="0">
                <a:solidFill>
                  <a:schemeClr val="bg1"/>
                </a:solidFill>
                <a:latin typeface="Calibri" panose="020F0502020204030204" pitchFamily="34" charset="0"/>
              </a:rPr>
              <a:t>ECOG PS 0/1, </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(N = </a:t>
            </a:r>
            <a:r>
              <a:rPr lang="en-GB" altLang="en-US" sz="1800" dirty="0">
                <a:solidFill>
                  <a:schemeClr val="bg1"/>
                </a:solidFill>
                <a:latin typeface="Calibri" panose="020F0502020204030204" pitchFamily="34" charset="0"/>
              </a:rPr>
              <a:t>750</a:t>
            </a:r>
            <a:r>
              <a:rPr lang="en-GB" altLang="en-US" sz="1800" b="0" dirty="0">
                <a:solidFill>
                  <a:schemeClr val="bg1"/>
                </a:solidFill>
                <a:latin typeface="Calibri" panose="020F0502020204030204" pitchFamily="34" charset="0"/>
              </a:rPr>
              <a:t>)</a:t>
            </a:r>
            <a:endParaRPr lang="en-US" altLang="en-US" sz="1800" b="0" dirty="0">
              <a:solidFill>
                <a:schemeClr val="bg1"/>
              </a:solidFill>
              <a:latin typeface="Calibri" panose="020F0502020204030204" pitchFamily="34" charset="0"/>
            </a:endParaRPr>
          </a:p>
        </p:txBody>
      </p:sp>
      <p:sp>
        <p:nvSpPr>
          <p:cNvPr id="18" name="Rectangle 24">
            <a:extLst>
              <a:ext uri="{FF2B5EF4-FFF2-40B4-BE49-F238E27FC236}">
                <a16:creationId xmlns:a16="http://schemas.microsoft.com/office/drawing/2014/main" id="{C59295E3-A85E-4747-8962-8E200F983FDF}"/>
              </a:ext>
            </a:extLst>
          </p:cNvPr>
          <p:cNvSpPr>
            <a:spLocks noChangeArrowheads="1"/>
          </p:cNvSpPr>
          <p:nvPr/>
        </p:nvSpPr>
        <p:spPr bwMode="auto">
          <a:xfrm>
            <a:off x="6961188" y="2581496"/>
            <a:ext cx="3899126" cy="548640"/>
          </a:xfrm>
          <a:prstGeom prst="rect">
            <a:avLst/>
          </a:prstGeom>
          <a:solidFill>
            <a:schemeClr val="accent1"/>
          </a:solidFill>
          <a:ln w="9525">
            <a:noFill/>
            <a:miter lim="800000"/>
            <a:headEnd/>
            <a:tailEnd/>
          </a:ln>
        </p:spPr>
        <p:txBody>
          <a:bodyPr wrap="square" anchor="ctr" anchorCtr="1"/>
          <a:lstStyle/>
          <a:p>
            <a:pPr algn="ctr">
              <a:defRPr/>
            </a:pPr>
            <a:r>
              <a:rPr lang="en-US" sz="1400" b="1" dirty="0">
                <a:latin typeface="Calibri" panose="020F0502020204030204" pitchFamily="34" charset="0"/>
                <a:cs typeface="Arial" charset="0"/>
              </a:rPr>
              <a:t>Arm A: </a:t>
            </a:r>
          </a:p>
          <a:p>
            <a:pPr algn="ctr">
              <a:defRPr/>
            </a:pPr>
            <a:r>
              <a:rPr lang="en-US" sz="1400" b="0" dirty="0">
                <a:latin typeface="Calibri" panose="020F0502020204030204" pitchFamily="34" charset="0"/>
                <a:cs typeface="Arial" charset="0"/>
              </a:rPr>
              <a:t>Atezolizumab 1200 mg </a:t>
            </a:r>
            <a:r>
              <a:rPr lang="en-US" sz="1400" dirty="0">
                <a:latin typeface="Calibri" panose="020F0502020204030204" pitchFamily="34" charset="0"/>
                <a:cs typeface="Arial" charset="0"/>
              </a:rPr>
              <a:t>+ Tiragolumab 600 mg Q3W</a:t>
            </a:r>
            <a:endParaRPr lang="en-US" sz="1400" b="0" dirty="0">
              <a:latin typeface="Calibri" panose="020F0502020204030204" pitchFamily="34" charset="0"/>
              <a:cs typeface="Arial" charset="0"/>
            </a:endParaRPr>
          </a:p>
        </p:txBody>
      </p:sp>
      <p:sp>
        <p:nvSpPr>
          <p:cNvPr id="19" name="Rectangle 25">
            <a:extLst>
              <a:ext uri="{FF2B5EF4-FFF2-40B4-BE49-F238E27FC236}">
                <a16:creationId xmlns:a16="http://schemas.microsoft.com/office/drawing/2014/main" id="{A1E10316-45F8-254C-86B4-A264E3429B3C}"/>
              </a:ext>
            </a:extLst>
          </p:cNvPr>
          <p:cNvSpPr>
            <a:spLocks noChangeArrowheads="1"/>
          </p:cNvSpPr>
          <p:nvPr/>
        </p:nvSpPr>
        <p:spPr bwMode="auto">
          <a:xfrm>
            <a:off x="6961188" y="3794760"/>
            <a:ext cx="3899126" cy="548640"/>
          </a:xfrm>
          <a:prstGeom prst="rect">
            <a:avLst/>
          </a:prstGeom>
          <a:solidFill>
            <a:schemeClr val="accent4"/>
          </a:solidFill>
          <a:ln w="9525">
            <a:noFill/>
            <a:miter lim="800000"/>
            <a:headEnd/>
            <a:tailEnd/>
          </a:ln>
        </p:spPr>
        <p:txBody>
          <a:bodyPr wrap="square" anchor="ctr" anchorCtr="1"/>
          <a:lstStyle/>
          <a:p>
            <a:pPr algn="ctr">
              <a:defRPr/>
            </a:pPr>
            <a:r>
              <a:rPr lang="en-US" sz="1400" b="1" dirty="0">
                <a:latin typeface="Calibri" panose="020F0502020204030204" pitchFamily="34" charset="0"/>
                <a:cs typeface="Arial" charset="0"/>
              </a:rPr>
              <a:t>Arm C: </a:t>
            </a:r>
          </a:p>
          <a:p>
            <a:pPr algn="ctr">
              <a:defRPr/>
            </a:pPr>
            <a:r>
              <a:rPr lang="en-US" sz="1400" b="0" dirty="0">
                <a:latin typeface="Calibri" panose="020F0502020204030204" pitchFamily="34" charset="0"/>
                <a:cs typeface="+mn-cs"/>
              </a:rPr>
              <a:t>Placebo + Placebo Q3W</a:t>
            </a:r>
          </a:p>
        </p:txBody>
      </p:sp>
      <p:sp>
        <p:nvSpPr>
          <p:cNvPr id="20" name="Rectangle 28">
            <a:extLst>
              <a:ext uri="{FF2B5EF4-FFF2-40B4-BE49-F238E27FC236}">
                <a16:creationId xmlns:a16="http://schemas.microsoft.com/office/drawing/2014/main" id="{DC7A96F9-A82F-FE49-B702-0A5E35E59B7A}"/>
              </a:ext>
            </a:extLst>
          </p:cNvPr>
          <p:cNvSpPr>
            <a:spLocks noChangeArrowheads="1"/>
          </p:cNvSpPr>
          <p:nvPr/>
        </p:nvSpPr>
        <p:spPr bwMode="auto">
          <a:xfrm>
            <a:off x="6961188" y="3194754"/>
            <a:ext cx="3899126" cy="548640"/>
          </a:xfrm>
          <a:prstGeom prst="rect">
            <a:avLst/>
          </a:prstGeom>
          <a:solidFill>
            <a:schemeClr val="accent3"/>
          </a:solidFill>
          <a:ln w="9525">
            <a:noFill/>
            <a:miter lim="800000"/>
            <a:headEnd/>
            <a:tailEnd/>
          </a:ln>
        </p:spPr>
        <p:txBody>
          <a:bodyPr wrap="square" anchor="ctr" anchorCtr="1"/>
          <a:lstStyle/>
          <a:p>
            <a:pPr algn="ctr">
              <a:defRPr/>
            </a:pPr>
            <a:r>
              <a:rPr lang="en-US" sz="1400" b="1" dirty="0">
                <a:latin typeface="Calibri" panose="020F0502020204030204" pitchFamily="34" charset="0"/>
                <a:cs typeface="Arial" charset="0"/>
              </a:rPr>
              <a:t>Arm B: </a:t>
            </a:r>
          </a:p>
          <a:p>
            <a:pPr algn="ctr">
              <a:defRPr/>
            </a:pPr>
            <a:r>
              <a:rPr lang="en-US" sz="1400" dirty="0">
                <a:latin typeface="Calibri" panose="020F0502020204030204" pitchFamily="34" charset="0"/>
                <a:cs typeface="Arial" charset="0"/>
              </a:rPr>
              <a:t>Atezolizumab 1200 mg + Placebo Q3W</a:t>
            </a:r>
            <a:endParaRPr lang="en-US" sz="1400" b="0" dirty="0">
              <a:latin typeface="Calibri" panose="020F0502020204030204" pitchFamily="34" charset="0"/>
              <a:cs typeface="+mn-cs"/>
            </a:endParaRPr>
          </a:p>
        </p:txBody>
      </p:sp>
      <p:sp>
        <p:nvSpPr>
          <p:cNvPr id="22" name="Line 26">
            <a:extLst>
              <a:ext uri="{FF2B5EF4-FFF2-40B4-BE49-F238E27FC236}">
                <a16:creationId xmlns:a16="http://schemas.microsoft.com/office/drawing/2014/main" id="{2E9D112A-A7FD-1E48-937F-8890299FBCE7}"/>
              </a:ext>
            </a:extLst>
          </p:cNvPr>
          <p:cNvSpPr>
            <a:spLocks noChangeShapeType="1"/>
          </p:cNvSpPr>
          <p:nvPr/>
        </p:nvSpPr>
        <p:spPr bwMode="auto">
          <a:xfrm>
            <a:off x="6469062" y="3937540"/>
            <a:ext cx="406400" cy="22860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3" name="Line 27">
            <a:extLst>
              <a:ext uri="{FF2B5EF4-FFF2-40B4-BE49-F238E27FC236}">
                <a16:creationId xmlns:a16="http://schemas.microsoft.com/office/drawing/2014/main" id="{AB230CC5-00AA-D74F-AE3E-AD9BD7C4FA31}"/>
              </a:ext>
            </a:extLst>
          </p:cNvPr>
          <p:cNvSpPr>
            <a:spLocks noChangeShapeType="1"/>
          </p:cNvSpPr>
          <p:nvPr/>
        </p:nvSpPr>
        <p:spPr bwMode="auto">
          <a:xfrm flipV="1">
            <a:off x="6469070" y="2791543"/>
            <a:ext cx="406392" cy="23494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4" name="Line 32">
            <a:extLst>
              <a:ext uri="{FF2B5EF4-FFF2-40B4-BE49-F238E27FC236}">
                <a16:creationId xmlns:a16="http://schemas.microsoft.com/office/drawing/2014/main" id="{0509539F-C347-7B48-BFFD-4C5A79E017F1}"/>
              </a:ext>
            </a:extLst>
          </p:cNvPr>
          <p:cNvSpPr>
            <a:spLocks noChangeShapeType="1"/>
          </p:cNvSpPr>
          <p:nvPr/>
        </p:nvSpPr>
        <p:spPr bwMode="auto">
          <a:xfrm>
            <a:off x="6469062" y="3486572"/>
            <a:ext cx="406399"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5" name="Rectangle 28">
            <a:extLst>
              <a:ext uri="{FF2B5EF4-FFF2-40B4-BE49-F238E27FC236}">
                <a16:creationId xmlns:a16="http://schemas.microsoft.com/office/drawing/2014/main" id="{4553C868-DC12-824E-8C43-E10831E52569}"/>
              </a:ext>
            </a:extLst>
          </p:cNvPr>
          <p:cNvSpPr>
            <a:spLocks noChangeArrowheads="1"/>
          </p:cNvSpPr>
          <p:nvPr/>
        </p:nvSpPr>
        <p:spPr bwMode="auto">
          <a:xfrm>
            <a:off x="5156651" y="3026489"/>
            <a:ext cx="1221241" cy="822960"/>
          </a:xfrm>
          <a:prstGeom prst="rect">
            <a:avLst/>
          </a:prstGeom>
          <a:solidFill>
            <a:schemeClr val="tx2">
              <a:lumMod val="50000"/>
            </a:schemeClr>
          </a:solidFill>
          <a:ln w="9525">
            <a:noFill/>
            <a:miter lim="800000"/>
            <a:headEnd/>
            <a:tailEnd/>
          </a:ln>
        </p:spPr>
        <p:txBody>
          <a:bodyPr wrap="square" anchor="ctr" anchorCtr="1"/>
          <a:lstStyle/>
          <a:p>
            <a:pPr algn="ctr">
              <a:defRPr/>
            </a:pPr>
            <a:r>
              <a:rPr lang="en-US" sz="1400" dirty="0">
                <a:latin typeface="Calibri" panose="020F0502020204030204" pitchFamily="34" charset="0"/>
                <a:cs typeface="Arial" charset="0"/>
              </a:rPr>
              <a:t>Randomized 1:1:1</a:t>
            </a:r>
            <a:endParaRPr lang="en-US" sz="1400" b="0" dirty="0">
              <a:latin typeface="Calibri" panose="020F0502020204030204" pitchFamily="34" charset="0"/>
              <a:cs typeface="+mn-cs"/>
            </a:endParaRPr>
          </a:p>
        </p:txBody>
      </p:sp>
      <p:sp>
        <p:nvSpPr>
          <p:cNvPr id="27" name="Line 27">
            <a:extLst>
              <a:ext uri="{FF2B5EF4-FFF2-40B4-BE49-F238E27FC236}">
                <a16:creationId xmlns:a16="http://schemas.microsoft.com/office/drawing/2014/main" id="{0C0F43B1-8526-594C-B709-1C40953D6DB6}"/>
              </a:ext>
            </a:extLst>
          </p:cNvPr>
          <p:cNvSpPr>
            <a:spLocks noChangeShapeType="1"/>
          </p:cNvSpPr>
          <p:nvPr/>
        </p:nvSpPr>
        <p:spPr bwMode="auto">
          <a:xfrm flipV="1">
            <a:off x="4495800" y="3486572"/>
            <a:ext cx="54417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pic>
        <p:nvPicPr>
          <p:cNvPr id="33" name="Picture 32" descr="A picture containing text, ax, wheel&#10;&#10;Description automatically generated">
            <a:extLst>
              <a:ext uri="{FF2B5EF4-FFF2-40B4-BE49-F238E27FC236}">
                <a16:creationId xmlns:a16="http://schemas.microsoft.com/office/drawing/2014/main" id="{F9ED2714-F0EC-4E14-A6DB-687FA44995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Tree>
    <p:extLst>
      <p:ext uri="{BB962C8B-B14F-4D97-AF65-F5344CB8AC3E}">
        <p14:creationId xmlns:p14="http://schemas.microsoft.com/office/powerpoint/2010/main" val="6994339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SKYSCRAPER-02: Carboplatin and Etoposide ± Tiragolumab in Untreated ES-SCLC</a:t>
            </a:r>
          </a:p>
        </p:txBody>
      </p:sp>
      <p:sp>
        <p:nvSpPr>
          <p:cNvPr id="2" name="Content Placeholder 1">
            <a:extLst>
              <a:ext uri="{FF2B5EF4-FFF2-40B4-BE49-F238E27FC236}">
                <a16:creationId xmlns:a16="http://schemas.microsoft.com/office/drawing/2014/main" id="{C307804C-A39E-4804-8157-2E2A48E9E795}"/>
              </a:ext>
            </a:extLst>
          </p:cNvPr>
          <p:cNvSpPr>
            <a:spLocks noGrp="1"/>
          </p:cNvSpPr>
          <p:nvPr>
            <p:ph idx="1"/>
          </p:nvPr>
        </p:nvSpPr>
        <p:spPr>
          <a:xfrm>
            <a:off x="604675" y="1513047"/>
            <a:ext cx="11130125" cy="4650686"/>
          </a:xfrm>
        </p:spPr>
        <p:txBody>
          <a:bodyPr/>
          <a:lstStyle/>
          <a:p>
            <a:r>
              <a:rPr lang="en-US" dirty="0"/>
              <a:t>Phase III randomized, double-blinded, placebo-controlled study</a:t>
            </a:r>
          </a:p>
          <a:p>
            <a:endParaRPr lang="en-US" dirty="0"/>
          </a:p>
          <a:p>
            <a:endParaRPr lang="en-US" dirty="0"/>
          </a:p>
          <a:p>
            <a:endParaRPr lang="en-US" dirty="0"/>
          </a:p>
          <a:p>
            <a:pPr marL="0" indent="0">
              <a:buNone/>
            </a:pPr>
            <a:endParaRPr lang="en-US" dirty="0"/>
          </a:p>
          <a:p>
            <a:pPr lvl="0"/>
            <a:r>
              <a:rPr lang="en-US" dirty="0"/>
              <a:t>March 2022 press release: </a:t>
            </a:r>
            <a:r>
              <a:rPr lang="en-US" dirty="0" err="1"/>
              <a:t>tiragolumab</a:t>
            </a:r>
            <a:r>
              <a:rPr lang="en-US" dirty="0"/>
              <a:t> + atezolizumab and chemotherapy did not meet coprimary endpoint of PFS </a:t>
            </a:r>
          </a:p>
          <a:p>
            <a:pPr lvl="1"/>
            <a:r>
              <a:rPr lang="en-US" dirty="0"/>
              <a:t>Await presentation of complete data at upcoming meeting </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414339" y="2638095"/>
            <a:ext cx="52369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untreated ES-SCLC; measurable </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disease; ECOG PS 0/1; no symptomatic or actively progressing CNS metastases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a:t>
            </a:r>
            <a:r>
              <a:rPr lang="en-GB" altLang="en-US" sz="1800" dirty="0">
                <a:solidFill>
                  <a:srgbClr val="000000"/>
                </a:solidFill>
                <a:latin typeface="Calibri" panose="020F0502020204030204" pitchFamily="34" charset="0"/>
                <a:cs typeface="Arial" panose="020B0604020202020204" pitchFamily="34" charset="0"/>
              </a:rPr>
              <a:t>490</a:t>
            </a: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6502138" y="2431002"/>
            <a:ext cx="4767337" cy="70326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Tiragolumab </a:t>
            </a:r>
            <a:r>
              <a:rPr kumimoji="0" lang="en-US" altLang="en-US" sz="18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600 mg IV </a:t>
            </a: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b="1" dirty="0">
                <a:solidFill>
                  <a:srgbClr val="FFFFFF"/>
                </a:solidFill>
                <a:latin typeface="Calibri" panose="020F0502020204030204" pitchFamily="34" charset="0"/>
                <a:cs typeface="Arial" panose="020B0604020202020204" pitchFamily="34" charset="0"/>
              </a:rPr>
              <a:t>Atezolizumab </a:t>
            </a:r>
            <a:r>
              <a:rPr lang="en-US" altLang="en-US" sz="1800" dirty="0">
                <a:solidFill>
                  <a:srgbClr val="FFFFFF"/>
                </a:solidFill>
                <a:latin typeface="Calibri" panose="020F0502020204030204" pitchFamily="34" charset="0"/>
                <a:cs typeface="Arial" panose="020B0604020202020204" pitchFamily="34" charset="0"/>
              </a:rPr>
              <a:t>1200 mg IV + </a:t>
            </a:r>
            <a:r>
              <a:rPr lang="en-US" altLang="en-US" sz="1800" b="1" dirty="0">
                <a:solidFill>
                  <a:srgbClr val="FFFFFF"/>
                </a:solidFill>
                <a:latin typeface="Calibri" panose="020F0502020204030204" pitchFamily="34" charset="0"/>
                <a:cs typeface="Arial" panose="020B0604020202020204" pitchFamily="34" charset="0"/>
              </a:rPr>
              <a:t>CE</a:t>
            </a:r>
            <a:r>
              <a:rPr lang="en-US" altLang="en-US" sz="1800" dirty="0">
                <a:solidFill>
                  <a:srgbClr val="FFFFFF"/>
                </a:solidFill>
                <a:latin typeface="Calibri" panose="020F0502020204030204" pitchFamily="34" charset="0"/>
                <a:cs typeface="Arial" panose="020B0604020202020204" pitchFamily="34" charset="0"/>
              </a:rPr>
              <a:t>* Q3W</a:t>
            </a:r>
            <a:endParaRPr kumimoji="0" lang="en-US" altLang="en-US" sz="18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6502139" y="3203289"/>
            <a:ext cx="4767336" cy="703262"/>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Placebo + </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b="1" dirty="0">
                <a:solidFill>
                  <a:srgbClr val="FFFFFF"/>
                </a:solidFill>
                <a:latin typeface="Calibri" panose="020F0502020204030204" pitchFamily="34" charset="0"/>
                <a:cs typeface="Arial" panose="020B0604020202020204" pitchFamily="34" charset="0"/>
              </a:rPr>
              <a:t>Atezolizumab </a:t>
            </a:r>
            <a:r>
              <a:rPr lang="en-US" altLang="en-US" sz="1800" dirty="0">
                <a:solidFill>
                  <a:srgbClr val="FFFFFF"/>
                </a:solidFill>
                <a:latin typeface="Calibri" panose="020F0502020204030204" pitchFamily="34" charset="0"/>
                <a:cs typeface="Arial" panose="020B0604020202020204" pitchFamily="34" charset="0"/>
              </a:rPr>
              <a:t>1200 mg IV + </a:t>
            </a:r>
            <a:r>
              <a:rPr lang="en-US" altLang="en-US" sz="1800" b="1" dirty="0">
                <a:solidFill>
                  <a:srgbClr val="FFFFFF"/>
                </a:solidFill>
                <a:latin typeface="Calibri" panose="020F0502020204030204" pitchFamily="34" charset="0"/>
                <a:cs typeface="Arial" panose="020B0604020202020204" pitchFamily="34" charset="0"/>
              </a:rPr>
              <a:t>CE</a:t>
            </a:r>
            <a:r>
              <a:rPr lang="en-US" altLang="en-US" sz="1800" dirty="0">
                <a:solidFill>
                  <a:srgbClr val="FFFFFF"/>
                </a:solidFill>
                <a:latin typeface="Calibri" panose="020F0502020204030204" pitchFamily="34" charset="0"/>
                <a:cs typeface="Arial" panose="020B0604020202020204" pitchFamily="34" charset="0"/>
              </a:rPr>
              <a:t>* Q3W</a:t>
            </a:r>
            <a:endPar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467" name="Line 53">
            <a:extLst>
              <a:ext uri="{FF2B5EF4-FFF2-40B4-BE49-F238E27FC236}">
                <a16:creationId xmlns:a16="http://schemas.microsoft.com/office/drawing/2014/main" id="{19B47B8E-7D11-46DE-BD1E-B2309FDE5C23}"/>
              </a:ext>
            </a:extLst>
          </p:cNvPr>
          <p:cNvSpPr>
            <a:spLocks noChangeShapeType="1"/>
          </p:cNvSpPr>
          <p:nvPr/>
        </p:nvSpPr>
        <p:spPr bwMode="auto">
          <a:xfrm>
            <a:off x="5765541" y="3211227"/>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5765541" y="2752562"/>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1" name="Rectangle 8">
            <a:extLst>
              <a:ext uri="{FF2B5EF4-FFF2-40B4-BE49-F238E27FC236}">
                <a16:creationId xmlns:a16="http://schemas.microsoft.com/office/drawing/2014/main" id="{D7A84B76-E893-4798-99CB-43F1343A8F6D}"/>
              </a:ext>
            </a:extLst>
          </p:cNvPr>
          <p:cNvSpPr>
            <a:spLocks noChangeArrowheads="1"/>
          </p:cNvSpPr>
          <p:nvPr/>
        </p:nvSpPr>
        <p:spPr bwMode="auto">
          <a:xfrm>
            <a:off x="9389569" y="6356697"/>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3"/>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6" name="Text Box 11">
            <a:extLst>
              <a:ext uri="{FF2B5EF4-FFF2-40B4-BE49-F238E27FC236}">
                <a16:creationId xmlns:a16="http://schemas.microsoft.com/office/drawing/2014/main" id="{C5918773-5EFA-48BC-B809-B1F40A00B1B1}"/>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NCT04256421. </a:t>
            </a:r>
          </a:p>
        </p:txBody>
      </p:sp>
      <p:pic>
        <p:nvPicPr>
          <p:cNvPr id="15" name="Picture 14" descr="A picture containing text, ax, wheel&#10;&#10;Description automatically generated">
            <a:extLst>
              <a:ext uri="{FF2B5EF4-FFF2-40B4-BE49-F238E27FC236}">
                <a16:creationId xmlns:a16="http://schemas.microsoft.com/office/drawing/2014/main" id="{42CE49B5-8741-4E09-BECA-3DC7911F67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3" name="TextBox 2">
            <a:extLst>
              <a:ext uri="{FF2B5EF4-FFF2-40B4-BE49-F238E27FC236}">
                <a16:creationId xmlns:a16="http://schemas.microsoft.com/office/drawing/2014/main" id="{3A0BC1FE-1FA7-4B4B-B1F8-BC3DA53B1299}"/>
              </a:ext>
            </a:extLst>
          </p:cNvPr>
          <p:cNvSpPr txBox="1"/>
          <p:nvPr/>
        </p:nvSpPr>
        <p:spPr bwMode="auto">
          <a:xfrm>
            <a:off x="6502138" y="3960291"/>
            <a:ext cx="41870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*CE = carboplatin Day 1 + etoposide Days 1-3 x 4 cycles. </a:t>
            </a:r>
          </a:p>
        </p:txBody>
      </p:sp>
    </p:spTree>
    <p:extLst>
      <p:ext uri="{BB962C8B-B14F-4D97-AF65-F5344CB8AC3E}">
        <p14:creationId xmlns:p14="http://schemas.microsoft.com/office/powerpoint/2010/main" val="14039233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E714B-A072-A84C-9D66-D3B86B651C8A}"/>
              </a:ext>
            </a:extLst>
          </p:cNvPr>
          <p:cNvSpPr>
            <a:spLocks noGrp="1"/>
          </p:cNvSpPr>
          <p:nvPr>
            <p:ph type="title"/>
          </p:nvPr>
        </p:nvSpPr>
        <p:spPr/>
        <p:txBody>
          <a:bodyPr/>
          <a:lstStyle/>
          <a:p>
            <a:r>
              <a:rPr lang="en-US" dirty="0"/>
              <a:t>Multiple TIGIT mAb Are Currently in Development</a:t>
            </a:r>
          </a:p>
        </p:txBody>
      </p:sp>
      <p:graphicFrame>
        <p:nvGraphicFramePr>
          <p:cNvPr id="3" name="Table 5">
            <a:extLst>
              <a:ext uri="{FF2B5EF4-FFF2-40B4-BE49-F238E27FC236}">
                <a16:creationId xmlns:a16="http://schemas.microsoft.com/office/drawing/2014/main" id="{F5BAECD1-75A0-EC46-BB09-B2DA2C2685FB}"/>
              </a:ext>
            </a:extLst>
          </p:cNvPr>
          <p:cNvGraphicFramePr>
            <a:graphicFrameLocks noGrp="1"/>
          </p:cNvGraphicFramePr>
          <p:nvPr>
            <p:extLst>
              <p:ext uri="{D42A27DB-BD31-4B8C-83A1-F6EECF244321}">
                <p14:modId xmlns:p14="http://schemas.microsoft.com/office/powerpoint/2010/main" val="1277545457"/>
              </p:ext>
            </p:extLst>
          </p:nvPr>
        </p:nvGraphicFramePr>
        <p:xfrm>
          <a:off x="723901" y="1600200"/>
          <a:ext cx="10782301" cy="3931920"/>
        </p:xfrm>
        <a:graphic>
          <a:graphicData uri="http://schemas.openxmlformats.org/drawingml/2006/table">
            <a:tbl>
              <a:tblPr firstRow="1" bandRow="1">
                <a:tableStyleId>{5C22544A-7EE6-4342-B048-85BDC9FD1C3A}</a:tableStyleId>
              </a:tblPr>
              <a:tblGrid>
                <a:gridCol w="2375883">
                  <a:extLst>
                    <a:ext uri="{9D8B030D-6E8A-4147-A177-3AD203B41FA5}">
                      <a16:colId xmlns:a16="http://schemas.microsoft.com/office/drawing/2014/main" val="118868950"/>
                    </a:ext>
                  </a:extLst>
                </a:gridCol>
                <a:gridCol w="1692393">
                  <a:extLst>
                    <a:ext uri="{9D8B030D-6E8A-4147-A177-3AD203B41FA5}">
                      <a16:colId xmlns:a16="http://schemas.microsoft.com/office/drawing/2014/main" val="3481853849"/>
                    </a:ext>
                  </a:extLst>
                </a:gridCol>
                <a:gridCol w="5565661">
                  <a:extLst>
                    <a:ext uri="{9D8B030D-6E8A-4147-A177-3AD203B41FA5}">
                      <a16:colId xmlns:a16="http://schemas.microsoft.com/office/drawing/2014/main" val="232682597"/>
                    </a:ext>
                  </a:extLst>
                </a:gridCol>
                <a:gridCol w="1148364">
                  <a:extLst>
                    <a:ext uri="{9D8B030D-6E8A-4147-A177-3AD203B41FA5}">
                      <a16:colId xmlns:a16="http://schemas.microsoft.com/office/drawing/2014/main" val="2445987735"/>
                    </a:ext>
                  </a:extLst>
                </a:gridCol>
              </a:tblGrid>
              <a:tr h="0">
                <a:tc>
                  <a:txBody>
                    <a:bodyPr/>
                    <a:lstStyle/>
                    <a:p>
                      <a:pPr algn="ctr"/>
                      <a:r>
                        <a:rPr lang="en-US" sz="1600" dirty="0"/>
                        <a:t>Agent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600" dirty="0"/>
                        <a:t>Fc Structure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600" dirty="0"/>
                        <a:t>Indication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600" dirty="0"/>
                        <a:t>Phase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2813873205"/>
                  </a:ext>
                </a:extLst>
              </a:tr>
              <a:tr h="0">
                <a:tc>
                  <a:txBody>
                    <a:bodyPr/>
                    <a:lstStyle/>
                    <a:p>
                      <a:r>
                        <a:rPr lang="en-US" sz="1600" b="1" kern="1200" dirty="0">
                          <a:solidFill>
                            <a:schemeClr val="bg1"/>
                          </a:solidFill>
                          <a:latin typeface="+mn-lt"/>
                          <a:ea typeface="+mn-ea"/>
                          <a:cs typeface="+mn-cs"/>
                        </a:rPr>
                        <a:t>AB-154 (domvanalimab)</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kern="1200" dirty="0">
                          <a:solidFill>
                            <a:schemeClr val="bg1"/>
                          </a:solidFill>
                          <a:latin typeface="+mn-lt"/>
                          <a:ea typeface="+mn-ea"/>
                          <a:cs typeface="+mn-cs"/>
                        </a:rPr>
                        <a:t>Fc inactive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kern="1200" dirty="0">
                          <a:solidFill>
                            <a:schemeClr val="bg1"/>
                          </a:solidFill>
                          <a:latin typeface="+mn-lt"/>
                          <a:ea typeface="+mn-ea"/>
                          <a:cs typeface="+mn-cs"/>
                        </a:rPr>
                        <a:t>NSCLC, melanoma</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kern="1200" dirty="0">
                          <a:solidFill>
                            <a:schemeClr val="bg1"/>
                          </a:solidFill>
                          <a:latin typeface="+mn-lt"/>
                          <a:ea typeface="+mn-ea"/>
                          <a:cs typeface="+mn-cs"/>
                        </a:rPr>
                        <a:t>II/III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689720801"/>
                  </a:ext>
                </a:extLst>
              </a:tr>
              <a:tr h="0">
                <a:tc>
                  <a:txBody>
                    <a:bodyPr/>
                    <a:lstStyle/>
                    <a:p>
                      <a:r>
                        <a:rPr lang="en-US" sz="1600" b="1" kern="1200" dirty="0">
                          <a:solidFill>
                            <a:schemeClr val="bg1"/>
                          </a:solidFill>
                          <a:latin typeface="+mn-lt"/>
                          <a:ea typeface="+mn-ea"/>
                          <a:cs typeface="+mn-cs"/>
                        </a:rPr>
                        <a:t>AB-308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Fc active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Advanced solid tumors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011202023"/>
                  </a:ext>
                </a:extLst>
              </a:tr>
              <a:tr h="0">
                <a:tc>
                  <a:txBody>
                    <a:bodyPr/>
                    <a:lstStyle/>
                    <a:p>
                      <a:r>
                        <a:rPr lang="en-US" sz="1600" b="1" kern="1200" dirty="0">
                          <a:solidFill>
                            <a:schemeClr val="bg1"/>
                          </a:solidFill>
                          <a:latin typeface="+mn-lt"/>
                          <a:ea typeface="+mn-ea"/>
                          <a:cs typeface="+mn-cs"/>
                        </a:rPr>
                        <a:t>BGB-A1217 (ociperlimab)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kern="1200" dirty="0">
                          <a:solidFill>
                            <a:schemeClr val="bg1"/>
                          </a:solidFill>
                          <a:latin typeface="+mn-lt"/>
                          <a:ea typeface="+mn-ea"/>
                          <a:cs typeface="+mn-cs"/>
                        </a:rPr>
                        <a:t>Fc active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kern="1200" dirty="0">
                          <a:solidFill>
                            <a:schemeClr val="bg1"/>
                          </a:solidFill>
                          <a:latin typeface="+mn-lt"/>
                          <a:ea typeface="+mn-ea"/>
                          <a:cs typeface="+mn-cs"/>
                        </a:rPr>
                        <a:t>Advanced solid tumors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kern="1200" dirty="0">
                          <a:solidFill>
                            <a:schemeClr val="bg1"/>
                          </a:solidFill>
                          <a:latin typeface="+mn-lt"/>
                          <a:ea typeface="+mn-ea"/>
                          <a:cs typeface="+mn-cs"/>
                        </a:rPr>
                        <a:t>I/II/III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751635493"/>
                  </a:ext>
                </a:extLst>
              </a:tr>
              <a:tr h="0">
                <a:tc>
                  <a:txBody>
                    <a:bodyPr/>
                    <a:lstStyle/>
                    <a:p>
                      <a:r>
                        <a:rPr lang="en-US" sz="1600" b="1" kern="1200" dirty="0">
                          <a:solidFill>
                            <a:schemeClr val="bg1"/>
                          </a:solidFill>
                          <a:latin typeface="+mn-lt"/>
                          <a:ea typeface="+mn-ea"/>
                          <a:cs typeface="+mn-cs"/>
                        </a:rPr>
                        <a:t>BMS-986207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Nondisclosed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Advanced solid tumors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I/II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923985021"/>
                  </a:ext>
                </a:extLst>
              </a:tr>
              <a:tr h="0">
                <a:tc>
                  <a:txBody>
                    <a:bodyPr/>
                    <a:lstStyle/>
                    <a:p>
                      <a:r>
                        <a:rPr lang="en-US" sz="1600" b="1" kern="1200" dirty="0">
                          <a:solidFill>
                            <a:schemeClr val="bg1"/>
                          </a:solidFill>
                          <a:latin typeface="+mn-lt"/>
                          <a:ea typeface="+mn-ea"/>
                          <a:cs typeface="+mn-cs"/>
                        </a:rPr>
                        <a:t>COM-902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lang="en-US" sz="1600" b="0" kern="1200" noProof="0" dirty="0">
                          <a:solidFill>
                            <a:schemeClr val="bg1"/>
                          </a:solidFill>
                          <a:latin typeface="+mn-lt"/>
                          <a:ea typeface="+mn-ea"/>
                          <a:cs typeface="+mn-cs"/>
                        </a:rPr>
                        <a:t>Nondisclosed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kern="1200" dirty="0">
                          <a:solidFill>
                            <a:schemeClr val="bg1"/>
                          </a:solidFill>
                          <a:latin typeface="+mn-lt"/>
                          <a:ea typeface="+mn-ea"/>
                          <a:cs typeface="+mn-cs"/>
                        </a:rPr>
                        <a:t>Advanced solid tumors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kern="1200" dirty="0">
                          <a:solidFill>
                            <a:schemeClr val="bg1"/>
                          </a:solidFill>
                          <a:latin typeface="+mn-lt"/>
                          <a:ea typeface="+mn-ea"/>
                          <a:cs typeface="+mn-cs"/>
                        </a:rPr>
                        <a:t>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995338920"/>
                  </a:ext>
                </a:extLst>
              </a:tr>
              <a:tr h="0">
                <a:tc>
                  <a:txBody>
                    <a:bodyPr/>
                    <a:lstStyle/>
                    <a:p>
                      <a:r>
                        <a:rPr lang="en-US" sz="1600" b="1" kern="1200" dirty="0">
                          <a:solidFill>
                            <a:schemeClr val="bg1"/>
                          </a:solidFill>
                          <a:latin typeface="+mn-lt"/>
                          <a:ea typeface="+mn-ea"/>
                          <a:cs typeface="+mn-cs"/>
                        </a:rPr>
                        <a:t>EOS-448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Fc active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Advanced solid tumors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I/II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276243266"/>
                  </a:ext>
                </a:extLst>
              </a:tr>
              <a:tr h="0">
                <a:tc>
                  <a:txBody>
                    <a:bodyPr/>
                    <a:lstStyle/>
                    <a:p>
                      <a:r>
                        <a:rPr lang="en-US" sz="1600" b="1" kern="1200" dirty="0">
                          <a:solidFill>
                            <a:schemeClr val="bg1"/>
                          </a:solidFill>
                          <a:latin typeface="+mn-lt"/>
                          <a:ea typeface="+mn-ea"/>
                          <a:cs typeface="+mn-cs"/>
                        </a:rPr>
                        <a:t>IBI-939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lang="en-US" sz="1600" b="0" kern="1200" noProof="0" dirty="0">
                          <a:solidFill>
                            <a:schemeClr val="bg1"/>
                          </a:solidFill>
                          <a:latin typeface="+mn-lt"/>
                          <a:ea typeface="+mn-ea"/>
                          <a:cs typeface="+mn-cs"/>
                        </a:rPr>
                        <a:t>Nondisclosed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kern="1200" dirty="0">
                          <a:solidFill>
                            <a:schemeClr val="bg1"/>
                          </a:solidFill>
                          <a:latin typeface="+mn-lt"/>
                          <a:ea typeface="+mn-ea"/>
                          <a:cs typeface="+mn-cs"/>
                        </a:rPr>
                        <a:t>Advanced solid tumors, lung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kern="1200" dirty="0">
                          <a:solidFill>
                            <a:schemeClr val="bg1"/>
                          </a:solidFill>
                          <a:latin typeface="+mn-lt"/>
                          <a:ea typeface="+mn-ea"/>
                          <a:cs typeface="+mn-cs"/>
                        </a:rPr>
                        <a:t>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407841666"/>
                  </a:ext>
                </a:extLst>
              </a:tr>
              <a:tr h="0">
                <a:tc>
                  <a:txBody>
                    <a:bodyPr/>
                    <a:lstStyle/>
                    <a:p>
                      <a:r>
                        <a:rPr lang="en-US" sz="1600" b="1" kern="1200" dirty="0">
                          <a:solidFill>
                            <a:schemeClr val="bg1"/>
                          </a:solidFill>
                          <a:latin typeface="+mn-lt"/>
                          <a:ea typeface="+mn-ea"/>
                          <a:cs typeface="+mn-cs"/>
                        </a:rPr>
                        <a:t>JS006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lang="en-US" sz="1600" b="0" kern="1200" noProof="0" dirty="0">
                          <a:solidFill>
                            <a:schemeClr val="bg1"/>
                          </a:solidFill>
                          <a:latin typeface="+mn-lt"/>
                          <a:ea typeface="+mn-ea"/>
                          <a:cs typeface="+mn-cs"/>
                        </a:rPr>
                        <a:t>Nondisclosed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Advanced solid tumors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183211753"/>
                  </a:ext>
                </a:extLst>
              </a:tr>
              <a:tr h="0">
                <a:tc>
                  <a:txBody>
                    <a:bodyPr/>
                    <a:lstStyle/>
                    <a:p>
                      <a:r>
                        <a:rPr lang="en-US" sz="1600" b="1" kern="1200" dirty="0">
                          <a:solidFill>
                            <a:schemeClr val="bg1"/>
                          </a:solidFill>
                          <a:latin typeface="+mn-lt"/>
                          <a:ea typeface="+mn-ea"/>
                          <a:cs typeface="+mn-cs"/>
                        </a:rPr>
                        <a:t>MK-7684 (vibostolimab)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kern="1200" dirty="0">
                          <a:solidFill>
                            <a:schemeClr val="bg1"/>
                          </a:solidFill>
                          <a:latin typeface="+mn-lt"/>
                          <a:ea typeface="+mn-ea"/>
                          <a:cs typeface="+mn-cs"/>
                        </a:rPr>
                        <a:t>Nondisclosed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kern="1200" dirty="0">
                          <a:solidFill>
                            <a:schemeClr val="bg1"/>
                          </a:solidFill>
                          <a:latin typeface="+mn-lt"/>
                          <a:ea typeface="+mn-ea"/>
                          <a:cs typeface="+mn-cs"/>
                        </a:rPr>
                        <a:t>Advanced solid tumors, NSCLC, ES-SCLC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kern="1200" dirty="0">
                          <a:solidFill>
                            <a:schemeClr val="bg1"/>
                          </a:solidFill>
                          <a:latin typeface="+mn-lt"/>
                          <a:ea typeface="+mn-ea"/>
                          <a:cs typeface="+mn-cs"/>
                        </a:rPr>
                        <a:t>I/II/III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159390158"/>
                  </a:ext>
                </a:extLst>
              </a:tr>
              <a:tr h="172734">
                <a:tc>
                  <a:txBody>
                    <a:bodyPr/>
                    <a:lstStyle/>
                    <a:p>
                      <a:r>
                        <a:rPr lang="en-US" sz="1600" b="1" kern="1200" dirty="0">
                          <a:solidFill>
                            <a:schemeClr val="bg1"/>
                          </a:solidFill>
                          <a:latin typeface="+mn-lt"/>
                          <a:ea typeface="+mn-ea"/>
                          <a:cs typeface="+mn-cs"/>
                        </a:rPr>
                        <a:t>Tiragolumab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Fc active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Advanced solid tumors, cervical, esophageal/gastric/GEJ, head and neck, melanoma, NSCLC, rectal, SCLC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kern="1200" dirty="0">
                          <a:solidFill>
                            <a:schemeClr val="bg1"/>
                          </a:solidFill>
                          <a:latin typeface="+mn-lt"/>
                          <a:ea typeface="+mn-ea"/>
                          <a:cs typeface="+mn-cs"/>
                        </a:rPr>
                        <a:t>I/II/III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552901826"/>
                  </a:ext>
                </a:extLst>
              </a:tr>
            </a:tbl>
          </a:graphicData>
        </a:graphic>
      </p:graphicFrame>
      <p:grpSp>
        <p:nvGrpSpPr>
          <p:cNvPr id="7" name="Group 6">
            <a:extLst>
              <a:ext uri="{FF2B5EF4-FFF2-40B4-BE49-F238E27FC236}">
                <a16:creationId xmlns:a16="http://schemas.microsoft.com/office/drawing/2014/main" id="{BD50A6FF-BF56-7D4F-824F-71FA4DC5827F}"/>
              </a:ext>
            </a:extLst>
          </p:cNvPr>
          <p:cNvGrpSpPr/>
          <p:nvPr/>
        </p:nvGrpSpPr>
        <p:grpSpPr>
          <a:xfrm>
            <a:off x="9389569" y="6207927"/>
            <a:ext cx="2488502" cy="456547"/>
            <a:chOff x="9389569" y="6207927"/>
            <a:chExt cx="2488502" cy="456547"/>
          </a:xfrm>
        </p:grpSpPr>
        <p:sp>
          <p:nvSpPr>
            <p:cNvPr id="4" name="Rectangle 8">
              <a:extLst>
                <a:ext uri="{FF2B5EF4-FFF2-40B4-BE49-F238E27FC236}">
                  <a16:creationId xmlns:a16="http://schemas.microsoft.com/office/drawing/2014/main" id="{0476722D-5097-4E5F-AA85-09D04A303080}"/>
                </a:ext>
              </a:extLst>
            </p:cNvPr>
            <p:cNvSpPr>
              <a:spLocks noChangeArrowheads="1"/>
            </p:cNvSpPr>
            <p:nvPr/>
          </p:nvSpPr>
          <p:spPr bwMode="auto">
            <a:xfrm>
              <a:off x="9389569" y="6356697"/>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3"/>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5" name="Picture 4" descr="A picture containing text, ax, wheel&#10;&#10;Description automatically generated">
              <a:extLst>
                <a:ext uri="{FF2B5EF4-FFF2-40B4-BE49-F238E27FC236}">
                  <a16:creationId xmlns:a16="http://schemas.microsoft.com/office/drawing/2014/main" id="{A61BC9A2-6E60-46C4-918B-47188DED4AD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grpSp>
      <p:sp>
        <p:nvSpPr>
          <p:cNvPr id="9" name="Text Box 11">
            <a:extLst>
              <a:ext uri="{FF2B5EF4-FFF2-40B4-BE49-F238E27FC236}">
                <a16:creationId xmlns:a16="http://schemas.microsoft.com/office/drawing/2014/main" id="{FFA009DE-DE1D-7E5A-3B6E-A10829601BB9}"/>
              </a:ext>
            </a:extLst>
          </p:cNvPr>
          <p:cNvSpPr txBox="1">
            <a:spLocks noChangeArrowheads="1"/>
          </p:cNvSpPr>
          <p:nvPr/>
        </p:nvSpPr>
        <p:spPr bwMode="auto">
          <a:xfrm>
            <a:off x="436995" y="639938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Clinicaltrials.gov.</a:t>
            </a:r>
          </a:p>
        </p:txBody>
      </p:sp>
    </p:spTree>
    <p:extLst>
      <p:ext uri="{BB962C8B-B14F-4D97-AF65-F5344CB8AC3E}">
        <p14:creationId xmlns:p14="http://schemas.microsoft.com/office/powerpoint/2010/main" val="31437852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28180-CE64-4191-A728-7517F85F9E7D}"/>
              </a:ext>
            </a:extLst>
          </p:cNvPr>
          <p:cNvSpPr>
            <a:spLocks noGrp="1"/>
          </p:cNvSpPr>
          <p:nvPr>
            <p:ph type="title"/>
          </p:nvPr>
        </p:nvSpPr>
        <p:spPr/>
        <p:txBody>
          <a:bodyPr/>
          <a:lstStyle/>
          <a:p>
            <a:r>
              <a:rPr lang="en-US" dirty="0"/>
              <a:t>Additional Select Phase III Trials of </a:t>
            </a:r>
            <a:br>
              <a:rPr lang="en-US" dirty="0"/>
            </a:br>
            <a:r>
              <a:rPr lang="en-US" dirty="0"/>
              <a:t>Anti-TIGIT Therapies in Lung Cancer </a:t>
            </a:r>
          </a:p>
        </p:txBody>
      </p:sp>
      <p:graphicFrame>
        <p:nvGraphicFramePr>
          <p:cNvPr id="4" name="Table 4">
            <a:extLst>
              <a:ext uri="{FF2B5EF4-FFF2-40B4-BE49-F238E27FC236}">
                <a16:creationId xmlns:a16="http://schemas.microsoft.com/office/drawing/2014/main" id="{0D545FE8-6137-4806-AC97-A4FB210CD4BD}"/>
              </a:ext>
            </a:extLst>
          </p:cNvPr>
          <p:cNvGraphicFramePr>
            <a:graphicFrameLocks noGrp="1"/>
          </p:cNvGraphicFramePr>
          <p:nvPr>
            <p:ph idx="4294967295"/>
            <p:extLst>
              <p:ext uri="{D42A27DB-BD31-4B8C-83A1-F6EECF244321}">
                <p14:modId xmlns:p14="http://schemas.microsoft.com/office/powerpoint/2010/main" val="3462044719"/>
              </p:ext>
            </p:extLst>
          </p:nvPr>
        </p:nvGraphicFramePr>
        <p:xfrm>
          <a:off x="533400" y="1341440"/>
          <a:ext cx="11201401" cy="4856226"/>
        </p:xfrm>
        <a:graphic>
          <a:graphicData uri="http://schemas.openxmlformats.org/drawingml/2006/table">
            <a:tbl>
              <a:tblPr firstRow="1" bandRow="1">
                <a:tableStyleId>{F5AB1C69-6EDB-4FF4-983F-18BD219EF322}</a:tableStyleId>
              </a:tblPr>
              <a:tblGrid>
                <a:gridCol w="1484930">
                  <a:extLst>
                    <a:ext uri="{9D8B030D-6E8A-4147-A177-3AD203B41FA5}">
                      <a16:colId xmlns:a16="http://schemas.microsoft.com/office/drawing/2014/main" val="1231587863"/>
                    </a:ext>
                  </a:extLst>
                </a:gridCol>
                <a:gridCol w="2649817">
                  <a:extLst>
                    <a:ext uri="{9D8B030D-6E8A-4147-A177-3AD203B41FA5}">
                      <a16:colId xmlns:a16="http://schemas.microsoft.com/office/drawing/2014/main" val="3129071550"/>
                    </a:ext>
                  </a:extLst>
                </a:gridCol>
                <a:gridCol w="5498458">
                  <a:extLst>
                    <a:ext uri="{9D8B030D-6E8A-4147-A177-3AD203B41FA5}">
                      <a16:colId xmlns:a16="http://schemas.microsoft.com/office/drawing/2014/main" val="3457734695"/>
                    </a:ext>
                  </a:extLst>
                </a:gridCol>
                <a:gridCol w="1568196">
                  <a:extLst>
                    <a:ext uri="{9D8B030D-6E8A-4147-A177-3AD203B41FA5}">
                      <a16:colId xmlns:a16="http://schemas.microsoft.com/office/drawing/2014/main" val="591176340"/>
                    </a:ext>
                  </a:extLst>
                </a:gridCol>
              </a:tblGrid>
              <a:tr h="0">
                <a:tc>
                  <a:txBody>
                    <a:bodyPr/>
                    <a:lstStyle/>
                    <a:p>
                      <a:pPr algn="l">
                        <a:lnSpc>
                          <a:spcPct val="95000"/>
                        </a:lnSpc>
                      </a:pPr>
                      <a:r>
                        <a:rPr lang="en-US" sz="1300" dirty="0"/>
                        <a:t>Trial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l">
                        <a:lnSpc>
                          <a:spcPct val="95000"/>
                        </a:lnSpc>
                      </a:pPr>
                      <a:r>
                        <a:rPr lang="en-US" sz="1300" dirty="0"/>
                        <a:t>Setting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l">
                        <a:lnSpc>
                          <a:spcPct val="95000"/>
                        </a:lnSpc>
                      </a:pPr>
                      <a:r>
                        <a:rPr lang="en-US" sz="1300" dirty="0"/>
                        <a:t>Comparator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l">
                        <a:lnSpc>
                          <a:spcPct val="95000"/>
                        </a:lnSpc>
                      </a:pPr>
                      <a:r>
                        <a:rPr lang="en-US" sz="1300" dirty="0"/>
                        <a:t>NCT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3932537023"/>
                  </a:ext>
                </a:extLst>
              </a:tr>
              <a:tr h="0">
                <a:tc gridSpan="4">
                  <a:txBody>
                    <a:bodyPr/>
                    <a:lstStyle/>
                    <a:p>
                      <a:pPr algn="l">
                        <a:lnSpc>
                          <a:spcPct val="95000"/>
                        </a:lnSpc>
                      </a:pPr>
                      <a:r>
                        <a:rPr lang="en-US" sz="1300" b="1" i="1" dirty="0">
                          <a:solidFill>
                            <a:schemeClr val="bg1"/>
                          </a:solidFill>
                        </a:rPr>
                        <a:t>Domvanalimab</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hMerge="1">
                  <a:txBody>
                    <a:bodyPr/>
                    <a:lstStyle/>
                    <a:p>
                      <a:endParaRPr lang="en-US" sz="1200" dirty="0"/>
                    </a:p>
                  </a:txBody>
                  <a:tcPr/>
                </a:tc>
                <a:tc hMerge="1">
                  <a:txBody>
                    <a:bodyPr/>
                    <a:lstStyle/>
                    <a:p>
                      <a:endParaRPr lang="en-US"/>
                    </a:p>
                  </a:txBody>
                  <a:tcPr/>
                </a:tc>
                <a:tc hMerge="1">
                  <a:txBody>
                    <a:bodyPr/>
                    <a:lstStyle/>
                    <a:p>
                      <a:endParaRPr lang="en-US" sz="1200" b="1" i="1" dirty="0"/>
                    </a:p>
                  </a:txBody>
                  <a:tcPr/>
                </a:tc>
                <a:extLst>
                  <a:ext uri="{0D108BD9-81ED-4DB2-BD59-A6C34878D82A}">
                    <a16:rowId xmlns:a16="http://schemas.microsoft.com/office/drawing/2014/main" val="3193066572"/>
                  </a:ext>
                </a:extLst>
              </a:tr>
              <a:tr h="0">
                <a:tc>
                  <a:txBody>
                    <a:bodyPr/>
                    <a:lstStyle/>
                    <a:p>
                      <a:pPr algn="l">
                        <a:lnSpc>
                          <a:spcPct val="95000"/>
                        </a:lnSpc>
                      </a:pPr>
                      <a:r>
                        <a:rPr lang="en-US" sz="1300" dirty="0">
                          <a:solidFill>
                            <a:schemeClr val="bg1"/>
                          </a:solidFill>
                        </a:rPr>
                        <a:t>PACIFIC-8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l">
                        <a:lnSpc>
                          <a:spcPct val="95000"/>
                        </a:lnSpc>
                      </a:pPr>
                      <a:r>
                        <a:rPr lang="en-US" sz="1300" dirty="0">
                          <a:solidFill>
                            <a:schemeClr val="bg1"/>
                          </a:solidFill>
                        </a:rPr>
                        <a:t>NSCLC, stage III, unresectable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l">
                        <a:lnSpc>
                          <a:spcPct val="95000"/>
                        </a:lnSpc>
                      </a:pPr>
                      <a:r>
                        <a:rPr lang="en-US" sz="1300" dirty="0">
                          <a:solidFill>
                            <a:schemeClr val="bg1"/>
                          </a:solidFill>
                        </a:rPr>
                        <a:t>Durvalumab + domvanalimab following concurrent chemoradiation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l">
                        <a:lnSpc>
                          <a:spcPct val="95000"/>
                        </a:lnSpc>
                      </a:pPr>
                      <a:r>
                        <a:rPr lang="en-US" sz="1300" dirty="0">
                          <a:solidFill>
                            <a:schemeClr val="bg1"/>
                          </a:solidFill>
                        </a:rPr>
                        <a:t>NCT05211895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09193121"/>
                  </a:ext>
                </a:extLst>
              </a:tr>
              <a:tr h="0">
                <a:tc>
                  <a:txBody>
                    <a:bodyPr/>
                    <a:lstStyle/>
                    <a:p>
                      <a:pPr>
                        <a:lnSpc>
                          <a:spcPct val="95000"/>
                        </a:lnSpc>
                      </a:pPr>
                      <a:endParaRPr lang="en-US" sz="13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NSCLC, locally advanced/metastatic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Zimberelimab vs chemo vs zimberelimab + domvanalimab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NCT04736173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389542414"/>
                  </a:ext>
                </a:extLst>
              </a:tr>
              <a:tr h="0">
                <a:tc gridSpan="4">
                  <a:txBody>
                    <a:bodyPr/>
                    <a:lstStyle/>
                    <a:p>
                      <a:pPr algn="l">
                        <a:lnSpc>
                          <a:spcPct val="95000"/>
                        </a:lnSpc>
                      </a:pPr>
                      <a:r>
                        <a:rPr lang="en-US" sz="1300" b="1" i="1" dirty="0">
                          <a:solidFill>
                            <a:schemeClr val="bg1"/>
                          </a:solidFill>
                        </a:rPr>
                        <a:t>Ociperlimab</a:t>
                      </a:r>
                      <a:r>
                        <a:rPr lang="en-US" sz="1300" b="1" dirty="0">
                          <a:solidFill>
                            <a:schemeClr val="bg1"/>
                          </a:solidFill>
                        </a:rPr>
                        <a:t> </a:t>
                      </a:r>
                      <a:endParaRPr lang="en-US" sz="1300" b="1" i="1"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endParaRPr lang="en-US" sz="1200" dirty="0"/>
                    </a:p>
                  </a:txBody>
                  <a:tcPr/>
                </a:tc>
                <a:tc hMerge="1">
                  <a:txBody>
                    <a:bodyPr/>
                    <a:lstStyle/>
                    <a:p>
                      <a:endParaRPr lang="en-US"/>
                    </a:p>
                  </a:txBody>
                  <a:tcPr/>
                </a:tc>
                <a:tc hMerge="1">
                  <a:txBody>
                    <a:bodyPr/>
                    <a:lstStyle/>
                    <a:p>
                      <a:endParaRPr lang="en-US" sz="1200" dirty="0"/>
                    </a:p>
                  </a:txBody>
                  <a:tcPr/>
                </a:tc>
                <a:extLst>
                  <a:ext uri="{0D108BD9-81ED-4DB2-BD59-A6C34878D82A}">
                    <a16:rowId xmlns:a16="http://schemas.microsoft.com/office/drawing/2014/main" val="922838575"/>
                  </a:ext>
                </a:extLst>
              </a:tr>
              <a:tr h="0">
                <a:tc>
                  <a:txBody>
                    <a:bodyPr/>
                    <a:lstStyle/>
                    <a:p>
                      <a:pPr>
                        <a:lnSpc>
                          <a:spcPct val="95000"/>
                        </a:lnSpc>
                      </a:pPr>
                      <a:endParaRPr lang="en-US" sz="13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NSCLC, PD-L1 high, metastatic, 1L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Ociperlimab with tislelizumab vs pembrolizumab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NCT04746924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575690352"/>
                  </a:ext>
                </a:extLst>
              </a:tr>
              <a:tr h="0">
                <a:tc gridSpan="4">
                  <a:txBody>
                    <a:bodyPr/>
                    <a:lstStyle/>
                    <a:p>
                      <a:pPr algn="l">
                        <a:lnSpc>
                          <a:spcPct val="95000"/>
                        </a:lnSpc>
                      </a:pPr>
                      <a:r>
                        <a:rPr lang="en-US" sz="1300" b="1" i="1" dirty="0">
                          <a:solidFill>
                            <a:schemeClr val="bg1"/>
                          </a:solidFill>
                        </a:rPr>
                        <a:t>Tiragolumab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endParaRPr lang="en-US"/>
                    </a:p>
                  </a:txBody>
                  <a:tcPr/>
                </a:tc>
                <a:tc hMerge="1">
                  <a:txBody>
                    <a:bodyPr/>
                    <a:lstStyle/>
                    <a:p>
                      <a:endParaRPr lang="en-US"/>
                    </a:p>
                  </a:txBody>
                  <a:tcPr/>
                </a:tc>
                <a:tc hMerge="1">
                  <a:txBody>
                    <a:bodyPr/>
                    <a:lstStyle/>
                    <a:p>
                      <a:endParaRPr lang="en-US" sz="1200" b="1" i="1" dirty="0"/>
                    </a:p>
                  </a:txBody>
                  <a:tcPr/>
                </a:tc>
                <a:extLst>
                  <a:ext uri="{0D108BD9-81ED-4DB2-BD59-A6C34878D82A}">
                    <a16:rowId xmlns:a16="http://schemas.microsoft.com/office/drawing/2014/main" val="395059617"/>
                  </a:ext>
                </a:extLst>
              </a:tr>
              <a:tr h="0">
                <a:tc>
                  <a:txBody>
                    <a:bodyPr/>
                    <a:lstStyle/>
                    <a:p>
                      <a:pPr algn="l">
                        <a:lnSpc>
                          <a:spcPct val="95000"/>
                        </a:lnSpc>
                      </a:pPr>
                      <a:r>
                        <a:rPr lang="en-US" sz="1300" dirty="0">
                          <a:solidFill>
                            <a:schemeClr val="bg1"/>
                          </a:solidFill>
                        </a:rPr>
                        <a:t>SKYSCRAPER-03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NSCLC, stage III, unresectable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Atezolizumab + tiragolumab vs durvalumab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NCT04513925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650730254"/>
                  </a:ext>
                </a:extLst>
              </a:tr>
              <a:tr h="173495">
                <a:tc>
                  <a:txBody>
                    <a:bodyPr/>
                    <a:lstStyle/>
                    <a:p>
                      <a:pPr>
                        <a:lnSpc>
                          <a:spcPct val="95000"/>
                        </a:lnSpc>
                      </a:pPr>
                      <a:r>
                        <a:rPr lang="en-US" sz="1300" dirty="0">
                          <a:solidFill>
                            <a:schemeClr val="bg1"/>
                          </a:solidFill>
                        </a:rPr>
                        <a:t>SKYSCRAPER-06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l">
                        <a:lnSpc>
                          <a:spcPct val="95000"/>
                        </a:lnSpc>
                      </a:pPr>
                      <a:r>
                        <a:rPr lang="en-US" sz="1300" dirty="0">
                          <a:solidFill>
                            <a:schemeClr val="bg1"/>
                          </a:solidFill>
                        </a:rPr>
                        <a:t>NSCLC (nonsq), advanced, untreated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l">
                        <a:lnSpc>
                          <a:spcPct val="95000"/>
                        </a:lnSpc>
                      </a:pPr>
                      <a:r>
                        <a:rPr lang="en-US" sz="1300" dirty="0">
                          <a:solidFill>
                            <a:schemeClr val="bg1"/>
                          </a:solidFill>
                        </a:rPr>
                        <a:t>Tiragolumab with atezolizumab + pemetrexed and carbo-/cisplatin </a:t>
                      </a:r>
                      <a:br>
                        <a:rPr lang="en-US" sz="1300" dirty="0">
                          <a:solidFill>
                            <a:schemeClr val="bg1"/>
                          </a:solidFill>
                        </a:rPr>
                      </a:br>
                      <a:r>
                        <a:rPr lang="en-US" sz="1300" dirty="0">
                          <a:solidFill>
                            <a:schemeClr val="bg1"/>
                          </a:solidFill>
                        </a:rPr>
                        <a:t>vs pembrolizumab + pemetrexed and carbo-/cisplatin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l">
                        <a:lnSpc>
                          <a:spcPct val="95000"/>
                        </a:lnSpc>
                      </a:pPr>
                      <a:r>
                        <a:rPr lang="en-US" sz="1300" dirty="0">
                          <a:solidFill>
                            <a:schemeClr val="bg1"/>
                          </a:solidFill>
                        </a:rPr>
                        <a:t>NCT04619797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758216851"/>
                  </a:ext>
                </a:extLst>
              </a:tr>
              <a:tr h="0">
                <a:tc gridSpan="4">
                  <a:txBody>
                    <a:bodyPr/>
                    <a:lstStyle/>
                    <a:p>
                      <a:pPr algn="l">
                        <a:lnSpc>
                          <a:spcPct val="95000"/>
                        </a:lnSpc>
                      </a:pPr>
                      <a:r>
                        <a:rPr lang="en-US" sz="1300" b="1" i="1" dirty="0">
                          <a:solidFill>
                            <a:schemeClr val="bg1"/>
                          </a:solidFill>
                        </a:rPr>
                        <a:t>Vibostolimab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endParaRPr lang="en-US"/>
                    </a:p>
                  </a:txBody>
                  <a:tcPr/>
                </a:tc>
                <a:tc hMerge="1">
                  <a:txBody>
                    <a:bodyPr/>
                    <a:lstStyle/>
                    <a:p>
                      <a:endParaRPr lang="en-US"/>
                    </a:p>
                  </a:txBody>
                  <a:tcPr/>
                </a:tc>
                <a:tc hMerge="1">
                  <a:txBody>
                    <a:bodyPr/>
                    <a:lstStyle/>
                    <a:p>
                      <a:endParaRPr lang="en-US" sz="1200" b="1" i="1" dirty="0"/>
                    </a:p>
                  </a:txBody>
                  <a:tcPr/>
                </a:tc>
                <a:extLst>
                  <a:ext uri="{0D108BD9-81ED-4DB2-BD59-A6C34878D82A}">
                    <a16:rowId xmlns:a16="http://schemas.microsoft.com/office/drawing/2014/main" val="3245998219"/>
                  </a:ext>
                </a:extLst>
              </a:tr>
              <a:tr h="243289">
                <a:tc>
                  <a:txBody>
                    <a:bodyPr/>
                    <a:lstStyle/>
                    <a:p>
                      <a:pPr>
                        <a:lnSpc>
                          <a:spcPct val="95000"/>
                        </a:lnSpc>
                      </a:pPr>
                      <a:r>
                        <a:rPr lang="en-US" sz="1300" dirty="0">
                          <a:solidFill>
                            <a:schemeClr val="bg1"/>
                          </a:solidFill>
                        </a:rPr>
                        <a:t>MK-7684A-006/KEYVIBE-006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l">
                        <a:lnSpc>
                          <a:spcPct val="95000"/>
                        </a:lnSpc>
                      </a:pPr>
                      <a:r>
                        <a:rPr lang="en-US" sz="1300" dirty="0">
                          <a:solidFill>
                            <a:schemeClr val="bg1"/>
                          </a:solidFill>
                        </a:rPr>
                        <a:t>NSCLC, stage III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l">
                        <a:lnSpc>
                          <a:spcPct val="95000"/>
                        </a:lnSpc>
                      </a:pPr>
                      <a:r>
                        <a:rPr lang="en-US" sz="1300" dirty="0">
                          <a:solidFill>
                            <a:schemeClr val="bg1"/>
                          </a:solidFill>
                        </a:rPr>
                        <a:t>Pembrolizumab/vibostolimab in combination with concurrent chemoradiotherapy followed by pembrolizumab/vibostolimab </a:t>
                      </a:r>
                      <a:br>
                        <a:rPr lang="en-US" sz="1300" dirty="0">
                          <a:solidFill>
                            <a:schemeClr val="bg1"/>
                          </a:solidFill>
                        </a:rPr>
                      </a:br>
                      <a:r>
                        <a:rPr lang="en-US" sz="1300" dirty="0">
                          <a:solidFill>
                            <a:schemeClr val="bg1"/>
                          </a:solidFill>
                        </a:rPr>
                        <a:t>vs concurrent chemoradiotherapy followed by durvalumab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l">
                        <a:lnSpc>
                          <a:spcPct val="95000"/>
                        </a:lnSpc>
                      </a:pPr>
                      <a:r>
                        <a:rPr lang="en-US" sz="1300" dirty="0">
                          <a:solidFill>
                            <a:schemeClr val="bg1"/>
                          </a:solidFill>
                        </a:rPr>
                        <a:t>NCT05298423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76443948"/>
                  </a:ext>
                </a:extLst>
              </a:tr>
              <a:tr h="173495">
                <a:tc>
                  <a:txBody>
                    <a:bodyPr/>
                    <a:lstStyle/>
                    <a:p>
                      <a:pPr>
                        <a:lnSpc>
                          <a:spcPct val="95000"/>
                        </a:lnSpc>
                      </a:pPr>
                      <a:r>
                        <a:rPr lang="en-US" sz="1300" dirty="0">
                          <a:solidFill>
                            <a:schemeClr val="bg1"/>
                          </a:solidFill>
                        </a:rPr>
                        <a:t>MK-7684A-007/KEYVIBE-007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NSCLC, metastatic, 1L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Pembrolizumab/vibostolimab with chemo vs pembrolizumab with chemo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NCT05226598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11297989"/>
                  </a:ext>
                </a:extLst>
              </a:tr>
              <a:tr h="173495">
                <a:tc>
                  <a:txBody>
                    <a:bodyPr/>
                    <a:lstStyle/>
                    <a:p>
                      <a:pPr>
                        <a:lnSpc>
                          <a:spcPct val="95000"/>
                        </a:lnSpc>
                      </a:pPr>
                      <a:r>
                        <a:rPr lang="en-US" sz="1300" dirty="0">
                          <a:solidFill>
                            <a:schemeClr val="bg1"/>
                          </a:solidFill>
                        </a:rPr>
                        <a:t>MK-7684A-008/KEYVIBE-008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l">
                        <a:lnSpc>
                          <a:spcPct val="95000"/>
                        </a:lnSpc>
                      </a:pPr>
                      <a:r>
                        <a:rPr lang="en-US" sz="1300" dirty="0">
                          <a:solidFill>
                            <a:schemeClr val="bg1"/>
                          </a:solidFill>
                        </a:rPr>
                        <a:t>ES-SCLC, first-line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l">
                        <a:lnSpc>
                          <a:spcPct val="95000"/>
                        </a:lnSpc>
                      </a:pPr>
                      <a:r>
                        <a:rPr lang="en-US" sz="1300" dirty="0">
                          <a:solidFill>
                            <a:schemeClr val="bg1"/>
                          </a:solidFill>
                        </a:rPr>
                        <a:t>Pembrolizumab/vibostolimab vs atezolizumab in combination with chemo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l">
                        <a:lnSpc>
                          <a:spcPct val="95000"/>
                        </a:lnSpc>
                      </a:pPr>
                      <a:r>
                        <a:rPr lang="en-US" sz="1300" dirty="0">
                          <a:solidFill>
                            <a:schemeClr val="bg1"/>
                          </a:solidFill>
                        </a:rPr>
                        <a:t>NCT05224141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39549071"/>
                  </a:ext>
                </a:extLst>
              </a:tr>
              <a:tr h="0">
                <a:tc>
                  <a:txBody>
                    <a:bodyPr/>
                    <a:lstStyle/>
                    <a:p>
                      <a:pPr>
                        <a:lnSpc>
                          <a:spcPct val="95000"/>
                        </a:lnSpc>
                      </a:pPr>
                      <a:r>
                        <a:rPr lang="en-US" sz="1300" dirty="0">
                          <a:solidFill>
                            <a:schemeClr val="bg1"/>
                          </a:solidFill>
                        </a:rPr>
                        <a:t>MK-7684A-003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NSCLC (PD-L1+), metastatic, 1L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Pembrolizumab/vibostolimab vs pembrolizumab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l">
                        <a:lnSpc>
                          <a:spcPct val="95000"/>
                        </a:lnSpc>
                      </a:pPr>
                      <a:r>
                        <a:rPr lang="en-US" sz="1300" dirty="0">
                          <a:solidFill>
                            <a:schemeClr val="bg1"/>
                          </a:solidFill>
                        </a:rPr>
                        <a:t>NCT04738487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99271507"/>
                  </a:ext>
                </a:extLst>
              </a:tr>
            </a:tbl>
          </a:graphicData>
        </a:graphic>
      </p:graphicFrame>
      <p:sp>
        <p:nvSpPr>
          <p:cNvPr id="5" name="Text Box 11">
            <a:extLst>
              <a:ext uri="{FF2B5EF4-FFF2-40B4-BE49-F238E27FC236}">
                <a16:creationId xmlns:a16="http://schemas.microsoft.com/office/drawing/2014/main" id="{C7350AB1-2363-4EE7-AAE2-4FF9C760534E}"/>
              </a:ext>
            </a:extLst>
          </p:cNvPr>
          <p:cNvSpPr txBox="1">
            <a:spLocks noChangeArrowheads="1"/>
          </p:cNvSpPr>
          <p:nvPr/>
        </p:nvSpPr>
        <p:spPr bwMode="auto">
          <a:xfrm>
            <a:off x="436995" y="639938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Clinicaltrials.gov.</a:t>
            </a:r>
          </a:p>
        </p:txBody>
      </p:sp>
      <p:grpSp>
        <p:nvGrpSpPr>
          <p:cNvPr id="6" name="Group 5">
            <a:extLst>
              <a:ext uri="{FF2B5EF4-FFF2-40B4-BE49-F238E27FC236}">
                <a16:creationId xmlns:a16="http://schemas.microsoft.com/office/drawing/2014/main" id="{B57B940B-F87B-594A-AB04-47DA936DDF94}"/>
              </a:ext>
            </a:extLst>
          </p:cNvPr>
          <p:cNvGrpSpPr/>
          <p:nvPr/>
        </p:nvGrpSpPr>
        <p:grpSpPr>
          <a:xfrm>
            <a:off x="9389569" y="6207927"/>
            <a:ext cx="2488502" cy="456547"/>
            <a:chOff x="9389569" y="6207927"/>
            <a:chExt cx="2488502" cy="456547"/>
          </a:xfrm>
        </p:grpSpPr>
        <p:sp>
          <p:nvSpPr>
            <p:cNvPr id="7" name="Rectangle 8">
              <a:extLst>
                <a:ext uri="{FF2B5EF4-FFF2-40B4-BE49-F238E27FC236}">
                  <a16:creationId xmlns:a16="http://schemas.microsoft.com/office/drawing/2014/main" id="{F6670FBA-81EB-634C-9399-76AD2709FE11}"/>
                </a:ext>
              </a:extLst>
            </p:cNvPr>
            <p:cNvSpPr>
              <a:spLocks noChangeArrowheads="1"/>
            </p:cNvSpPr>
            <p:nvPr/>
          </p:nvSpPr>
          <p:spPr bwMode="auto">
            <a:xfrm>
              <a:off x="9389569" y="6356697"/>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3"/>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8" name="Picture 7" descr="A picture containing text, ax, wheel&#10;&#10;Description automatically generated">
              <a:extLst>
                <a:ext uri="{FF2B5EF4-FFF2-40B4-BE49-F238E27FC236}">
                  <a16:creationId xmlns:a16="http://schemas.microsoft.com/office/drawing/2014/main" id="{239A48DF-5B4F-124B-A711-94EBE124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grpSp>
    </p:spTree>
    <p:extLst>
      <p:ext uri="{BB962C8B-B14F-4D97-AF65-F5344CB8AC3E}">
        <p14:creationId xmlns:p14="http://schemas.microsoft.com/office/powerpoint/2010/main" val="4576313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07A13-AA02-4B1C-B71E-6C23BE8BF2CF}"/>
              </a:ext>
            </a:extLst>
          </p:cNvPr>
          <p:cNvSpPr>
            <a:spLocks noGrp="1"/>
          </p:cNvSpPr>
          <p:nvPr>
            <p:ph type="title"/>
          </p:nvPr>
        </p:nvSpPr>
        <p:spPr/>
        <p:txBody>
          <a:bodyPr/>
          <a:lstStyle/>
          <a:p>
            <a:r>
              <a:rPr lang="en-US" dirty="0"/>
              <a:t>Summary </a:t>
            </a:r>
          </a:p>
        </p:txBody>
      </p:sp>
      <p:sp>
        <p:nvSpPr>
          <p:cNvPr id="3" name="Content Placeholder 2">
            <a:extLst>
              <a:ext uri="{FF2B5EF4-FFF2-40B4-BE49-F238E27FC236}">
                <a16:creationId xmlns:a16="http://schemas.microsoft.com/office/drawing/2014/main" id="{7D65D589-16BF-43B2-9F58-47130C2E2C50}"/>
              </a:ext>
            </a:extLst>
          </p:cNvPr>
          <p:cNvSpPr>
            <a:spLocks noGrp="1"/>
          </p:cNvSpPr>
          <p:nvPr>
            <p:ph idx="1"/>
          </p:nvPr>
        </p:nvSpPr>
        <p:spPr>
          <a:xfrm>
            <a:off x="604675" y="1513047"/>
            <a:ext cx="11130125" cy="4650686"/>
          </a:xfrm>
        </p:spPr>
        <p:txBody>
          <a:bodyPr/>
          <a:lstStyle/>
          <a:p>
            <a:r>
              <a:rPr lang="en-US" sz="2600" dirty="0"/>
              <a:t>TIGIT is an inhibitory immune checkpoint that forms a complex axis regulating antitumor immunity with its costimulatory and coinhibitory partners</a:t>
            </a:r>
          </a:p>
          <a:p>
            <a:pPr lvl="1"/>
            <a:r>
              <a:rPr lang="en-US" sz="2400" dirty="0"/>
              <a:t>TIGIT blockade restores antitumor immune activity by augmenting T-cell and NK cell function, and/or </a:t>
            </a:r>
            <a:r>
              <a:rPr lang="en-US" sz="2400"/>
              <a:t>suppressing Treg-mediated </a:t>
            </a:r>
            <a:r>
              <a:rPr lang="en-US" sz="2400" dirty="0"/>
              <a:t>immune suppression</a:t>
            </a:r>
          </a:p>
          <a:p>
            <a:pPr lvl="1"/>
            <a:r>
              <a:rPr lang="en-US" sz="2400" dirty="0"/>
              <a:t>TIGIT and PD-1/PD-L1 blockade have additive activity</a:t>
            </a:r>
          </a:p>
          <a:p>
            <a:r>
              <a:rPr lang="en-US" sz="2600" dirty="0"/>
              <a:t>Numerous therapies targeting the TIGIT pathway are currently in development and are being evaluated in various stages of clinical trials in advanced solid tumors</a:t>
            </a:r>
          </a:p>
          <a:p>
            <a:r>
              <a:rPr lang="en-US" sz="2600" dirty="0"/>
              <a:t>In the phase II CITYSCAPE trial, the combination of tiragolumab + atezolizumab has shown improved outcomes in the first-line setting for advanced NSCLC with PD-L1 TPS ≥50%; the phase III SKYSCRAPER-01 trial is ongoing </a:t>
            </a:r>
          </a:p>
        </p:txBody>
      </p:sp>
      <p:grpSp>
        <p:nvGrpSpPr>
          <p:cNvPr id="6" name="Group 5">
            <a:extLst>
              <a:ext uri="{FF2B5EF4-FFF2-40B4-BE49-F238E27FC236}">
                <a16:creationId xmlns:a16="http://schemas.microsoft.com/office/drawing/2014/main" id="{BBFA8A38-F3A6-38AD-F8AC-84D2D848633C}"/>
              </a:ext>
            </a:extLst>
          </p:cNvPr>
          <p:cNvGrpSpPr/>
          <p:nvPr/>
        </p:nvGrpSpPr>
        <p:grpSpPr>
          <a:xfrm>
            <a:off x="9389569" y="6207927"/>
            <a:ext cx="2488502" cy="456547"/>
            <a:chOff x="9389569" y="6207927"/>
            <a:chExt cx="2488502" cy="456547"/>
          </a:xfrm>
        </p:grpSpPr>
        <p:sp>
          <p:nvSpPr>
            <p:cNvPr id="7" name="Rectangle 8">
              <a:extLst>
                <a:ext uri="{FF2B5EF4-FFF2-40B4-BE49-F238E27FC236}">
                  <a16:creationId xmlns:a16="http://schemas.microsoft.com/office/drawing/2014/main" id="{4B082956-46EF-7B52-C613-C5FAF4453E2E}"/>
                </a:ext>
              </a:extLst>
            </p:cNvPr>
            <p:cNvSpPr>
              <a:spLocks noChangeArrowheads="1"/>
            </p:cNvSpPr>
            <p:nvPr/>
          </p:nvSpPr>
          <p:spPr bwMode="auto">
            <a:xfrm>
              <a:off x="9389569" y="6356697"/>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3"/>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8" name="Picture 7" descr="A picture containing text, ax, wheel&#10;&#10;Description automatically generated">
              <a:extLst>
                <a:ext uri="{FF2B5EF4-FFF2-40B4-BE49-F238E27FC236}">
                  <a16:creationId xmlns:a16="http://schemas.microsoft.com/office/drawing/2014/main" id="{6ECA4E8D-6EB9-FECB-AE1B-831D98112B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grpSp>
    </p:spTree>
    <p:extLst>
      <p:ext uri="{BB962C8B-B14F-4D97-AF65-F5344CB8AC3E}">
        <p14:creationId xmlns:p14="http://schemas.microsoft.com/office/powerpoint/2010/main" val="11149667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a:xfrm>
            <a:off x="514484" y="458787"/>
            <a:ext cx="11244016" cy="1674813"/>
          </a:xfrm>
        </p:spPr>
        <p:txBody>
          <a:bodyPr/>
          <a:lstStyle/>
          <a:p>
            <a:pPr eaLnBrk="1" hangingPunct="1"/>
            <a:r>
              <a:rPr lang="en-US" altLang="en-US" sz="4000" dirty="0"/>
              <a:t>Go Online for More CCO Coverage </a:t>
            </a:r>
            <a:br>
              <a:rPr lang="en-US" altLang="en-US" sz="4000" dirty="0"/>
            </a:br>
            <a:r>
              <a:rPr lang="en-US" altLang="en-US" sz="4000" dirty="0"/>
              <a:t>of Novel Immunotherapy Approaches </a:t>
            </a:r>
            <a:br>
              <a:rPr lang="en-US" altLang="en-US" sz="4000" dirty="0"/>
            </a:br>
            <a:r>
              <a:rPr lang="en-US" altLang="en-US" sz="4000" dirty="0"/>
              <a:t>Targeting TIGIT!</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2463739"/>
            <a:ext cx="10872444" cy="2062796"/>
          </a:xfrm>
        </p:spPr>
        <p:txBody>
          <a:bodyPr rtlCol="0">
            <a:normAutofit/>
          </a:bodyPr>
          <a:lstStyle/>
          <a:p>
            <a:pPr eaLnBrk="1" hangingPunct="1">
              <a:lnSpc>
                <a:spcPct val="100000"/>
              </a:lnSpc>
              <a:buClr>
                <a:schemeClr val="accent6"/>
              </a:buClr>
              <a:defRPr/>
            </a:pPr>
            <a:r>
              <a:rPr lang="en-US" sz="2200" dirty="0">
                <a:solidFill>
                  <a:srgbClr val="E1471D"/>
                </a:solidFill>
              </a:rPr>
              <a:t>Podcasts </a:t>
            </a:r>
            <a:r>
              <a:rPr lang="en-US" sz="2200" b="0" dirty="0"/>
              <a:t>with expert faculty discussion on the role of TIGIT and emerging targeted therapies </a:t>
            </a:r>
          </a:p>
          <a:p>
            <a:pPr eaLnBrk="1" hangingPunct="1">
              <a:lnSpc>
                <a:spcPct val="100000"/>
              </a:lnSpc>
              <a:buClr>
                <a:schemeClr val="accent6"/>
              </a:buClr>
              <a:defRPr/>
            </a:pPr>
            <a:r>
              <a:rPr lang="en-US" sz="2200" dirty="0">
                <a:solidFill>
                  <a:srgbClr val="E1471D"/>
                </a:solidFill>
              </a:rPr>
              <a:t>ClinicalThought </a:t>
            </a:r>
            <a:r>
              <a:rPr lang="en-US" sz="2200" b="0" dirty="0"/>
              <a:t>commentaries on targeting TIGIT</a:t>
            </a:r>
            <a:endParaRPr lang="en-US" sz="2200" dirty="0"/>
          </a:p>
          <a:p>
            <a:pPr>
              <a:lnSpc>
                <a:spcPct val="100000"/>
              </a:lnSpc>
              <a:buClr>
                <a:schemeClr val="tx2">
                  <a:lumMod val="20000"/>
                  <a:lumOff val="80000"/>
                </a:schemeClr>
              </a:buClr>
              <a:defRPr/>
            </a:pPr>
            <a:r>
              <a:rPr lang="en-US" sz="2200" dirty="0">
                <a:solidFill>
                  <a:srgbClr val="E1471D"/>
                </a:solidFill>
              </a:rPr>
              <a:t>Additional slideset </a:t>
            </a:r>
            <a:r>
              <a:rPr lang="en-US" sz="2200" b="0" dirty="0"/>
              <a:t>on therapies targeting TIGIT with expert faculty commentary on mechanisms, emerging agents, and key studies </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dirty="0">
                <a:solidFill>
                  <a:srgbClr val="00823B"/>
                </a:solidFill>
                <a:hlinkClick r:id="rId3"/>
              </a:rPr>
              <a:t>clinicaloptions.com/oncology</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heme/theme1.xml><?xml version="1.0" encoding="utf-8"?>
<a:theme xmlns:a="http://schemas.openxmlformats.org/drawingml/2006/main" name="1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154700775CDDB488271BB2ACC42CF24" ma:contentTypeVersion="1" ma:contentTypeDescription="Create a new document." ma:contentTypeScope="" ma:versionID="c78c58d15222ab79a43aa1546a9d04cc">
  <xsd:schema xmlns:xsd="http://www.w3.org/2001/XMLSchema" xmlns:xs="http://www.w3.org/2001/XMLSchema" xmlns:p="http://schemas.microsoft.com/office/2006/metadata/properties" xmlns:ns2="d54cbe69-32bd-412a-b004-9152f949605e" xmlns:ns3="549d584c-a4a7-4de2-ac92-8a163dbf2c8b" targetNamespace="http://schemas.microsoft.com/office/2006/metadata/properties" ma:root="true" ma:fieldsID="ee374e20c79fb88f567d2d8c29cdc8fc" ns2:_="" ns3:_="">
    <xsd:import namespace="d54cbe69-32bd-412a-b004-9152f949605e"/>
    <xsd:import namespace="549d584c-a4a7-4de2-ac92-8a163dbf2c8b"/>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549d584c-a4a7-4de2-ac92-8a163dbf2c8b"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xsd:enumeration value="Slides - Online (non-CME)"/>
          <xsd:enumeration value="Online Figures/Tables"/>
          <xsd:enumeration value="Outcomes - Questions"/>
          <xsd:enumeration value="Permiss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p:properties xmlns:p="http://schemas.microsoft.com/office/2006/metadata/properties" xmlns:xsi="http://www.w3.org/2001/XMLSchema-instance" xmlns:pc="http://schemas.microsoft.com/office/infopath/2007/PartnerControls">
  <documentManagement>
    <Document_x0020_Category xmlns="549d584c-a4a7-4de2-ac92-8a163dbf2c8b">Slides - Online (non-CME)</Document_x0020_Category>
    <_dlc_DocId xmlns="d54cbe69-32bd-412a-b004-9152f949605e">56M7VY3CDVN5-1025062096-9</_dlc_DocId>
    <_dlc_DocIdUrl xmlns="d54cbe69-32bd-412a-b004-9152f949605e">
      <Url>https://intranet.clinicaloptions.com/mews/oncology/ONC_2022_Multi_Tumor_TIGIT_TM_(PRP4901)/CME_CNE_CPE-certified_Module_w_embedded_slides__polling__pre_post/_layouts/15/DocIdRedir.aspx?ID=56M7VY3CDVN5-1025062096-9</Url>
      <Description>56M7VY3CDVN5-1025062096-9</Description>
    </_dlc_DocIdUrl>
  </documentManagement>
</p:properties>
</file>

<file path=customXml/itemProps1.xml><?xml version="1.0" encoding="utf-8"?>
<ds:datastoreItem xmlns:ds="http://schemas.openxmlformats.org/officeDocument/2006/customXml" ds:itemID="{31177729-6B2F-4236-ABB3-A06CD481BD20}">
  <ds:schemaRefs>
    <ds:schemaRef ds:uri="http://schemas.microsoft.com/sharepoint/v3/contenttype/forms"/>
  </ds:schemaRefs>
</ds:datastoreItem>
</file>

<file path=customXml/itemProps2.xml><?xml version="1.0" encoding="utf-8"?>
<ds:datastoreItem xmlns:ds="http://schemas.openxmlformats.org/officeDocument/2006/customXml" ds:itemID="{16B6C7E9-1748-4E84-986C-62B0CFAEFD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549d584c-a4a7-4de2-ac92-8a163dbf2c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470C09C-5340-46A5-807F-3A975B849D25}">
  <ds:schemaRefs>
    <ds:schemaRef ds:uri="http://schemas.microsoft.com/sharepoint/events"/>
  </ds:schemaRefs>
</ds:datastoreItem>
</file>

<file path=customXml/itemProps4.xml><?xml version="1.0" encoding="utf-8"?>
<ds:datastoreItem xmlns:ds="http://schemas.openxmlformats.org/officeDocument/2006/customXml" ds:itemID="{794917DF-10EF-49FA-8F05-B513DD5CA59B}">
  <ds:schemaRefs>
    <ds:schemaRef ds:uri="http://purl.org/dc/elements/1.1/"/>
    <ds:schemaRef ds:uri="http://schemas.microsoft.com/office/2006/metadata/properties"/>
    <ds:schemaRef ds:uri="http://purl.org/dc/terms/"/>
    <ds:schemaRef ds:uri="http://schemas.microsoft.com/office/2006/documentManagement/types"/>
    <ds:schemaRef ds:uri="549d584c-a4a7-4de2-ac92-8a163dbf2c8b"/>
    <ds:schemaRef ds:uri="http://schemas.microsoft.com/office/infopath/2007/PartnerControls"/>
    <ds:schemaRef ds:uri="http://www.w3.org/XML/1998/namespace"/>
    <ds:schemaRef ds:uri="http://schemas.openxmlformats.org/package/2006/metadata/core-properties"/>
    <ds:schemaRef ds:uri="d54cbe69-32bd-412a-b004-9152f949605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22050</TotalTime>
  <Words>6147</Words>
  <Application>Microsoft Office PowerPoint</Application>
  <PresentationFormat>Widescreen</PresentationFormat>
  <Paragraphs>1329</Paragraphs>
  <Slides>35</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Roboto</vt:lpstr>
      <vt:lpstr>Times</vt:lpstr>
      <vt:lpstr>Times New Roman</vt:lpstr>
      <vt:lpstr>Wingdings</vt:lpstr>
      <vt:lpstr>1_2017_HTAA_Diabetes</vt:lpstr>
      <vt:lpstr>Novel Immunotherapy Approaches  Targeting TIGIT: Updates and Perspectives  for the Oncology Care Team</vt:lpstr>
      <vt:lpstr>About These Slides</vt:lpstr>
      <vt:lpstr>Faculty</vt:lpstr>
      <vt:lpstr>Faculty</vt:lpstr>
      <vt:lpstr>PD-1/PD-L1 Mediate Immune Evasion and  ICIs Targeting PD-1/PD-L1 Facilitate Tumor Killing</vt:lpstr>
      <vt:lpstr>Current FDA Approvals of ICIs for Metastatic NSCLC</vt:lpstr>
      <vt:lpstr>PD-1 Inhibition + Chemo or PD-1 + CTLA-4 Inhibition Produces Significant Responses in Advanced 1L NSCLC</vt:lpstr>
      <vt:lpstr>Immunotherapy Responses Depend on Factors  That Sculpt Tumor Growth and Antitumor Immunity </vt:lpstr>
      <vt:lpstr>TIGIT/CD226/CD96/CD112R Axis in Cancer</vt:lpstr>
      <vt:lpstr>TIGIT Axis Inhibits Innate and Adaptive Immunity Through Multiple Mechanisms</vt:lpstr>
      <vt:lpstr>TIGIT Suppresses Antitumor Immune Responses by Augmenting Treg-Mediated Immune Suppression</vt:lpstr>
      <vt:lpstr>TIGIT Marks Dysfunctional CD8+ T-Cells,  Alleviated by TIGIT Blockade</vt:lpstr>
      <vt:lpstr>Effects of TIGIT Blockade Upon T-Cells and NK Cells are Dependent on Different Factors</vt:lpstr>
      <vt:lpstr>Importance of Fc Engagement in Mediating the Functional Effects of TIGIT Blockade on T-Cells</vt:lpstr>
      <vt:lpstr>Tiragolumab (MTIG7192A) is an Anti-TIGIT mAb  That Blocks TIGIT/PVR Interaction</vt:lpstr>
      <vt:lpstr>Phase Ia/Ib Study of Tiragolumab ± Atezolizumab  in Advanced Solid Tumors</vt:lpstr>
      <vt:lpstr>Phase Ib: Responses in Immunotherapy-Naive  PD-L1+ NSCLC Expansion </vt:lpstr>
      <vt:lpstr>Immune-Mediated AEs With  Tiragolumab ± Atezolizumab</vt:lpstr>
      <vt:lpstr>CITYSCAPE: Phase II Trial of Tiragolumab + Atezolizumab vs Atezolizumab in Patients With PD-L1+ NSCLC</vt:lpstr>
      <vt:lpstr>CITYSCAPE: Overall Response Rate with Atezolizumab ± Tiragolumab</vt:lpstr>
      <vt:lpstr>CITYSCAPE: Progression-Free Survival with Atezolizumab ± Tiragolumab</vt:lpstr>
      <vt:lpstr>CITYSCAPE: Overall Survival with Atezolizumab ± Tiragolumab</vt:lpstr>
      <vt:lpstr>CITYSCAPE: Safety with Atezolizumab ± Tiragolumab</vt:lpstr>
      <vt:lpstr>SKYSCRAPER-01: Atezolizumab ± Tiragolumab in Previously Untreated Advanced PD-L1–Selected NSCLC</vt:lpstr>
      <vt:lpstr>Phase I Trial of Vibostolimab + Pembrolizumab in Patients With NSCLC</vt:lpstr>
      <vt:lpstr>Phase I Trial of Vibostolimab + Pembrolizumab in Patients With NSCLC: Baseline Characteristics</vt:lpstr>
      <vt:lpstr>Phase I Trial of Vibostolimab + Pembrolizumab in Patients With NSCLC: Safety</vt:lpstr>
      <vt:lpstr>Phase I Trial of Vibostolimab + Pembrolizumab in Patients With NSCLC: Investigator-Assessed Response</vt:lpstr>
      <vt:lpstr>Phase I Trial of Vibostolimab + Pembrolizumab in Patients With NSCLC: PFS</vt:lpstr>
      <vt:lpstr>SKYSCRAPER-07: Atezolizumab ± Tiragolumab in Unresectable Esophageal SCC Without Progression After Definitive Chemoradiation </vt:lpstr>
      <vt:lpstr>SKYSCRAPER-02: Carboplatin and Etoposide ± Tiragolumab in Untreated ES-SCLC</vt:lpstr>
      <vt:lpstr>Multiple TIGIT mAb Are Currently in Development</vt:lpstr>
      <vt:lpstr>Additional Select Phase III Trials of  Anti-TIGIT Therapies in Lung Cancer </vt:lpstr>
      <vt:lpstr>Summary </vt:lpstr>
      <vt:lpstr>Go Online for More CCO Coverage  of Novel Immunotherapy Approaches  Targeting TIGIT!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Wexler</dc:creator>
  <cp:lastModifiedBy>Kelly Brandt</cp:lastModifiedBy>
  <cp:revision>769</cp:revision>
  <cp:lastPrinted>2018-02-14T03:53:01Z</cp:lastPrinted>
  <dcterms:created xsi:type="dcterms:W3CDTF">2016-04-07T17:12:03Z</dcterms:created>
  <dcterms:modified xsi:type="dcterms:W3CDTF">2022-04-20T01:55:45Z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0x0101002154700775CDDB488271BB2ACC42CF24</vt:lpwstr>
  </property>
  <property fmtid="{D5CDD505-2E9C-101B-9397-08002B2CF9AE}" pid="3" name="_dlc_DocIdItemGuid">
    <vt:lpwstr>a45df34b-e2be-4a88-9293-ce9a7076727d</vt:lpwstr>
  </property>
</Properties>
</file>