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4" r:id="rId5"/>
    <p:sldMasterId id="2147484668" r:id="rId6"/>
    <p:sldMasterId id="2147484681" r:id="rId7"/>
    <p:sldMasterId id="2147484690" r:id="rId8"/>
    <p:sldMasterId id="2147484693" r:id="rId9"/>
    <p:sldMasterId id="2147484705" r:id="rId10"/>
    <p:sldMasterId id="2147484728" r:id="rId11"/>
  </p:sldMasterIdLst>
  <p:notesMasterIdLst>
    <p:notesMasterId r:id="rId60"/>
  </p:notesMasterIdLst>
  <p:handoutMasterIdLst>
    <p:handoutMasterId r:id="rId61"/>
  </p:handoutMasterIdLst>
  <p:sldIdLst>
    <p:sldId id="2147473663" r:id="rId12"/>
    <p:sldId id="308" r:id="rId13"/>
    <p:sldId id="2147483473" r:id="rId14"/>
    <p:sldId id="2147483474" r:id="rId15"/>
    <p:sldId id="2147483511" r:id="rId16"/>
    <p:sldId id="2147483477" r:id="rId17"/>
    <p:sldId id="2147483478" r:id="rId18"/>
    <p:sldId id="2147483479" r:id="rId19"/>
    <p:sldId id="2147483480" r:id="rId20"/>
    <p:sldId id="2147483481" r:id="rId21"/>
    <p:sldId id="2147483482" r:id="rId22"/>
    <p:sldId id="2147483483" r:id="rId23"/>
    <p:sldId id="2147483484" r:id="rId24"/>
    <p:sldId id="2147483485" r:id="rId25"/>
    <p:sldId id="2147483486" r:id="rId26"/>
    <p:sldId id="2147483487" r:id="rId27"/>
    <p:sldId id="2147483525" r:id="rId28"/>
    <p:sldId id="2147483488" r:id="rId29"/>
    <p:sldId id="2147483512" r:id="rId30"/>
    <p:sldId id="2147483489" r:id="rId31"/>
    <p:sldId id="2147483458" r:id="rId32"/>
    <p:sldId id="2147483527" r:id="rId33"/>
    <p:sldId id="2147483490" r:id="rId34"/>
    <p:sldId id="564" r:id="rId35"/>
    <p:sldId id="2147483526" r:id="rId36"/>
    <p:sldId id="2147483522" r:id="rId37"/>
    <p:sldId id="2147483492" r:id="rId38"/>
    <p:sldId id="2147483493" r:id="rId39"/>
    <p:sldId id="2147483494" r:id="rId40"/>
    <p:sldId id="2147483496" r:id="rId41"/>
    <p:sldId id="2147483497" r:id="rId42"/>
    <p:sldId id="2147483498" r:id="rId43"/>
    <p:sldId id="2147483499" r:id="rId44"/>
    <p:sldId id="2147483523" r:id="rId45"/>
    <p:sldId id="2147483515" r:id="rId46"/>
    <p:sldId id="2147483502" r:id="rId47"/>
    <p:sldId id="2147483520" r:id="rId48"/>
    <p:sldId id="2147483518" r:id="rId49"/>
    <p:sldId id="2147483519" r:id="rId50"/>
    <p:sldId id="2147483503" r:id="rId51"/>
    <p:sldId id="2147483504" r:id="rId52"/>
    <p:sldId id="2147483505" r:id="rId53"/>
    <p:sldId id="2147483506" r:id="rId54"/>
    <p:sldId id="2147483507" r:id="rId55"/>
    <p:sldId id="2147483510" r:id="rId56"/>
    <p:sldId id="2147483508" r:id="rId57"/>
    <p:sldId id="2147483521" r:id="rId58"/>
    <p:sldId id="318" r:id="rId59"/>
  </p:sldIdLst>
  <p:sldSz cx="12192000" cy="6858000"/>
  <p:notesSz cx="7315200" cy="9601200"/>
  <p:custDataLst>
    <p:tags r:id="rId6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8" pos="312" userDrawn="1">
          <p15:clr>
            <a:srgbClr val="A4A3A4"/>
          </p15:clr>
        </p15:guide>
        <p15:guide id="1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yn Gross" initials="TG" lastIdx="5" clrIdx="6"/>
  <p:cmAuthor id="2" name="Melanie Couton" initials="MAC" lastIdx="4" clrIdx="3"/>
  <p:cmAuthor id="3" name="ralfieri" initials="ra" lastIdx="2" clrIdx="8"/>
  <p:cmAuthor id="4" name="Megan Capel" initials="MC" lastIdx="11" clrIdx="0"/>
  <p:cmAuthor id="5" name="Andrew Bowser" initials="AB" lastIdx="8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7" clrIdx="1"/>
  <p:cmAuthor id="11" name="alison.heintz@gmail.com" initials="a" lastIdx="5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Sophia Kelley" initials="SK" lastIdx="1" clrIdx="11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3" name="LT Fowler" initials="LF" lastIdx="19" clrIdx="12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4" name="Melanie Couton" initials="MC" lastIdx="1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Jennifer Eimers" initials="JE" lastIdx="3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Melanie Couton" initials="" lastIdx="3" clrIdx="15">
    <p:extLst>
      <p:ext uri="{19B8F6BF-5375-455C-9EA6-DF929625EA0E}">
        <p15:presenceInfo xmlns:p15="http://schemas.microsoft.com/office/powerpoint/2012/main" userId="S::mcouton@clinicaloptions.com::b5a8fb1e-a716-46a0-9a38-0d707f5e2bfc" providerId="AD"/>
      </p:ext>
    </p:extLst>
  </p:cmAuthor>
  <p:cmAuthor id="17" name="Dussadee Royal" initials="DR" lastIdx="1" clrIdx="16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18" name="Kristen Rosenthal" initials="KR" lastIdx="2" clrIdx="17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19" name="Zachary Schwartz" initials="ZS" lastIdx="6" clrIdx="18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20" name="Amber Williams" initials="AW" lastIdx="35" clrIdx="19">
    <p:extLst>
      <p:ext uri="{19B8F6BF-5375-455C-9EA6-DF929625EA0E}">
        <p15:presenceInfo xmlns:p15="http://schemas.microsoft.com/office/powerpoint/2012/main" userId="S::awilliams@cealliance.com::981bbddf-314c-40a4-aea3-441dcc545642" providerId="AD"/>
      </p:ext>
    </p:extLst>
  </p:cmAuthor>
  <p:cmAuthor id="21" name="Nicole Mitchell" initials="NM" lastIdx="12" clrIdx="20">
    <p:extLst>
      <p:ext uri="{19B8F6BF-5375-455C-9EA6-DF929625EA0E}">
        <p15:presenceInfo xmlns:p15="http://schemas.microsoft.com/office/powerpoint/2012/main" userId="S::nmitchell@practicingclinicians.com::e6112baa-5d07-499c-8da8-7bdc6749eb49" providerId="AD"/>
      </p:ext>
    </p:extLst>
  </p:cmAuthor>
  <p:cmAuthor id="22" name="Timothy Quill" initials="TQ" lastIdx="2" clrIdx="21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23" name="Andrea Boecler" initials="AB" lastIdx="1" clrIdx="22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EFF"/>
    <a:srgbClr val="FEEBE4"/>
    <a:srgbClr val="E1471D"/>
    <a:srgbClr val="00823B"/>
    <a:srgbClr val="015873"/>
    <a:srgbClr val="046376"/>
    <a:srgbClr val="013763"/>
    <a:srgbClr val="033453"/>
    <a:srgbClr val="006264"/>
    <a:srgbClr val="FDB3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EF0D78-4255-4EB1-8BBC-0E7AB3C64410}" v="53" dt="2026-01-20T21:29:55.759"/>
    <p1510:client id="{8C14BB72-76D5-4B3C-833B-D027BD656B24}" v="26" dt="2026-01-21T17:48:52.481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52" autoAdjust="0"/>
    <p:restoredTop sz="81995" autoAdjust="0"/>
  </p:normalViewPr>
  <p:slideViewPr>
    <p:cSldViewPr snapToGrid="0">
      <p:cViewPr varScale="1">
        <p:scale>
          <a:sx n="61" d="100"/>
          <a:sy n="61" d="100"/>
        </p:scale>
        <p:origin x="744" y="44"/>
      </p:cViewPr>
      <p:guideLst>
        <p:guide pos="31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864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63" Type="http://schemas.openxmlformats.org/officeDocument/2006/relationships/commentAuthors" Target="commentAuthors.xml"/><Relationship Id="rId68" Type="http://schemas.microsoft.com/office/2015/10/relationships/revisionInfo" Target="revisionInfo.xml"/><Relationship Id="rId7" Type="http://schemas.openxmlformats.org/officeDocument/2006/relationships/slideMaster" Target="slideMasters/slideMaster3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7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4.xml"/><Relationship Id="rId51" Type="http://schemas.openxmlformats.org/officeDocument/2006/relationships/slide" Target="slides/slide40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slide" Target="slides/slide48.xml"/><Relationship Id="rId67" Type="http://schemas.openxmlformats.org/officeDocument/2006/relationships/tableStyles" Target="tableStyle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6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notesMaster" Target="notesMasters/notesMaster1.xml"/><Relationship Id="rId65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9B1-734D-B281-A79D86BE6DF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9B1-734D-B281-A79D86BE6DF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9B1-734D-B281-A79D86BE6DF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9B1-734D-B281-A79D86BE6DF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E9B1-734D-B281-A79D86BE6DF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9B1-734D-B281-A79D86BE6DF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E9B1-734D-B281-A79D86BE6DFD}"/>
              </c:ext>
            </c:extLst>
          </c:dPt>
          <c:dLbls>
            <c:dLbl>
              <c:idx val="0"/>
              <c:layout>
                <c:manualLayout>
                  <c:x val="-0.24550187394342493"/>
                  <c:y val="2.7507227589627925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9B1-734D-B281-A79D86BE6DFD}"/>
                </c:ext>
              </c:extLst>
            </c:dLbl>
            <c:dLbl>
              <c:idx val="1"/>
              <c:layout>
                <c:manualLayout>
                  <c:x val="0.10788821136417787"/>
                  <c:y val="-0.13893127589240387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9B1-734D-B281-A79D86BE6DFD}"/>
                </c:ext>
              </c:extLst>
            </c:dLbl>
            <c:dLbl>
              <c:idx val="2"/>
              <c:layout>
                <c:manualLayout>
                  <c:x val="0.17598159841764294"/>
                  <c:y val="2.177456702281438E-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9B1-734D-B281-A79D86BE6DFD}"/>
                </c:ext>
              </c:extLst>
            </c:dLbl>
            <c:dLbl>
              <c:idx val="3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E9B1-734D-B281-A79D86BE6DFD}"/>
                </c:ext>
              </c:extLst>
            </c:dLbl>
            <c:dLbl>
              <c:idx val="4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E9B1-734D-B281-A79D86BE6DFD}"/>
                </c:ext>
              </c:extLst>
            </c:dLbl>
            <c:dLbl>
              <c:idx val="5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E9B1-734D-B281-A79D86BE6DFD}"/>
                </c:ext>
              </c:extLst>
            </c:dLbl>
            <c:dLbl>
              <c:idx val="6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E9B1-734D-B281-A79D86BE6DFD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Exon 19 Del</c:v>
                </c:pt>
                <c:pt idx="1">
                  <c:v>Exon 21 L858R</c:v>
                </c:pt>
                <c:pt idx="2">
                  <c:v>Exon 20 T790M</c:v>
                </c:pt>
                <c:pt idx="3">
                  <c:v>Exon 18 G719X</c:v>
                </c:pt>
                <c:pt idx="4">
                  <c:v>Exon 21 L861Q</c:v>
                </c:pt>
                <c:pt idx="5">
                  <c:v>Exon 20 Ins</c:v>
                </c:pt>
                <c:pt idx="6">
                  <c:v>Exon 20 C797S</c:v>
                </c:pt>
              </c:strCache>
            </c:strRef>
          </c:cat>
          <c:val>
            <c:numRef>
              <c:f>Sheet1!$B$2:$B$8</c:f>
              <c:numCache>
                <c:formatCode>0.00%</c:formatCode>
                <c:ptCount val="7"/>
                <c:pt idx="0">
                  <c:v>0.51300000000000001</c:v>
                </c:pt>
                <c:pt idx="1">
                  <c:v>0.316</c:v>
                </c:pt>
                <c:pt idx="2">
                  <c:v>0.27400000000000002</c:v>
                </c:pt>
                <c:pt idx="3">
                  <c:v>5.0999999999999997E-2</c:v>
                </c:pt>
                <c:pt idx="4">
                  <c:v>4.2999999999999997E-2</c:v>
                </c:pt>
                <c:pt idx="5">
                  <c:v>4.2999999999999997E-2</c:v>
                </c:pt>
                <c:pt idx="6">
                  <c:v>8.9999999999999993E-3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9B1-734D-B281-A79D86BE6DFD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2" tx1="lt1" bg2="dk1" tx2="lt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Grade 1/2</c:v>
                </c:pt>
              </c:strCache>
            </c:strRef>
          </c:tx>
          <c:spPr>
            <a:solidFill>
              <a:srgbClr val="E0450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Poppins" panose="00000500000000000000" pitchFamily="2" charset="0"/>
                    <a:ea typeface="+mn-ea"/>
                    <a:cs typeface="Poppins" panose="00000500000000000000" pitchFamily="2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Pruritus</c:v>
                </c:pt>
                <c:pt idx="1">
                  <c:v>Rash</c:v>
                </c:pt>
                <c:pt idx="2">
                  <c:v>Vomiting</c:v>
                </c:pt>
                <c:pt idx="3">
                  <c:v>Decreased appetite</c:v>
                </c:pt>
                <c:pt idx="4">
                  <c:v>Constipation</c:v>
                </c:pt>
                <c:pt idx="5">
                  <c:v>Fatigue</c:v>
                </c:pt>
                <c:pt idx="6">
                  <c:v>Nausea</c:v>
                </c:pt>
                <c:pt idx="7">
                  <c:v>Alopecia</c:v>
                </c:pt>
                <c:pt idx="8">
                  <c:v>Stomatitis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10</c:v>
                </c:pt>
                <c:pt idx="1">
                  <c:v>11</c:v>
                </c:pt>
                <c:pt idx="2">
                  <c:v>11</c:v>
                </c:pt>
                <c:pt idx="3">
                  <c:v>14</c:v>
                </c:pt>
                <c:pt idx="4">
                  <c:v>15</c:v>
                </c:pt>
                <c:pt idx="5">
                  <c:v>17</c:v>
                </c:pt>
                <c:pt idx="6">
                  <c:v>46</c:v>
                </c:pt>
                <c:pt idx="7">
                  <c:v>49</c:v>
                </c:pt>
                <c:pt idx="8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77-4378-86D5-42349ACE6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Grade ≥3</c:v>
                </c:pt>
              </c:strCache>
            </c:strRef>
          </c:tx>
          <c:spPr>
            <a:solidFill>
              <a:srgbClr val="2201B2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F77-4378-86D5-42349ACE628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F77-4378-86D5-42349ACE628B}"/>
                </c:ext>
              </c:extLst>
            </c:dLbl>
            <c:dLbl>
              <c:idx val="2"/>
              <c:layout>
                <c:manualLayout>
                  <c:x val="2.576857218269106E-2"/>
                  <c:y val="-7.8578750031258493E-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bg1"/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F77-4378-86D5-42349ACE628B}"/>
                </c:ext>
              </c:extLst>
            </c:dLbl>
            <c:dLbl>
              <c:idx val="3"/>
              <c:layout>
                <c:manualLayout>
                  <c:x val="2.3621191167466728E-2"/>
                  <c:y val="-4.286163151619139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bg1"/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F77-4378-86D5-42349ACE628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F77-4378-86D5-42349ACE628B}"/>
                </c:ext>
              </c:extLst>
            </c:dLbl>
            <c:dLbl>
              <c:idx val="5"/>
              <c:layout>
                <c:manualLayout>
                  <c:x val="2.1473810152242551E-2"/>
                  <c:y val="-3.9289375015629246E-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bg1"/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F77-4378-86D5-42349ACE628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F77-4378-86D5-42349ACE628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F77-4378-86D5-42349ACE628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Poppins" panose="00000500000000000000" pitchFamily="2" charset="0"/>
                    <a:ea typeface="+mn-ea"/>
                    <a:cs typeface="Poppins" panose="00000500000000000000" pitchFamily="2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Pruritus</c:v>
                </c:pt>
                <c:pt idx="1">
                  <c:v>Rash</c:v>
                </c:pt>
                <c:pt idx="2">
                  <c:v>Vomiting</c:v>
                </c:pt>
                <c:pt idx="3">
                  <c:v>Decreased appetite</c:v>
                </c:pt>
                <c:pt idx="4">
                  <c:v>Constipation</c:v>
                </c:pt>
                <c:pt idx="5">
                  <c:v>Fatigue</c:v>
                </c:pt>
                <c:pt idx="6">
                  <c:v>Nausea</c:v>
                </c:pt>
                <c:pt idx="7">
                  <c:v>Alopecia</c:v>
                </c:pt>
                <c:pt idx="8">
                  <c:v>Stomatitis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2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FF77-4378-86D5-42349ACE628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overlap val="100"/>
        <c:axId val="877442255"/>
        <c:axId val="877437935"/>
      </c:barChart>
      <c:catAx>
        <c:axId val="8774422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161616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pPr>
            <a:endParaRPr lang="en-US"/>
          </a:p>
        </c:txPr>
        <c:crossAx val="877437935"/>
        <c:crosses val="autoZero"/>
        <c:auto val="1"/>
        <c:lblAlgn val="ctr"/>
        <c:lblOffset val="100"/>
        <c:noMultiLvlLbl val="0"/>
      </c:catAx>
      <c:valAx>
        <c:axId val="87743793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rgbClr val="161616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pPr>
            <a:endParaRPr lang="en-US"/>
          </a:p>
        </c:txPr>
        <c:crossAx val="877442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2" tx1="lt1" bg2="dk1" tx2="lt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Grade 1/2</c:v>
                </c:pt>
              </c:strCache>
            </c:strRef>
          </c:tx>
          <c:spPr>
            <a:solidFill>
              <a:srgbClr val="E04507"/>
            </a:solidFill>
            <a:ln>
              <a:noFill/>
            </a:ln>
            <a:effectLst/>
          </c:spPr>
          <c:invertIfNegative val="0"/>
          <c:dLbls>
            <c:dLbl>
              <c:idx val="2"/>
              <c:tx>
                <c:rich>
                  <a:bodyPr/>
                  <a:lstStyle/>
                  <a:p>
                    <a:fld id="{E547A3AE-5D27-45AF-B992-03C4FEDF4FB7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.0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C-5C7F-4F7E-8A09-545A30C4A96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12.0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1B-5C7F-4F7E-8A09-545A30C4A96D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A21343B4-7B26-4FB5-BB97-732EC8CD31FB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.0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A-5C7F-4F7E-8A09-545A30C4A96D}"/>
                </c:ext>
              </c:extLst>
            </c:dLbl>
            <c:dLbl>
              <c:idx val="5"/>
              <c:layout>
                <c:manualLayout>
                  <c:x val="4.6168689485389554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5C7F-4F7E-8A09-545A30C4A96D}"/>
                </c:ext>
              </c:extLst>
            </c:dLbl>
            <c:dLbl>
              <c:idx val="6"/>
              <c:layout>
                <c:manualLayout>
                  <c:x val="1.8615720545788054E-3"/>
                  <c:y val="-2.496807637990376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C7F-4F7E-8A09-545A30C4A96D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D9AF6561-58BC-4251-894A-69B148ADC394}" type="VALUE">
                      <a:rPr lang="en-US" smtClean="0"/>
                      <a:pPr/>
                      <a:t>[VALUE]</a:t>
                    </a:fld>
                    <a:r>
                      <a:rPr lang="en-US" dirty="0"/>
                      <a:t>.0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5C7F-4F7E-8A09-545A30C4A96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Poppins" panose="00000500000000000000" pitchFamily="2" charset="0"/>
                    <a:ea typeface="+mn-ea"/>
                    <a:cs typeface="Poppins" panose="00000500000000000000" pitchFamily="2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Sheet1!$A$2:$A$22</c:f>
              <c:strCache>
                <c:ptCount val="21"/>
                <c:pt idx="0">
                  <c:v>Rash</c:v>
                </c:pt>
                <c:pt idx="1">
                  <c:v>Increased ALT</c:v>
                </c:pt>
                <c:pt idx="2">
                  <c:v>Increased AST</c:v>
                </c:pt>
                <c:pt idx="3">
                  <c:v>Pyrexia</c:v>
                </c:pt>
                <c:pt idx="4">
                  <c:v>Pruritus</c:v>
                </c:pt>
                <c:pt idx="5">
                  <c:v>Pnemonia</c:v>
                </c:pt>
                <c:pt idx="6">
                  <c:v>Decreased neutrophil count</c:v>
                </c:pt>
                <c:pt idx="7">
                  <c:v>Vomiting</c:v>
                </c:pt>
                <c:pt idx="8">
                  <c:v>Dyspnea</c:v>
                </c:pt>
                <c:pt idx="9">
                  <c:v>Cough</c:v>
                </c:pt>
                <c:pt idx="10">
                  <c:v>Respiratory tract infection</c:v>
                </c:pt>
                <c:pt idx="11">
                  <c:v>Decreased weight</c:v>
                </c:pt>
                <c:pt idx="12">
                  <c:v>Constipation</c:v>
                </c:pt>
                <c:pt idx="13">
                  <c:v>Fatigue</c:v>
                </c:pt>
                <c:pt idx="14">
                  <c:v>Decreased appetite</c:v>
                </c:pt>
                <c:pt idx="15">
                  <c:v>Neutropenia</c:v>
                </c:pt>
                <c:pt idx="16">
                  <c:v>Nausea</c:v>
                </c:pt>
                <c:pt idx="17">
                  <c:v>Asthenia</c:v>
                </c:pt>
                <c:pt idx="18">
                  <c:v>Alopecia</c:v>
                </c:pt>
                <c:pt idx="19">
                  <c:v>Anemia</c:v>
                </c:pt>
                <c:pt idx="20">
                  <c:v>Diarrhea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10.9</c:v>
                </c:pt>
                <c:pt idx="1">
                  <c:v>10.9</c:v>
                </c:pt>
                <c:pt idx="2">
                  <c:v>12</c:v>
                </c:pt>
                <c:pt idx="3">
                  <c:v>12</c:v>
                </c:pt>
                <c:pt idx="4">
                  <c:v>13</c:v>
                </c:pt>
                <c:pt idx="5">
                  <c:v>3.3</c:v>
                </c:pt>
                <c:pt idx="6">
                  <c:v>4.3</c:v>
                </c:pt>
                <c:pt idx="7">
                  <c:v>15.2</c:v>
                </c:pt>
                <c:pt idx="8">
                  <c:v>12</c:v>
                </c:pt>
                <c:pt idx="9">
                  <c:v>21.7</c:v>
                </c:pt>
                <c:pt idx="10">
                  <c:v>17.399999999999999</c:v>
                </c:pt>
                <c:pt idx="11">
                  <c:v>21.7</c:v>
                </c:pt>
                <c:pt idx="12">
                  <c:v>23.9</c:v>
                </c:pt>
                <c:pt idx="13">
                  <c:v>22.8</c:v>
                </c:pt>
                <c:pt idx="14">
                  <c:v>22.8</c:v>
                </c:pt>
                <c:pt idx="15">
                  <c:v>10.9</c:v>
                </c:pt>
                <c:pt idx="16">
                  <c:v>30.4</c:v>
                </c:pt>
                <c:pt idx="17">
                  <c:v>30.4</c:v>
                </c:pt>
                <c:pt idx="18">
                  <c:v>41.3</c:v>
                </c:pt>
                <c:pt idx="19">
                  <c:v>42.4</c:v>
                </c:pt>
                <c:pt idx="20">
                  <c:v>45.7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7F-4F7E-8A09-545A30C4A9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Grade 3-4</c:v>
                </c:pt>
              </c:strCache>
            </c:strRef>
          </c:tx>
          <c:spPr>
            <a:solidFill>
              <a:srgbClr val="2201B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385060684561699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C7F-4F7E-8A09-545A30C4A96D}"/>
                </c:ext>
              </c:extLst>
            </c:dLbl>
            <c:dLbl>
              <c:idx val="1"/>
              <c:layout>
                <c:manualLayout>
                  <c:x val="2.539277921696440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C7F-4F7E-8A09-545A30C4A96D}"/>
                </c:ext>
              </c:extLst>
            </c:dLbl>
            <c:dLbl>
              <c:idx val="2"/>
              <c:layout>
                <c:manualLayout>
                  <c:x val="1.3574321774680801E-2"/>
                  <c:y val="-9.155116877677298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C7F-4F7E-8A09-545A30C4A96D}"/>
                </c:ext>
              </c:extLst>
            </c:dLbl>
            <c:dLbl>
              <c:idx val="3"/>
              <c:layout>
                <c:manualLayout>
                  <c:x val="2.9563956722124834E-2"/>
                  <c:y val="-1.307814051333562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C7F-4F7E-8A09-545A30C4A96D}"/>
                </c:ext>
              </c:extLst>
            </c:dLbl>
            <c:dLbl>
              <c:idx val="4"/>
              <c:layout>
                <c:manualLayout>
                  <c:x val="2.7701213691233982E-2"/>
                  <c:y val="-9.1551168776772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C7F-4F7E-8A09-545A30C4A96D}"/>
                </c:ext>
              </c:extLst>
            </c:dLbl>
            <c:dLbl>
              <c:idx val="5"/>
              <c:layout>
                <c:manualLayout>
                  <c:x val="-8.6492738743198432E-4"/>
                  <c:y val="-8.9497856890646949E-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C7F-4F7E-8A09-545A30C4A96D}"/>
                </c:ext>
              </c:extLst>
            </c:dLbl>
            <c:dLbl>
              <c:idx val="6"/>
              <c:layout>
                <c:manualLayout>
                  <c:x val="1.1486261437409499E-3"/>
                  <c:y val="-2.496807637990376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C7F-4F7E-8A09-545A30C4A96D}"/>
                </c:ext>
              </c:extLst>
            </c:dLbl>
            <c:dLbl>
              <c:idx val="7"/>
              <c:layout>
                <c:manualLayout>
                  <c:x val="2.934456456382221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C7F-4F7E-8A09-545A30C4A96D}"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F-5C7F-4F7E-8A09-545A30C4A96D}"/>
                </c:ext>
              </c:extLst>
            </c:dLbl>
            <c:dLbl>
              <c:idx val="9"/>
              <c:layout>
                <c:manualLayout>
                  <c:x val="1.978042790516843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C7F-4F7E-8A09-545A30C4A96D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0-5C7F-4F7E-8A09-545A30C4A96D}"/>
                </c:ext>
              </c:extLst>
            </c:dLbl>
            <c:dLbl>
              <c:idx val="11"/>
              <c:layout>
                <c:manualLayout>
                  <c:x val="3.7917581255075744E-2"/>
                  <c:y val="2.015394143147836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C7F-4F7E-8A09-545A30C4A96D}"/>
                </c:ext>
              </c:extLst>
            </c:dLbl>
            <c:dLbl>
              <c:idx val="12"/>
              <c:layout>
                <c:manualLayout>
                  <c:x val="1.6159041319886575E-2"/>
                  <c:y val="-4.57755843883864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C7F-4F7E-8A09-545A30C4A96D}"/>
                </c:ext>
              </c:extLst>
            </c:dLbl>
            <c:dLbl>
              <c:idx val="13"/>
              <c:layout>
                <c:manualLayout>
                  <c:x val="4.3860255011120473E-2"/>
                  <c:y val="-4.57755843883864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C7F-4F7E-8A09-545A30C4A96D}"/>
                </c:ext>
              </c:extLst>
            </c:dLbl>
            <c:dLbl>
              <c:idx val="1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1-5C7F-4F7E-8A09-545A30C4A96D}"/>
                </c:ext>
              </c:extLst>
            </c:dLbl>
            <c:dLbl>
              <c:idx val="1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C-5C7F-4F7E-8A09-545A30C4A96D}"/>
                </c:ext>
              </c:extLst>
            </c:dLbl>
            <c:dLbl>
              <c:idx val="16"/>
              <c:layout>
                <c:manualLayout>
                  <c:x val="2.7701213691233982E-2"/>
                  <c:y val="-2.2887792194193245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C7F-4F7E-8A09-545A30C4A96D}"/>
                </c:ext>
              </c:extLst>
            </c:dLbl>
            <c:dLbl>
              <c:idx val="17"/>
              <c:layout>
                <c:manualLayout>
                  <c:x val="2.77012136912339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C7F-4F7E-8A09-545A30C4A96D}"/>
                </c:ext>
              </c:extLst>
            </c:dLbl>
            <c:dLbl>
              <c:idx val="18"/>
              <c:layout>
                <c:manualLayout>
                  <c:x val="1.1542172371347493E-2"/>
                  <c:y val="-2.496878901373283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C7F-4F7E-8A09-545A30C4A96D}"/>
                </c:ext>
              </c:extLst>
            </c:dLbl>
            <c:dLbl>
              <c:idx val="1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5C7F-4F7E-8A09-545A30C4A96D}"/>
                </c:ext>
              </c:extLst>
            </c:dLbl>
            <c:dLbl>
              <c:idx val="2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Poppins" panose="00000500000000000000" pitchFamily="2" charset="0"/>
                      <a:ea typeface="+mn-ea"/>
                      <a:cs typeface="Poppins" panose="00000500000000000000" pitchFamily="2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E-5C7F-4F7E-8A09-545A30C4A96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Poppins" panose="00000500000000000000" pitchFamily="2" charset="0"/>
                    <a:ea typeface="+mn-ea"/>
                    <a:cs typeface="Poppins" panose="00000500000000000000" pitchFamily="2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Sheet1!$A$2:$A$22</c:f>
              <c:strCache>
                <c:ptCount val="21"/>
                <c:pt idx="0">
                  <c:v>Rash</c:v>
                </c:pt>
                <c:pt idx="1">
                  <c:v>Increased ALT</c:v>
                </c:pt>
                <c:pt idx="2">
                  <c:v>Increased AST</c:v>
                </c:pt>
                <c:pt idx="3">
                  <c:v>Pyrexia</c:v>
                </c:pt>
                <c:pt idx="4">
                  <c:v>Pruritus</c:v>
                </c:pt>
                <c:pt idx="5">
                  <c:v>Pnemonia</c:v>
                </c:pt>
                <c:pt idx="6">
                  <c:v>Decreased neutrophil count</c:v>
                </c:pt>
                <c:pt idx="7">
                  <c:v>Vomiting</c:v>
                </c:pt>
                <c:pt idx="8">
                  <c:v>Dyspnea</c:v>
                </c:pt>
                <c:pt idx="9">
                  <c:v>Cough</c:v>
                </c:pt>
                <c:pt idx="10">
                  <c:v>Respiratory tract infection</c:v>
                </c:pt>
                <c:pt idx="11">
                  <c:v>Decreased weight</c:v>
                </c:pt>
                <c:pt idx="12">
                  <c:v>Constipation</c:v>
                </c:pt>
                <c:pt idx="13">
                  <c:v>Fatigue</c:v>
                </c:pt>
                <c:pt idx="14">
                  <c:v>Decreased appetite</c:v>
                </c:pt>
                <c:pt idx="15">
                  <c:v>Neutropenia</c:v>
                </c:pt>
                <c:pt idx="16">
                  <c:v>Nausea</c:v>
                </c:pt>
                <c:pt idx="17">
                  <c:v>Asthenia</c:v>
                </c:pt>
                <c:pt idx="18">
                  <c:v>Alopecia</c:v>
                </c:pt>
                <c:pt idx="19">
                  <c:v>Anemia</c:v>
                </c:pt>
                <c:pt idx="20">
                  <c:v>Diarrhea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0</c:v>
                </c:pt>
                <c:pt idx="1">
                  <c:v>1.1000000000000001</c:v>
                </c:pt>
                <c:pt idx="2">
                  <c:v>0</c:v>
                </c:pt>
                <c:pt idx="3">
                  <c:v>1.1000000000000001</c:v>
                </c:pt>
                <c:pt idx="4">
                  <c:v>1.1000000000000001</c:v>
                </c:pt>
                <c:pt idx="5">
                  <c:v>10.9</c:v>
                </c:pt>
                <c:pt idx="6">
                  <c:v>9.8000000000000007</c:v>
                </c:pt>
                <c:pt idx="7">
                  <c:v>1.1000000000000001</c:v>
                </c:pt>
                <c:pt idx="8">
                  <c:v>5.4</c:v>
                </c:pt>
                <c:pt idx="9">
                  <c:v>0</c:v>
                </c:pt>
                <c:pt idx="10">
                  <c:v>5.4</c:v>
                </c:pt>
                <c:pt idx="11">
                  <c:v>2.2000000000000002</c:v>
                </c:pt>
                <c:pt idx="12">
                  <c:v>0</c:v>
                </c:pt>
                <c:pt idx="13">
                  <c:v>3.3</c:v>
                </c:pt>
                <c:pt idx="14">
                  <c:v>4.3</c:v>
                </c:pt>
                <c:pt idx="15">
                  <c:v>17.399999999999999</c:v>
                </c:pt>
                <c:pt idx="16">
                  <c:v>1.1000000000000001</c:v>
                </c:pt>
                <c:pt idx="17">
                  <c:v>1.1000000000000001</c:v>
                </c:pt>
                <c:pt idx="18">
                  <c:v>0</c:v>
                </c:pt>
                <c:pt idx="19">
                  <c:v>4.3</c:v>
                </c:pt>
                <c:pt idx="20">
                  <c:v>7.6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5C7F-4F7E-8A09-545A30C4A96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overlap val="100"/>
        <c:axId val="877442255"/>
        <c:axId val="877437935"/>
      </c:barChart>
      <c:catAx>
        <c:axId val="8774422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161616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pPr>
            <a:endParaRPr lang="en-US"/>
          </a:p>
        </c:txPr>
        <c:crossAx val="877437935"/>
        <c:crosses val="autoZero"/>
        <c:auto val="1"/>
        <c:lblAlgn val="ctr"/>
        <c:lblOffset val="100"/>
        <c:noMultiLvlLbl val="0"/>
      </c:catAx>
      <c:valAx>
        <c:axId val="87743793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rgbClr val="161616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pPr>
            <a:endParaRPr lang="en-US"/>
          </a:p>
        </c:txPr>
        <c:crossAx val="877442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bg1"/>
          </a:solidFill>
        </a:defRPr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2" tx1="lt1" bg2="dk1" tx2="lt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Grade 1/2</c:v>
                </c:pt>
              </c:strCache>
            </c:strRef>
          </c:tx>
          <c:spPr>
            <a:solidFill>
              <a:srgbClr val="E0450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Sheet1!$A$2:$A$15</c:f>
              <c:strCache>
                <c:ptCount val="14"/>
                <c:pt idx="0">
                  <c:v>Vomiting</c:v>
                </c:pt>
                <c:pt idx="1">
                  <c:v>Dyspnea</c:v>
                </c:pt>
                <c:pt idx="2">
                  <c:v>Stomatitis</c:v>
                </c:pt>
                <c:pt idx="3">
                  <c:v>Asthenia</c:v>
                </c:pt>
                <c:pt idx="4">
                  <c:v>Pruritus</c:v>
                </c:pt>
                <c:pt idx="5">
                  <c:v>Constipation</c:v>
                </c:pt>
                <c:pt idx="6">
                  <c:v>Pneumonia</c:v>
                </c:pt>
                <c:pt idx="7">
                  <c:v>Rash</c:v>
                </c:pt>
                <c:pt idx="8">
                  <c:v>Neutrophil count decreased</c:v>
                </c:pt>
                <c:pt idx="9">
                  <c:v>Decreased appetite</c:v>
                </c:pt>
                <c:pt idx="10">
                  <c:v>Fatigue</c:v>
                </c:pt>
                <c:pt idx="11">
                  <c:v>Alopecia</c:v>
                </c:pt>
                <c:pt idx="12">
                  <c:v>Diarrhea</c:v>
                </c:pt>
                <c:pt idx="13">
                  <c:v>Nausea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16</c:v>
                </c:pt>
                <c:pt idx="1">
                  <c:v>16</c:v>
                </c:pt>
                <c:pt idx="2">
                  <c:v>12</c:v>
                </c:pt>
                <c:pt idx="3">
                  <c:v>12</c:v>
                </c:pt>
                <c:pt idx="4">
                  <c:v>24</c:v>
                </c:pt>
                <c:pt idx="5">
                  <c:v>28</c:v>
                </c:pt>
                <c:pt idx="6">
                  <c:v>12</c:v>
                </c:pt>
                <c:pt idx="7">
                  <c:v>32</c:v>
                </c:pt>
                <c:pt idx="8">
                  <c:v>12</c:v>
                </c:pt>
                <c:pt idx="9">
                  <c:v>36</c:v>
                </c:pt>
                <c:pt idx="10">
                  <c:v>28</c:v>
                </c:pt>
                <c:pt idx="11">
                  <c:v>44</c:v>
                </c:pt>
                <c:pt idx="12">
                  <c:v>52</c:v>
                </c:pt>
                <c:pt idx="13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A9-41D2-A74A-A21CFA6BF8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Grade 3-4</c:v>
                </c:pt>
              </c:strCache>
            </c:strRef>
          </c:tx>
          <c:spPr>
            <a:solidFill>
              <a:srgbClr val="2201B2"/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2A9-41D2-A74A-A21CFA6BF804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2A9-41D2-A74A-A21CFA6BF804}"/>
                </c:ext>
              </c:extLst>
            </c:dLbl>
            <c:dLbl>
              <c:idx val="2"/>
              <c:layout>
                <c:manualLayout>
                  <c:x val="2.0320885266042082E-3"/>
                  <c:y val="-1.0920282982611674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2A9-41D2-A74A-A21CFA6BF804}"/>
                </c:ext>
              </c:extLst>
            </c:dLbl>
            <c:dLbl>
              <c:idx val="3"/>
              <c:layout>
                <c:manualLayout>
                  <c:x val="1.8627867539039921E-3"/>
                  <c:y val="-1.307869471953270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2A9-41D2-A74A-A21CFA6BF804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2A9-41D2-A74A-A21CFA6BF804}"/>
                </c:ext>
              </c:extLst>
            </c:dLbl>
            <c:dLbl>
              <c:idx val="5"/>
              <c:layout>
                <c:manualLayout>
                  <c:x val="1.751767155393795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2A9-41D2-A74A-A21CFA6BF804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2A9-41D2-A74A-A21CFA6BF804}"/>
                </c:ext>
              </c:extLst>
            </c:dLbl>
            <c:dLbl>
              <c:idx val="7"/>
              <c:layout>
                <c:manualLayout>
                  <c:x val="1.7802385114651723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2A9-41D2-A74A-A21CFA6BF804}"/>
                </c:ext>
              </c:extLst>
            </c:dLbl>
            <c:dLbl>
              <c:idx val="9"/>
              <c:layout>
                <c:manualLayout>
                  <c:x val="1.9780427905168433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2A9-41D2-A74A-A21CFA6BF804}"/>
                </c:ext>
              </c:extLst>
            </c:dLbl>
            <c:dLbl>
              <c:idx val="11"/>
              <c:layout>
                <c:manualLayout>
                  <c:x val="2.1758470695685293E-2"/>
                  <c:y val="-2.97829340035978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C2A9-41D2-A74A-A21CFA6BF80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Sheet1!$A$2:$A$15</c:f>
              <c:strCache>
                <c:ptCount val="14"/>
                <c:pt idx="0">
                  <c:v>Vomiting</c:v>
                </c:pt>
                <c:pt idx="1">
                  <c:v>Dyspnea</c:v>
                </c:pt>
                <c:pt idx="2">
                  <c:v>Stomatitis</c:v>
                </c:pt>
                <c:pt idx="3">
                  <c:v>Asthenia</c:v>
                </c:pt>
                <c:pt idx="4">
                  <c:v>Pruritus</c:v>
                </c:pt>
                <c:pt idx="5">
                  <c:v>Constipation</c:v>
                </c:pt>
                <c:pt idx="6">
                  <c:v>Pneumonia</c:v>
                </c:pt>
                <c:pt idx="7">
                  <c:v>Rash</c:v>
                </c:pt>
                <c:pt idx="8">
                  <c:v>Neutrophil count decreased</c:v>
                </c:pt>
                <c:pt idx="9">
                  <c:v>Decreased appetite</c:v>
                </c:pt>
                <c:pt idx="10">
                  <c:v>Fatigue</c:v>
                </c:pt>
                <c:pt idx="11">
                  <c:v>Alopecia</c:v>
                </c:pt>
                <c:pt idx="12">
                  <c:v>Diarrhea</c:v>
                </c:pt>
                <c:pt idx="13">
                  <c:v>Nausea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4</c:v>
                </c:pt>
                <c:pt idx="1">
                  <c:v>4</c:v>
                </c:pt>
                <c:pt idx="2">
                  <c:v>8</c:v>
                </c:pt>
                <c:pt idx="3">
                  <c:v>12</c:v>
                </c:pt>
                <c:pt idx="4">
                  <c:v>4</c:v>
                </c:pt>
                <c:pt idx="5">
                  <c:v>0</c:v>
                </c:pt>
                <c:pt idx="6">
                  <c:v>16</c:v>
                </c:pt>
                <c:pt idx="7">
                  <c:v>0</c:v>
                </c:pt>
                <c:pt idx="8">
                  <c:v>20</c:v>
                </c:pt>
                <c:pt idx="9">
                  <c:v>0</c:v>
                </c:pt>
                <c:pt idx="10">
                  <c:v>8</c:v>
                </c:pt>
                <c:pt idx="11">
                  <c:v>0</c:v>
                </c:pt>
                <c:pt idx="12">
                  <c:v>8</c:v>
                </c:pt>
                <c:pt idx="1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C2A9-41D2-A74A-A21CFA6BF80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0"/>
        <c:overlap val="100"/>
        <c:axId val="877442255"/>
        <c:axId val="877437935"/>
      </c:barChart>
      <c:catAx>
        <c:axId val="8774422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161616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7437935"/>
        <c:crosses val="autoZero"/>
        <c:auto val="1"/>
        <c:lblAlgn val="ctr"/>
        <c:lblOffset val="100"/>
        <c:noMultiLvlLbl val="0"/>
      </c:catAx>
      <c:valAx>
        <c:axId val="87743793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5875">
            <a:solidFill>
              <a:srgbClr val="161616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774422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2B3FBE-92AA-E043-CDE5-264F3BF0FDB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E13BE-8FB4-4464-A011-749EAAD53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B72F01-6714-4A31-8C22-8E0F1B091B5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5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72C7B1-753B-49DA-B32B-EE1C56103FB0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296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32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59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738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102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88DBE-8FB8-49F7-A478-A52A085B60B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9461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788DBE-8FB8-49F7-A478-A52A085B60B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072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788DBE-8FB8-49F7-A478-A52A085B60B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667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668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i="1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72C7B1-753B-49DA-B32B-EE1C56103FB0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886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701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516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5012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8608D-121D-F710-B2C1-C90880CFD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17FC10-1079-36F8-7922-E7BF3BCA33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AB72E3-87D4-9C37-27E6-7790BC465B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BB1ED-B8BB-DA87-50A7-37C7317DCC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1A2F10-48C9-4419-8F28-D3C639F6C78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1144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B26601-F0DE-C737-E704-081460884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2B88C8-F97B-5D8E-553B-0AF67B283A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04F62-D37F-321D-C214-67A098B882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i="1" kern="1200">
              <a:solidFill>
                <a:srgbClr val="BDC1C6"/>
              </a:solidFill>
              <a:effectLst/>
              <a:latin typeface="+mj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51B69-2416-8C6B-CDC6-83999A9BFC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0360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C3821-28FA-35B1-D4E9-6A026E278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63010B-59AB-9426-DFAA-BF2785DEDF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176199-D99F-84AD-25E1-4CDD73973E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87C1EF-2FFA-71A2-2E49-D9B9552A6E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72C7B1-753B-49DA-B32B-EE1C56103FB0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9765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21C8A-3C4A-14E5-EF30-70062F7C1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6C2C55-BB0F-0E6C-2CC5-07985B4CBD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0D2646-F95C-71D9-5BB5-5C2CD7047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A7DE6D-3439-5854-4E1B-1EF76DB95F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5273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106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4192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1864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91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0E9C2-D611-C93C-FBF9-6D13AE29D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2A5ECF-8A9C-9705-454B-229EBAB7A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861C6E-96D1-7C36-A3E3-10EF907F8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9486B-A9E9-9066-B843-654FEBA3C8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7937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6988C-D83F-E1C1-1A29-A2AE77CCB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AD8C5E-222D-C413-5445-13062F5247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5CB8B4-5DC0-A415-9DA2-B7930A8264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GGT, gamma-glutamyl transferase.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2F88C7-E691-795C-A0E9-95CE3D7D97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2468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1A2F10-48C9-4419-8F28-D3C639F6C78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6557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321E4E-94DC-13F4-7771-6D8401F6D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D3D7E3-75C0-9663-3E4D-B8941F83DC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64D6B6-9BAA-7998-E1DD-A64DEAB2F7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59FE92-5151-3445-87E3-C55CEC441D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EE49A-B9B2-4455-839D-E6038015FA4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34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0520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1282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5820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39BFF-04D9-14E2-6B3D-1CBBAD5D7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859EEE-E4CF-8308-E577-10B9BB629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25D117-C1AF-63CE-CDAE-E528833C39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13D2E-02DF-173D-C4CA-1D40BCA1FC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3520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10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9017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85AA3-F5BF-8C61-3AA4-364739B5C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B153C2-BB76-5084-A983-B33F482EEE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FC5263-4B4C-8CFA-8111-B2A458A6AF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65BBD-F4DF-8CAA-FD15-7F58E5B26D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AEE49A-B9B2-4455-839D-E6038015FA4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3809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clinicaloptions.com/" TargetMode="External"/><Relationship Id="rId5" Type="http://schemas.openxmlformats.org/officeDocument/2006/relationships/image" Target="../media/image13.svg"/><Relationship Id="rId4" Type="http://schemas.openxmlformats.org/officeDocument/2006/relationships/image" Target="../media/image9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uman lungs with a city and a tower&#10;&#10;AI-generated content may be incorrect.">
            <a:extLst>
              <a:ext uri="{FF2B5EF4-FFF2-40B4-BE49-F238E27FC236}">
                <a16:creationId xmlns:a16="http://schemas.microsoft.com/office/drawing/2014/main" id="{486D0079-FDA7-FBFB-730E-EF278A2CAE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82" b="4367"/>
          <a:stretch>
            <a:fillRect/>
          </a:stretch>
        </p:blipFill>
        <p:spPr>
          <a:xfrm>
            <a:off x="6114256" y="3667127"/>
            <a:ext cx="6077741" cy="3190872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9014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550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83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00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092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60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967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2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055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306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3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681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80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6538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34104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610231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63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942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5219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386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253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479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643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539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7331469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43791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46715"/>
            <a:ext cx="10215665" cy="471026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92384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31163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46715"/>
            <a:ext cx="10215665" cy="471026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400" b="0" i="0" spc="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96804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46715"/>
            <a:ext cx="10203103" cy="471026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716630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6088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9744867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3292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3974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6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</p:spTree>
    <p:extLst>
      <p:ext uri="{BB962C8B-B14F-4D97-AF65-F5344CB8AC3E}">
        <p14:creationId xmlns:p14="http://schemas.microsoft.com/office/powerpoint/2010/main" val="37658616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849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378429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5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lnSpc>
                <a:spcPct val="100000"/>
              </a:lnSpc>
              <a:spcBef>
                <a:spcPts val="500"/>
              </a:spcBef>
              <a:defRPr/>
            </a:lvl3pPr>
            <a:lvl4pPr>
              <a:lnSpc>
                <a:spcPct val="100000"/>
              </a:lnSpc>
              <a:spcBef>
                <a:spcPts val="500"/>
              </a:spcBef>
              <a:defRPr/>
            </a:lvl4pPr>
            <a:lvl5pPr>
              <a:lnSpc>
                <a:spcPct val="100000"/>
              </a:lnSpc>
              <a:spcBef>
                <a:spcPts val="5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887891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207812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5"/>
            <a:ext cx="11740260" cy="471026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246931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41275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43376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533890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9288306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636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6673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20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837165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15151303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2767803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6329063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40162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17684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105135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2528851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603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95068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933733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7634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75014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27802589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3190301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620598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32290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2618175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258930108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18451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2748285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B4CF2D-D979-1437-A2EB-B60F4C4AD0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3030" y="5318282"/>
            <a:ext cx="2315472" cy="123491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5D0D76-197A-28C6-4CE1-8BC6D49D6130}"/>
              </a:ext>
            </a:extLst>
          </p:cNvPr>
          <p:cNvSpPr/>
          <p:nvPr userDrawn="1"/>
        </p:nvSpPr>
        <p:spPr>
          <a:xfrm>
            <a:off x="1" y="-16330"/>
            <a:ext cx="12192000" cy="4629151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Rectangle 55">
            <a:extLst>
              <a:ext uri="{FF2B5EF4-FFF2-40B4-BE49-F238E27FC236}">
                <a16:creationId xmlns:a16="http://schemas.microsoft.com/office/drawing/2014/main" id="{3999D7C8-A96D-F833-4A82-8C6424D337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725677" y="409576"/>
            <a:ext cx="11032823" cy="2882265"/>
          </a:xfrm>
        </p:spPr>
        <p:txBody>
          <a:bodyPr/>
          <a:lstStyle>
            <a:lvl1pPr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CB8A8DD-7358-E137-C572-52BDA935DE7F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3580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072666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3F44B30-1879-6F13-273E-22B934A627E6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4A1C891-79C3-863E-FBA9-188D17ED037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DB2AFA4-BBF7-61A0-D954-E2BAF8A272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805347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178BF92-DC92-6DC3-6E2D-E56641796C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532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607254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3B8F865-6ADC-958B-BCBA-56A2A50D7AAE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05C4B9E-1FA3-952D-6393-30BFE5E183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D3C7FEC-03C8-EE45-01CC-6BBE64B18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5399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488971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0C14CBC-B02C-E649-3090-78EEB821A66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1F49DEA-FA25-76E8-342E-9233B13A696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F518083-D1F3-A58F-0D1E-5E853D43C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41318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7057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1286C5E-09F9-468C-28E0-433C61B53C29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79467CA-89F4-C188-2170-B4B94D784DB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549132-9E6B-C041-DA66-E2829720F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267744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05776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2B0E3B1-4A7C-7261-1C0D-368224CC2F2D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783100C-E066-F74E-F8B7-8AD4160FFE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5C49CD4-B8DF-4B97-E9D0-CA20225DE2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870924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A44B9F7-3245-A62E-5232-18B419E939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4671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4.sv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4.sv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image" Target="../media/image10.svg"/><Relationship Id="rId5" Type="http://schemas.openxmlformats.org/officeDocument/2006/relationships/slideLayout" Target="../slideLayouts/slideLayout30.xml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29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4.sv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18" Type="http://schemas.openxmlformats.org/officeDocument/2006/relationships/slideLayout" Target="../slideLayouts/slideLayout64.xml"/><Relationship Id="rId26" Type="http://schemas.openxmlformats.org/officeDocument/2006/relationships/image" Target="../media/image7.png"/><Relationship Id="rId3" Type="http://schemas.openxmlformats.org/officeDocument/2006/relationships/slideLayout" Target="../slideLayouts/slideLayout49.xml"/><Relationship Id="rId21" Type="http://schemas.openxmlformats.org/officeDocument/2006/relationships/slideLayout" Target="../slideLayouts/slideLayout67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5" Type="http://schemas.openxmlformats.org/officeDocument/2006/relationships/image" Target="../media/image4.svg"/><Relationship Id="rId2" Type="http://schemas.openxmlformats.org/officeDocument/2006/relationships/slideLayout" Target="../slideLayouts/slideLayout48.xml"/><Relationship Id="rId16" Type="http://schemas.openxmlformats.org/officeDocument/2006/relationships/slideLayout" Target="../slideLayouts/slideLayout62.xml"/><Relationship Id="rId2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51.xml"/><Relationship Id="rId15" Type="http://schemas.openxmlformats.org/officeDocument/2006/relationships/slideLayout" Target="../slideLayouts/slideLayout61.xml"/><Relationship Id="rId23" Type="http://schemas.openxmlformats.org/officeDocument/2006/relationships/theme" Target="../theme/theme6.xml"/><Relationship Id="rId10" Type="http://schemas.openxmlformats.org/officeDocument/2006/relationships/slideLayout" Target="../slideLayouts/slideLayout56.xml"/><Relationship Id="rId19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60.xml"/><Relationship Id="rId22" Type="http://schemas.openxmlformats.org/officeDocument/2006/relationships/slideLayout" Target="../slideLayouts/slideLayout68.xml"/><Relationship Id="rId27" Type="http://schemas.openxmlformats.org/officeDocument/2006/relationships/image" Target="../media/image8.sv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123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63" r:id="rId3"/>
    <p:sldLayoutId id="2147484657" r:id="rId4"/>
    <p:sldLayoutId id="2147484658" r:id="rId5"/>
    <p:sldLayoutId id="2147484664" r:id="rId6"/>
    <p:sldLayoutId id="2147484659" r:id="rId7"/>
    <p:sldLayoutId id="2147484667" r:id="rId8"/>
    <p:sldLayoutId id="2147484660" r:id="rId9"/>
    <p:sldLayoutId id="2147484665" r:id="rId10"/>
    <p:sldLayoutId id="2147484661" r:id="rId11"/>
    <p:sldLayoutId id="2147484666" r:id="rId12"/>
    <p:sldLayoutId id="2147484662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 userDrawn="1">
          <p15:clr>
            <a:srgbClr val="F26B43"/>
          </p15:clr>
        </p15:guide>
        <p15:guide id="2" pos="45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4128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  <p15:guide id="6" orient="horz" pos="4032" userDrawn="1">
          <p15:clr>
            <a:srgbClr val="F26B43"/>
          </p15:clr>
        </p15:guide>
        <p15:guide id="7" pos="312" userDrawn="1">
          <p15:clr>
            <a:srgbClr val="F26B43"/>
          </p15:clr>
        </p15:guide>
        <p15:guide id="8" pos="7248" userDrawn="1">
          <p15:clr>
            <a:srgbClr val="F26B43"/>
          </p15:clr>
        </p15:guide>
        <p15:guide id="9" pos="741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4055515-144C-5AF8-3D68-A9C4A06D991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5"/>
            <a:ext cx="11740260" cy="471026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9ABEAA8-D31A-60DA-8097-BA8326B14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41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69" r:id="rId1"/>
    <p:sldLayoutId id="2147484670" r:id="rId2"/>
    <p:sldLayoutId id="2147484671" r:id="rId3"/>
    <p:sldLayoutId id="2147484672" r:id="rId4"/>
    <p:sldLayoutId id="2147484673" r:id="rId5"/>
    <p:sldLayoutId id="2147484674" r:id="rId6"/>
    <p:sldLayoutId id="2147484675" r:id="rId7"/>
    <p:sldLayoutId id="2147484676" r:id="rId8"/>
    <p:sldLayoutId id="2147484677" r:id="rId9"/>
    <p:sldLayoutId id="2147484678" r:id="rId10"/>
    <p:sldLayoutId id="2147484679" r:id="rId11"/>
    <p:sldLayoutId id="2147484680" r:id="rId1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46715"/>
            <a:ext cx="10115420" cy="471026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66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82" r:id="rId1"/>
    <p:sldLayoutId id="2147484683" r:id="rId2"/>
    <p:sldLayoutId id="2147484684" r:id="rId3"/>
    <p:sldLayoutId id="2147484685" r:id="rId4"/>
    <p:sldLayoutId id="2147484686" r:id="rId5"/>
    <p:sldLayoutId id="2147484687" r:id="rId6"/>
    <p:sldLayoutId id="2147484688" r:id="rId7"/>
    <p:sldLayoutId id="2147484689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5"/>
            <a:ext cx="11740260" cy="471026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224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91" r:id="rId1"/>
    <p:sldLayoutId id="2147484692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5"/>
            <a:ext cx="11740260" cy="471026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2210804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94" r:id="rId1"/>
    <p:sldLayoutId id="2147484695" r:id="rId2"/>
    <p:sldLayoutId id="2147484696" r:id="rId3"/>
    <p:sldLayoutId id="2147484697" r:id="rId4"/>
    <p:sldLayoutId id="2147484698" r:id="rId5"/>
    <p:sldLayoutId id="2147484699" r:id="rId6"/>
    <p:sldLayoutId id="2147484700" r:id="rId7"/>
    <p:sldLayoutId id="2147484701" r:id="rId8"/>
    <p:sldLayoutId id="2147484702" r:id="rId9"/>
    <p:sldLayoutId id="2147484703" r:id="rId10"/>
    <p:sldLayoutId id="2147484704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>
                <a:latin typeface="Poppins" panose="00000500000000000000" pitchFamily="2" charset="0"/>
                <a:cs typeface="Poppins" panose="00000500000000000000" pitchFamily="2" charset="0"/>
              </a:rPr>
              <a:t>Slide credit: </a:t>
            </a:r>
            <a:r>
              <a:rPr lang="en-US" altLang="en-US" sz="800" b="0" kern="1200">
                <a:solidFill>
                  <a:schemeClr val="accent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846903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06" r:id="rId1"/>
    <p:sldLayoutId id="2147484707" r:id="rId2"/>
    <p:sldLayoutId id="2147484708" r:id="rId3"/>
    <p:sldLayoutId id="2147484709" r:id="rId4"/>
    <p:sldLayoutId id="2147484710" r:id="rId5"/>
    <p:sldLayoutId id="2147484711" r:id="rId6"/>
    <p:sldLayoutId id="2147484712" r:id="rId7"/>
    <p:sldLayoutId id="2147484713" r:id="rId8"/>
    <p:sldLayoutId id="2147484714" r:id="rId9"/>
    <p:sldLayoutId id="2147484715" r:id="rId10"/>
    <p:sldLayoutId id="2147484716" r:id="rId11"/>
    <p:sldLayoutId id="2147484717" r:id="rId12"/>
    <p:sldLayoutId id="2147484718" r:id="rId13"/>
    <p:sldLayoutId id="2147484719" r:id="rId14"/>
    <p:sldLayoutId id="2147484720" r:id="rId15"/>
    <p:sldLayoutId id="2147484721" r:id="rId16"/>
    <p:sldLayoutId id="2147484722" r:id="rId17"/>
    <p:sldLayoutId id="2147484723" r:id="rId18"/>
    <p:sldLayoutId id="2147484724" r:id="rId19"/>
    <p:sldLayoutId id="2147484725" r:id="rId20"/>
    <p:sldLayoutId id="2147484726" r:id="rId21"/>
    <p:sldLayoutId id="2147484727" r:id="rId2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25669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29" r:id="rId1"/>
    <p:sldLayoutId id="2147484730" r:id="rId2"/>
    <p:sldLayoutId id="2147484731" r:id="rId3"/>
    <p:sldLayoutId id="2147484732" r:id="rId4"/>
    <p:sldLayoutId id="2147484733" r:id="rId5"/>
    <p:sldLayoutId id="2147484734" r:id="rId6"/>
    <p:sldLayoutId id="2147484735" r:id="rId7"/>
    <p:sldLayoutId id="2147484736" r:id="rId8"/>
    <p:sldLayoutId id="2147484737" r:id="rId9"/>
    <p:sldLayoutId id="2147484738" r:id="rId10"/>
    <p:sldLayoutId id="2147484739" r:id="rId11"/>
    <p:sldLayoutId id="2147484740" r:id="rId12"/>
    <p:sldLayoutId id="2147484741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>
          <p15:clr>
            <a:srgbClr val="F26B43"/>
          </p15:clr>
        </p15:guide>
        <p15:guide id="2" pos="456">
          <p15:clr>
            <a:srgbClr val="F26B43"/>
          </p15:clr>
        </p15:guide>
        <p15:guide id="3" orient="horz" pos="1010">
          <p15:clr>
            <a:srgbClr val="F26B43"/>
          </p15:clr>
        </p15:guide>
        <p15:guide id="4" orient="horz" pos="4138">
          <p15:clr>
            <a:srgbClr val="F26B43"/>
          </p15:clr>
        </p15:guide>
        <p15:guide id="5" orient="horz" pos="3888">
          <p15:clr>
            <a:srgbClr val="F26B43"/>
          </p15:clr>
        </p15:guide>
        <p15:guide id="6" orient="horz" pos="4032">
          <p15:clr>
            <a:srgbClr val="F26B43"/>
          </p15:clr>
        </p15:guide>
        <p15:guide id="7" pos="328">
          <p15:clr>
            <a:srgbClr val="F26B43"/>
          </p15:clr>
        </p15:guide>
        <p15:guide id="8" pos="7231">
          <p15:clr>
            <a:srgbClr val="F26B43"/>
          </p15:clr>
        </p15:guide>
        <p15:guide id="9" pos="741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deed.en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29.png"/><Relationship Id="rId11" Type="http://schemas.openxmlformats.org/officeDocument/2006/relationships/image" Target="../media/image34.svg"/><Relationship Id="rId5" Type="http://schemas.openxmlformats.org/officeDocument/2006/relationships/image" Target="../media/image28.sv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/4.0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37.sv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39.sv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.sv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028700"/>
            <a:ext cx="11734800" cy="278677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sz="3600" dirty="0"/>
              <a:t>Emerging TROP-2 and TIGIT Therapies in Lung Cancer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7277100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Provided by Clinical Care Options, LLC dba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Clinical Education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Supported by an educational grant from Gilead Sciences, Inc.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  <a:br>
              <a:rPr lang="en-US" altLang="en-US" sz="2200"/>
            </a:br>
            <a:br>
              <a:rPr lang="en-US" altLang="en-US" sz="2200"/>
            </a:b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/education 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E04507"/>
              </a:solidFill>
              <a:effectLst/>
              <a:uLnTx/>
              <a:uFillTx/>
              <a:latin typeface="Poppins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1">
            <a:extLst>
              <a:ext uri="{FF2B5EF4-FFF2-40B4-BE49-F238E27FC236}">
                <a16:creationId xmlns:a16="http://schemas.microsoft.com/office/drawing/2014/main" id="{918F81F2-95BE-76B0-1DC4-9EA6BB43D1A6}"/>
              </a:ext>
            </a:extLst>
          </p:cNvPr>
          <p:cNvGrpSpPr>
            <a:grpSpLocks/>
          </p:cNvGrpSpPr>
          <p:nvPr/>
        </p:nvGrpSpPr>
        <p:grpSpPr bwMode="auto">
          <a:xfrm>
            <a:off x="6771212" y="2188314"/>
            <a:ext cx="4202663" cy="320461"/>
            <a:chOff x="3110128" y="1857949"/>
            <a:chExt cx="4951131" cy="310877"/>
          </a:xfrm>
          <a:solidFill>
            <a:schemeClr val="accent1"/>
          </a:solidFill>
        </p:grpSpPr>
        <p:grpSp>
          <p:nvGrpSpPr>
            <p:cNvPr id="7" name="Group 1038">
              <a:extLst>
                <a:ext uri="{FF2B5EF4-FFF2-40B4-BE49-F238E27FC236}">
                  <a16:creationId xmlns:a16="http://schemas.microsoft.com/office/drawing/2014/main" id="{8278ADC7-1430-51A3-4B39-9B39A68710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24277" y="1857949"/>
              <a:ext cx="4936982" cy="174850"/>
              <a:chOff x="3124275" y="1857952"/>
              <a:chExt cx="4936982" cy="174850"/>
            </a:xfrm>
            <a:grpFill/>
          </p:grpSpPr>
          <p:grpSp>
            <p:nvGrpSpPr>
              <p:cNvPr id="441" name="Group 1037">
                <a:extLst>
                  <a:ext uri="{FF2B5EF4-FFF2-40B4-BE49-F238E27FC236}">
                    <a16:creationId xmlns:a16="http://schemas.microsoft.com/office/drawing/2014/main" id="{8CE95332-0ABB-8AF4-090F-AE71E609B5C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24275" y="1896621"/>
                <a:ext cx="313912" cy="136181"/>
                <a:chOff x="3124275" y="1896621"/>
                <a:chExt cx="313912" cy="136181"/>
              </a:xfrm>
              <a:grpFill/>
            </p:grpSpPr>
            <p:grpSp>
              <p:nvGrpSpPr>
                <p:cNvPr id="847" name="Group 1034">
                  <a:extLst>
                    <a:ext uri="{FF2B5EF4-FFF2-40B4-BE49-F238E27FC236}">
                      <a16:creationId xmlns:a16="http://schemas.microsoft.com/office/drawing/2014/main" id="{6B3A7B25-FEA6-2477-EAC2-5237B9D69D6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275" y="1896621"/>
                  <a:ext cx="161153" cy="119369"/>
                  <a:chOff x="3124275" y="1896621"/>
                  <a:chExt cx="161153" cy="119369"/>
                </a:xfrm>
                <a:grpFill/>
              </p:grpSpPr>
              <p:grpSp>
                <p:nvGrpSpPr>
                  <p:cNvPr id="861" name="Group 1029">
                    <a:extLst>
                      <a:ext uri="{FF2B5EF4-FFF2-40B4-BE49-F238E27FC236}">
                        <a16:creationId xmlns:a16="http://schemas.microsoft.com/office/drawing/2014/main" id="{1C088130-F3C5-590E-5935-D7316C28877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275" y="1906708"/>
                    <a:ext cx="47003" cy="109282"/>
                    <a:chOff x="3098081" y="1904327"/>
                    <a:chExt cx="47003" cy="109282"/>
                  </a:xfrm>
                  <a:grpFill/>
                </p:grpSpPr>
                <p:sp>
                  <p:nvSpPr>
                    <p:cNvPr id="871" name="Oval 870">
                      <a:extLst>
                        <a:ext uri="{FF2B5EF4-FFF2-40B4-BE49-F238E27FC236}">
                          <a16:creationId xmlns:a16="http://schemas.microsoft.com/office/drawing/2014/main" id="{C1120657-B353-D46D-DABF-B279E9C7CF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81" y="1904327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72" name="Straight Connector 871">
                      <a:extLst>
                        <a:ext uri="{FF2B5EF4-FFF2-40B4-BE49-F238E27FC236}">
                          <a16:creationId xmlns:a16="http://schemas.microsoft.com/office/drawing/2014/main" id="{B31EC169-3B25-761B-C460-571467D6FA5F}"/>
                        </a:ext>
                      </a:extLst>
                    </p:cNvPr>
                    <p:cNvCxnSpPr>
                      <a:stCxn id="871" idx="4"/>
                    </p:cNvCxnSpPr>
                    <p:nvPr/>
                  </p:nvCxnSpPr>
                  <p:spPr>
                    <a:xfrm>
                      <a:off x="3121582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62" name="Group 38">
                    <a:extLst>
                      <a:ext uri="{FF2B5EF4-FFF2-40B4-BE49-F238E27FC236}">
                        <a16:creationId xmlns:a16="http://schemas.microsoft.com/office/drawing/2014/main" id="{1FF0F364-F6A9-1168-20C5-00B486FED7A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815" y="1906708"/>
                    <a:ext cx="40288" cy="109282"/>
                    <a:chOff x="3097421" y="1904327"/>
                    <a:chExt cx="40288" cy="109282"/>
                  </a:xfrm>
                  <a:grpFill/>
                </p:grpSpPr>
                <p:sp>
                  <p:nvSpPr>
                    <p:cNvPr id="869" name="Oval 39">
                      <a:extLst>
                        <a:ext uri="{FF2B5EF4-FFF2-40B4-BE49-F238E27FC236}">
                          <a16:creationId xmlns:a16="http://schemas.microsoft.com/office/drawing/2014/main" id="{B893470F-F431-8789-0B40-C9D60A8E6F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421" y="1904327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70" name="Straight Connector 40">
                      <a:extLst>
                        <a:ext uri="{FF2B5EF4-FFF2-40B4-BE49-F238E27FC236}">
                          <a16:creationId xmlns:a16="http://schemas.microsoft.com/office/drawing/2014/main" id="{E4EB5F4E-37E4-AB37-9EF6-801C1389C2DB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0923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63" name="Group 862">
                    <a:extLst>
                      <a:ext uri="{FF2B5EF4-FFF2-40B4-BE49-F238E27FC236}">
                        <a16:creationId xmlns:a16="http://schemas.microsoft.com/office/drawing/2014/main" id="{39EE021C-925D-14FC-B4BD-8E8CED5444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884" y="1896621"/>
                    <a:ext cx="47003" cy="109282"/>
                    <a:chOff x="3098590" y="1903765"/>
                    <a:chExt cx="47003" cy="109282"/>
                  </a:xfrm>
                  <a:grpFill/>
                </p:grpSpPr>
                <p:sp>
                  <p:nvSpPr>
                    <p:cNvPr id="867" name="Oval 42">
                      <a:extLst>
                        <a:ext uri="{FF2B5EF4-FFF2-40B4-BE49-F238E27FC236}">
                          <a16:creationId xmlns:a16="http://schemas.microsoft.com/office/drawing/2014/main" id="{3E5E7510-FBDD-3867-E1AC-EB47D4FDF8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90" y="1903765"/>
                      <a:ext cx="47003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68" name="Straight Connector 43">
                      <a:extLst>
                        <a:ext uri="{FF2B5EF4-FFF2-40B4-BE49-F238E27FC236}">
                          <a16:creationId xmlns:a16="http://schemas.microsoft.com/office/drawing/2014/main" id="{E23F3D58-D46B-A1E4-7778-C3F1CCB3AE8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2091" y="1940753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64" name="Group 44">
                    <a:extLst>
                      <a:ext uri="{FF2B5EF4-FFF2-40B4-BE49-F238E27FC236}">
                        <a16:creationId xmlns:a16="http://schemas.microsoft.com/office/drawing/2014/main" id="{D29C1CD1-3FDD-FC9C-FCE5-18D23D9388C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425" y="1896621"/>
                    <a:ext cx="47003" cy="109282"/>
                    <a:chOff x="3097931" y="1903765"/>
                    <a:chExt cx="47003" cy="109282"/>
                  </a:xfrm>
                  <a:grpFill/>
                </p:grpSpPr>
                <p:sp>
                  <p:nvSpPr>
                    <p:cNvPr id="865" name="Oval 45">
                      <a:extLst>
                        <a:ext uri="{FF2B5EF4-FFF2-40B4-BE49-F238E27FC236}">
                          <a16:creationId xmlns:a16="http://schemas.microsoft.com/office/drawing/2014/main" id="{E371D4C2-14EF-DDFD-F5AE-CCC147FEEC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31" y="1903765"/>
                      <a:ext cx="47003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66" name="Straight Connector 46">
                      <a:extLst>
                        <a:ext uri="{FF2B5EF4-FFF2-40B4-BE49-F238E27FC236}">
                          <a16:creationId xmlns:a16="http://schemas.microsoft.com/office/drawing/2014/main" id="{BF1AB8FD-B249-376E-8F98-DBEA120029A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432" y="1940753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848" name="Group 52">
                  <a:extLst>
                    <a:ext uri="{FF2B5EF4-FFF2-40B4-BE49-F238E27FC236}">
                      <a16:creationId xmlns:a16="http://schemas.microsoft.com/office/drawing/2014/main" id="{0B54AA96-47FC-07A4-6BC1-E7C6B72D1B3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7035" y="1906708"/>
                  <a:ext cx="161152" cy="126094"/>
                  <a:chOff x="3124635" y="1897183"/>
                  <a:chExt cx="161152" cy="126094"/>
                </a:xfrm>
                <a:grpFill/>
              </p:grpSpPr>
              <p:grpSp>
                <p:nvGrpSpPr>
                  <p:cNvPr id="849" name="Group 53">
                    <a:extLst>
                      <a:ext uri="{FF2B5EF4-FFF2-40B4-BE49-F238E27FC236}">
                        <a16:creationId xmlns:a16="http://schemas.microsoft.com/office/drawing/2014/main" id="{41B30A39-29DD-8AA8-0FDE-3EF648D9E08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635" y="1907271"/>
                    <a:ext cx="47003" cy="116006"/>
                    <a:chOff x="3098441" y="1904890"/>
                    <a:chExt cx="47003" cy="116006"/>
                  </a:xfrm>
                  <a:grpFill/>
                </p:grpSpPr>
                <p:sp>
                  <p:nvSpPr>
                    <p:cNvPr id="859" name="Oval 858">
                      <a:extLst>
                        <a:ext uri="{FF2B5EF4-FFF2-40B4-BE49-F238E27FC236}">
                          <a16:creationId xmlns:a16="http://schemas.microsoft.com/office/drawing/2014/main" id="{A09BE60A-56D8-FC4B-3605-F330BF5C35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441" y="1904890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60" name="Straight Connector 859">
                      <a:extLst>
                        <a:ext uri="{FF2B5EF4-FFF2-40B4-BE49-F238E27FC236}">
                          <a16:creationId xmlns:a16="http://schemas.microsoft.com/office/drawing/2014/main" id="{6161DEA0-FE41-312B-F3A5-A83CF0CA3F5B}"/>
                        </a:ext>
                      </a:extLst>
                    </p:cNvPr>
                    <p:cNvCxnSpPr>
                      <a:stCxn id="859" idx="4"/>
                    </p:cNvCxnSpPr>
                    <p:nvPr/>
                  </p:nvCxnSpPr>
                  <p:spPr>
                    <a:xfrm>
                      <a:off x="3121942" y="194860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50" name="Group 54">
                    <a:extLst>
                      <a:ext uri="{FF2B5EF4-FFF2-40B4-BE49-F238E27FC236}">
                        <a16:creationId xmlns:a16="http://schemas.microsoft.com/office/drawing/2014/main" id="{385EAF9C-D2D2-6948-D914-B6A37E2E756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176" y="1907271"/>
                    <a:ext cx="47003" cy="116006"/>
                    <a:chOff x="3097782" y="1904890"/>
                    <a:chExt cx="47003" cy="116006"/>
                  </a:xfrm>
                  <a:grpFill/>
                </p:grpSpPr>
                <p:sp>
                  <p:nvSpPr>
                    <p:cNvPr id="857" name="Oval 61">
                      <a:extLst>
                        <a:ext uri="{FF2B5EF4-FFF2-40B4-BE49-F238E27FC236}">
                          <a16:creationId xmlns:a16="http://schemas.microsoft.com/office/drawing/2014/main" id="{7367DD32-50D1-C66E-09EF-643DAF2A43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782" y="1904890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58" name="Straight Connector 857">
                      <a:extLst>
                        <a:ext uri="{FF2B5EF4-FFF2-40B4-BE49-F238E27FC236}">
                          <a16:creationId xmlns:a16="http://schemas.microsoft.com/office/drawing/2014/main" id="{6E7D6974-9FEF-FC5C-1547-00D74578A0B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283" y="194860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51" name="Group 55">
                    <a:extLst>
                      <a:ext uri="{FF2B5EF4-FFF2-40B4-BE49-F238E27FC236}">
                        <a16:creationId xmlns:a16="http://schemas.microsoft.com/office/drawing/2014/main" id="{3CF66D3A-25AE-B5FB-A4B5-4F289766849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9959" y="1897183"/>
                    <a:ext cx="40288" cy="109282"/>
                    <a:chOff x="3105665" y="1904327"/>
                    <a:chExt cx="40288" cy="109282"/>
                  </a:xfrm>
                  <a:grpFill/>
                </p:grpSpPr>
                <p:sp>
                  <p:nvSpPr>
                    <p:cNvPr id="855" name="Oval 59">
                      <a:extLst>
                        <a:ext uri="{FF2B5EF4-FFF2-40B4-BE49-F238E27FC236}">
                          <a16:creationId xmlns:a16="http://schemas.microsoft.com/office/drawing/2014/main" id="{CB8B0CD6-C7FD-BA5D-7859-B579EE5589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665" y="1904327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56" name="Straight Connector 60">
                      <a:extLst>
                        <a:ext uri="{FF2B5EF4-FFF2-40B4-BE49-F238E27FC236}">
                          <a16:creationId xmlns:a16="http://schemas.microsoft.com/office/drawing/2014/main" id="{3BC95B4B-1F9F-DEAC-AB85-DF31913F103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2452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52" name="Group 56">
                    <a:extLst>
                      <a:ext uri="{FF2B5EF4-FFF2-40B4-BE49-F238E27FC236}">
                        <a16:creationId xmlns:a16="http://schemas.microsoft.com/office/drawing/2014/main" id="{3B0389F5-357F-2AC3-CB85-E366AD057A8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784" y="1897183"/>
                    <a:ext cx="47003" cy="109282"/>
                    <a:chOff x="3098290" y="1904327"/>
                    <a:chExt cx="47003" cy="109282"/>
                  </a:xfrm>
                  <a:grpFill/>
                </p:grpSpPr>
                <p:sp>
                  <p:nvSpPr>
                    <p:cNvPr id="853" name="Oval 57">
                      <a:extLst>
                        <a:ext uri="{FF2B5EF4-FFF2-40B4-BE49-F238E27FC236}">
                          <a16:creationId xmlns:a16="http://schemas.microsoft.com/office/drawing/2014/main" id="{32AE7C6D-D7A6-484D-22EB-BBAB3B96E1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90" y="1904327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54" name="Straight Connector 58">
                      <a:extLst>
                        <a:ext uri="{FF2B5EF4-FFF2-40B4-BE49-F238E27FC236}">
                          <a16:creationId xmlns:a16="http://schemas.microsoft.com/office/drawing/2014/main" id="{CE38E980-C8F1-23C0-4C6B-CF6E39B7681E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792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2" name="Group 432">
                <a:extLst>
                  <a:ext uri="{FF2B5EF4-FFF2-40B4-BE49-F238E27FC236}">
                    <a16:creationId xmlns:a16="http://schemas.microsoft.com/office/drawing/2014/main" id="{186D0BB0-5569-DB3C-B5E8-B45B7EB382B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34829" y="1893259"/>
                <a:ext cx="308877" cy="137863"/>
                <a:chOff x="3127648" y="1895640"/>
                <a:chExt cx="308877" cy="137863"/>
              </a:xfrm>
              <a:grpFill/>
            </p:grpSpPr>
            <p:grpSp>
              <p:nvGrpSpPr>
                <p:cNvPr id="821" name="Group 433">
                  <a:extLst>
                    <a:ext uri="{FF2B5EF4-FFF2-40B4-BE49-F238E27FC236}">
                      <a16:creationId xmlns:a16="http://schemas.microsoft.com/office/drawing/2014/main" id="{7D0E1C04-2BC6-6716-438A-51F70F01B38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7648" y="1895640"/>
                  <a:ext cx="156118" cy="127776"/>
                  <a:chOff x="3127648" y="1895640"/>
                  <a:chExt cx="156118" cy="127776"/>
                </a:xfrm>
                <a:grpFill/>
              </p:grpSpPr>
              <p:grpSp>
                <p:nvGrpSpPr>
                  <p:cNvPr id="835" name="Group 447">
                    <a:extLst>
                      <a:ext uri="{FF2B5EF4-FFF2-40B4-BE49-F238E27FC236}">
                        <a16:creationId xmlns:a16="http://schemas.microsoft.com/office/drawing/2014/main" id="{9E0C818A-0671-F8FF-BF8D-0335C01C4CD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7648" y="1905728"/>
                    <a:ext cx="45325" cy="117688"/>
                    <a:chOff x="3101454" y="1903347"/>
                    <a:chExt cx="45325" cy="117688"/>
                  </a:xfrm>
                  <a:grpFill/>
                </p:grpSpPr>
                <p:sp>
                  <p:nvSpPr>
                    <p:cNvPr id="845" name="Oval 457">
                      <a:extLst>
                        <a:ext uri="{FF2B5EF4-FFF2-40B4-BE49-F238E27FC236}">
                          <a16:creationId xmlns:a16="http://schemas.microsoft.com/office/drawing/2014/main" id="{30AB9AAC-697E-6BF8-7B90-86168EC29C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454" y="1903347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46" name="Straight Connector 458">
                      <a:extLst>
                        <a:ext uri="{FF2B5EF4-FFF2-40B4-BE49-F238E27FC236}">
                          <a16:creationId xmlns:a16="http://schemas.microsoft.com/office/drawing/2014/main" id="{2C43F1B7-1190-43A7-0C5E-5AF681D18CEB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4956" y="1948740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36" name="Group 448">
                    <a:extLst>
                      <a:ext uri="{FF2B5EF4-FFF2-40B4-BE49-F238E27FC236}">
                        <a16:creationId xmlns:a16="http://schemas.microsoft.com/office/drawing/2014/main" id="{3051C4F7-2261-44AC-36DF-9DD61C5BBA1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3189" y="1905728"/>
                    <a:ext cx="35252" cy="117688"/>
                    <a:chOff x="3100795" y="1903347"/>
                    <a:chExt cx="35252" cy="117688"/>
                  </a:xfrm>
                  <a:grpFill/>
                </p:grpSpPr>
                <p:sp>
                  <p:nvSpPr>
                    <p:cNvPr id="843" name="Oval 455">
                      <a:extLst>
                        <a:ext uri="{FF2B5EF4-FFF2-40B4-BE49-F238E27FC236}">
                          <a16:creationId xmlns:a16="http://schemas.microsoft.com/office/drawing/2014/main" id="{89691B2B-5ED4-AF5F-1112-905D150FC0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0795" y="1903347"/>
                      <a:ext cx="35252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44" name="Straight Connector 456">
                      <a:extLst>
                        <a:ext uri="{FF2B5EF4-FFF2-40B4-BE49-F238E27FC236}">
                          <a16:creationId xmlns:a16="http://schemas.microsoft.com/office/drawing/2014/main" id="{03D13648-38C4-115D-350D-A8C20CA1138E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0940" y="1948740"/>
                      <a:ext cx="1678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37" name="Group 449">
                    <a:extLst>
                      <a:ext uri="{FF2B5EF4-FFF2-40B4-BE49-F238E27FC236}">
                        <a16:creationId xmlns:a16="http://schemas.microsoft.com/office/drawing/2014/main" id="{E11AFE88-A4B1-2A60-FB60-6C61E058DD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6258" y="1895640"/>
                    <a:ext cx="41966" cy="110964"/>
                    <a:chOff x="3101964" y="1902784"/>
                    <a:chExt cx="41966" cy="110964"/>
                  </a:xfrm>
                  <a:grpFill/>
                </p:grpSpPr>
                <p:sp>
                  <p:nvSpPr>
                    <p:cNvPr id="841" name="Oval 453">
                      <a:extLst>
                        <a:ext uri="{FF2B5EF4-FFF2-40B4-BE49-F238E27FC236}">
                          <a16:creationId xmlns:a16="http://schemas.microsoft.com/office/drawing/2014/main" id="{800E9B0C-6464-BA1C-A45B-8AC4C59EF3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964" y="1902784"/>
                      <a:ext cx="41966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42" name="Straight Connector 454">
                      <a:extLst>
                        <a:ext uri="{FF2B5EF4-FFF2-40B4-BE49-F238E27FC236}">
                          <a16:creationId xmlns:a16="http://schemas.microsoft.com/office/drawing/2014/main" id="{85760998-8308-E97F-8045-44CA0B5E1E9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2108" y="1948178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38" name="Group 450">
                    <a:extLst>
                      <a:ext uri="{FF2B5EF4-FFF2-40B4-BE49-F238E27FC236}">
                        <a16:creationId xmlns:a16="http://schemas.microsoft.com/office/drawing/2014/main" id="{2AA0C166-25DA-8A57-4BB6-576F3A6831D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441" y="1895640"/>
                    <a:ext cx="45325" cy="110964"/>
                    <a:chOff x="3097947" y="1902784"/>
                    <a:chExt cx="45325" cy="110964"/>
                  </a:xfrm>
                  <a:grpFill/>
                </p:grpSpPr>
                <p:sp>
                  <p:nvSpPr>
                    <p:cNvPr id="839" name="Oval 451">
                      <a:extLst>
                        <a:ext uri="{FF2B5EF4-FFF2-40B4-BE49-F238E27FC236}">
                          <a16:creationId xmlns:a16="http://schemas.microsoft.com/office/drawing/2014/main" id="{257BFC4C-8181-4C69-DF13-7CAB4AC3B6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47" y="1902784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40" name="Straight Connector 452">
                      <a:extLst>
                        <a:ext uri="{FF2B5EF4-FFF2-40B4-BE49-F238E27FC236}">
                          <a16:creationId xmlns:a16="http://schemas.microsoft.com/office/drawing/2014/main" id="{CB557B21-9134-802D-22E3-04D32AA42016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448" y="1948178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822" name="Group 434">
                  <a:extLst>
                    <a:ext uri="{FF2B5EF4-FFF2-40B4-BE49-F238E27FC236}">
                      <a16:creationId xmlns:a16="http://schemas.microsoft.com/office/drawing/2014/main" id="{630BE95D-91EA-A16A-113E-F59D8167C9E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80409" y="1905728"/>
                  <a:ext cx="156116" cy="127775"/>
                  <a:chOff x="3128009" y="1896203"/>
                  <a:chExt cx="156116" cy="127775"/>
                </a:xfrm>
                <a:grpFill/>
              </p:grpSpPr>
              <p:grpSp>
                <p:nvGrpSpPr>
                  <p:cNvPr id="823" name="Group 435">
                    <a:extLst>
                      <a:ext uri="{FF2B5EF4-FFF2-40B4-BE49-F238E27FC236}">
                        <a16:creationId xmlns:a16="http://schemas.microsoft.com/office/drawing/2014/main" id="{9464E305-6E14-32E2-C94F-C6E77DBBD89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8009" y="1913015"/>
                    <a:ext cx="45324" cy="110963"/>
                    <a:chOff x="3101815" y="1910634"/>
                    <a:chExt cx="45324" cy="110963"/>
                  </a:xfrm>
                  <a:grpFill/>
                </p:grpSpPr>
                <p:sp>
                  <p:nvSpPr>
                    <p:cNvPr id="833" name="Oval 832">
                      <a:extLst>
                        <a:ext uri="{FF2B5EF4-FFF2-40B4-BE49-F238E27FC236}">
                          <a16:creationId xmlns:a16="http://schemas.microsoft.com/office/drawing/2014/main" id="{000FF06E-2DC9-EBD1-112E-137508CEE3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815" y="1910634"/>
                      <a:ext cx="45324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34" name="Straight Connector 446">
                      <a:extLst>
                        <a:ext uri="{FF2B5EF4-FFF2-40B4-BE49-F238E27FC236}">
                          <a16:creationId xmlns:a16="http://schemas.microsoft.com/office/drawing/2014/main" id="{9243060B-040C-3E97-F530-EBAB3E4B3DCE}"/>
                        </a:ext>
                      </a:extLst>
                    </p:cNvPr>
                    <p:cNvCxnSpPr>
                      <a:stCxn id="833" idx="4"/>
                    </p:cNvCxnSpPr>
                    <p:nvPr/>
                  </p:nvCxnSpPr>
                  <p:spPr>
                    <a:xfrm>
                      <a:off x="3125316" y="1949302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24" name="Group 436">
                    <a:extLst>
                      <a:ext uri="{FF2B5EF4-FFF2-40B4-BE49-F238E27FC236}">
                        <a16:creationId xmlns:a16="http://schemas.microsoft.com/office/drawing/2014/main" id="{BDBBA5E2-1D74-7E4C-4BEF-F6895211FAB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3549" y="1913015"/>
                    <a:ext cx="41967" cy="110963"/>
                    <a:chOff x="3101155" y="1910634"/>
                    <a:chExt cx="41967" cy="110963"/>
                  </a:xfrm>
                  <a:grpFill/>
                </p:grpSpPr>
                <p:sp>
                  <p:nvSpPr>
                    <p:cNvPr id="831" name="Oval 830">
                      <a:extLst>
                        <a:ext uri="{FF2B5EF4-FFF2-40B4-BE49-F238E27FC236}">
                          <a16:creationId xmlns:a16="http://schemas.microsoft.com/office/drawing/2014/main" id="{7785F63C-2C4A-CB03-B53C-E40C829B4D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155" y="1910634"/>
                      <a:ext cx="41967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32" name="Straight Connector 831">
                      <a:extLst>
                        <a:ext uri="{FF2B5EF4-FFF2-40B4-BE49-F238E27FC236}">
                          <a16:creationId xmlns:a16="http://schemas.microsoft.com/office/drawing/2014/main" id="{86F556AD-7A11-688D-7D54-157E0F2C9D4E}"/>
                        </a:ext>
                      </a:extLst>
                    </p:cNvPr>
                    <p:cNvCxnSpPr>
                      <a:stCxn id="831" idx="4"/>
                    </p:cNvCxnSpPr>
                    <p:nvPr/>
                  </p:nvCxnSpPr>
                  <p:spPr>
                    <a:xfrm>
                      <a:off x="3121299" y="1949302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25" name="Group 437">
                    <a:extLst>
                      <a:ext uri="{FF2B5EF4-FFF2-40B4-BE49-F238E27FC236}">
                        <a16:creationId xmlns:a16="http://schemas.microsoft.com/office/drawing/2014/main" id="{E939E59C-81E8-B5A9-9ACF-D1C6738AD22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3332" y="1896203"/>
                    <a:ext cx="35253" cy="117688"/>
                    <a:chOff x="3109038" y="1903347"/>
                    <a:chExt cx="35253" cy="117688"/>
                  </a:xfrm>
                  <a:grpFill/>
                </p:grpSpPr>
                <p:sp>
                  <p:nvSpPr>
                    <p:cNvPr id="829" name="Oval 828">
                      <a:extLst>
                        <a:ext uri="{FF2B5EF4-FFF2-40B4-BE49-F238E27FC236}">
                          <a16:creationId xmlns:a16="http://schemas.microsoft.com/office/drawing/2014/main" id="{F0B1ECE5-8ED2-7096-D5F1-7294B01160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9038" y="1903347"/>
                      <a:ext cx="3525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30" name="Straight Connector 829">
                      <a:extLst>
                        <a:ext uri="{FF2B5EF4-FFF2-40B4-BE49-F238E27FC236}">
                          <a16:creationId xmlns:a16="http://schemas.microsoft.com/office/drawing/2014/main" id="{DB4A14DA-17B5-BD81-99D5-8EDB63DBAEA7}"/>
                        </a:ext>
                      </a:extLst>
                    </p:cNvPr>
                    <p:cNvCxnSpPr>
                      <a:stCxn id="829" idx="4"/>
                    </p:cNvCxnSpPr>
                    <p:nvPr/>
                  </p:nvCxnSpPr>
                  <p:spPr>
                    <a:xfrm>
                      <a:off x="3122468" y="1948740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26" name="Group 438">
                    <a:extLst>
                      <a:ext uri="{FF2B5EF4-FFF2-40B4-BE49-F238E27FC236}">
                        <a16:creationId xmlns:a16="http://schemas.microsoft.com/office/drawing/2014/main" id="{2EE712F0-4032-76BC-242A-52E42F6CA25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801" y="1896203"/>
                    <a:ext cx="45324" cy="117688"/>
                    <a:chOff x="3098307" y="1903347"/>
                    <a:chExt cx="45324" cy="117688"/>
                  </a:xfrm>
                  <a:grpFill/>
                </p:grpSpPr>
                <p:sp>
                  <p:nvSpPr>
                    <p:cNvPr id="827" name="Oval 826">
                      <a:extLst>
                        <a:ext uri="{FF2B5EF4-FFF2-40B4-BE49-F238E27FC236}">
                          <a16:creationId xmlns:a16="http://schemas.microsoft.com/office/drawing/2014/main" id="{6BF60742-4679-672F-EDAB-B9BD58E392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307" y="1903347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28" name="Straight Connector 827">
                      <a:extLst>
                        <a:ext uri="{FF2B5EF4-FFF2-40B4-BE49-F238E27FC236}">
                          <a16:creationId xmlns:a16="http://schemas.microsoft.com/office/drawing/2014/main" id="{DE81837F-2E9D-48CA-FAEF-2465A35F72B2}"/>
                        </a:ext>
                      </a:extLst>
                    </p:cNvPr>
                    <p:cNvCxnSpPr>
                      <a:stCxn id="827" idx="4"/>
                    </p:cNvCxnSpPr>
                    <p:nvPr/>
                  </p:nvCxnSpPr>
                  <p:spPr>
                    <a:xfrm>
                      <a:off x="3121809" y="1948740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3" name="Group 486">
                <a:extLst>
                  <a:ext uri="{FF2B5EF4-FFF2-40B4-BE49-F238E27FC236}">
                    <a16:creationId xmlns:a16="http://schemas.microsoft.com/office/drawing/2014/main" id="{E9AB228E-3AB5-F941-F598-98DD4D19CBA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743705" y="1891577"/>
                <a:ext cx="317271" cy="132820"/>
                <a:chOff x="3126962" y="1896339"/>
                <a:chExt cx="317271" cy="132820"/>
              </a:xfrm>
              <a:grpFill/>
            </p:grpSpPr>
            <p:grpSp>
              <p:nvGrpSpPr>
                <p:cNvPr id="795" name="Group 487">
                  <a:extLst>
                    <a:ext uri="{FF2B5EF4-FFF2-40B4-BE49-F238E27FC236}">
                      <a16:creationId xmlns:a16="http://schemas.microsoft.com/office/drawing/2014/main" id="{61D35397-7C81-AF04-8DC2-1D64AED0DB0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6962" y="1896339"/>
                  <a:ext cx="157795" cy="119370"/>
                  <a:chOff x="3126962" y="1896339"/>
                  <a:chExt cx="157795" cy="119370"/>
                </a:xfrm>
                <a:grpFill/>
              </p:grpSpPr>
              <p:grpSp>
                <p:nvGrpSpPr>
                  <p:cNvPr id="809" name="Group 501">
                    <a:extLst>
                      <a:ext uri="{FF2B5EF4-FFF2-40B4-BE49-F238E27FC236}">
                        <a16:creationId xmlns:a16="http://schemas.microsoft.com/office/drawing/2014/main" id="{C3AABC85-97FB-BA27-9E71-8ABB8FFE8F3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6962" y="1906427"/>
                    <a:ext cx="38610" cy="109282"/>
                    <a:chOff x="3100768" y="1904046"/>
                    <a:chExt cx="38610" cy="109282"/>
                  </a:xfrm>
                  <a:grpFill/>
                </p:grpSpPr>
                <p:sp>
                  <p:nvSpPr>
                    <p:cNvPr id="819" name="Oval 818">
                      <a:extLst>
                        <a:ext uri="{FF2B5EF4-FFF2-40B4-BE49-F238E27FC236}">
                          <a16:creationId xmlns:a16="http://schemas.microsoft.com/office/drawing/2014/main" id="{F1B6FA9D-2242-D0A4-C8ED-9600006A44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0768" y="1904046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20" name="Straight Connector 819">
                      <a:extLst>
                        <a:ext uri="{FF2B5EF4-FFF2-40B4-BE49-F238E27FC236}">
                          <a16:creationId xmlns:a16="http://schemas.microsoft.com/office/drawing/2014/main" id="{12426B30-CB5D-ABE7-9729-F52808AB25EB}"/>
                        </a:ext>
                      </a:extLst>
                    </p:cNvPr>
                    <p:cNvCxnSpPr>
                      <a:stCxn id="819" idx="4"/>
                    </p:cNvCxnSpPr>
                    <p:nvPr/>
                  </p:nvCxnSpPr>
                  <p:spPr>
                    <a:xfrm>
                      <a:off x="3124269" y="1947758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10" name="Group 502">
                    <a:extLst>
                      <a:ext uri="{FF2B5EF4-FFF2-40B4-BE49-F238E27FC236}">
                        <a16:creationId xmlns:a16="http://schemas.microsoft.com/office/drawing/2014/main" id="{7F4DE17F-6BAD-7101-CCC9-C187013952E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4181" y="1906427"/>
                    <a:ext cx="41967" cy="109282"/>
                    <a:chOff x="3101787" y="1904046"/>
                    <a:chExt cx="41967" cy="109282"/>
                  </a:xfrm>
                  <a:grpFill/>
                </p:grpSpPr>
                <p:sp>
                  <p:nvSpPr>
                    <p:cNvPr id="817" name="Oval 816">
                      <a:extLst>
                        <a:ext uri="{FF2B5EF4-FFF2-40B4-BE49-F238E27FC236}">
                          <a16:creationId xmlns:a16="http://schemas.microsoft.com/office/drawing/2014/main" id="{543EC315-C19D-D92F-0FC8-81D67AD276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787" y="1904046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18" name="Straight Connector 817">
                      <a:extLst>
                        <a:ext uri="{FF2B5EF4-FFF2-40B4-BE49-F238E27FC236}">
                          <a16:creationId xmlns:a16="http://schemas.microsoft.com/office/drawing/2014/main" id="{B07EF6C5-E603-95CE-46B4-7CCEB54B916E}"/>
                        </a:ext>
                      </a:extLst>
                    </p:cNvPr>
                    <p:cNvCxnSpPr>
                      <a:stCxn id="817" idx="4"/>
                    </p:cNvCxnSpPr>
                    <p:nvPr/>
                  </p:nvCxnSpPr>
                  <p:spPr>
                    <a:xfrm>
                      <a:off x="3121931" y="1947758"/>
                      <a:ext cx="1679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11" name="Group 503">
                    <a:extLst>
                      <a:ext uri="{FF2B5EF4-FFF2-40B4-BE49-F238E27FC236}">
                        <a16:creationId xmlns:a16="http://schemas.microsoft.com/office/drawing/2014/main" id="{9E9565EF-A2E3-A4FA-FF5A-C76E7EB50EB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5572" y="1896339"/>
                    <a:ext cx="41966" cy="109283"/>
                    <a:chOff x="3101278" y="1903483"/>
                    <a:chExt cx="41966" cy="109283"/>
                  </a:xfrm>
                  <a:grpFill/>
                </p:grpSpPr>
                <p:sp>
                  <p:nvSpPr>
                    <p:cNvPr id="815" name="Oval 814">
                      <a:extLst>
                        <a:ext uri="{FF2B5EF4-FFF2-40B4-BE49-F238E27FC236}">
                          <a16:creationId xmlns:a16="http://schemas.microsoft.com/office/drawing/2014/main" id="{F0EBFDBF-70CA-F13B-520B-B32E26579C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278" y="1903483"/>
                      <a:ext cx="41966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16" name="Straight Connector 815">
                      <a:extLst>
                        <a:ext uri="{FF2B5EF4-FFF2-40B4-BE49-F238E27FC236}">
                          <a16:creationId xmlns:a16="http://schemas.microsoft.com/office/drawing/2014/main" id="{1DF47A38-81CE-1045-F562-47DAB0532A1D}"/>
                        </a:ext>
                      </a:extLst>
                    </p:cNvPr>
                    <p:cNvCxnSpPr>
                      <a:stCxn id="815" idx="4"/>
                    </p:cNvCxnSpPr>
                    <p:nvPr/>
                  </p:nvCxnSpPr>
                  <p:spPr>
                    <a:xfrm>
                      <a:off x="3121422" y="1940471"/>
                      <a:ext cx="1678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12" name="Group 504">
                    <a:extLst>
                      <a:ext uri="{FF2B5EF4-FFF2-40B4-BE49-F238E27FC236}">
                        <a16:creationId xmlns:a16="http://schemas.microsoft.com/office/drawing/2014/main" id="{59485B6E-1512-9FED-3D85-FB22F7E16A4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6148" y="1896339"/>
                    <a:ext cx="38609" cy="109283"/>
                    <a:chOff x="3105654" y="1903483"/>
                    <a:chExt cx="38609" cy="109283"/>
                  </a:xfrm>
                  <a:grpFill/>
                </p:grpSpPr>
                <p:sp>
                  <p:nvSpPr>
                    <p:cNvPr id="813" name="Oval 505">
                      <a:extLst>
                        <a:ext uri="{FF2B5EF4-FFF2-40B4-BE49-F238E27FC236}">
                          <a16:creationId xmlns:a16="http://schemas.microsoft.com/office/drawing/2014/main" id="{AAB982B5-578E-5416-1E25-65E4A4EA19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654" y="1903483"/>
                      <a:ext cx="38609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14" name="Straight Connector 813">
                      <a:extLst>
                        <a:ext uri="{FF2B5EF4-FFF2-40B4-BE49-F238E27FC236}">
                          <a16:creationId xmlns:a16="http://schemas.microsoft.com/office/drawing/2014/main" id="{076D2ED5-FC0A-0D4C-9D17-76BC8B05BC69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2441" y="1940471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796" name="Group 488">
                  <a:extLst>
                    <a:ext uri="{FF2B5EF4-FFF2-40B4-BE49-F238E27FC236}">
                      <a16:creationId xmlns:a16="http://schemas.microsoft.com/office/drawing/2014/main" id="{16040333-BACB-E53C-01CE-DAC9B5BC909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9723" y="1906427"/>
                  <a:ext cx="164510" cy="122732"/>
                  <a:chOff x="3127323" y="1896902"/>
                  <a:chExt cx="164510" cy="122732"/>
                </a:xfrm>
                <a:grpFill/>
              </p:grpSpPr>
              <p:grpSp>
                <p:nvGrpSpPr>
                  <p:cNvPr id="797" name="Group 489">
                    <a:extLst>
                      <a:ext uri="{FF2B5EF4-FFF2-40B4-BE49-F238E27FC236}">
                        <a16:creationId xmlns:a16="http://schemas.microsoft.com/office/drawing/2014/main" id="{72008B21-5CF2-0864-8F97-D4A5BB40CA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7323" y="1906989"/>
                    <a:ext cx="45324" cy="112645"/>
                    <a:chOff x="3101129" y="1904608"/>
                    <a:chExt cx="45324" cy="112645"/>
                  </a:xfrm>
                  <a:grpFill/>
                </p:grpSpPr>
                <p:sp>
                  <p:nvSpPr>
                    <p:cNvPr id="807" name="Oval 806">
                      <a:extLst>
                        <a:ext uri="{FF2B5EF4-FFF2-40B4-BE49-F238E27FC236}">
                          <a16:creationId xmlns:a16="http://schemas.microsoft.com/office/drawing/2014/main" id="{A281802F-4F42-AE7B-8288-85C5A14B87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129" y="1904608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08" name="Straight Connector 807">
                      <a:extLst>
                        <a:ext uri="{FF2B5EF4-FFF2-40B4-BE49-F238E27FC236}">
                          <a16:creationId xmlns:a16="http://schemas.microsoft.com/office/drawing/2014/main" id="{165007E4-2C14-6477-132F-606E2D505DBD}"/>
                        </a:ext>
                      </a:extLst>
                    </p:cNvPr>
                    <p:cNvCxnSpPr>
                      <a:stCxn id="807" idx="4"/>
                    </p:cNvCxnSpPr>
                    <p:nvPr/>
                  </p:nvCxnSpPr>
                  <p:spPr>
                    <a:xfrm>
                      <a:off x="3124630" y="1948321"/>
                      <a:ext cx="0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98" name="Group 490">
                    <a:extLst>
                      <a:ext uri="{FF2B5EF4-FFF2-40B4-BE49-F238E27FC236}">
                        <a16:creationId xmlns:a16="http://schemas.microsoft.com/office/drawing/2014/main" id="{CA063648-2D7C-D943-477A-83776B9A48F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4542" y="1906989"/>
                    <a:ext cx="41966" cy="112645"/>
                    <a:chOff x="3102148" y="1904608"/>
                    <a:chExt cx="41966" cy="112645"/>
                  </a:xfrm>
                  <a:grpFill/>
                </p:grpSpPr>
                <p:sp>
                  <p:nvSpPr>
                    <p:cNvPr id="805" name="Oval 804">
                      <a:extLst>
                        <a:ext uri="{FF2B5EF4-FFF2-40B4-BE49-F238E27FC236}">
                          <a16:creationId xmlns:a16="http://schemas.microsoft.com/office/drawing/2014/main" id="{20C40BFF-D9F7-1A2E-C5C7-5669163F12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2148" y="1904608"/>
                      <a:ext cx="41966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06" name="Straight Connector 805">
                      <a:extLst>
                        <a:ext uri="{FF2B5EF4-FFF2-40B4-BE49-F238E27FC236}">
                          <a16:creationId xmlns:a16="http://schemas.microsoft.com/office/drawing/2014/main" id="{4CB3E85C-4D83-76D0-468D-D4E6C0902B58}"/>
                        </a:ext>
                      </a:extLst>
                    </p:cNvPr>
                    <p:cNvCxnSpPr>
                      <a:stCxn id="805" idx="4"/>
                    </p:cNvCxnSpPr>
                    <p:nvPr/>
                  </p:nvCxnSpPr>
                  <p:spPr>
                    <a:xfrm>
                      <a:off x="3122292" y="1948321"/>
                      <a:ext cx="1678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99" name="Group 491">
                    <a:extLst>
                      <a:ext uri="{FF2B5EF4-FFF2-40B4-BE49-F238E27FC236}">
                        <a16:creationId xmlns:a16="http://schemas.microsoft.com/office/drawing/2014/main" id="{8C4827CE-12EB-663E-B3E5-02563C416DC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5931" y="1896902"/>
                    <a:ext cx="41967" cy="109282"/>
                    <a:chOff x="3101637" y="1904046"/>
                    <a:chExt cx="41967" cy="109282"/>
                  </a:xfrm>
                  <a:grpFill/>
                </p:grpSpPr>
                <p:sp>
                  <p:nvSpPr>
                    <p:cNvPr id="803" name="Oval 802">
                      <a:extLst>
                        <a:ext uri="{FF2B5EF4-FFF2-40B4-BE49-F238E27FC236}">
                          <a16:creationId xmlns:a16="http://schemas.microsoft.com/office/drawing/2014/main" id="{D046E11E-1371-3B30-D6C6-7748DACF8D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637" y="1904046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04" name="Straight Connector 803">
                      <a:extLst>
                        <a:ext uri="{FF2B5EF4-FFF2-40B4-BE49-F238E27FC236}">
                          <a16:creationId xmlns:a16="http://schemas.microsoft.com/office/drawing/2014/main" id="{18981714-521B-CF3A-EB96-71A26D605E75}"/>
                        </a:ext>
                      </a:extLst>
                    </p:cNvPr>
                    <p:cNvCxnSpPr>
                      <a:stCxn id="803" idx="4"/>
                    </p:cNvCxnSpPr>
                    <p:nvPr/>
                  </p:nvCxnSpPr>
                  <p:spPr>
                    <a:xfrm>
                      <a:off x="3121781" y="1947758"/>
                      <a:ext cx="1679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00" name="Group 492">
                    <a:extLst>
                      <a:ext uri="{FF2B5EF4-FFF2-40B4-BE49-F238E27FC236}">
                        <a16:creationId xmlns:a16="http://schemas.microsoft.com/office/drawing/2014/main" id="{9107141B-5249-AEFA-8073-C82527D6272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6508" y="1896902"/>
                    <a:ext cx="45325" cy="109282"/>
                    <a:chOff x="3106014" y="1904046"/>
                    <a:chExt cx="45325" cy="109282"/>
                  </a:xfrm>
                  <a:grpFill/>
                </p:grpSpPr>
                <p:sp>
                  <p:nvSpPr>
                    <p:cNvPr id="801" name="Oval 493">
                      <a:extLst>
                        <a:ext uri="{FF2B5EF4-FFF2-40B4-BE49-F238E27FC236}">
                          <a16:creationId xmlns:a16="http://schemas.microsoft.com/office/drawing/2014/main" id="{2A4E39E5-B505-54D3-2C6D-9F605CB55C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6014" y="1904046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02" name="Straight Connector 801">
                      <a:extLst>
                        <a:ext uri="{FF2B5EF4-FFF2-40B4-BE49-F238E27FC236}">
                          <a16:creationId xmlns:a16="http://schemas.microsoft.com/office/drawing/2014/main" id="{7CBD4DE2-A48E-1D2D-E919-14726FDB6D5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9515" y="1947758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4" name="Group 513">
                <a:extLst>
                  <a:ext uri="{FF2B5EF4-FFF2-40B4-BE49-F238E27FC236}">
                    <a16:creationId xmlns:a16="http://schemas.microsoft.com/office/drawing/2014/main" id="{C8F2A09D-6B85-A27F-F883-31F54C09193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47547" y="1888214"/>
                <a:ext cx="312234" cy="137864"/>
                <a:chOff x="3123623" y="1895357"/>
                <a:chExt cx="312234" cy="137864"/>
              </a:xfrm>
              <a:grpFill/>
            </p:grpSpPr>
            <p:grpSp>
              <p:nvGrpSpPr>
                <p:cNvPr id="769" name="Group 514">
                  <a:extLst>
                    <a:ext uri="{FF2B5EF4-FFF2-40B4-BE49-F238E27FC236}">
                      <a16:creationId xmlns:a16="http://schemas.microsoft.com/office/drawing/2014/main" id="{7C2A1381-2C76-DCD3-8958-734D1B7A44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3623" y="1895357"/>
                  <a:ext cx="152758" cy="127776"/>
                  <a:chOff x="3123623" y="1895357"/>
                  <a:chExt cx="152758" cy="127776"/>
                </a:xfrm>
                <a:grpFill/>
              </p:grpSpPr>
              <p:grpSp>
                <p:nvGrpSpPr>
                  <p:cNvPr id="783" name="Group 528">
                    <a:extLst>
                      <a:ext uri="{FF2B5EF4-FFF2-40B4-BE49-F238E27FC236}">
                        <a16:creationId xmlns:a16="http://schemas.microsoft.com/office/drawing/2014/main" id="{5B835299-63CB-A570-8272-91DFFB8638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623" y="1905445"/>
                    <a:ext cx="40288" cy="117688"/>
                    <a:chOff x="3097429" y="1903064"/>
                    <a:chExt cx="40288" cy="117688"/>
                  </a:xfrm>
                  <a:grpFill/>
                </p:grpSpPr>
                <p:sp>
                  <p:nvSpPr>
                    <p:cNvPr id="793" name="Oval 792">
                      <a:extLst>
                        <a:ext uri="{FF2B5EF4-FFF2-40B4-BE49-F238E27FC236}">
                          <a16:creationId xmlns:a16="http://schemas.microsoft.com/office/drawing/2014/main" id="{CDE3F2EB-D30B-B04B-85CB-5E33479F39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429" y="1903064"/>
                      <a:ext cx="40288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94" name="Straight Connector 793">
                      <a:extLst>
                        <a:ext uri="{FF2B5EF4-FFF2-40B4-BE49-F238E27FC236}">
                          <a16:creationId xmlns:a16="http://schemas.microsoft.com/office/drawing/2014/main" id="{C596D145-1E0D-F082-95EA-51CB222E28EA}"/>
                        </a:ext>
                      </a:extLst>
                    </p:cNvPr>
                    <p:cNvCxnSpPr>
                      <a:stCxn id="793" idx="4"/>
                    </p:cNvCxnSpPr>
                    <p:nvPr/>
                  </p:nvCxnSpPr>
                  <p:spPr>
                    <a:xfrm>
                      <a:off x="3120930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84" name="Group 529">
                    <a:extLst>
                      <a:ext uri="{FF2B5EF4-FFF2-40B4-BE49-F238E27FC236}">
                        <a16:creationId xmlns:a16="http://schemas.microsoft.com/office/drawing/2014/main" id="{A0BAC1C7-21F8-1B1E-C9E2-DF97031BE16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2448" y="1905445"/>
                    <a:ext cx="45325" cy="117688"/>
                    <a:chOff x="3090054" y="1903064"/>
                    <a:chExt cx="45325" cy="117688"/>
                  </a:xfrm>
                  <a:grpFill/>
                </p:grpSpPr>
                <p:sp>
                  <p:nvSpPr>
                    <p:cNvPr id="791" name="Oval 790">
                      <a:extLst>
                        <a:ext uri="{FF2B5EF4-FFF2-40B4-BE49-F238E27FC236}">
                          <a16:creationId xmlns:a16="http://schemas.microsoft.com/office/drawing/2014/main" id="{84AB2EE3-239D-6094-6A36-B6F9AD3D91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054" y="190306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92" name="Straight Connector 791">
                      <a:extLst>
                        <a:ext uri="{FF2B5EF4-FFF2-40B4-BE49-F238E27FC236}">
                          <a16:creationId xmlns:a16="http://schemas.microsoft.com/office/drawing/2014/main" id="{9E413B70-0013-49EC-3035-82CD9530470D}"/>
                        </a:ext>
                      </a:extLst>
                    </p:cNvPr>
                    <p:cNvCxnSpPr>
                      <a:stCxn id="791" idx="4"/>
                    </p:cNvCxnSpPr>
                    <p:nvPr/>
                  </p:nvCxnSpPr>
                  <p:spPr>
                    <a:xfrm>
                      <a:off x="3113555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85" name="Group 530">
                    <a:extLst>
                      <a:ext uri="{FF2B5EF4-FFF2-40B4-BE49-F238E27FC236}">
                        <a16:creationId xmlns:a16="http://schemas.microsoft.com/office/drawing/2014/main" id="{81F6DAD8-B2DF-0C13-0B19-7656F760DE5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231" y="1895357"/>
                    <a:ext cx="47003" cy="110964"/>
                    <a:chOff x="3097937" y="1902501"/>
                    <a:chExt cx="47003" cy="110964"/>
                  </a:xfrm>
                  <a:grpFill/>
                </p:grpSpPr>
                <p:sp>
                  <p:nvSpPr>
                    <p:cNvPr id="789" name="Oval 788">
                      <a:extLst>
                        <a:ext uri="{FF2B5EF4-FFF2-40B4-BE49-F238E27FC236}">
                          <a16:creationId xmlns:a16="http://schemas.microsoft.com/office/drawing/2014/main" id="{48DCF7A7-0419-ECBD-697D-0229E1F3D8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37" y="1902501"/>
                      <a:ext cx="47003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90" name="Straight Connector 789">
                      <a:extLst>
                        <a:ext uri="{FF2B5EF4-FFF2-40B4-BE49-F238E27FC236}">
                          <a16:creationId xmlns:a16="http://schemas.microsoft.com/office/drawing/2014/main" id="{EB1272A6-9FA7-5647-0EAA-C2FADA028E17}"/>
                        </a:ext>
                      </a:extLst>
                    </p:cNvPr>
                    <p:cNvCxnSpPr>
                      <a:stCxn id="789" idx="4"/>
                    </p:cNvCxnSpPr>
                    <p:nvPr/>
                  </p:nvCxnSpPr>
                  <p:spPr>
                    <a:xfrm>
                      <a:off x="3121439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86" name="Group 531">
                    <a:extLst>
                      <a:ext uri="{FF2B5EF4-FFF2-40B4-BE49-F238E27FC236}">
                        <a16:creationId xmlns:a16="http://schemas.microsoft.com/office/drawing/2014/main" id="{F34D01DF-7CC1-E7FB-1A4B-27BD21F347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7772" y="1895357"/>
                    <a:ext cx="38609" cy="110964"/>
                    <a:chOff x="3097278" y="1902501"/>
                    <a:chExt cx="38609" cy="110964"/>
                  </a:xfrm>
                  <a:grpFill/>
                </p:grpSpPr>
                <p:sp>
                  <p:nvSpPr>
                    <p:cNvPr id="787" name="Oval 786">
                      <a:extLst>
                        <a:ext uri="{FF2B5EF4-FFF2-40B4-BE49-F238E27FC236}">
                          <a16:creationId xmlns:a16="http://schemas.microsoft.com/office/drawing/2014/main" id="{E7F3F1B3-3E37-DE64-0879-6AEEEA2BF7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278" y="1902501"/>
                      <a:ext cx="38609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88" name="Straight Connector 787">
                      <a:extLst>
                        <a:ext uri="{FF2B5EF4-FFF2-40B4-BE49-F238E27FC236}">
                          <a16:creationId xmlns:a16="http://schemas.microsoft.com/office/drawing/2014/main" id="{119F9C72-14ED-D4C2-B332-5342C16C190E}"/>
                        </a:ext>
                      </a:extLst>
                    </p:cNvPr>
                    <p:cNvCxnSpPr>
                      <a:stCxn id="787" idx="4"/>
                    </p:cNvCxnSpPr>
                    <p:nvPr/>
                  </p:nvCxnSpPr>
                  <p:spPr>
                    <a:xfrm>
                      <a:off x="3114065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770" name="Group 515">
                  <a:extLst>
                    <a:ext uri="{FF2B5EF4-FFF2-40B4-BE49-F238E27FC236}">
                      <a16:creationId xmlns:a16="http://schemas.microsoft.com/office/drawing/2014/main" id="{68EF41F7-EF0C-07FE-EBBD-D4C60171A7C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6382" y="1905445"/>
                  <a:ext cx="159475" cy="127776"/>
                  <a:chOff x="3123982" y="1895920"/>
                  <a:chExt cx="159475" cy="127776"/>
                </a:xfrm>
                <a:grpFill/>
              </p:grpSpPr>
              <p:grpSp>
                <p:nvGrpSpPr>
                  <p:cNvPr id="771" name="Group 516">
                    <a:extLst>
                      <a:ext uri="{FF2B5EF4-FFF2-40B4-BE49-F238E27FC236}">
                        <a16:creationId xmlns:a16="http://schemas.microsoft.com/office/drawing/2014/main" id="{03EA72B2-9B5E-EE24-D2F5-BD1361DFBB5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982" y="1912732"/>
                    <a:ext cx="45325" cy="110964"/>
                    <a:chOff x="3097788" y="1910351"/>
                    <a:chExt cx="45325" cy="110964"/>
                  </a:xfrm>
                  <a:grpFill/>
                </p:grpSpPr>
                <p:sp>
                  <p:nvSpPr>
                    <p:cNvPr id="781" name="Oval 780">
                      <a:extLst>
                        <a:ext uri="{FF2B5EF4-FFF2-40B4-BE49-F238E27FC236}">
                          <a16:creationId xmlns:a16="http://schemas.microsoft.com/office/drawing/2014/main" id="{31EBA8DC-110E-12A9-0086-4AC5DFB785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788" y="1910351"/>
                      <a:ext cx="4532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82" name="Straight Connector 781">
                      <a:extLst>
                        <a:ext uri="{FF2B5EF4-FFF2-40B4-BE49-F238E27FC236}">
                          <a16:creationId xmlns:a16="http://schemas.microsoft.com/office/drawing/2014/main" id="{B5A2DADC-6EB1-472A-CEB0-CF7673A1C698}"/>
                        </a:ext>
                      </a:extLst>
                    </p:cNvPr>
                    <p:cNvCxnSpPr>
                      <a:stCxn id="781" idx="4"/>
                    </p:cNvCxnSpPr>
                    <p:nvPr/>
                  </p:nvCxnSpPr>
                  <p:spPr>
                    <a:xfrm>
                      <a:off x="3121290" y="1949021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72" name="Group 517">
                    <a:extLst>
                      <a:ext uri="{FF2B5EF4-FFF2-40B4-BE49-F238E27FC236}">
                        <a16:creationId xmlns:a16="http://schemas.microsoft.com/office/drawing/2014/main" id="{36C27C38-A66F-EE86-9589-D60FD26FF59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4487" y="1912732"/>
                    <a:ext cx="43645" cy="110964"/>
                    <a:chOff x="3092093" y="1910351"/>
                    <a:chExt cx="43645" cy="110964"/>
                  </a:xfrm>
                  <a:grpFill/>
                </p:grpSpPr>
                <p:sp>
                  <p:nvSpPr>
                    <p:cNvPr id="779" name="Oval 778">
                      <a:extLst>
                        <a:ext uri="{FF2B5EF4-FFF2-40B4-BE49-F238E27FC236}">
                          <a16:creationId xmlns:a16="http://schemas.microsoft.com/office/drawing/2014/main" id="{3C64A00A-3E04-7C91-10D9-BDB97E4F5E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2093" y="1910351"/>
                      <a:ext cx="4364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80" name="Straight Connector 779">
                      <a:extLst>
                        <a:ext uri="{FF2B5EF4-FFF2-40B4-BE49-F238E27FC236}">
                          <a16:creationId xmlns:a16="http://schemas.microsoft.com/office/drawing/2014/main" id="{4048FE2B-030B-F446-EEFF-098A1194DB9C}"/>
                        </a:ext>
                      </a:extLst>
                    </p:cNvPr>
                    <p:cNvCxnSpPr>
                      <a:stCxn id="779" idx="4"/>
                    </p:cNvCxnSpPr>
                    <p:nvPr/>
                  </p:nvCxnSpPr>
                  <p:spPr>
                    <a:xfrm>
                      <a:off x="3113916" y="1949021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73" name="Group 518">
                    <a:extLst>
                      <a:ext uri="{FF2B5EF4-FFF2-40B4-BE49-F238E27FC236}">
                        <a16:creationId xmlns:a16="http://schemas.microsoft.com/office/drawing/2014/main" id="{5499F257-7A71-B3B7-AA96-FCC7C55BDE8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592" y="1895920"/>
                    <a:ext cx="45324" cy="117688"/>
                    <a:chOff x="3098298" y="1903064"/>
                    <a:chExt cx="45324" cy="117688"/>
                  </a:xfrm>
                  <a:grpFill/>
                </p:grpSpPr>
                <p:sp>
                  <p:nvSpPr>
                    <p:cNvPr id="777" name="Oval 776">
                      <a:extLst>
                        <a:ext uri="{FF2B5EF4-FFF2-40B4-BE49-F238E27FC236}">
                          <a16:creationId xmlns:a16="http://schemas.microsoft.com/office/drawing/2014/main" id="{6D37F554-7A3A-0CF2-B58E-DCF9CE8D74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98" y="1903064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78" name="Straight Connector 777">
                      <a:extLst>
                        <a:ext uri="{FF2B5EF4-FFF2-40B4-BE49-F238E27FC236}">
                          <a16:creationId xmlns:a16="http://schemas.microsoft.com/office/drawing/2014/main" id="{1664F225-AE1B-F35D-CA0D-06CFBE9759CD}"/>
                        </a:ext>
                      </a:extLst>
                    </p:cNvPr>
                    <p:cNvCxnSpPr>
                      <a:stCxn id="777" idx="4"/>
                    </p:cNvCxnSpPr>
                    <p:nvPr/>
                  </p:nvCxnSpPr>
                  <p:spPr>
                    <a:xfrm>
                      <a:off x="3121799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74" name="Group 519">
                    <a:extLst>
                      <a:ext uri="{FF2B5EF4-FFF2-40B4-BE49-F238E27FC236}">
                        <a16:creationId xmlns:a16="http://schemas.microsoft.com/office/drawing/2014/main" id="{62DF1366-A56E-2082-DF0B-5CC560479A5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132" y="1895920"/>
                    <a:ext cx="45325" cy="117688"/>
                    <a:chOff x="3097638" y="1903064"/>
                    <a:chExt cx="45325" cy="117688"/>
                  </a:xfrm>
                  <a:grpFill/>
                </p:grpSpPr>
                <p:sp>
                  <p:nvSpPr>
                    <p:cNvPr id="775" name="Oval 774">
                      <a:extLst>
                        <a:ext uri="{FF2B5EF4-FFF2-40B4-BE49-F238E27FC236}">
                          <a16:creationId xmlns:a16="http://schemas.microsoft.com/office/drawing/2014/main" id="{1C076AE4-E8D6-6FD5-48E9-73948D41B0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638" y="190306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76" name="Straight Connector 775">
                      <a:extLst>
                        <a:ext uri="{FF2B5EF4-FFF2-40B4-BE49-F238E27FC236}">
                          <a16:creationId xmlns:a16="http://schemas.microsoft.com/office/drawing/2014/main" id="{E8F5BAC5-88A7-1612-3AA2-38402DE8B5F4}"/>
                        </a:ext>
                      </a:extLst>
                    </p:cNvPr>
                    <p:cNvCxnSpPr>
                      <a:stCxn id="775" idx="4"/>
                    </p:cNvCxnSpPr>
                    <p:nvPr/>
                  </p:nvCxnSpPr>
                  <p:spPr>
                    <a:xfrm>
                      <a:off x="3121139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5" name="Group 540">
                <a:extLst>
                  <a:ext uri="{FF2B5EF4-FFF2-40B4-BE49-F238E27FC236}">
                    <a16:creationId xmlns:a16="http://schemas.microsoft.com/office/drawing/2014/main" id="{64AE2663-C143-3A5B-EB57-58EE42AB4B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363137" y="1888214"/>
                <a:ext cx="312234" cy="127776"/>
                <a:chOff x="3124887" y="1897739"/>
                <a:chExt cx="312234" cy="127776"/>
              </a:xfrm>
              <a:grpFill/>
            </p:grpSpPr>
            <p:grpSp>
              <p:nvGrpSpPr>
                <p:cNvPr id="743" name="Group 541">
                  <a:extLst>
                    <a:ext uri="{FF2B5EF4-FFF2-40B4-BE49-F238E27FC236}">
                      <a16:creationId xmlns:a16="http://schemas.microsoft.com/office/drawing/2014/main" id="{9B844AC2-529C-BA5B-BE51-58D3784DBD1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887" y="1897739"/>
                  <a:ext cx="159474" cy="117689"/>
                  <a:chOff x="3124887" y="1897739"/>
                  <a:chExt cx="159474" cy="117689"/>
                </a:xfrm>
                <a:grpFill/>
              </p:grpSpPr>
              <p:grpSp>
                <p:nvGrpSpPr>
                  <p:cNvPr id="757" name="Group 555">
                    <a:extLst>
                      <a:ext uri="{FF2B5EF4-FFF2-40B4-BE49-F238E27FC236}">
                        <a16:creationId xmlns:a16="http://schemas.microsoft.com/office/drawing/2014/main" id="{D34D716B-C6E3-4DED-5746-5AD90CF510A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887" y="1914552"/>
                    <a:ext cx="45324" cy="100876"/>
                    <a:chOff x="3098693" y="1912171"/>
                    <a:chExt cx="45324" cy="100876"/>
                  </a:xfrm>
                  <a:grpFill/>
                </p:grpSpPr>
                <p:sp>
                  <p:nvSpPr>
                    <p:cNvPr id="767" name="Oval 766">
                      <a:extLst>
                        <a:ext uri="{FF2B5EF4-FFF2-40B4-BE49-F238E27FC236}">
                          <a16:creationId xmlns:a16="http://schemas.microsoft.com/office/drawing/2014/main" id="{91D14408-6F02-15AE-9C82-B2217C7BB9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693" y="1912171"/>
                      <a:ext cx="45324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68" name="Straight Connector 566">
                      <a:extLst>
                        <a:ext uri="{FF2B5EF4-FFF2-40B4-BE49-F238E27FC236}">
                          <a16:creationId xmlns:a16="http://schemas.microsoft.com/office/drawing/2014/main" id="{C902127C-3578-AD15-BE1D-145FAEF9A366}"/>
                        </a:ext>
                      </a:extLst>
                    </p:cNvPr>
                    <p:cNvCxnSpPr>
                      <a:stCxn id="767" idx="4"/>
                    </p:cNvCxnSpPr>
                    <p:nvPr/>
                  </p:nvCxnSpPr>
                  <p:spPr>
                    <a:xfrm>
                      <a:off x="3122195" y="194747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58" name="Group 556">
                    <a:extLst>
                      <a:ext uri="{FF2B5EF4-FFF2-40B4-BE49-F238E27FC236}">
                        <a16:creationId xmlns:a16="http://schemas.microsoft.com/office/drawing/2014/main" id="{A95FCB90-E5A7-10A0-F7FA-DA098B4718C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427" y="1914552"/>
                    <a:ext cx="45325" cy="100876"/>
                    <a:chOff x="3098033" y="1912171"/>
                    <a:chExt cx="45325" cy="100876"/>
                  </a:xfrm>
                  <a:grpFill/>
                </p:grpSpPr>
                <p:sp>
                  <p:nvSpPr>
                    <p:cNvPr id="765" name="Oval 764">
                      <a:extLst>
                        <a:ext uri="{FF2B5EF4-FFF2-40B4-BE49-F238E27FC236}">
                          <a16:creationId xmlns:a16="http://schemas.microsoft.com/office/drawing/2014/main" id="{D4402C0C-07E6-AAD6-6DC6-05C075F77A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33" y="1912171"/>
                      <a:ext cx="45325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66" name="Straight Connector 765">
                      <a:extLst>
                        <a:ext uri="{FF2B5EF4-FFF2-40B4-BE49-F238E27FC236}">
                          <a16:creationId xmlns:a16="http://schemas.microsoft.com/office/drawing/2014/main" id="{206502AD-4DC0-08E2-11E2-61EECEDD659F}"/>
                        </a:ext>
                      </a:extLst>
                    </p:cNvPr>
                    <p:cNvCxnSpPr>
                      <a:stCxn id="765" idx="4"/>
                    </p:cNvCxnSpPr>
                    <p:nvPr/>
                  </p:nvCxnSpPr>
                  <p:spPr>
                    <a:xfrm>
                      <a:off x="3121535" y="194747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59" name="Group 557">
                    <a:extLst>
                      <a:ext uri="{FF2B5EF4-FFF2-40B4-BE49-F238E27FC236}">
                        <a16:creationId xmlns:a16="http://schemas.microsoft.com/office/drawing/2014/main" id="{DA65082D-3F99-6646-6CFA-507324909DB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211" y="1897739"/>
                    <a:ext cx="38610" cy="107601"/>
                    <a:chOff x="3105917" y="1904883"/>
                    <a:chExt cx="38610" cy="107601"/>
                  </a:xfrm>
                  <a:grpFill/>
                </p:grpSpPr>
                <p:sp>
                  <p:nvSpPr>
                    <p:cNvPr id="763" name="Oval 762">
                      <a:extLst>
                        <a:ext uri="{FF2B5EF4-FFF2-40B4-BE49-F238E27FC236}">
                          <a16:creationId xmlns:a16="http://schemas.microsoft.com/office/drawing/2014/main" id="{0074C94D-3213-2460-FAE1-1F8760173E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917" y="1904883"/>
                      <a:ext cx="38610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64" name="Straight Connector 763">
                      <a:extLst>
                        <a:ext uri="{FF2B5EF4-FFF2-40B4-BE49-F238E27FC236}">
                          <a16:creationId xmlns:a16="http://schemas.microsoft.com/office/drawing/2014/main" id="{1B9654E3-46D7-B1BA-2F42-86613D9944D6}"/>
                        </a:ext>
                      </a:extLst>
                    </p:cNvPr>
                    <p:cNvCxnSpPr>
                      <a:stCxn id="763" idx="4"/>
                    </p:cNvCxnSpPr>
                    <p:nvPr/>
                  </p:nvCxnSpPr>
                  <p:spPr>
                    <a:xfrm>
                      <a:off x="3129418" y="1946915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60" name="Group 558">
                    <a:extLst>
                      <a:ext uri="{FF2B5EF4-FFF2-40B4-BE49-F238E27FC236}">
                        <a16:creationId xmlns:a16="http://schemas.microsoft.com/office/drawing/2014/main" id="{C882521C-3D77-8038-9105-D2E033F61E5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9037" y="1897739"/>
                    <a:ext cx="45324" cy="107601"/>
                    <a:chOff x="3098543" y="1904883"/>
                    <a:chExt cx="45324" cy="107601"/>
                  </a:xfrm>
                  <a:grpFill/>
                </p:grpSpPr>
                <p:sp>
                  <p:nvSpPr>
                    <p:cNvPr id="761" name="Oval 760">
                      <a:extLst>
                        <a:ext uri="{FF2B5EF4-FFF2-40B4-BE49-F238E27FC236}">
                          <a16:creationId xmlns:a16="http://schemas.microsoft.com/office/drawing/2014/main" id="{13978D54-0F56-A68F-8B13-495B4F84D4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43" y="1904883"/>
                      <a:ext cx="45324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62" name="Straight Connector 761">
                      <a:extLst>
                        <a:ext uri="{FF2B5EF4-FFF2-40B4-BE49-F238E27FC236}">
                          <a16:creationId xmlns:a16="http://schemas.microsoft.com/office/drawing/2014/main" id="{CEC3488B-3E30-0BE9-D804-2634CEF3619F}"/>
                        </a:ext>
                      </a:extLst>
                    </p:cNvPr>
                    <p:cNvCxnSpPr>
                      <a:stCxn id="761" idx="4"/>
                    </p:cNvCxnSpPr>
                    <p:nvPr/>
                  </p:nvCxnSpPr>
                  <p:spPr>
                    <a:xfrm>
                      <a:off x="3122045" y="1946915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744" name="Group 542">
                  <a:extLst>
                    <a:ext uri="{FF2B5EF4-FFF2-40B4-BE49-F238E27FC236}">
                      <a16:creationId xmlns:a16="http://schemas.microsoft.com/office/drawing/2014/main" id="{FB5F4CE2-55B6-B81D-9E83-2E690F283EE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84362" y="1914552"/>
                  <a:ext cx="152759" cy="110963"/>
                  <a:chOff x="3131962" y="1905027"/>
                  <a:chExt cx="152759" cy="110963"/>
                </a:xfrm>
                <a:grpFill/>
              </p:grpSpPr>
              <p:grpSp>
                <p:nvGrpSpPr>
                  <p:cNvPr id="745" name="Group 543">
                    <a:extLst>
                      <a:ext uri="{FF2B5EF4-FFF2-40B4-BE49-F238E27FC236}">
                        <a16:creationId xmlns:a16="http://schemas.microsoft.com/office/drawing/2014/main" id="{599CE12E-2E93-1475-29E0-3165F7E6544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1962" y="1915114"/>
                    <a:ext cx="38610" cy="100876"/>
                    <a:chOff x="3105768" y="1912733"/>
                    <a:chExt cx="38610" cy="100876"/>
                  </a:xfrm>
                  <a:grpFill/>
                </p:grpSpPr>
                <p:sp>
                  <p:nvSpPr>
                    <p:cNvPr id="755" name="Oval 754">
                      <a:extLst>
                        <a:ext uri="{FF2B5EF4-FFF2-40B4-BE49-F238E27FC236}">
                          <a16:creationId xmlns:a16="http://schemas.microsoft.com/office/drawing/2014/main" id="{D2F2C800-D39F-8B3F-C716-EE9082D92B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768" y="1912733"/>
                      <a:ext cx="38610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56" name="Straight Connector 554">
                      <a:extLst>
                        <a:ext uri="{FF2B5EF4-FFF2-40B4-BE49-F238E27FC236}">
                          <a16:creationId xmlns:a16="http://schemas.microsoft.com/office/drawing/2014/main" id="{9E8D19F7-0A68-0574-BCFE-C0E5C904F769}"/>
                        </a:ext>
                      </a:extLst>
                    </p:cNvPr>
                    <p:cNvCxnSpPr>
                      <a:stCxn id="755" idx="4"/>
                    </p:cNvCxnSpPr>
                    <p:nvPr/>
                  </p:nvCxnSpPr>
                  <p:spPr>
                    <a:xfrm>
                      <a:off x="3122554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46" name="Group 544">
                    <a:extLst>
                      <a:ext uri="{FF2B5EF4-FFF2-40B4-BE49-F238E27FC236}">
                        <a16:creationId xmlns:a16="http://schemas.microsoft.com/office/drawing/2014/main" id="{85F85E1E-BE02-57B2-9A16-1BFF82C6FDD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788" y="1915114"/>
                    <a:ext cx="45324" cy="100876"/>
                    <a:chOff x="3098394" y="1912733"/>
                    <a:chExt cx="45324" cy="100876"/>
                  </a:xfrm>
                  <a:grpFill/>
                </p:grpSpPr>
                <p:sp>
                  <p:nvSpPr>
                    <p:cNvPr id="753" name="Oval 752">
                      <a:extLst>
                        <a:ext uri="{FF2B5EF4-FFF2-40B4-BE49-F238E27FC236}">
                          <a16:creationId xmlns:a16="http://schemas.microsoft.com/office/drawing/2014/main" id="{ADA3C896-7367-187D-9065-91F1253BB4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394" y="1912733"/>
                      <a:ext cx="45324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54" name="Straight Connector 753">
                      <a:extLst>
                        <a:ext uri="{FF2B5EF4-FFF2-40B4-BE49-F238E27FC236}">
                          <a16:creationId xmlns:a16="http://schemas.microsoft.com/office/drawing/2014/main" id="{25F45521-2D2D-9C59-D4CD-2F8E93465067}"/>
                        </a:ext>
                      </a:extLst>
                    </p:cNvPr>
                    <p:cNvCxnSpPr>
                      <a:stCxn id="753" idx="4"/>
                    </p:cNvCxnSpPr>
                    <p:nvPr/>
                  </p:nvCxnSpPr>
                  <p:spPr>
                    <a:xfrm>
                      <a:off x="3121895" y="1948040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47" name="Group 545">
                    <a:extLst>
                      <a:ext uri="{FF2B5EF4-FFF2-40B4-BE49-F238E27FC236}">
                        <a16:creationId xmlns:a16="http://schemas.microsoft.com/office/drawing/2014/main" id="{F14A1603-893B-8CC2-ADD6-6F0FF184057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571" y="1905027"/>
                    <a:ext cx="45324" cy="100876"/>
                    <a:chOff x="3106277" y="1912171"/>
                    <a:chExt cx="45324" cy="100876"/>
                  </a:xfrm>
                  <a:grpFill/>
                </p:grpSpPr>
                <p:sp>
                  <p:nvSpPr>
                    <p:cNvPr id="751" name="Oval 750">
                      <a:extLst>
                        <a:ext uri="{FF2B5EF4-FFF2-40B4-BE49-F238E27FC236}">
                          <a16:creationId xmlns:a16="http://schemas.microsoft.com/office/drawing/2014/main" id="{870A58E9-3A08-347C-9D02-EFFE01DB52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6277" y="1912171"/>
                      <a:ext cx="45324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52" name="Straight Connector 751">
                      <a:extLst>
                        <a:ext uri="{FF2B5EF4-FFF2-40B4-BE49-F238E27FC236}">
                          <a16:creationId xmlns:a16="http://schemas.microsoft.com/office/drawing/2014/main" id="{7BE4FD3F-9597-4854-7500-66350A729005}"/>
                        </a:ext>
                      </a:extLst>
                    </p:cNvPr>
                    <p:cNvCxnSpPr>
                      <a:stCxn id="751" idx="4"/>
                    </p:cNvCxnSpPr>
                    <p:nvPr/>
                  </p:nvCxnSpPr>
                  <p:spPr>
                    <a:xfrm>
                      <a:off x="3129779" y="194747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48" name="Group 546">
                    <a:extLst>
                      <a:ext uri="{FF2B5EF4-FFF2-40B4-BE49-F238E27FC236}">
                        <a16:creationId xmlns:a16="http://schemas.microsoft.com/office/drawing/2014/main" id="{C74AE59A-521E-0380-CA3B-13FB4FF5D8D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6111" y="1905027"/>
                    <a:ext cx="38610" cy="100876"/>
                    <a:chOff x="3105617" y="1912171"/>
                    <a:chExt cx="38610" cy="100876"/>
                  </a:xfrm>
                  <a:grpFill/>
                </p:grpSpPr>
                <p:sp>
                  <p:nvSpPr>
                    <p:cNvPr id="749" name="Oval 748">
                      <a:extLst>
                        <a:ext uri="{FF2B5EF4-FFF2-40B4-BE49-F238E27FC236}">
                          <a16:creationId xmlns:a16="http://schemas.microsoft.com/office/drawing/2014/main" id="{0D97BA5B-A9C9-0143-D63C-92A77D60EE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617" y="1912171"/>
                      <a:ext cx="38610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50" name="Straight Connector 749">
                      <a:extLst>
                        <a:ext uri="{FF2B5EF4-FFF2-40B4-BE49-F238E27FC236}">
                          <a16:creationId xmlns:a16="http://schemas.microsoft.com/office/drawing/2014/main" id="{E75C7427-2C44-069C-44A4-FD3312E0AAFF}"/>
                        </a:ext>
                      </a:extLst>
                    </p:cNvPr>
                    <p:cNvCxnSpPr>
                      <a:stCxn id="749" idx="4"/>
                    </p:cNvCxnSpPr>
                    <p:nvPr/>
                  </p:nvCxnSpPr>
                  <p:spPr>
                    <a:xfrm>
                      <a:off x="3122404" y="194747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6" name="Group 567">
                <a:extLst>
                  <a:ext uri="{FF2B5EF4-FFF2-40B4-BE49-F238E27FC236}">
                    <a16:creationId xmlns:a16="http://schemas.microsoft.com/office/drawing/2014/main" id="{75365BC8-5207-349D-3A7E-0121E0A0F79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673692" y="1883171"/>
                <a:ext cx="308876" cy="137863"/>
                <a:chOff x="3128261" y="1895077"/>
                <a:chExt cx="308876" cy="137863"/>
              </a:xfrm>
              <a:grpFill/>
            </p:grpSpPr>
            <p:grpSp>
              <p:nvGrpSpPr>
                <p:cNvPr id="717" name="Group 568">
                  <a:extLst>
                    <a:ext uri="{FF2B5EF4-FFF2-40B4-BE49-F238E27FC236}">
                      <a16:creationId xmlns:a16="http://schemas.microsoft.com/office/drawing/2014/main" id="{8F0F663E-CE33-12C5-641C-1222E308CD8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8261" y="1895077"/>
                  <a:ext cx="156117" cy="121051"/>
                  <a:chOff x="3128261" y="1895077"/>
                  <a:chExt cx="156117" cy="121051"/>
                </a:xfrm>
                <a:grpFill/>
              </p:grpSpPr>
              <p:grpSp>
                <p:nvGrpSpPr>
                  <p:cNvPr id="731" name="Group 582">
                    <a:extLst>
                      <a:ext uri="{FF2B5EF4-FFF2-40B4-BE49-F238E27FC236}">
                        <a16:creationId xmlns:a16="http://schemas.microsoft.com/office/drawing/2014/main" id="{F0956860-43EB-8D7E-0593-9F1FCF7EB57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8261" y="1905164"/>
                    <a:ext cx="45325" cy="110964"/>
                    <a:chOff x="3102067" y="1902783"/>
                    <a:chExt cx="45325" cy="110964"/>
                  </a:xfrm>
                  <a:grpFill/>
                </p:grpSpPr>
                <p:sp>
                  <p:nvSpPr>
                    <p:cNvPr id="741" name="Oval 592">
                      <a:extLst>
                        <a:ext uri="{FF2B5EF4-FFF2-40B4-BE49-F238E27FC236}">
                          <a16:creationId xmlns:a16="http://schemas.microsoft.com/office/drawing/2014/main" id="{DD20CD6F-163D-40D2-BFFE-EBD2F27F77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2067" y="1902783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42" name="Straight Connector 593">
                      <a:extLst>
                        <a:ext uri="{FF2B5EF4-FFF2-40B4-BE49-F238E27FC236}">
                          <a16:creationId xmlns:a16="http://schemas.microsoft.com/office/drawing/2014/main" id="{2FC2A2A5-D5D8-EFC8-4AC8-0624E678B6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5568" y="1948177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32" name="Group 583">
                    <a:extLst>
                      <a:ext uri="{FF2B5EF4-FFF2-40B4-BE49-F238E27FC236}">
                        <a16:creationId xmlns:a16="http://schemas.microsoft.com/office/drawing/2014/main" id="{F640D600-F5CD-811E-C3C6-A913E2A9B73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3802" y="1905164"/>
                    <a:ext cx="41966" cy="110964"/>
                    <a:chOff x="3101408" y="1902783"/>
                    <a:chExt cx="41966" cy="110964"/>
                  </a:xfrm>
                  <a:grpFill/>
                </p:grpSpPr>
                <p:sp>
                  <p:nvSpPr>
                    <p:cNvPr id="739" name="Oval 738">
                      <a:extLst>
                        <a:ext uri="{FF2B5EF4-FFF2-40B4-BE49-F238E27FC236}">
                          <a16:creationId xmlns:a16="http://schemas.microsoft.com/office/drawing/2014/main" id="{5E0AF22B-B6C5-8C55-AC70-87334102DE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408" y="1902783"/>
                      <a:ext cx="41966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40" name="Straight Connector 739">
                      <a:extLst>
                        <a:ext uri="{FF2B5EF4-FFF2-40B4-BE49-F238E27FC236}">
                          <a16:creationId xmlns:a16="http://schemas.microsoft.com/office/drawing/2014/main" id="{CD6777E3-85A7-D5FC-50E9-E00BD64D75B1}"/>
                        </a:ext>
                      </a:extLst>
                    </p:cNvPr>
                    <p:cNvCxnSpPr>
                      <a:stCxn id="739" idx="4"/>
                    </p:cNvCxnSpPr>
                    <p:nvPr/>
                  </p:nvCxnSpPr>
                  <p:spPr>
                    <a:xfrm>
                      <a:off x="3121552" y="1948177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33" name="Group 584">
                    <a:extLst>
                      <a:ext uri="{FF2B5EF4-FFF2-40B4-BE49-F238E27FC236}">
                        <a16:creationId xmlns:a16="http://schemas.microsoft.com/office/drawing/2014/main" id="{F192D613-2281-CF2B-4AD6-C75E774F7BE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3585" y="1895077"/>
                    <a:ext cx="35252" cy="110962"/>
                    <a:chOff x="3109291" y="1902221"/>
                    <a:chExt cx="35252" cy="110962"/>
                  </a:xfrm>
                  <a:grpFill/>
                </p:grpSpPr>
                <p:sp>
                  <p:nvSpPr>
                    <p:cNvPr id="737" name="Oval 736">
                      <a:extLst>
                        <a:ext uri="{FF2B5EF4-FFF2-40B4-BE49-F238E27FC236}">
                          <a16:creationId xmlns:a16="http://schemas.microsoft.com/office/drawing/2014/main" id="{07236E75-E44C-5291-864A-E064B4A79E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9291" y="1902221"/>
                      <a:ext cx="35252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38" name="Straight Connector 737">
                      <a:extLst>
                        <a:ext uri="{FF2B5EF4-FFF2-40B4-BE49-F238E27FC236}">
                          <a16:creationId xmlns:a16="http://schemas.microsoft.com/office/drawing/2014/main" id="{EAC8B1D7-D116-2F9E-C621-DB5D3682A3F2}"/>
                        </a:ext>
                      </a:extLst>
                    </p:cNvPr>
                    <p:cNvCxnSpPr>
                      <a:stCxn id="737" idx="4"/>
                    </p:cNvCxnSpPr>
                    <p:nvPr/>
                  </p:nvCxnSpPr>
                  <p:spPr>
                    <a:xfrm>
                      <a:off x="3129435" y="1945933"/>
                      <a:ext cx="1678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34" name="Group 585">
                    <a:extLst>
                      <a:ext uri="{FF2B5EF4-FFF2-40B4-BE49-F238E27FC236}">
                        <a16:creationId xmlns:a16="http://schemas.microsoft.com/office/drawing/2014/main" id="{2A655525-FCEA-2719-219E-9EBB788B7D0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9053" y="1895077"/>
                    <a:ext cx="45325" cy="110962"/>
                    <a:chOff x="3098559" y="1902221"/>
                    <a:chExt cx="45325" cy="110962"/>
                  </a:xfrm>
                  <a:grpFill/>
                </p:grpSpPr>
                <p:sp>
                  <p:nvSpPr>
                    <p:cNvPr id="735" name="Oval 734">
                      <a:extLst>
                        <a:ext uri="{FF2B5EF4-FFF2-40B4-BE49-F238E27FC236}">
                          <a16:creationId xmlns:a16="http://schemas.microsoft.com/office/drawing/2014/main" id="{BE137D5F-999B-553B-A4E8-CBE2F37FAC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59" y="1902221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36" name="Straight Connector 735">
                      <a:extLst>
                        <a:ext uri="{FF2B5EF4-FFF2-40B4-BE49-F238E27FC236}">
                          <a16:creationId xmlns:a16="http://schemas.microsoft.com/office/drawing/2014/main" id="{26629AC2-78B6-9B51-D1D7-4E823D0468EB}"/>
                        </a:ext>
                      </a:extLst>
                    </p:cNvPr>
                    <p:cNvCxnSpPr>
                      <a:stCxn id="735" idx="4"/>
                    </p:cNvCxnSpPr>
                    <p:nvPr/>
                  </p:nvCxnSpPr>
                  <p:spPr>
                    <a:xfrm>
                      <a:off x="3122060" y="1945933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718" name="Group 569">
                  <a:extLst>
                    <a:ext uri="{FF2B5EF4-FFF2-40B4-BE49-F238E27FC236}">
                      <a16:creationId xmlns:a16="http://schemas.microsoft.com/office/drawing/2014/main" id="{14D0D6E1-1C10-270D-1D91-D585FCBD22C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87736" y="1905164"/>
                  <a:ext cx="149401" cy="127776"/>
                  <a:chOff x="3135336" y="1895639"/>
                  <a:chExt cx="149401" cy="127776"/>
                </a:xfrm>
                <a:grpFill/>
              </p:grpSpPr>
              <p:grpSp>
                <p:nvGrpSpPr>
                  <p:cNvPr id="719" name="Group 570">
                    <a:extLst>
                      <a:ext uri="{FF2B5EF4-FFF2-40B4-BE49-F238E27FC236}">
                        <a16:creationId xmlns:a16="http://schemas.microsoft.com/office/drawing/2014/main" id="{33BABBDD-FFE4-664B-E64F-6B9386A51A2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5336" y="1905727"/>
                    <a:ext cx="38609" cy="117688"/>
                    <a:chOff x="3109142" y="1903346"/>
                    <a:chExt cx="38609" cy="117688"/>
                  </a:xfrm>
                  <a:grpFill/>
                </p:grpSpPr>
                <p:sp>
                  <p:nvSpPr>
                    <p:cNvPr id="729" name="Oval 580">
                      <a:extLst>
                        <a:ext uri="{FF2B5EF4-FFF2-40B4-BE49-F238E27FC236}">
                          <a16:creationId xmlns:a16="http://schemas.microsoft.com/office/drawing/2014/main" id="{A1664DE0-57D6-2E6F-7264-C8062818E7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9142" y="1903346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30" name="Straight Connector 581">
                      <a:extLst>
                        <a:ext uri="{FF2B5EF4-FFF2-40B4-BE49-F238E27FC236}">
                          <a16:creationId xmlns:a16="http://schemas.microsoft.com/office/drawing/2014/main" id="{6FF5E38B-D9D3-B3CC-878D-4520EB1B81D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5928" y="1948739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20" name="Group 571">
                    <a:extLst>
                      <a:ext uri="{FF2B5EF4-FFF2-40B4-BE49-F238E27FC236}">
                        <a16:creationId xmlns:a16="http://schemas.microsoft.com/office/drawing/2014/main" id="{60E94768-8B6C-BB1F-EC43-40742576A8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4161" y="1905727"/>
                    <a:ext cx="41967" cy="117688"/>
                    <a:chOff x="3101767" y="1903346"/>
                    <a:chExt cx="41967" cy="117688"/>
                  </a:xfrm>
                  <a:grpFill/>
                </p:grpSpPr>
                <p:sp>
                  <p:nvSpPr>
                    <p:cNvPr id="727" name="Oval 726">
                      <a:extLst>
                        <a:ext uri="{FF2B5EF4-FFF2-40B4-BE49-F238E27FC236}">
                          <a16:creationId xmlns:a16="http://schemas.microsoft.com/office/drawing/2014/main" id="{D1743EEB-28C5-1353-0D6D-0BB3F4DB8B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767" y="1903346"/>
                      <a:ext cx="41967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28" name="Straight Connector 727">
                      <a:extLst>
                        <a:ext uri="{FF2B5EF4-FFF2-40B4-BE49-F238E27FC236}">
                          <a16:creationId xmlns:a16="http://schemas.microsoft.com/office/drawing/2014/main" id="{1006C4CF-5F33-A40E-71EC-29FD8A62A7CC}"/>
                        </a:ext>
                      </a:extLst>
                    </p:cNvPr>
                    <p:cNvCxnSpPr>
                      <a:stCxn id="727" idx="4"/>
                    </p:cNvCxnSpPr>
                    <p:nvPr/>
                  </p:nvCxnSpPr>
                  <p:spPr>
                    <a:xfrm>
                      <a:off x="3121911" y="1948739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21" name="Group 572">
                    <a:extLst>
                      <a:ext uri="{FF2B5EF4-FFF2-40B4-BE49-F238E27FC236}">
                        <a16:creationId xmlns:a16="http://schemas.microsoft.com/office/drawing/2014/main" id="{1DC39E46-1418-C7F6-58D2-BF97BA64B5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3944" y="1895639"/>
                    <a:ext cx="41967" cy="110964"/>
                    <a:chOff x="3109650" y="1902783"/>
                    <a:chExt cx="41967" cy="110964"/>
                  </a:xfrm>
                  <a:grpFill/>
                </p:grpSpPr>
                <p:sp>
                  <p:nvSpPr>
                    <p:cNvPr id="725" name="Oval 724">
                      <a:extLst>
                        <a:ext uri="{FF2B5EF4-FFF2-40B4-BE49-F238E27FC236}">
                          <a16:creationId xmlns:a16="http://schemas.microsoft.com/office/drawing/2014/main" id="{2185DE85-91A9-1768-2FC7-4204DEDD78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9650" y="1902783"/>
                      <a:ext cx="41967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26" name="Straight Connector 725">
                      <a:extLst>
                        <a:ext uri="{FF2B5EF4-FFF2-40B4-BE49-F238E27FC236}">
                          <a16:creationId xmlns:a16="http://schemas.microsoft.com/office/drawing/2014/main" id="{85414F7A-EAB1-8248-2434-16BBF91B417C}"/>
                        </a:ext>
                      </a:extLst>
                    </p:cNvPr>
                    <p:cNvCxnSpPr>
                      <a:stCxn id="725" idx="4"/>
                    </p:cNvCxnSpPr>
                    <p:nvPr/>
                  </p:nvCxnSpPr>
                  <p:spPr>
                    <a:xfrm>
                      <a:off x="3129794" y="1948177"/>
                      <a:ext cx="1679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22" name="Group 573">
                    <a:extLst>
                      <a:ext uri="{FF2B5EF4-FFF2-40B4-BE49-F238E27FC236}">
                        <a16:creationId xmlns:a16="http://schemas.microsoft.com/office/drawing/2014/main" id="{6823A7D7-D3E2-B46E-453A-25493CB560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6128" y="1895639"/>
                    <a:ext cx="38609" cy="110964"/>
                    <a:chOff x="3105634" y="1902783"/>
                    <a:chExt cx="38609" cy="110964"/>
                  </a:xfrm>
                  <a:grpFill/>
                </p:grpSpPr>
                <p:sp>
                  <p:nvSpPr>
                    <p:cNvPr id="723" name="Oval 722">
                      <a:extLst>
                        <a:ext uri="{FF2B5EF4-FFF2-40B4-BE49-F238E27FC236}">
                          <a16:creationId xmlns:a16="http://schemas.microsoft.com/office/drawing/2014/main" id="{05C69D45-18D4-B30A-2370-FD7F10168C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634" y="1902783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24" name="Straight Connector 723">
                      <a:extLst>
                        <a:ext uri="{FF2B5EF4-FFF2-40B4-BE49-F238E27FC236}">
                          <a16:creationId xmlns:a16="http://schemas.microsoft.com/office/drawing/2014/main" id="{6B71D1A4-C71E-D15E-D3B4-413DFF474616}"/>
                        </a:ext>
                      </a:extLst>
                    </p:cNvPr>
                    <p:cNvCxnSpPr>
                      <a:stCxn id="723" idx="4"/>
                    </p:cNvCxnSpPr>
                    <p:nvPr/>
                  </p:nvCxnSpPr>
                  <p:spPr>
                    <a:xfrm>
                      <a:off x="3122421" y="1948177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7" name="Group 594">
                <a:extLst>
                  <a:ext uri="{FF2B5EF4-FFF2-40B4-BE49-F238E27FC236}">
                    <a16:creationId xmlns:a16="http://schemas.microsoft.com/office/drawing/2014/main" id="{C18CA32C-B236-7881-01E4-AAB981ED9EE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82567" y="1883172"/>
                <a:ext cx="308877" cy="136181"/>
                <a:chOff x="3127574" y="1897459"/>
                <a:chExt cx="308877" cy="136181"/>
              </a:xfrm>
              <a:grpFill/>
            </p:grpSpPr>
            <p:grpSp>
              <p:nvGrpSpPr>
                <p:cNvPr id="691" name="Group 595">
                  <a:extLst>
                    <a:ext uri="{FF2B5EF4-FFF2-40B4-BE49-F238E27FC236}">
                      <a16:creationId xmlns:a16="http://schemas.microsoft.com/office/drawing/2014/main" id="{6697A834-B11D-9A53-2B5A-B157B807243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7574" y="1897459"/>
                  <a:ext cx="156118" cy="126094"/>
                  <a:chOff x="3127574" y="1897459"/>
                  <a:chExt cx="156118" cy="126094"/>
                </a:xfrm>
                <a:grpFill/>
              </p:grpSpPr>
              <p:grpSp>
                <p:nvGrpSpPr>
                  <p:cNvPr id="705" name="Group 609">
                    <a:extLst>
                      <a:ext uri="{FF2B5EF4-FFF2-40B4-BE49-F238E27FC236}">
                        <a16:creationId xmlns:a16="http://schemas.microsoft.com/office/drawing/2014/main" id="{63D16C99-39EF-854D-1C3E-274E4C899DD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7574" y="1907546"/>
                    <a:ext cx="45325" cy="116007"/>
                    <a:chOff x="3101380" y="1905165"/>
                    <a:chExt cx="45325" cy="116007"/>
                  </a:xfrm>
                  <a:grpFill/>
                </p:grpSpPr>
                <p:sp>
                  <p:nvSpPr>
                    <p:cNvPr id="715" name="Oval 619">
                      <a:extLst>
                        <a:ext uri="{FF2B5EF4-FFF2-40B4-BE49-F238E27FC236}">
                          <a16:creationId xmlns:a16="http://schemas.microsoft.com/office/drawing/2014/main" id="{0594FE21-91D4-4965-8C37-45E12DAD74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380" y="1905165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16" name="Straight Connector 620">
                      <a:extLst>
                        <a:ext uri="{FF2B5EF4-FFF2-40B4-BE49-F238E27FC236}">
                          <a16:creationId xmlns:a16="http://schemas.microsoft.com/office/drawing/2014/main" id="{25FC4473-5E13-EF69-5DA9-206C5384AC5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4882" y="194887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06" name="Group 610">
                    <a:extLst>
                      <a:ext uri="{FF2B5EF4-FFF2-40B4-BE49-F238E27FC236}">
                        <a16:creationId xmlns:a16="http://schemas.microsoft.com/office/drawing/2014/main" id="{39C2C7C1-35EC-65CC-CFEF-893C071BD87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3115" y="1907546"/>
                    <a:ext cx="35252" cy="116007"/>
                    <a:chOff x="3100721" y="1905165"/>
                    <a:chExt cx="35252" cy="116007"/>
                  </a:xfrm>
                  <a:grpFill/>
                </p:grpSpPr>
                <p:sp>
                  <p:nvSpPr>
                    <p:cNvPr id="713" name="Oval 712">
                      <a:extLst>
                        <a:ext uri="{FF2B5EF4-FFF2-40B4-BE49-F238E27FC236}">
                          <a16:creationId xmlns:a16="http://schemas.microsoft.com/office/drawing/2014/main" id="{4E917CBC-2AF3-E59B-F75D-7E9363AAE3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0721" y="1905165"/>
                      <a:ext cx="35252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14" name="Straight Connector 618">
                      <a:extLst>
                        <a:ext uri="{FF2B5EF4-FFF2-40B4-BE49-F238E27FC236}">
                          <a16:creationId xmlns:a16="http://schemas.microsoft.com/office/drawing/2014/main" id="{83D2F3E3-6C5A-B33B-DBD4-24B514935F2D}"/>
                        </a:ext>
                      </a:extLst>
                    </p:cNvPr>
                    <p:cNvCxnSpPr>
                      <a:stCxn id="713" idx="4"/>
                    </p:cNvCxnSpPr>
                    <p:nvPr/>
                  </p:nvCxnSpPr>
                  <p:spPr>
                    <a:xfrm>
                      <a:off x="3120866" y="194887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07" name="Group 611">
                    <a:extLst>
                      <a:ext uri="{FF2B5EF4-FFF2-40B4-BE49-F238E27FC236}">
                        <a16:creationId xmlns:a16="http://schemas.microsoft.com/office/drawing/2014/main" id="{07F640AA-D6E9-EB83-C54C-81ED8AEAD16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6184" y="1897459"/>
                    <a:ext cx="41966" cy="112643"/>
                    <a:chOff x="3101890" y="1904603"/>
                    <a:chExt cx="41966" cy="112643"/>
                  </a:xfrm>
                  <a:grpFill/>
                </p:grpSpPr>
                <p:sp>
                  <p:nvSpPr>
                    <p:cNvPr id="711" name="Oval 710">
                      <a:extLst>
                        <a:ext uri="{FF2B5EF4-FFF2-40B4-BE49-F238E27FC236}">
                          <a16:creationId xmlns:a16="http://schemas.microsoft.com/office/drawing/2014/main" id="{667A0689-DF3B-CF47-2B27-BDBCA35C3C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890" y="1904603"/>
                      <a:ext cx="41966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12" name="Straight Connector 711">
                      <a:extLst>
                        <a:ext uri="{FF2B5EF4-FFF2-40B4-BE49-F238E27FC236}">
                          <a16:creationId xmlns:a16="http://schemas.microsoft.com/office/drawing/2014/main" id="{4FF190F2-DF60-DD78-A2BA-238B0E8D5A9F}"/>
                        </a:ext>
                      </a:extLst>
                    </p:cNvPr>
                    <p:cNvCxnSpPr>
                      <a:stCxn id="711" idx="4"/>
                    </p:cNvCxnSpPr>
                    <p:nvPr/>
                  </p:nvCxnSpPr>
                  <p:spPr>
                    <a:xfrm>
                      <a:off x="3122034" y="1948315"/>
                      <a:ext cx="1678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08" name="Group 612">
                    <a:extLst>
                      <a:ext uri="{FF2B5EF4-FFF2-40B4-BE49-F238E27FC236}">
                        <a16:creationId xmlns:a16="http://schemas.microsoft.com/office/drawing/2014/main" id="{B21E6230-160B-5EBB-8E91-21745552E3E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367" y="1897459"/>
                    <a:ext cx="45325" cy="112643"/>
                    <a:chOff x="3097873" y="1904603"/>
                    <a:chExt cx="45325" cy="112643"/>
                  </a:xfrm>
                  <a:grpFill/>
                </p:grpSpPr>
                <p:sp>
                  <p:nvSpPr>
                    <p:cNvPr id="709" name="Oval 708">
                      <a:extLst>
                        <a:ext uri="{FF2B5EF4-FFF2-40B4-BE49-F238E27FC236}">
                          <a16:creationId xmlns:a16="http://schemas.microsoft.com/office/drawing/2014/main" id="{C96405F6-8991-19D2-3A6B-937EA65B69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873" y="1904603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10" name="Straight Connector 709">
                      <a:extLst>
                        <a:ext uri="{FF2B5EF4-FFF2-40B4-BE49-F238E27FC236}">
                          <a16:creationId xmlns:a16="http://schemas.microsoft.com/office/drawing/2014/main" id="{3A2471DD-299B-857B-B36E-68AC81B8E5E0}"/>
                        </a:ext>
                      </a:extLst>
                    </p:cNvPr>
                    <p:cNvCxnSpPr>
                      <a:stCxn id="709" idx="4"/>
                    </p:cNvCxnSpPr>
                    <p:nvPr/>
                  </p:nvCxnSpPr>
                  <p:spPr>
                    <a:xfrm>
                      <a:off x="3121374" y="1948315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92" name="Group 596">
                  <a:extLst>
                    <a:ext uri="{FF2B5EF4-FFF2-40B4-BE49-F238E27FC236}">
                      <a16:creationId xmlns:a16="http://schemas.microsoft.com/office/drawing/2014/main" id="{44802D26-8523-3E5A-6152-F5A950A443A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80335" y="1907546"/>
                  <a:ext cx="156116" cy="126094"/>
                  <a:chOff x="3127935" y="1898021"/>
                  <a:chExt cx="156116" cy="126094"/>
                </a:xfrm>
                <a:grpFill/>
              </p:grpSpPr>
              <p:grpSp>
                <p:nvGrpSpPr>
                  <p:cNvPr id="693" name="Group 597">
                    <a:extLst>
                      <a:ext uri="{FF2B5EF4-FFF2-40B4-BE49-F238E27FC236}">
                        <a16:creationId xmlns:a16="http://schemas.microsoft.com/office/drawing/2014/main" id="{C2FBA568-7CE3-9F61-8139-33BC8C258B6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7935" y="1914833"/>
                    <a:ext cx="45324" cy="109282"/>
                    <a:chOff x="3101741" y="1912452"/>
                    <a:chExt cx="45324" cy="109282"/>
                  </a:xfrm>
                  <a:grpFill/>
                </p:grpSpPr>
                <p:sp>
                  <p:nvSpPr>
                    <p:cNvPr id="703" name="Oval 607">
                      <a:extLst>
                        <a:ext uri="{FF2B5EF4-FFF2-40B4-BE49-F238E27FC236}">
                          <a16:creationId xmlns:a16="http://schemas.microsoft.com/office/drawing/2014/main" id="{EA0CE862-0012-D575-09C0-72DCAACCE3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741" y="1912452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04" name="Straight Connector 608">
                      <a:extLst>
                        <a:ext uri="{FF2B5EF4-FFF2-40B4-BE49-F238E27FC236}">
                          <a16:creationId xmlns:a16="http://schemas.microsoft.com/office/drawing/2014/main" id="{B7B2979A-06D4-4949-590B-07709130A858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5242" y="1956165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4" name="Group 598">
                    <a:extLst>
                      <a:ext uri="{FF2B5EF4-FFF2-40B4-BE49-F238E27FC236}">
                        <a16:creationId xmlns:a16="http://schemas.microsoft.com/office/drawing/2014/main" id="{8ADB6A5E-95F5-F859-689F-9E11AA84F80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3475" y="1914833"/>
                    <a:ext cx="41967" cy="109282"/>
                    <a:chOff x="3101081" y="1912452"/>
                    <a:chExt cx="41967" cy="109282"/>
                  </a:xfrm>
                  <a:grpFill/>
                </p:grpSpPr>
                <p:sp>
                  <p:nvSpPr>
                    <p:cNvPr id="701" name="Oval 700">
                      <a:extLst>
                        <a:ext uri="{FF2B5EF4-FFF2-40B4-BE49-F238E27FC236}">
                          <a16:creationId xmlns:a16="http://schemas.microsoft.com/office/drawing/2014/main" id="{6C42B81B-6747-74E4-1DF4-438B9F10C8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1081" y="1912452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02" name="Straight Connector 606">
                      <a:extLst>
                        <a:ext uri="{FF2B5EF4-FFF2-40B4-BE49-F238E27FC236}">
                          <a16:creationId xmlns:a16="http://schemas.microsoft.com/office/drawing/2014/main" id="{B9BF5658-8BA2-0D97-21EF-0A95C8B1164F}"/>
                        </a:ext>
                      </a:extLst>
                    </p:cNvPr>
                    <p:cNvCxnSpPr>
                      <a:stCxn id="701" idx="4"/>
                    </p:cNvCxnSpPr>
                    <p:nvPr/>
                  </p:nvCxnSpPr>
                  <p:spPr>
                    <a:xfrm>
                      <a:off x="3121225" y="1956165"/>
                      <a:ext cx="1679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5" name="Group 599">
                    <a:extLst>
                      <a:ext uri="{FF2B5EF4-FFF2-40B4-BE49-F238E27FC236}">
                        <a16:creationId xmlns:a16="http://schemas.microsoft.com/office/drawing/2014/main" id="{3C234ED2-800D-032F-38DA-65CD80266AA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8223" y="1898021"/>
                    <a:ext cx="40288" cy="116007"/>
                    <a:chOff x="3103929" y="1905165"/>
                    <a:chExt cx="40288" cy="116007"/>
                  </a:xfrm>
                  <a:grpFill/>
                </p:grpSpPr>
                <p:sp>
                  <p:nvSpPr>
                    <p:cNvPr id="699" name="Oval 698">
                      <a:extLst>
                        <a:ext uri="{FF2B5EF4-FFF2-40B4-BE49-F238E27FC236}">
                          <a16:creationId xmlns:a16="http://schemas.microsoft.com/office/drawing/2014/main" id="{1B6F0608-1D96-33E4-C2A7-9D100EF791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3929" y="1905165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00" name="Straight Connector 699">
                      <a:extLst>
                        <a:ext uri="{FF2B5EF4-FFF2-40B4-BE49-F238E27FC236}">
                          <a16:creationId xmlns:a16="http://schemas.microsoft.com/office/drawing/2014/main" id="{FC7E1623-A607-26EA-96E1-9332F9BD84DA}"/>
                        </a:ext>
                      </a:extLst>
                    </p:cNvPr>
                    <p:cNvCxnSpPr>
                      <a:stCxn id="699" idx="4"/>
                    </p:cNvCxnSpPr>
                    <p:nvPr/>
                  </p:nvCxnSpPr>
                  <p:spPr>
                    <a:xfrm>
                      <a:off x="3122393" y="1948878"/>
                      <a:ext cx="1679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6" name="Group 600">
                    <a:extLst>
                      <a:ext uri="{FF2B5EF4-FFF2-40B4-BE49-F238E27FC236}">
                        <a16:creationId xmlns:a16="http://schemas.microsoft.com/office/drawing/2014/main" id="{E7E26722-C1B3-CB15-8F8A-40752F3B093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727" y="1898021"/>
                    <a:ext cx="45324" cy="116007"/>
                    <a:chOff x="3098233" y="1905165"/>
                    <a:chExt cx="45324" cy="116007"/>
                  </a:xfrm>
                  <a:grpFill/>
                </p:grpSpPr>
                <p:sp>
                  <p:nvSpPr>
                    <p:cNvPr id="697" name="Oval 696">
                      <a:extLst>
                        <a:ext uri="{FF2B5EF4-FFF2-40B4-BE49-F238E27FC236}">
                          <a16:creationId xmlns:a16="http://schemas.microsoft.com/office/drawing/2014/main" id="{BF59E895-94AF-89A0-6E54-FB3F1AF312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33" y="1905165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98" name="Straight Connector 697">
                      <a:extLst>
                        <a:ext uri="{FF2B5EF4-FFF2-40B4-BE49-F238E27FC236}">
                          <a16:creationId xmlns:a16="http://schemas.microsoft.com/office/drawing/2014/main" id="{D8EF5848-0F68-A276-E691-4EA997AD6BA5}"/>
                        </a:ext>
                      </a:extLst>
                    </p:cNvPr>
                    <p:cNvCxnSpPr>
                      <a:stCxn id="697" idx="4"/>
                    </p:cNvCxnSpPr>
                    <p:nvPr/>
                  </p:nvCxnSpPr>
                  <p:spPr>
                    <a:xfrm>
                      <a:off x="3121735" y="194887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8" name="Group 621">
                <a:extLst>
                  <a:ext uri="{FF2B5EF4-FFF2-40B4-BE49-F238E27FC236}">
                    <a16:creationId xmlns:a16="http://schemas.microsoft.com/office/drawing/2014/main" id="{2B426BB0-0674-7247-4E30-F3E049B9482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286408" y="1878127"/>
                <a:ext cx="312234" cy="137863"/>
                <a:chOff x="3124234" y="1894795"/>
                <a:chExt cx="312234" cy="137863"/>
              </a:xfrm>
              <a:grpFill/>
            </p:grpSpPr>
            <p:grpSp>
              <p:nvGrpSpPr>
                <p:cNvPr id="665" name="Group 622">
                  <a:extLst>
                    <a:ext uri="{FF2B5EF4-FFF2-40B4-BE49-F238E27FC236}">
                      <a16:creationId xmlns:a16="http://schemas.microsoft.com/office/drawing/2014/main" id="{E75C804E-38BE-034A-72AE-3329566EE8C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234" y="1894795"/>
                  <a:ext cx="159474" cy="121051"/>
                  <a:chOff x="3124234" y="1894795"/>
                  <a:chExt cx="159474" cy="121051"/>
                </a:xfrm>
                <a:grpFill/>
              </p:grpSpPr>
              <p:grpSp>
                <p:nvGrpSpPr>
                  <p:cNvPr id="679" name="Group 636">
                    <a:extLst>
                      <a:ext uri="{FF2B5EF4-FFF2-40B4-BE49-F238E27FC236}">
                        <a16:creationId xmlns:a16="http://schemas.microsoft.com/office/drawing/2014/main" id="{E22D4C08-A363-EF49-4E2C-276B07748D7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234" y="1904882"/>
                    <a:ext cx="45324" cy="110964"/>
                    <a:chOff x="3098040" y="1902501"/>
                    <a:chExt cx="45324" cy="110964"/>
                  </a:xfrm>
                  <a:grpFill/>
                </p:grpSpPr>
                <p:sp>
                  <p:nvSpPr>
                    <p:cNvPr id="689" name="Oval 646">
                      <a:extLst>
                        <a:ext uri="{FF2B5EF4-FFF2-40B4-BE49-F238E27FC236}">
                          <a16:creationId xmlns:a16="http://schemas.microsoft.com/office/drawing/2014/main" id="{F6FB29CD-A86A-5777-33E9-77250494CC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40" y="1902501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90" name="Straight Connector 647">
                      <a:extLst>
                        <a:ext uri="{FF2B5EF4-FFF2-40B4-BE49-F238E27FC236}">
                          <a16:creationId xmlns:a16="http://schemas.microsoft.com/office/drawing/2014/main" id="{A152FF81-DBEE-84B5-49AE-AE5269238D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541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0" name="Group 637">
                    <a:extLst>
                      <a:ext uri="{FF2B5EF4-FFF2-40B4-BE49-F238E27FC236}">
                        <a16:creationId xmlns:a16="http://schemas.microsoft.com/office/drawing/2014/main" id="{82A57DAF-4B1C-E2F6-A6EE-6ECF462B8D2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774" y="1904882"/>
                    <a:ext cx="38610" cy="110964"/>
                    <a:chOff x="3097380" y="1902501"/>
                    <a:chExt cx="38610" cy="110964"/>
                  </a:xfrm>
                  <a:grpFill/>
                </p:grpSpPr>
                <p:sp>
                  <p:nvSpPr>
                    <p:cNvPr id="687" name="Oval 644">
                      <a:extLst>
                        <a:ext uri="{FF2B5EF4-FFF2-40B4-BE49-F238E27FC236}">
                          <a16:creationId xmlns:a16="http://schemas.microsoft.com/office/drawing/2014/main" id="{66CF0533-D101-3197-3148-24F76C2E15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380" y="1902501"/>
                      <a:ext cx="38610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88" name="Straight Connector 645">
                      <a:extLst>
                        <a:ext uri="{FF2B5EF4-FFF2-40B4-BE49-F238E27FC236}">
                          <a16:creationId xmlns:a16="http://schemas.microsoft.com/office/drawing/2014/main" id="{564D1D4A-102F-9613-6340-F2F57B0311DA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0881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1" name="Group 638">
                    <a:extLst>
                      <a:ext uri="{FF2B5EF4-FFF2-40B4-BE49-F238E27FC236}">
                        <a16:creationId xmlns:a16="http://schemas.microsoft.com/office/drawing/2014/main" id="{F9C77B7C-DCDA-F8DE-0CEE-36290CB3501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842" y="1894795"/>
                    <a:ext cx="45325" cy="110964"/>
                    <a:chOff x="3098548" y="1901939"/>
                    <a:chExt cx="45325" cy="110964"/>
                  </a:xfrm>
                  <a:grpFill/>
                </p:grpSpPr>
                <p:sp>
                  <p:nvSpPr>
                    <p:cNvPr id="685" name="Oval 684">
                      <a:extLst>
                        <a:ext uri="{FF2B5EF4-FFF2-40B4-BE49-F238E27FC236}">
                          <a16:creationId xmlns:a16="http://schemas.microsoft.com/office/drawing/2014/main" id="{DFF72EB7-AF1B-F7E2-3BFC-E934C97952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48" y="1901939"/>
                      <a:ext cx="4532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86" name="Straight Connector 685">
                      <a:extLst>
                        <a:ext uri="{FF2B5EF4-FFF2-40B4-BE49-F238E27FC236}">
                          <a16:creationId xmlns:a16="http://schemas.microsoft.com/office/drawing/2014/main" id="{F51D3A63-A42A-4A3F-905A-FE11B669A6DD}"/>
                        </a:ext>
                      </a:extLst>
                    </p:cNvPr>
                    <p:cNvCxnSpPr>
                      <a:stCxn id="685" idx="4"/>
                    </p:cNvCxnSpPr>
                    <p:nvPr/>
                  </p:nvCxnSpPr>
                  <p:spPr>
                    <a:xfrm>
                      <a:off x="3122050" y="1940609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2" name="Group 639">
                    <a:extLst>
                      <a:ext uri="{FF2B5EF4-FFF2-40B4-BE49-F238E27FC236}">
                        <a16:creationId xmlns:a16="http://schemas.microsoft.com/office/drawing/2014/main" id="{2443ECC3-B7F6-049B-9D36-4C07CB8AD77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384" y="1894795"/>
                    <a:ext cx="45324" cy="110964"/>
                    <a:chOff x="3097890" y="1901939"/>
                    <a:chExt cx="45324" cy="110964"/>
                  </a:xfrm>
                  <a:grpFill/>
                </p:grpSpPr>
                <p:sp>
                  <p:nvSpPr>
                    <p:cNvPr id="683" name="Oval 682">
                      <a:extLst>
                        <a:ext uri="{FF2B5EF4-FFF2-40B4-BE49-F238E27FC236}">
                          <a16:creationId xmlns:a16="http://schemas.microsoft.com/office/drawing/2014/main" id="{03AB96B1-8335-4BB6-A9EB-79B009A048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890" y="1901939"/>
                      <a:ext cx="45324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84" name="Straight Connector 683">
                      <a:extLst>
                        <a:ext uri="{FF2B5EF4-FFF2-40B4-BE49-F238E27FC236}">
                          <a16:creationId xmlns:a16="http://schemas.microsoft.com/office/drawing/2014/main" id="{C50A7348-3BD4-C695-1275-FCFC0A2A27A8}"/>
                        </a:ext>
                      </a:extLst>
                    </p:cNvPr>
                    <p:cNvCxnSpPr>
                      <a:stCxn id="683" idx="4"/>
                    </p:cNvCxnSpPr>
                    <p:nvPr/>
                  </p:nvCxnSpPr>
                  <p:spPr>
                    <a:xfrm>
                      <a:off x="3121391" y="1940609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66" name="Group 623">
                  <a:extLst>
                    <a:ext uri="{FF2B5EF4-FFF2-40B4-BE49-F238E27FC236}">
                      <a16:creationId xmlns:a16="http://schemas.microsoft.com/office/drawing/2014/main" id="{964C71F9-918B-632C-0E28-A5F60C5B12E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6993" y="1904882"/>
                  <a:ext cx="159475" cy="127776"/>
                  <a:chOff x="3124593" y="1895357"/>
                  <a:chExt cx="159475" cy="127776"/>
                </a:xfrm>
                <a:grpFill/>
              </p:grpSpPr>
              <p:grpSp>
                <p:nvGrpSpPr>
                  <p:cNvPr id="667" name="Group 624">
                    <a:extLst>
                      <a:ext uri="{FF2B5EF4-FFF2-40B4-BE49-F238E27FC236}">
                        <a16:creationId xmlns:a16="http://schemas.microsoft.com/office/drawing/2014/main" id="{FD9CF2F1-BCAA-0F3D-BA9E-D4F59044850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593" y="1905445"/>
                    <a:ext cx="45325" cy="117688"/>
                    <a:chOff x="3098399" y="1903064"/>
                    <a:chExt cx="45325" cy="117688"/>
                  </a:xfrm>
                  <a:grpFill/>
                </p:grpSpPr>
                <p:sp>
                  <p:nvSpPr>
                    <p:cNvPr id="677" name="Oval 634">
                      <a:extLst>
                        <a:ext uri="{FF2B5EF4-FFF2-40B4-BE49-F238E27FC236}">
                          <a16:creationId xmlns:a16="http://schemas.microsoft.com/office/drawing/2014/main" id="{E6B99B89-86A1-F878-7ED9-E52F23C059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399" y="190306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78" name="Straight Connector 635">
                      <a:extLst>
                        <a:ext uri="{FF2B5EF4-FFF2-40B4-BE49-F238E27FC236}">
                          <a16:creationId xmlns:a16="http://schemas.microsoft.com/office/drawing/2014/main" id="{4D8705BF-EEAD-4D98-502F-0A335B0CAE4A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901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68" name="Group 625">
                    <a:extLst>
                      <a:ext uri="{FF2B5EF4-FFF2-40B4-BE49-F238E27FC236}">
                        <a16:creationId xmlns:a16="http://schemas.microsoft.com/office/drawing/2014/main" id="{E65F64F8-5DC7-BBB8-F010-28B1C9998B9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135" y="1905445"/>
                    <a:ext cx="45324" cy="117688"/>
                    <a:chOff x="3097741" y="1903064"/>
                    <a:chExt cx="45324" cy="117688"/>
                  </a:xfrm>
                  <a:grpFill/>
                </p:grpSpPr>
                <p:sp>
                  <p:nvSpPr>
                    <p:cNvPr id="675" name="Oval 632">
                      <a:extLst>
                        <a:ext uri="{FF2B5EF4-FFF2-40B4-BE49-F238E27FC236}">
                          <a16:creationId xmlns:a16="http://schemas.microsoft.com/office/drawing/2014/main" id="{CC0D219A-06B1-8662-F207-EAC211DB2D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741" y="1903064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76" name="Straight Connector 633">
                      <a:extLst>
                        <a:ext uri="{FF2B5EF4-FFF2-40B4-BE49-F238E27FC236}">
                          <a16:creationId xmlns:a16="http://schemas.microsoft.com/office/drawing/2014/main" id="{4B51C681-2621-6556-042B-F2F85FA1C73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121242" y="1948458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69" name="Group 626">
                    <a:extLst>
                      <a:ext uri="{FF2B5EF4-FFF2-40B4-BE49-F238E27FC236}">
                        <a16:creationId xmlns:a16="http://schemas.microsoft.com/office/drawing/2014/main" id="{75020760-DDEC-D3B1-F71F-C1CFB29CA42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9918" y="1895357"/>
                    <a:ext cx="38609" cy="110964"/>
                    <a:chOff x="3105624" y="1902501"/>
                    <a:chExt cx="38609" cy="110964"/>
                  </a:xfrm>
                  <a:grpFill/>
                </p:grpSpPr>
                <p:sp>
                  <p:nvSpPr>
                    <p:cNvPr id="673" name="Oval 672">
                      <a:extLst>
                        <a:ext uri="{FF2B5EF4-FFF2-40B4-BE49-F238E27FC236}">
                          <a16:creationId xmlns:a16="http://schemas.microsoft.com/office/drawing/2014/main" id="{47C4A067-09B9-0FC8-D990-64C4AA45B7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624" y="1902501"/>
                      <a:ext cx="38609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74" name="Straight Connector 673">
                      <a:extLst>
                        <a:ext uri="{FF2B5EF4-FFF2-40B4-BE49-F238E27FC236}">
                          <a16:creationId xmlns:a16="http://schemas.microsoft.com/office/drawing/2014/main" id="{6CE58041-90CB-DE58-A80E-3DDD12E7B56C}"/>
                        </a:ext>
                      </a:extLst>
                    </p:cNvPr>
                    <p:cNvCxnSpPr>
                      <a:stCxn id="673" idx="4"/>
                    </p:cNvCxnSpPr>
                    <p:nvPr/>
                  </p:nvCxnSpPr>
                  <p:spPr>
                    <a:xfrm>
                      <a:off x="3122410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70" name="Group 627">
                    <a:extLst>
                      <a:ext uri="{FF2B5EF4-FFF2-40B4-BE49-F238E27FC236}">
                        <a16:creationId xmlns:a16="http://schemas.microsoft.com/office/drawing/2014/main" id="{F71AEB91-E79F-0AE0-6E52-58A56493E63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743" y="1895357"/>
                    <a:ext cx="45325" cy="110964"/>
                    <a:chOff x="3098249" y="1902501"/>
                    <a:chExt cx="45325" cy="110964"/>
                  </a:xfrm>
                  <a:grpFill/>
                </p:grpSpPr>
                <p:sp>
                  <p:nvSpPr>
                    <p:cNvPr id="671" name="Oval 670">
                      <a:extLst>
                        <a:ext uri="{FF2B5EF4-FFF2-40B4-BE49-F238E27FC236}">
                          <a16:creationId xmlns:a16="http://schemas.microsoft.com/office/drawing/2014/main" id="{BB9432E7-4FEF-EAD6-3DC0-4A2732A71A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49" y="1902501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72" name="Straight Connector 671">
                      <a:extLst>
                        <a:ext uri="{FF2B5EF4-FFF2-40B4-BE49-F238E27FC236}">
                          <a16:creationId xmlns:a16="http://schemas.microsoft.com/office/drawing/2014/main" id="{1B8CA7F3-75FE-E637-C2CF-7C28C43D73C2}"/>
                        </a:ext>
                      </a:extLst>
                    </p:cNvPr>
                    <p:cNvCxnSpPr>
                      <a:stCxn id="671" idx="4"/>
                    </p:cNvCxnSpPr>
                    <p:nvPr/>
                  </p:nvCxnSpPr>
                  <p:spPr>
                    <a:xfrm>
                      <a:off x="3121751" y="194789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49" name="Group 648">
                <a:extLst>
                  <a:ext uri="{FF2B5EF4-FFF2-40B4-BE49-F238E27FC236}">
                    <a16:creationId xmlns:a16="http://schemas.microsoft.com/office/drawing/2014/main" id="{D6231476-09A2-8BB3-7204-ED9A80AA914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86890" y="1874764"/>
                <a:ext cx="312235" cy="137863"/>
                <a:chOff x="3124426" y="1895619"/>
                <a:chExt cx="312235" cy="137863"/>
              </a:xfrm>
              <a:grpFill/>
            </p:grpSpPr>
            <p:grpSp>
              <p:nvGrpSpPr>
                <p:cNvPr id="639" name="Group 649">
                  <a:extLst>
                    <a:ext uri="{FF2B5EF4-FFF2-40B4-BE49-F238E27FC236}">
                      <a16:creationId xmlns:a16="http://schemas.microsoft.com/office/drawing/2014/main" id="{AFE65A50-419A-D698-1409-6B391290F49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426" y="1895619"/>
                  <a:ext cx="159475" cy="127776"/>
                  <a:chOff x="3124426" y="1895619"/>
                  <a:chExt cx="159475" cy="127776"/>
                </a:xfrm>
                <a:grpFill/>
              </p:grpSpPr>
              <p:grpSp>
                <p:nvGrpSpPr>
                  <p:cNvPr id="653" name="Group 712">
                    <a:extLst>
                      <a:ext uri="{FF2B5EF4-FFF2-40B4-BE49-F238E27FC236}">
                        <a16:creationId xmlns:a16="http://schemas.microsoft.com/office/drawing/2014/main" id="{E78D1E2F-0551-8BAC-F375-E5DD08FDBF7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426" y="1905706"/>
                    <a:ext cx="45325" cy="117689"/>
                    <a:chOff x="3098232" y="1903325"/>
                    <a:chExt cx="45325" cy="117689"/>
                  </a:xfrm>
                  <a:grpFill/>
                </p:grpSpPr>
                <p:sp>
                  <p:nvSpPr>
                    <p:cNvPr id="663" name="Oval 662">
                      <a:extLst>
                        <a:ext uri="{FF2B5EF4-FFF2-40B4-BE49-F238E27FC236}">
                          <a16:creationId xmlns:a16="http://schemas.microsoft.com/office/drawing/2014/main" id="{B5777990-6571-BED0-826D-6438F6BD5D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32" y="1903325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64" name="Straight Connector 663">
                      <a:extLst>
                        <a:ext uri="{FF2B5EF4-FFF2-40B4-BE49-F238E27FC236}">
                          <a16:creationId xmlns:a16="http://schemas.microsoft.com/office/drawing/2014/main" id="{DE6E5015-748B-9758-364F-48D9BF9116CD}"/>
                        </a:ext>
                      </a:extLst>
                    </p:cNvPr>
                    <p:cNvCxnSpPr>
                      <a:stCxn id="663" idx="4"/>
                    </p:cNvCxnSpPr>
                    <p:nvPr/>
                  </p:nvCxnSpPr>
                  <p:spPr>
                    <a:xfrm>
                      <a:off x="3121734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54" name="Group 713">
                    <a:extLst>
                      <a:ext uri="{FF2B5EF4-FFF2-40B4-BE49-F238E27FC236}">
                        <a16:creationId xmlns:a16="http://schemas.microsoft.com/office/drawing/2014/main" id="{44258445-339D-3F5F-3A28-1806D9F4B4A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968" y="1905706"/>
                    <a:ext cx="45324" cy="117689"/>
                    <a:chOff x="3097574" y="1903325"/>
                    <a:chExt cx="45324" cy="117689"/>
                  </a:xfrm>
                  <a:grpFill/>
                </p:grpSpPr>
                <p:sp>
                  <p:nvSpPr>
                    <p:cNvPr id="661" name="Oval 660">
                      <a:extLst>
                        <a:ext uri="{FF2B5EF4-FFF2-40B4-BE49-F238E27FC236}">
                          <a16:creationId xmlns:a16="http://schemas.microsoft.com/office/drawing/2014/main" id="{B20A0B64-D9CC-3071-0811-0736DAC87F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74" y="1903325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62" name="Straight Connector 661">
                      <a:extLst>
                        <a:ext uri="{FF2B5EF4-FFF2-40B4-BE49-F238E27FC236}">
                          <a16:creationId xmlns:a16="http://schemas.microsoft.com/office/drawing/2014/main" id="{7B47D1D5-C429-18F2-27A4-CBC1D8DEB05E}"/>
                        </a:ext>
                      </a:extLst>
                    </p:cNvPr>
                    <p:cNvCxnSpPr>
                      <a:stCxn id="661" idx="4"/>
                    </p:cNvCxnSpPr>
                    <p:nvPr/>
                  </p:nvCxnSpPr>
                  <p:spPr>
                    <a:xfrm>
                      <a:off x="3121075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55" name="Group 714">
                    <a:extLst>
                      <a:ext uri="{FF2B5EF4-FFF2-40B4-BE49-F238E27FC236}">
                        <a16:creationId xmlns:a16="http://schemas.microsoft.com/office/drawing/2014/main" id="{2AAFC6A4-CA8B-57D9-839B-08029CBEC31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3036" y="1895619"/>
                    <a:ext cx="45324" cy="110964"/>
                    <a:chOff x="3098742" y="1902763"/>
                    <a:chExt cx="45324" cy="110964"/>
                  </a:xfrm>
                  <a:grpFill/>
                </p:grpSpPr>
                <p:sp>
                  <p:nvSpPr>
                    <p:cNvPr id="659" name="Oval 658">
                      <a:extLst>
                        <a:ext uri="{FF2B5EF4-FFF2-40B4-BE49-F238E27FC236}">
                          <a16:creationId xmlns:a16="http://schemas.microsoft.com/office/drawing/2014/main" id="{875C8FED-1CEF-EFCF-E112-6CA84ABEA9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742" y="1902763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60" name="Straight Connector 659">
                      <a:extLst>
                        <a:ext uri="{FF2B5EF4-FFF2-40B4-BE49-F238E27FC236}">
                          <a16:creationId xmlns:a16="http://schemas.microsoft.com/office/drawing/2014/main" id="{3976CD4F-6F3F-8314-AC8A-D8FDEC218D61}"/>
                        </a:ext>
                      </a:extLst>
                    </p:cNvPr>
                    <p:cNvCxnSpPr>
                      <a:stCxn id="659" idx="4"/>
                    </p:cNvCxnSpPr>
                    <p:nvPr/>
                  </p:nvCxnSpPr>
                  <p:spPr>
                    <a:xfrm>
                      <a:off x="3122243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56" name="Group 715">
                    <a:extLst>
                      <a:ext uri="{FF2B5EF4-FFF2-40B4-BE49-F238E27FC236}">
                        <a16:creationId xmlns:a16="http://schemas.microsoft.com/office/drawing/2014/main" id="{28891B94-2AB9-3445-668A-B9CD064A4F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576" y="1895619"/>
                    <a:ext cx="45325" cy="110964"/>
                    <a:chOff x="3098082" y="1902763"/>
                    <a:chExt cx="45325" cy="110964"/>
                  </a:xfrm>
                  <a:grpFill/>
                </p:grpSpPr>
                <p:sp>
                  <p:nvSpPr>
                    <p:cNvPr id="657" name="Oval 656">
                      <a:extLst>
                        <a:ext uri="{FF2B5EF4-FFF2-40B4-BE49-F238E27FC236}">
                          <a16:creationId xmlns:a16="http://schemas.microsoft.com/office/drawing/2014/main" id="{30FAADC9-3532-7A49-B5EC-FEF1B3BABE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82" y="1902763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58" name="Straight Connector 657">
                      <a:extLst>
                        <a:ext uri="{FF2B5EF4-FFF2-40B4-BE49-F238E27FC236}">
                          <a16:creationId xmlns:a16="http://schemas.microsoft.com/office/drawing/2014/main" id="{4B17668F-DE99-BA11-F84E-D229EA21A11B}"/>
                        </a:ext>
                      </a:extLst>
                    </p:cNvPr>
                    <p:cNvCxnSpPr>
                      <a:stCxn id="657" idx="4"/>
                    </p:cNvCxnSpPr>
                    <p:nvPr/>
                  </p:nvCxnSpPr>
                  <p:spPr>
                    <a:xfrm>
                      <a:off x="3121583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40" name="Group 650">
                  <a:extLst>
                    <a:ext uri="{FF2B5EF4-FFF2-40B4-BE49-F238E27FC236}">
                      <a16:creationId xmlns:a16="http://schemas.microsoft.com/office/drawing/2014/main" id="{B91C1F06-4457-4AA2-BCCD-664CD49A917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7187" y="1905706"/>
                  <a:ext cx="159474" cy="127776"/>
                  <a:chOff x="3124787" y="1896181"/>
                  <a:chExt cx="159474" cy="127776"/>
                </a:xfrm>
                <a:grpFill/>
              </p:grpSpPr>
              <p:grpSp>
                <p:nvGrpSpPr>
                  <p:cNvPr id="641" name="Group 651">
                    <a:extLst>
                      <a:ext uri="{FF2B5EF4-FFF2-40B4-BE49-F238E27FC236}">
                        <a16:creationId xmlns:a16="http://schemas.microsoft.com/office/drawing/2014/main" id="{7E33B4A4-AD23-D3DF-80AD-ECE718861DA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787" y="1912994"/>
                    <a:ext cx="45324" cy="110963"/>
                    <a:chOff x="3098593" y="1910613"/>
                    <a:chExt cx="45324" cy="110963"/>
                  </a:xfrm>
                  <a:grpFill/>
                </p:grpSpPr>
                <p:sp>
                  <p:nvSpPr>
                    <p:cNvPr id="651" name="Oval 650">
                      <a:extLst>
                        <a:ext uri="{FF2B5EF4-FFF2-40B4-BE49-F238E27FC236}">
                          <a16:creationId xmlns:a16="http://schemas.microsoft.com/office/drawing/2014/main" id="{C363515F-D5AA-361A-71BD-7A14BB5F09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93" y="1910613"/>
                      <a:ext cx="45324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52" name="Straight Connector 651">
                      <a:extLst>
                        <a:ext uri="{FF2B5EF4-FFF2-40B4-BE49-F238E27FC236}">
                          <a16:creationId xmlns:a16="http://schemas.microsoft.com/office/drawing/2014/main" id="{25302091-5132-B877-4D75-D01C4DEE3716}"/>
                        </a:ext>
                      </a:extLst>
                    </p:cNvPr>
                    <p:cNvCxnSpPr>
                      <a:stCxn id="651" idx="4"/>
                    </p:cNvCxnSpPr>
                    <p:nvPr/>
                  </p:nvCxnSpPr>
                  <p:spPr>
                    <a:xfrm>
                      <a:off x="3122094" y="194928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42" name="Group 652">
                    <a:extLst>
                      <a:ext uri="{FF2B5EF4-FFF2-40B4-BE49-F238E27FC236}">
                        <a16:creationId xmlns:a16="http://schemas.microsoft.com/office/drawing/2014/main" id="{F2BB64D5-C9A2-EE32-3A00-EA8A37ECDE2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327" y="1912994"/>
                    <a:ext cx="45325" cy="110963"/>
                    <a:chOff x="3097933" y="1910613"/>
                    <a:chExt cx="45325" cy="110963"/>
                  </a:xfrm>
                  <a:grpFill/>
                </p:grpSpPr>
                <p:sp>
                  <p:nvSpPr>
                    <p:cNvPr id="649" name="Oval 648">
                      <a:extLst>
                        <a:ext uri="{FF2B5EF4-FFF2-40B4-BE49-F238E27FC236}">
                          <a16:creationId xmlns:a16="http://schemas.microsoft.com/office/drawing/2014/main" id="{4D8CF130-1B8C-D865-0911-6FA596DC0E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33" y="1910613"/>
                      <a:ext cx="4532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50" name="Straight Connector 649">
                      <a:extLst>
                        <a:ext uri="{FF2B5EF4-FFF2-40B4-BE49-F238E27FC236}">
                          <a16:creationId xmlns:a16="http://schemas.microsoft.com/office/drawing/2014/main" id="{5D513C96-2DE2-A95D-1253-4497C4105F57}"/>
                        </a:ext>
                      </a:extLst>
                    </p:cNvPr>
                    <p:cNvCxnSpPr>
                      <a:stCxn id="649" idx="4"/>
                    </p:cNvCxnSpPr>
                    <p:nvPr/>
                  </p:nvCxnSpPr>
                  <p:spPr>
                    <a:xfrm>
                      <a:off x="3121434" y="194928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43" name="Group 653">
                    <a:extLst>
                      <a:ext uri="{FF2B5EF4-FFF2-40B4-BE49-F238E27FC236}">
                        <a16:creationId xmlns:a16="http://schemas.microsoft.com/office/drawing/2014/main" id="{FE65972E-CFCF-7EC4-125E-B9FED596F94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110" y="1896181"/>
                    <a:ext cx="38610" cy="117689"/>
                    <a:chOff x="3105816" y="1903325"/>
                    <a:chExt cx="38610" cy="117689"/>
                  </a:xfrm>
                  <a:grpFill/>
                </p:grpSpPr>
                <p:sp>
                  <p:nvSpPr>
                    <p:cNvPr id="647" name="Oval 646">
                      <a:extLst>
                        <a:ext uri="{FF2B5EF4-FFF2-40B4-BE49-F238E27FC236}">
                          <a16:creationId xmlns:a16="http://schemas.microsoft.com/office/drawing/2014/main" id="{B9B04115-8E5D-FAA3-F864-AA63E73F15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816" y="1903325"/>
                      <a:ext cx="38610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48" name="Straight Connector 647">
                      <a:extLst>
                        <a:ext uri="{FF2B5EF4-FFF2-40B4-BE49-F238E27FC236}">
                          <a16:creationId xmlns:a16="http://schemas.microsoft.com/office/drawing/2014/main" id="{BA8A9266-E3BA-BE9C-C40B-BE0EBB52AB22}"/>
                        </a:ext>
                      </a:extLst>
                    </p:cNvPr>
                    <p:cNvCxnSpPr>
                      <a:stCxn id="647" idx="4"/>
                    </p:cNvCxnSpPr>
                    <p:nvPr/>
                  </p:nvCxnSpPr>
                  <p:spPr>
                    <a:xfrm>
                      <a:off x="3129318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44" name="Group 654">
                    <a:extLst>
                      <a:ext uri="{FF2B5EF4-FFF2-40B4-BE49-F238E27FC236}">
                        <a16:creationId xmlns:a16="http://schemas.microsoft.com/office/drawing/2014/main" id="{42CBA71D-6839-DF47-1DC9-706243525B0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937" y="1896181"/>
                    <a:ext cx="45324" cy="117689"/>
                    <a:chOff x="3098443" y="1903325"/>
                    <a:chExt cx="45324" cy="117689"/>
                  </a:xfrm>
                  <a:grpFill/>
                </p:grpSpPr>
                <p:sp>
                  <p:nvSpPr>
                    <p:cNvPr id="645" name="Oval 644">
                      <a:extLst>
                        <a:ext uri="{FF2B5EF4-FFF2-40B4-BE49-F238E27FC236}">
                          <a16:creationId xmlns:a16="http://schemas.microsoft.com/office/drawing/2014/main" id="{24DF4BE8-A779-FC64-9CA5-D3EC474B37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443" y="1903325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46" name="Straight Connector 645">
                      <a:extLst>
                        <a:ext uri="{FF2B5EF4-FFF2-40B4-BE49-F238E27FC236}">
                          <a16:creationId xmlns:a16="http://schemas.microsoft.com/office/drawing/2014/main" id="{956BCBD4-27A5-A33F-9B10-272F68956047}"/>
                        </a:ext>
                      </a:extLst>
                    </p:cNvPr>
                    <p:cNvCxnSpPr>
                      <a:stCxn id="645" idx="4"/>
                    </p:cNvCxnSpPr>
                    <p:nvPr/>
                  </p:nvCxnSpPr>
                  <p:spPr>
                    <a:xfrm>
                      <a:off x="3121944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0" name="Group 675">
                <a:extLst>
                  <a:ext uri="{FF2B5EF4-FFF2-40B4-BE49-F238E27FC236}">
                    <a16:creationId xmlns:a16="http://schemas.microsoft.com/office/drawing/2014/main" id="{FD9A8DF0-626D-B673-B5B8-B5D79292AF9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94088" y="1871402"/>
                <a:ext cx="312234" cy="132820"/>
                <a:chOff x="3124443" y="1894638"/>
                <a:chExt cx="312234" cy="132820"/>
              </a:xfrm>
              <a:grpFill/>
            </p:grpSpPr>
            <p:grpSp>
              <p:nvGrpSpPr>
                <p:cNvPr id="613" name="Group 676">
                  <a:extLst>
                    <a:ext uri="{FF2B5EF4-FFF2-40B4-BE49-F238E27FC236}">
                      <a16:creationId xmlns:a16="http://schemas.microsoft.com/office/drawing/2014/main" id="{8C5AF738-8870-B6F3-EE72-EE355D26A79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443" y="1894638"/>
                  <a:ext cx="159474" cy="117688"/>
                  <a:chOff x="3124443" y="1894638"/>
                  <a:chExt cx="159474" cy="117688"/>
                </a:xfrm>
                <a:grpFill/>
              </p:grpSpPr>
              <p:grpSp>
                <p:nvGrpSpPr>
                  <p:cNvPr id="627" name="Group 690">
                    <a:extLst>
                      <a:ext uri="{FF2B5EF4-FFF2-40B4-BE49-F238E27FC236}">
                        <a16:creationId xmlns:a16="http://schemas.microsoft.com/office/drawing/2014/main" id="{7D98F61A-47C4-0276-09F8-80B1E70A60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443" y="1904726"/>
                    <a:ext cx="48681" cy="107600"/>
                    <a:chOff x="3098249" y="1902345"/>
                    <a:chExt cx="48681" cy="107600"/>
                  </a:xfrm>
                  <a:grpFill/>
                </p:grpSpPr>
                <p:sp>
                  <p:nvSpPr>
                    <p:cNvPr id="637" name="Oval 636">
                      <a:extLst>
                        <a:ext uri="{FF2B5EF4-FFF2-40B4-BE49-F238E27FC236}">
                          <a16:creationId xmlns:a16="http://schemas.microsoft.com/office/drawing/2014/main" id="{AC8B3C7F-65D8-F7D1-52F8-2CA47C99DD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49" y="1902345"/>
                      <a:ext cx="48681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38" name="Straight Connector 637">
                      <a:extLst>
                        <a:ext uri="{FF2B5EF4-FFF2-40B4-BE49-F238E27FC236}">
                          <a16:creationId xmlns:a16="http://schemas.microsoft.com/office/drawing/2014/main" id="{1FE4A504-0D29-AAA7-6BD1-4685E2C56F56}"/>
                        </a:ext>
                      </a:extLst>
                    </p:cNvPr>
                    <p:cNvCxnSpPr>
                      <a:stCxn id="637" idx="4"/>
                    </p:cNvCxnSpPr>
                    <p:nvPr/>
                  </p:nvCxnSpPr>
                  <p:spPr>
                    <a:xfrm>
                      <a:off x="3123429" y="1946057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28" name="Group 691">
                    <a:extLst>
                      <a:ext uri="{FF2B5EF4-FFF2-40B4-BE49-F238E27FC236}">
                        <a16:creationId xmlns:a16="http://schemas.microsoft.com/office/drawing/2014/main" id="{51FD538E-6D10-902D-007C-64E985ACE07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983" y="1904726"/>
                    <a:ext cx="45325" cy="107600"/>
                    <a:chOff x="3097589" y="1902345"/>
                    <a:chExt cx="45325" cy="107600"/>
                  </a:xfrm>
                  <a:grpFill/>
                </p:grpSpPr>
                <p:sp>
                  <p:nvSpPr>
                    <p:cNvPr id="635" name="Oval 634">
                      <a:extLst>
                        <a:ext uri="{FF2B5EF4-FFF2-40B4-BE49-F238E27FC236}">
                          <a16:creationId xmlns:a16="http://schemas.microsoft.com/office/drawing/2014/main" id="{5721B644-D2F6-1832-B80C-5D5D51830C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89" y="1902345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36" name="Straight Connector 635">
                      <a:extLst>
                        <a:ext uri="{FF2B5EF4-FFF2-40B4-BE49-F238E27FC236}">
                          <a16:creationId xmlns:a16="http://schemas.microsoft.com/office/drawing/2014/main" id="{1C6C49C0-C252-F136-952C-88648C2C4845}"/>
                        </a:ext>
                      </a:extLst>
                    </p:cNvPr>
                    <p:cNvCxnSpPr>
                      <a:stCxn id="635" idx="4"/>
                    </p:cNvCxnSpPr>
                    <p:nvPr/>
                  </p:nvCxnSpPr>
                  <p:spPr>
                    <a:xfrm>
                      <a:off x="3121091" y="1946057"/>
                      <a:ext cx="1679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29" name="Group 692">
                    <a:extLst>
                      <a:ext uri="{FF2B5EF4-FFF2-40B4-BE49-F238E27FC236}">
                        <a16:creationId xmlns:a16="http://schemas.microsoft.com/office/drawing/2014/main" id="{EA40BBEC-4283-F2FB-4E0F-34B8C31A00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3052" y="1894638"/>
                    <a:ext cx="45325" cy="107601"/>
                    <a:chOff x="3098758" y="1901782"/>
                    <a:chExt cx="45325" cy="107601"/>
                  </a:xfrm>
                  <a:grpFill/>
                </p:grpSpPr>
                <p:sp>
                  <p:nvSpPr>
                    <p:cNvPr id="633" name="Oval 632">
                      <a:extLst>
                        <a:ext uri="{FF2B5EF4-FFF2-40B4-BE49-F238E27FC236}">
                          <a16:creationId xmlns:a16="http://schemas.microsoft.com/office/drawing/2014/main" id="{F3BB4434-1673-94D7-3D7C-D9B1F94BAE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758" y="1901782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34" name="Straight Connector 633">
                      <a:extLst>
                        <a:ext uri="{FF2B5EF4-FFF2-40B4-BE49-F238E27FC236}">
                          <a16:creationId xmlns:a16="http://schemas.microsoft.com/office/drawing/2014/main" id="{D7AED4F8-EDD7-2CB2-1FC1-1258653F8FE0}"/>
                        </a:ext>
                      </a:extLst>
                    </p:cNvPr>
                    <p:cNvCxnSpPr>
                      <a:stCxn id="633" idx="4"/>
                    </p:cNvCxnSpPr>
                    <p:nvPr/>
                  </p:nvCxnSpPr>
                  <p:spPr>
                    <a:xfrm>
                      <a:off x="3122259" y="1938770"/>
                      <a:ext cx="1679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30" name="Group 693">
                    <a:extLst>
                      <a:ext uri="{FF2B5EF4-FFF2-40B4-BE49-F238E27FC236}">
                        <a16:creationId xmlns:a16="http://schemas.microsoft.com/office/drawing/2014/main" id="{394B944F-6A88-A0D9-9967-DBD8D6CAA0E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6914" y="1894638"/>
                    <a:ext cx="47003" cy="107601"/>
                    <a:chOff x="3096420" y="1901782"/>
                    <a:chExt cx="47003" cy="107601"/>
                  </a:xfrm>
                  <a:grpFill/>
                </p:grpSpPr>
                <p:sp>
                  <p:nvSpPr>
                    <p:cNvPr id="631" name="Oval 630">
                      <a:extLst>
                        <a:ext uri="{FF2B5EF4-FFF2-40B4-BE49-F238E27FC236}">
                          <a16:creationId xmlns:a16="http://schemas.microsoft.com/office/drawing/2014/main" id="{7BFBD6A7-E2E2-4423-2D8A-E8E675658C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6420" y="1901782"/>
                      <a:ext cx="47003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32" name="Straight Connector 631">
                      <a:extLst>
                        <a:ext uri="{FF2B5EF4-FFF2-40B4-BE49-F238E27FC236}">
                          <a16:creationId xmlns:a16="http://schemas.microsoft.com/office/drawing/2014/main" id="{2D6B63D4-016A-583E-F9FE-E6833BE3CE3D}"/>
                        </a:ext>
                      </a:extLst>
                    </p:cNvPr>
                    <p:cNvCxnSpPr>
                      <a:stCxn id="631" idx="4"/>
                    </p:cNvCxnSpPr>
                    <p:nvPr/>
                  </p:nvCxnSpPr>
                  <p:spPr>
                    <a:xfrm>
                      <a:off x="3121600" y="1938770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14" name="Group 677">
                  <a:extLst>
                    <a:ext uri="{FF2B5EF4-FFF2-40B4-BE49-F238E27FC236}">
                      <a16:creationId xmlns:a16="http://schemas.microsoft.com/office/drawing/2014/main" id="{0B55C892-8418-E070-16F9-491BE9A9F43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7203" y="1904726"/>
                  <a:ext cx="159474" cy="122732"/>
                  <a:chOff x="3124803" y="1895201"/>
                  <a:chExt cx="159474" cy="122732"/>
                </a:xfrm>
                <a:grpFill/>
              </p:grpSpPr>
              <p:grpSp>
                <p:nvGrpSpPr>
                  <p:cNvPr id="615" name="Group 678">
                    <a:extLst>
                      <a:ext uri="{FF2B5EF4-FFF2-40B4-BE49-F238E27FC236}">
                        <a16:creationId xmlns:a16="http://schemas.microsoft.com/office/drawing/2014/main" id="{E225AB02-7170-AC6B-339C-02C6CC7549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803" y="1905288"/>
                    <a:ext cx="48682" cy="112645"/>
                    <a:chOff x="3098609" y="1902907"/>
                    <a:chExt cx="48682" cy="112645"/>
                  </a:xfrm>
                  <a:grpFill/>
                </p:grpSpPr>
                <p:sp>
                  <p:nvSpPr>
                    <p:cNvPr id="625" name="Oval 624">
                      <a:extLst>
                        <a:ext uri="{FF2B5EF4-FFF2-40B4-BE49-F238E27FC236}">
                          <a16:creationId xmlns:a16="http://schemas.microsoft.com/office/drawing/2014/main" id="{B96A67EE-CF76-3CA1-62D7-4A8D52438A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609" y="1902907"/>
                      <a:ext cx="48682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26" name="Straight Connector 625">
                      <a:extLst>
                        <a:ext uri="{FF2B5EF4-FFF2-40B4-BE49-F238E27FC236}">
                          <a16:creationId xmlns:a16="http://schemas.microsoft.com/office/drawing/2014/main" id="{B88A0E5E-7B6C-FA2F-E4C4-509A2C86FB88}"/>
                        </a:ext>
                      </a:extLst>
                    </p:cNvPr>
                    <p:cNvCxnSpPr>
                      <a:stCxn id="625" idx="4"/>
                    </p:cNvCxnSpPr>
                    <p:nvPr/>
                  </p:nvCxnSpPr>
                  <p:spPr>
                    <a:xfrm>
                      <a:off x="3123789" y="1946620"/>
                      <a:ext cx="0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16" name="Group 679">
                    <a:extLst>
                      <a:ext uri="{FF2B5EF4-FFF2-40B4-BE49-F238E27FC236}">
                        <a16:creationId xmlns:a16="http://schemas.microsoft.com/office/drawing/2014/main" id="{484A77C4-7650-B37E-EE0C-A033CBBA4BD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344" y="1905288"/>
                    <a:ext cx="45324" cy="112645"/>
                    <a:chOff x="3097950" y="1902907"/>
                    <a:chExt cx="45324" cy="112645"/>
                  </a:xfrm>
                  <a:grpFill/>
                </p:grpSpPr>
                <p:sp>
                  <p:nvSpPr>
                    <p:cNvPr id="623" name="Oval 622">
                      <a:extLst>
                        <a:ext uri="{FF2B5EF4-FFF2-40B4-BE49-F238E27FC236}">
                          <a16:creationId xmlns:a16="http://schemas.microsoft.com/office/drawing/2014/main" id="{901D0638-65BC-D3A6-BE9C-C7CCF89E34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50" y="1902907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24" name="Straight Connector 623">
                      <a:extLst>
                        <a:ext uri="{FF2B5EF4-FFF2-40B4-BE49-F238E27FC236}">
                          <a16:creationId xmlns:a16="http://schemas.microsoft.com/office/drawing/2014/main" id="{C9F2D506-B337-8CB5-B157-ED8D61C18D4F}"/>
                        </a:ext>
                      </a:extLst>
                    </p:cNvPr>
                    <p:cNvCxnSpPr>
                      <a:stCxn id="623" idx="4"/>
                    </p:cNvCxnSpPr>
                    <p:nvPr/>
                  </p:nvCxnSpPr>
                  <p:spPr>
                    <a:xfrm>
                      <a:off x="3121451" y="1946620"/>
                      <a:ext cx="0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17" name="Group 680">
                    <a:extLst>
                      <a:ext uri="{FF2B5EF4-FFF2-40B4-BE49-F238E27FC236}">
                        <a16:creationId xmlns:a16="http://schemas.microsoft.com/office/drawing/2014/main" id="{37645907-C09B-A881-4157-B821C8D2D3A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127" y="1895201"/>
                    <a:ext cx="38609" cy="107600"/>
                    <a:chOff x="3105833" y="1902345"/>
                    <a:chExt cx="38609" cy="107600"/>
                  </a:xfrm>
                  <a:grpFill/>
                </p:grpSpPr>
                <p:sp>
                  <p:nvSpPr>
                    <p:cNvPr id="621" name="Oval 620">
                      <a:extLst>
                        <a:ext uri="{FF2B5EF4-FFF2-40B4-BE49-F238E27FC236}">
                          <a16:creationId xmlns:a16="http://schemas.microsoft.com/office/drawing/2014/main" id="{09CF2198-36AB-B255-1D36-9BD8933A4B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833" y="1902345"/>
                      <a:ext cx="38609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22" name="Straight Connector 621">
                      <a:extLst>
                        <a:ext uri="{FF2B5EF4-FFF2-40B4-BE49-F238E27FC236}">
                          <a16:creationId xmlns:a16="http://schemas.microsoft.com/office/drawing/2014/main" id="{5FCAF654-E425-07DB-1F9E-F76DB502FA3E}"/>
                        </a:ext>
                      </a:extLst>
                    </p:cNvPr>
                    <p:cNvCxnSpPr>
                      <a:stCxn id="621" idx="4"/>
                    </p:cNvCxnSpPr>
                    <p:nvPr/>
                  </p:nvCxnSpPr>
                  <p:spPr>
                    <a:xfrm>
                      <a:off x="3129334" y="1946057"/>
                      <a:ext cx="1678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18" name="Group 681">
                    <a:extLst>
                      <a:ext uri="{FF2B5EF4-FFF2-40B4-BE49-F238E27FC236}">
                        <a16:creationId xmlns:a16="http://schemas.microsoft.com/office/drawing/2014/main" id="{AF80577A-7836-A119-CE80-E8551C6F28E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7274" y="1895201"/>
                    <a:ext cx="47003" cy="107600"/>
                    <a:chOff x="3096780" y="1902345"/>
                    <a:chExt cx="47003" cy="107600"/>
                  </a:xfrm>
                  <a:grpFill/>
                </p:grpSpPr>
                <p:sp>
                  <p:nvSpPr>
                    <p:cNvPr id="619" name="Oval 618">
                      <a:extLst>
                        <a:ext uri="{FF2B5EF4-FFF2-40B4-BE49-F238E27FC236}">
                          <a16:creationId xmlns:a16="http://schemas.microsoft.com/office/drawing/2014/main" id="{3A7F2310-AB5C-89C6-3096-D68797BE2B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6780" y="1902345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20" name="Straight Connector 619">
                      <a:extLst>
                        <a:ext uri="{FF2B5EF4-FFF2-40B4-BE49-F238E27FC236}">
                          <a16:creationId xmlns:a16="http://schemas.microsoft.com/office/drawing/2014/main" id="{EE9ED6E7-2A25-48A1-201D-A9DD9D74CA6A}"/>
                        </a:ext>
                      </a:extLst>
                    </p:cNvPr>
                    <p:cNvCxnSpPr>
                      <a:stCxn id="619" idx="4"/>
                    </p:cNvCxnSpPr>
                    <p:nvPr/>
                  </p:nvCxnSpPr>
                  <p:spPr>
                    <a:xfrm>
                      <a:off x="3121960" y="1946057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1" name="Group 702">
                <a:extLst>
                  <a:ext uri="{FF2B5EF4-FFF2-40B4-BE49-F238E27FC236}">
                    <a16:creationId xmlns:a16="http://schemas.microsoft.com/office/drawing/2014/main" id="{948A89AB-024F-BFBF-3ACF-967E6666F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202965" y="1869721"/>
                <a:ext cx="312234" cy="137864"/>
                <a:chOff x="3123758" y="1895338"/>
                <a:chExt cx="312234" cy="137864"/>
              </a:xfrm>
              <a:grpFill/>
            </p:grpSpPr>
            <p:grpSp>
              <p:nvGrpSpPr>
                <p:cNvPr id="587" name="Group 703">
                  <a:extLst>
                    <a:ext uri="{FF2B5EF4-FFF2-40B4-BE49-F238E27FC236}">
                      <a16:creationId xmlns:a16="http://schemas.microsoft.com/office/drawing/2014/main" id="{01818F84-0E96-1650-1E5E-0DC846E61C6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3758" y="1895338"/>
                  <a:ext cx="152759" cy="127776"/>
                  <a:chOff x="3123758" y="1895338"/>
                  <a:chExt cx="152759" cy="127776"/>
                </a:xfrm>
                <a:grpFill/>
              </p:grpSpPr>
              <p:grpSp>
                <p:nvGrpSpPr>
                  <p:cNvPr id="601" name="Group 717">
                    <a:extLst>
                      <a:ext uri="{FF2B5EF4-FFF2-40B4-BE49-F238E27FC236}">
                        <a16:creationId xmlns:a16="http://schemas.microsoft.com/office/drawing/2014/main" id="{6DBBA613-FE88-6121-3CF7-672ECB4446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758" y="1905426"/>
                    <a:ext cx="45324" cy="117688"/>
                    <a:chOff x="3097564" y="1903045"/>
                    <a:chExt cx="45324" cy="117688"/>
                  </a:xfrm>
                  <a:grpFill/>
                </p:grpSpPr>
                <p:sp>
                  <p:nvSpPr>
                    <p:cNvPr id="611" name="Oval 610">
                      <a:extLst>
                        <a:ext uri="{FF2B5EF4-FFF2-40B4-BE49-F238E27FC236}">
                          <a16:creationId xmlns:a16="http://schemas.microsoft.com/office/drawing/2014/main" id="{86B7C38A-C995-4114-81B8-DFDCE3B261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64" y="1903045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12" name="Straight Connector 611">
                      <a:extLst>
                        <a:ext uri="{FF2B5EF4-FFF2-40B4-BE49-F238E27FC236}">
                          <a16:creationId xmlns:a16="http://schemas.microsoft.com/office/drawing/2014/main" id="{312F199E-9181-CC02-57CE-08EA15F89139}"/>
                        </a:ext>
                      </a:extLst>
                    </p:cNvPr>
                    <p:cNvCxnSpPr>
                      <a:stCxn id="611" idx="4"/>
                    </p:cNvCxnSpPr>
                    <p:nvPr/>
                  </p:nvCxnSpPr>
                  <p:spPr>
                    <a:xfrm>
                      <a:off x="3122743" y="194843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02" name="Group 718">
                    <a:extLst>
                      <a:ext uri="{FF2B5EF4-FFF2-40B4-BE49-F238E27FC236}">
                        <a16:creationId xmlns:a16="http://schemas.microsoft.com/office/drawing/2014/main" id="{21C8E779-E5C2-5640-0328-E8B943E748A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2583" y="1905426"/>
                    <a:ext cx="45325" cy="117688"/>
                    <a:chOff x="3090189" y="1903045"/>
                    <a:chExt cx="45325" cy="117688"/>
                  </a:xfrm>
                  <a:grpFill/>
                </p:grpSpPr>
                <p:sp>
                  <p:nvSpPr>
                    <p:cNvPr id="609" name="Oval 608">
                      <a:extLst>
                        <a:ext uri="{FF2B5EF4-FFF2-40B4-BE49-F238E27FC236}">
                          <a16:creationId xmlns:a16="http://schemas.microsoft.com/office/drawing/2014/main" id="{AD89DE6F-A960-8FA0-420A-0F4AD5CFB1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189" y="1903045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10" name="Straight Connector 609">
                      <a:extLst>
                        <a:ext uri="{FF2B5EF4-FFF2-40B4-BE49-F238E27FC236}">
                          <a16:creationId xmlns:a16="http://schemas.microsoft.com/office/drawing/2014/main" id="{E1FAD636-097C-A2B5-65A8-D5CC46C5F0EA}"/>
                        </a:ext>
                      </a:extLst>
                    </p:cNvPr>
                    <p:cNvCxnSpPr>
                      <a:stCxn id="609" idx="4"/>
                    </p:cNvCxnSpPr>
                    <p:nvPr/>
                  </p:nvCxnSpPr>
                  <p:spPr>
                    <a:xfrm>
                      <a:off x="3113691" y="194843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03" name="Group 719">
                    <a:extLst>
                      <a:ext uri="{FF2B5EF4-FFF2-40B4-BE49-F238E27FC236}">
                        <a16:creationId xmlns:a16="http://schemas.microsoft.com/office/drawing/2014/main" id="{05036C6F-FB81-4CB8-4B0A-4C756BE3F22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367" y="1895338"/>
                    <a:ext cx="45325" cy="110964"/>
                    <a:chOff x="3098073" y="1902482"/>
                    <a:chExt cx="45325" cy="110964"/>
                  </a:xfrm>
                  <a:grpFill/>
                </p:grpSpPr>
                <p:sp>
                  <p:nvSpPr>
                    <p:cNvPr id="607" name="Oval 606">
                      <a:extLst>
                        <a:ext uri="{FF2B5EF4-FFF2-40B4-BE49-F238E27FC236}">
                          <a16:creationId xmlns:a16="http://schemas.microsoft.com/office/drawing/2014/main" id="{CE46C0EC-B6FD-A943-9F00-BFE48429AE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73" y="1902482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08" name="Straight Connector 607">
                      <a:extLst>
                        <a:ext uri="{FF2B5EF4-FFF2-40B4-BE49-F238E27FC236}">
                          <a16:creationId xmlns:a16="http://schemas.microsoft.com/office/drawing/2014/main" id="{01047462-DEE9-906E-F0BE-5FF1E9B94813}"/>
                        </a:ext>
                      </a:extLst>
                    </p:cNvPr>
                    <p:cNvCxnSpPr>
                      <a:stCxn id="607" idx="4"/>
                    </p:cNvCxnSpPr>
                    <p:nvPr/>
                  </p:nvCxnSpPr>
                  <p:spPr>
                    <a:xfrm>
                      <a:off x="3121574" y="1947876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04" name="Group 720">
                    <a:extLst>
                      <a:ext uri="{FF2B5EF4-FFF2-40B4-BE49-F238E27FC236}">
                        <a16:creationId xmlns:a16="http://schemas.microsoft.com/office/drawing/2014/main" id="{C7E9B850-784D-C51D-35D1-742128502A8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6229" y="1895338"/>
                    <a:ext cx="40288" cy="110964"/>
                    <a:chOff x="3095735" y="1902482"/>
                    <a:chExt cx="40288" cy="110964"/>
                  </a:xfrm>
                  <a:grpFill/>
                </p:grpSpPr>
                <p:sp>
                  <p:nvSpPr>
                    <p:cNvPr id="605" name="Oval 604">
                      <a:extLst>
                        <a:ext uri="{FF2B5EF4-FFF2-40B4-BE49-F238E27FC236}">
                          <a16:creationId xmlns:a16="http://schemas.microsoft.com/office/drawing/2014/main" id="{836B06B3-52D5-5748-EFFE-DD6266713F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5735" y="1902482"/>
                      <a:ext cx="40288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06" name="Straight Connector 605">
                      <a:extLst>
                        <a:ext uri="{FF2B5EF4-FFF2-40B4-BE49-F238E27FC236}">
                          <a16:creationId xmlns:a16="http://schemas.microsoft.com/office/drawing/2014/main" id="{CDE3A423-7C31-9ADF-C4D6-7F4CDF9B526A}"/>
                        </a:ext>
                      </a:extLst>
                    </p:cNvPr>
                    <p:cNvCxnSpPr>
                      <a:stCxn id="605" idx="4"/>
                    </p:cNvCxnSpPr>
                    <p:nvPr/>
                  </p:nvCxnSpPr>
                  <p:spPr>
                    <a:xfrm>
                      <a:off x="3120915" y="1947876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588" name="Group 704">
                  <a:extLst>
                    <a:ext uri="{FF2B5EF4-FFF2-40B4-BE49-F238E27FC236}">
                      <a16:creationId xmlns:a16="http://schemas.microsoft.com/office/drawing/2014/main" id="{C4D18970-8C39-5909-4EC9-5014E573D17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6518" y="1905426"/>
                  <a:ext cx="159474" cy="127776"/>
                  <a:chOff x="3124118" y="1895901"/>
                  <a:chExt cx="159474" cy="127776"/>
                </a:xfrm>
                <a:grpFill/>
              </p:grpSpPr>
              <p:grpSp>
                <p:nvGrpSpPr>
                  <p:cNvPr id="589" name="Group 705">
                    <a:extLst>
                      <a:ext uri="{FF2B5EF4-FFF2-40B4-BE49-F238E27FC236}">
                        <a16:creationId xmlns:a16="http://schemas.microsoft.com/office/drawing/2014/main" id="{0526A139-638B-9B96-3B0A-8F849555C6D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118" y="1912713"/>
                    <a:ext cx="48682" cy="110964"/>
                    <a:chOff x="3097924" y="1910332"/>
                    <a:chExt cx="48682" cy="110964"/>
                  </a:xfrm>
                  <a:grpFill/>
                </p:grpSpPr>
                <p:sp>
                  <p:nvSpPr>
                    <p:cNvPr id="599" name="Oval 598">
                      <a:extLst>
                        <a:ext uri="{FF2B5EF4-FFF2-40B4-BE49-F238E27FC236}">
                          <a16:creationId xmlns:a16="http://schemas.microsoft.com/office/drawing/2014/main" id="{94932814-EE61-3D4F-62C5-146728FC65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24" y="1910332"/>
                      <a:ext cx="48682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00" name="Straight Connector 599">
                      <a:extLst>
                        <a:ext uri="{FF2B5EF4-FFF2-40B4-BE49-F238E27FC236}">
                          <a16:creationId xmlns:a16="http://schemas.microsoft.com/office/drawing/2014/main" id="{1FE86B70-0846-9022-41C9-AFF11100C67F}"/>
                        </a:ext>
                      </a:extLst>
                    </p:cNvPr>
                    <p:cNvCxnSpPr>
                      <a:stCxn id="599" idx="4"/>
                    </p:cNvCxnSpPr>
                    <p:nvPr/>
                  </p:nvCxnSpPr>
                  <p:spPr>
                    <a:xfrm>
                      <a:off x="3123104" y="1949001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90" name="Group 706">
                    <a:extLst>
                      <a:ext uri="{FF2B5EF4-FFF2-40B4-BE49-F238E27FC236}">
                        <a16:creationId xmlns:a16="http://schemas.microsoft.com/office/drawing/2014/main" id="{923DB090-8A1F-24DD-F9EA-FF4C316CD93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659" y="1912713"/>
                    <a:ext cx="38609" cy="110964"/>
                    <a:chOff x="3097265" y="1910332"/>
                    <a:chExt cx="38609" cy="110964"/>
                  </a:xfrm>
                  <a:grpFill/>
                </p:grpSpPr>
                <p:sp>
                  <p:nvSpPr>
                    <p:cNvPr id="597" name="Oval 596">
                      <a:extLst>
                        <a:ext uri="{FF2B5EF4-FFF2-40B4-BE49-F238E27FC236}">
                          <a16:creationId xmlns:a16="http://schemas.microsoft.com/office/drawing/2014/main" id="{3344F0B1-FE64-A4F7-42F9-C3A015529B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265" y="1910332"/>
                      <a:ext cx="38609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98" name="Straight Connector 597">
                      <a:extLst>
                        <a:ext uri="{FF2B5EF4-FFF2-40B4-BE49-F238E27FC236}">
                          <a16:creationId xmlns:a16="http://schemas.microsoft.com/office/drawing/2014/main" id="{4B8E4A71-6061-768A-102D-707804D22B75}"/>
                        </a:ext>
                      </a:extLst>
                    </p:cNvPr>
                    <p:cNvCxnSpPr>
                      <a:stCxn id="597" idx="4"/>
                    </p:cNvCxnSpPr>
                    <p:nvPr/>
                  </p:nvCxnSpPr>
                  <p:spPr>
                    <a:xfrm>
                      <a:off x="3114051" y="1949001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91" name="Group 707">
                    <a:extLst>
                      <a:ext uri="{FF2B5EF4-FFF2-40B4-BE49-F238E27FC236}">
                        <a16:creationId xmlns:a16="http://schemas.microsoft.com/office/drawing/2014/main" id="{28DB8BB6-8A66-15C1-0340-BFFD4E23A66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727" y="1895901"/>
                    <a:ext cx="45324" cy="117688"/>
                    <a:chOff x="3098433" y="1903045"/>
                    <a:chExt cx="45324" cy="117688"/>
                  </a:xfrm>
                  <a:grpFill/>
                </p:grpSpPr>
                <p:sp>
                  <p:nvSpPr>
                    <p:cNvPr id="595" name="Oval 594">
                      <a:extLst>
                        <a:ext uri="{FF2B5EF4-FFF2-40B4-BE49-F238E27FC236}">
                          <a16:creationId xmlns:a16="http://schemas.microsoft.com/office/drawing/2014/main" id="{0657EBC2-9A6A-202A-52D1-359C1CB6942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433" y="1903045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96" name="Straight Connector 595">
                      <a:extLst>
                        <a:ext uri="{FF2B5EF4-FFF2-40B4-BE49-F238E27FC236}">
                          <a16:creationId xmlns:a16="http://schemas.microsoft.com/office/drawing/2014/main" id="{97D524AC-7C08-D6C8-9010-215EE8CC2633}"/>
                        </a:ext>
                      </a:extLst>
                    </p:cNvPr>
                    <p:cNvCxnSpPr>
                      <a:stCxn id="595" idx="4"/>
                    </p:cNvCxnSpPr>
                    <p:nvPr/>
                  </p:nvCxnSpPr>
                  <p:spPr>
                    <a:xfrm>
                      <a:off x="3121935" y="194843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92" name="Group 708">
                    <a:extLst>
                      <a:ext uri="{FF2B5EF4-FFF2-40B4-BE49-F238E27FC236}">
                        <a16:creationId xmlns:a16="http://schemas.microsoft.com/office/drawing/2014/main" id="{FA0B9D3F-B44C-CD48-04BD-FD93ADAE2BB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6589" y="1895901"/>
                    <a:ext cx="47003" cy="117688"/>
                    <a:chOff x="3096095" y="1903045"/>
                    <a:chExt cx="47003" cy="117688"/>
                  </a:xfrm>
                  <a:grpFill/>
                </p:grpSpPr>
                <p:sp>
                  <p:nvSpPr>
                    <p:cNvPr id="593" name="Oval 592">
                      <a:extLst>
                        <a:ext uri="{FF2B5EF4-FFF2-40B4-BE49-F238E27FC236}">
                          <a16:creationId xmlns:a16="http://schemas.microsoft.com/office/drawing/2014/main" id="{2FE54D12-B1E1-0F4A-207D-83B131CEFB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6095" y="1903045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94" name="Straight Connector 593">
                      <a:extLst>
                        <a:ext uri="{FF2B5EF4-FFF2-40B4-BE49-F238E27FC236}">
                          <a16:creationId xmlns:a16="http://schemas.microsoft.com/office/drawing/2014/main" id="{6975896A-3EBE-F06C-513C-BDF0D3249EA6}"/>
                        </a:ext>
                      </a:extLst>
                    </p:cNvPr>
                    <p:cNvCxnSpPr>
                      <a:stCxn id="593" idx="4"/>
                    </p:cNvCxnSpPr>
                    <p:nvPr/>
                  </p:nvCxnSpPr>
                  <p:spPr>
                    <a:xfrm>
                      <a:off x="3121275" y="194843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2" name="Group 729">
                <a:extLst>
                  <a:ext uri="{FF2B5EF4-FFF2-40B4-BE49-F238E27FC236}">
                    <a16:creationId xmlns:a16="http://schemas.microsoft.com/office/drawing/2014/main" id="{E2F8F288-0365-D9B1-614D-A209FC8CA56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10162" y="1868039"/>
                <a:ext cx="312234" cy="126095"/>
                <a:chOff x="3123774" y="1896037"/>
                <a:chExt cx="312234" cy="126095"/>
              </a:xfrm>
              <a:grpFill/>
            </p:grpSpPr>
            <p:grpSp>
              <p:nvGrpSpPr>
                <p:cNvPr id="561" name="Group 730">
                  <a:extLst>
                    <a:ext uri="{FF2B5EF4-FFF2-40B4-BE49-F238E27FC236}">
                      <a16:creationId xmlns:a16="http://schemas.microsoft.com/office/drawing/2014/main" id="{3FABA964-0DBE-530D-12CF-7225482DD4A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3774" y="1896037"/>
                  <a:ext cx="152760" cy="116007"/>
                  <a:chOff x="3123774" y="1896037"/>
                  <a:chExt cx="152760" cy="116007"/>
                </a:xfrm>
                <a:grpFill/>
              </p:grpSpPr>
              <p:grpSp>
                <p:nvGrpSpPr>
                  <p:cNvPr id="575" name="Group 744">
                    <a:extLst>
                      <a:ext uri="{FF2B5EF4-FFF2-40B4-BE49-F238E27FC236}">
                        <a16:creationId xmlns:a16="http://schemas.microsoft.com/office/drawing/2014/main" id="{6C50905F-6AB6-8CF9-01D2-FDCA7BFCEE1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774" y="1912850"/>
                    <a:ext cx="45325" cy="99194"/>
                    <a:chOff x="3097580" y="1910469"/>
                    <a:chExt cx="45325" cy="99194"/>
                  </a:xfrm>
                  <a:grpFill/>
                </p:grpSpPr>
                <p:sp>
                  <p:nvSpPr>
                    <p:cNvPr id="585" name="Oval 584">
                      <a:extLst>
                        <a:ext uri="{FF2B5EF4-FFF2-40B4-BE49-F238E27FC236}">
                          <a16:creationId xmlns:a16="http://schemas.microsoft.com/office/drawing/2014/main" id="{079FB749-76AF-0FCB-23E3-E3CA1FD373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80" y="1910469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86" name="Straight Connector 585">
                      <a:extLst>
                        <a:ext uri="{FF2B5EF4-FFF2-40B4-BE49-F238E27FC236}">
                          <a16:creationId xmlns:a16="http://schemas.microsoft.com/office/drawing/2014/main" id="{3DC61C0F-F798-B392-DD51-90FA67FC3E4D}"/>
                        </a:ext>
                      </a:extLst>
                    </p:cNvPr>
                    <p:cNvCxnSpPr>
                      <a:stCxn id="585" idx="4"/>
                    </p:cNvCxnSpPr>
                    <p:nvPr/>
                  </p:nvCxnSpPr>
                  <p:spPr>
                    <a:xfrm>
                      <a:off x="3121081" y="1947456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76" name="Group 745">
                    <a:extLst>
                      <a:ext uri="{FF2B5EF4-FFF2-40B4-BE49-F238E27FC236}">
                        <a16:creationId xmlns:a16="http://schemas.microsoft.com/office/drawing/2014/main" id="{3D381E31-762A-8BDC-E981-F0C8E3996B8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2600" y="1912850"/>
                    <a:ext cx="45324" cy="99194"/>
                    <a:chOff x="3090206" y="1910469"/>
                    <a:chExt cx="45324" cy="99194"/>
                  </a:xfrm>
                  <a:grpFill/>
                </p:grpSpPr>
                <p:sp>
                  <p:nvSpPr>
                    <p:cNvPr id="583" name="Oval 582">
                      <a:extLst>
                        <a:ext uri="{FF2B5EF4-FFF2-40B4-BE49-F238E27FC236}">
                          <a16:creationId xmlns:a16="http://schemas.microsoft.com/office/drawing/2014/main" id="{953B66EF-6397-36A7-72B5-11700EB6CE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206" y="1910469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84" name="Straight Connector 583">
                      <a:extLst>
                        <a:ext uri="{FF2B5EF4-FFF2-40B4-BE49-F238E27FC236}">
                          <a16:creationId xmlns:a16="http://schemas.microsoft.com/office/drawing/2014/main" id="{70836C06-FF9E-F9BD-ADF8-3F7EA2CDAF40}"/>
                        </a:ext>
                      </a:extLst>
                    </p:cNvPr>
                    <p:cNvCxnSpPr>
                      <a:stCxn id="583" idx="4"/>
                    </p:cNvCxnSpPr>
                    <p:nvPr/>
                  </p:nvCxnSpPr>
                  <p:spPr>
                    <a:xfrm>
                      <a:off x="3113708" y="1947456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77" name="Group 746">
                    <a:extLst>
                      <a:ext uri="{FF2B5EF4-FFF2-40B4-BE49-F238E27FC236}">
                        <a16:creationId xmlns:a16="http://schemas.microsoft.com/office/drawing/2014/main" id="{8DFCF1A5-1DA2-16C3-0923-A5C546280CF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384" y="1896037"/>
                    <a:ext cx="45324" cy="105920"/>
                    <a:chOff x="3098090" y="1903181"/>
                    <a:chExt cx="45324" cy="105920"/>
                  </a:xfrm>
                  <a:grpFill/>
                </p:grpSpPr>
                <p:sp>
                  <p:nvSpPr>
                    <p:cNvPr id="581" name="Oval 580">
                      <a:extLst>
                        <a:ext uri="{FF2B5EF4-FFF2-40B4-BE49-F238E27FC236}">
                          <a16:creationId xmlns:a16="http://schemas.microsoft.com/office/drawing/2014/main" id="{7ECCE79D-24AF-D8B2-95C2-CDE008EA82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90" y="1903181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82" name="Straight Connector 581">
                      <a:extLst>
                        <a:ext uri="{FF2B5EF4-FFF2-40B4-BE49-F238E27FC236}">
                          <a16:creationId xmlns:a16="http://schemas.microsoft.com/office/drawing/2014/main" id="{64AB005E-8DFA-E4C6-B7E3-AC087164CD43}"/>
                        </a:ext>
                      </a:extLst>
                    </p:cNvPr>
                    <p:cNvCxnSpPr>
                      <a:stCxn id="581" idx="4"/>
                    </p:cNvCxnSpPr>
                    <p:nvPr/>
                  </p:nvCxnSpPr>
                  <p:spPr>
                    <a:xfrm>
                      <a:off x="3121591" y="1946894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78" name="Group 747">
                    <a:extLst>
                      <a:ext uri="{FF2B5EF4-FFF2-40B4-BE49-F238E27FC236}">
                        <a16:creationId xmlns:a16="http://schemas.microsoft.com/office/drawing/2014/main" id="{62207C32-0745-A855-5BF5-04F7AF03D87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7924" y="1896037"/>
                    <a:ext cx="38610" cy="105920"/>
                    <a:chOff x="3097430" y="1903181"/>
                    <a:chExt cx="38610" cy="105920"/>
                  </a:xfrm>
                  <a:grpFill/>
                </p:grpSpPr>
                <p:sp>
                  <p:nvSpPr>
                    <p:cNvPr id="579" name="Oval 578">
                      <a:extLst>
                        <a:ext uri="{FF2B5EF4-FFF2-40B4-BE49-F238E27FC236}">
                          <a16:creationId xmlns:a16="http://schemas.microsoft.com/office/drawing/2014/main" id="{2A080361-2347-EF95-D714-0AB72153AF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430" y="1903181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80" name="Straight Connector 579">
                      <a:extLst>
                        <a:ext uri="{FF2B5EF4-FFF2-40B4-BE49-F238E27FC236}">
                          <a16:creationId xmlns:a16="http://schemas.microsoft.com/office/drawing/2014/main" id="{16235C6E-2731-6719-09D8-1E7996CB8E29}"/>
                        </a:ext>
                      </a:extLst>
                    </p:cNvPr>
                    <p:cNvCxnSpPr>
                      <a:stCxn id="579" idx="4"/>
                    </p:cNvCxnSpPr>
                    <p:nvPr/>
                  </p:nvCxnSpPr>
                  <p:spPr>
                    <a:xfrm>
                      <a:off x="3120931" y="1946894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562" name="Group 731">
                  <a:extLst>
                    <a:ext uri="{FF2B5EF4-FFF2-40B4-BE49-F238E27FC236}">
                      <a16:creationId xmlns:a16="http://schemas.microsoft.com/office/drawing/2014/main" id="{9E3E67DD-B444-CE92-27B2-5902FB3E09C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6534" y="1912850"/>
                  <a:ext cx="159474" cy="109282"/>
                  <a:chOff x="3124134" y="1903325"/>
                  <a:chExt cx="159474" cy="109282"/>
                </a:xfrm>
                <a:grpFill/>
              </p:grpSpPr>
              <p:grpSp>
                <p:nvGrpSpPr>
                  <p:cNvPr id="563" name="Group 732">
                    <a:extLst>
                      <a:ext uri="{FF2B5EF4-FFF2-40B4-BE49-F238E27FC236}">
                        <a16:creationId xmlns:a16="http://schemas.microsoft.com/office/drawing/2014/main" id="{60CD20B0-6ACA-E349-1EFA-D517F8107DB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134" y="1913412"/>
                    <a:ext cx="45324" cy="99195"/>
                    <a:chOff x="3097940" y="1911031"/>
                    <a:chExt cx="45324" cy="99195"/>
                  </a:xfrm>
                  <a:grpFill/>
                </p:grpSpPr>
                <p:sp>
                  <p:nvSpPr>
                    <p:cNvPr id="573" name="Oval 572">
                      <a:extLst>
                        <a:ext uri="{FF2B5EF4-FFF2-40B4-BE49-F238E27FC236}">
                          <a16:creationId xmlns:a16="http://schemas.microsoft.com/office/drawing/2014/main" id="{A3D5E8DB-4B55-E60A-D783-5D8F78F198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940" y="1911031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74" name="Straight Connector 573">
                      <a:extLst>
                        <a:ext uri="{FF2B5EF4-FFF2-40B4-BE49-F238E27FC236}">
                          <a16:creationId xmlns:a16="http://schemas.microsoft.com/office/drawing/2014/main" id="{F3AEFB51-1418-9237-7089-9445B98206E3}"/>
                        </a:ext>
                      </a:extLst>
                    </p:cNvPr>
                    <p:cNvCxnSpPr>
                      <a:stCxn id="573" idx="4"/>
                    </p:cNvCxnSpPr>
                    <p:nvPr/>
                  </p:nvCxnSpPr>
                  <p:spPr>
                    <a:xfrm>
                      <a:off x="3121442" y="1948019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64" name="Group 733">
                    <a:extLst>
                      <a:ext uri="{FF2B5EF4-FFF2-40B4-BE49-F238E27FC236}">
                        <a16:creationId xmlns:a16="http://schemas.microsoft.com/office/drawing/2014/main" id="{8D89ACB9-4CFE-3C7B-9619-49465A81045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675" y="1913412"/>
                    <a:ext cx="38610" cy="99195"/>
                    <a:chOff x="3097281" y="1911031"/>
                    <a:chExt cx="38610" cy="99195"/>
                  </a:xfrm>
                  <a:grpFill/>
                </p:grpSpPr>
                <p:sp>
                  <p:nvSpPr>
                    <p:cNvPr id="571" name="Oval 570">
                      <a:extLst>
                        <a:ext uri="{FF2B5EF4-FFF2-40B4-BE49-F238E27FC236}">
                          <a16:creationId xmlns:a16="http://schemas.microsoft.com/office/drawing/2014/main" id="{0AA411D2-5CE2-0723-A6A6-8DC0A2ABEF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281" y="1911031"/>
                      <a:ext cx="38610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72" name="Straight Connector 571">
                      <a:extLst>
                        <a:ext uri="{FF2B5EF4-FFF2-40B4-BE49-F238E27FC236}">
                          <a16:creationId xmlns:a16="http://schemas.microsoft.com/office/drawing/2014/main" id="{9C9EE57E-8583-ACE1-8220-A70A8B7E55DE}"/>
                        </a:ext>
                      </a:extLst>
                    </p:cNvPr>
                    <p:cNvCxnSpPr>
                      <a:stCxn id="571" idx="4"/>
                    </p:cNvCxnSpPr>
                    <p:nvPr/>
                  </p:nvCxnSpPr>
                  <p:spPr>
                    <a:xfrm>
                      <a:off x="3114067" y="1948019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65" name="Group 734">
                    <a:extLst>
                      <a:ext uri="{FF2B5EF4-FFF2-40B4-BE49-F238E27FC236}">
                        <a16:creationId xmlns:a16="http://schemas.microsoft.com/office/drawing/2014/main" id="{A63D3609-4A1B-39C8-1599-57913BA271B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743" y="1903325"/>
                    <a:ext cx="45325" cy="99194"/>
                    <a:chOff x="3098449" y="1910469"/>
                    <a:chExt cx="45325" cy="99194"/>
                  </a:xfrm>
                  <a:grpFill/>
                </p:grpSpPr>
                <p:sp>
                  <p:nvSpPr>
                    <p:cNvPr id="569" name="Oval 568">
                      <a:extLst>
                        <a:ext uri="{FF2B5EF4-FFF2-40B4-BE49-F238E27FC236}">
                          <a16:creationId xmlns:a16="http://schemas.microsoft.com/office/drawing/2014/main" id="{616EA2AB-79E0-AF4B-C2DA-853E7FE669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449" y="1910469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70" name="Straight Connector 569">
                      <a:extLst>
                        <a:ext uri="{FF2B5EF4-FFF2-40B4-BE49-F238E27FC236}">
                          <a16:creationId xmlns:a16="http://schemas.microsoft.com/office/drawing/2014/main" id="{9DF436A6-BA4D-EE5B-5C44-51537292ADDF}"/>
                        </a:ext>
                      </a:extLst>
                    </p:cNvPr>
                    <p:cNvCxnSpPr>
                      <a:stCxn id="569" idx="4"/>
                    </p:cNvCxnSpPr>
                    <p:nvPr/>
                  </p:nvCxnSpPr>
                  <p:spPr>
                    <a:xfrm>
                      <a:off x="3121950" y="1947456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66" name="Group 735">
                    <a:extLst>
                      <a:ext uri="{FF2B5EF4-FFF2-40B4-BE49-F238E27FC236}">
                        <a16:creationId xmlns:a16="http://schemas.microsoft.com/office/drawing/2014/main" id="{6E64E538-D883-E201-112A-169F96D31BD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284" y="1903325"/>
                    <a:ext cx="45324" cy="99194"/>
                    <a:chOff x="3097790" y="1910469"/>
                    <a:chExt cx="45324" cy="99194"/>
                  </a:xfrm>
                  <a:grpFill/>
                </p:grpSpPr>
                <p:sp>
                  <p:nvSpPr>
                    <p:cNvPr id="567" name="Oval 566">
                      <a:extLst>
                        <a:ext uri="{FF2B5EF4-FFF2-40B4-BE49-F238E27FC236}">
                          <a16:creationId xmlns:a16="http://schemas.microsoft.com/office/drawing/2014/main" id="{388A2ED3-6098-DF23-AF1C-7C45CB830B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790" y="1910469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68" name="Straight Connector 567">
                      <a:extLst>
                        <a:ext uri="{FF2B5EF4-FFF2-40B4-BE49-F238E27FC236}">
                          <a16:creationId xmlns:a16="http://schemas.microsoft.com/office/drawing/2014/main" id="{548851EC-2E59-52FF-2419-7AC1DE6C657C}"/>
                        </a:ext>
                      </a:extLst>
                    </p:cNvPr>
                    <p:cNvCxnSpPr>
                      <a:stCxn id="567" idx="4"/>
                    </p:cNvCxnSpPr>
                    <p:nvPr/>
                  </p:nvCxnSpPr>
                  <p:spPr>
                    <a:xfrm>
                      <a:off x="3121292" y="1947456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3" name="Group 756">
                <a:extLst>
                  <a:ext uri="{FF2B5EF4-FFF2-40B4-BE49-F238E27FC236}">
                    <a16:creationId xmlns:a16="http://schemas.microsoft.com/office/drawing/2014/main" id="{0BFDA18E-3CDE-A146-E4B8-45B25D01D6F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25753" y="1864677"/>
                <a:ext cx="312234" cy="137863"/>
                <a:chOff x="3125039" y="1895057"/>
                <a:chExt cx="312234" cy="137863"/>
              </a:xfrm>
              <a:grpFill/>
            </p:grpSpPr>
            <p:grpSp>
              <p:nvGrpSpPr>
                <p:cNvPr id="535" name="Group 757">
                  <a:extLst>
                    <a:ext uri="{FF2B5EF4-FFF2-40B4-BE49-F238E27FC236}">
                      <a16:creationId xmlns:a16="http://schemas.microsoft.com/office/drawing/2014/main" id="{6727A2E1-88EC-D308-71AF-A3117510BA1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5039" y="1895057"/>
                  <a:ext cx="159474" cy="121051"/>
                  <a:chOff x="3125039" y="1895057"/>
                  <a:chExt cx="159474" cy="121051"/>
                </a:xfrm>
                <a:grpFill/>
              </p:grpSpPr>
              <p:grpSp>
                <p:nvGrpSpPr>
                  <p:cNvPr id="549" name="Group 771">
                    <a:extLst>
                      <a:ext uri="{FF2B5EF4-FFF2-40B4-BE49-F238E27FC236}">
                        <a16:creationId xmlns:a16="http://schemas.microsoft.com/office/drawing/2014/main" id="{3D3607B8-FA67-8614-3CC2-25EC107BF12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5039" y="1905144"/>
                    <a:ext cx="45325" cy="110964"/>
                    <a:chOff x="3098845" y="1902763"/>
                    <a:chExt cx="45325" cy="110964"/>
                  </a:xfrm>
                  <a:grpFill/>
                </p:grpSpPr>
                <p:sp>
                  <p:nvSpPr>
                    <p:cNvPr id="559" name="Oval 558">
                      <a:extLst>
                        <a:ext uri="{FF2B5EF4-FFF2-40B4-BE49-F238E27FC236}">
                          <a16:creationId xmlns:a16="http://schemas.microsoft.com/office/drawing/2014/main" id="{ACB5DC42-6FAB-1732-6403-893E372FDE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845" y="1902763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60" name="Straight Connector 559">
                      <a:extLst>
                        <a:ext uri="{FF2B5EF4-FFF2-40B4-BE49-F238E27FC236}">
                          <a16:creationId xmlns:a16="http://schemas.microsoft.com/office/drawing/2014/main" id="{83127E9D-69A1-E880-33FD-F9F07CD34BF4}"/>
                        </a:ext>
                      </a:extLst>
                    </p:cNvPr>
                    <p:cNvCxnSpPr>
                      <a:stCxn id="559" idx="4"/>
                    </p:cNvCxnSpPr>
                    <p:nvPr/>
                  </p:nvCxnSpPr>
                  <p:spPr>
                    <a:xfrm>
                      <a:off x="3122346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50" name="Group 772">
                    <a:extLst>
                      <a:ext uri="{FF2B5EF4-FFF2-40B4-BE49-F238E27FC236}">
                        <a16:creationId xmlns:a16="http://schemas.microsoft.com/office/drawing/2014/main" id="{3858AA90-9C0B-FF12-75CA-76957AD0FDC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580" y="1905144"/>
                    <a:ext cx="45324" cy="110964"/>
                    <a:chOff x="3098186" y="1902763"/>
                    <a:chExt cx="45324" cy="110964"/>
                  </a:xfrm>
                  <a:grpFill/>
                </p:grpSpPr>
                <p:sp>
                  <p:nvSpPr>
                    <p:cNvPr id="557" name="Oval 556">
                      <a:extLst>
                        <a:ext uri="{FF2B5EF4-FFF2-40B4-BE49-F238E27FC236}">
                          <a16:creationId xmlns:a16="http://schemas.microsoft.com/office/drawing/2014/main" id="{76F59E2B-5970-2C5C-0E2B-1CF9729C69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186" y="1902763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58" name="Straight Connector 557">
                      <a:extLst>
                        <a:ext uri="{FF2B5EF4-FFF2-40B4-BE49-F238E27FC236}">
                          <a16:creationId xmlns:a16="http://schemas.microsoft.com/office/drawing/2014/main" id="{AA51197E-E502-11EC-0BF1-B0797CE5F321}"/>
                        </a:ext>
                      </a:extLst>
                    </p:cNvPr>
                    <p:cNvCxnSpPr>
                      <a:stCxn id="557" idx="4"/>
                    </p:cNvCxnSpPr>
                    <p:nvPr/>
                  </p:nvCxnSpPr>
                  <p:spPr>
                    <a:xfrm>
                      <a:off x="3121687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51" name="Group 773">
                    <a:extLst>
                      <a:ext uri="{FF2B5EF4-FFF2-40B4-BE49-F238E27FC236}">
                        <a16:creationId xmlns:a16="http://schemas.microsoft.com/office/drawing/2014/main" id="{F4027E09-6E1A-4AEE-DA48-251CA9F5E04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363" y="1895057"/>
                    <a:ext cx="45324" cy="110963"/>
                    <a:chOff x="3106069" y="1902201"/>
                    <a:chExt cx="45324" cy="110963"/>
                  </a:xfrm>
                  <a:grpFill/>
                </p:grpSpPr>
                <p:sp>
                  <p:nvSpPr>
                    <p:cNvPr id="555" name="Oval 554">
                      <a:extLst>
                        <a:ext uri="{FF2B5EF4-FFF2-40B4-BE49-F238E27FC236}">
                          <a16:creationId xmlns:a16="http://schemas.microsoft.com/office/drawing/2014/main" id="{AC16F319-CA29-7CA6-7E4E-171B54A7D0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6069" y="1902201"/>
                      <a:ext cx="45324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56" name="Straight Connector 555">
                      <a:extLst>
                        <a:ext uri="{FF2B5EF4-FFF2-40B4-BE49-F238E27FC236}">
                          <a16:creationId xmlns:a16="http://schemas.microsoft.com/office/drawing/2014/main" id="{1920AC34-A784-A300-2C26-C1B727892C03}"/>
                        </a:ext>
                      </a:extLst>
                    </p:cNvPr>
                    <p:cNvCxnSpPr>
                      <a:stCxn id="555" idx="4"/>
                    </p:cNvCxnSpPr>
                    <p:nvPr/>
                  </p:nvCxnSpPr>
                  <p:spPr>
                    <a:xfrm>
                      <a:off x="3129570" y="1944233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52" name="Group 774">
                    <a:extLst>
                      <a:ext uri="{FF2B5EF4-FFF2-40B4-BE49-F238E27FC236}">
                        <a16:creationId xmlns:a16="http://schemas.microsoft.com/office/drawing/2014/main" id="{12CB3C91-0C78-8AC4-F043-2270E7E9DAD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9188" y="1895057"/>
                    <a:ext cx="45325" cy="110963"/>
                    <a:chOff x="3098694" y="1902201"/>
                    <a:chExt cx="45325" cy="110963"/>
                  </a:xfrm>
                  <a:grpFill/>
                </p:grpSpPr>
                <p:sp>
                  <p:nvSpPr>
                    <p:cNvPr id="553" name="Oval 552">
                      <a:extLst>
                        <a:ext uri="{FF2B5EF4-FFF2-40B4-BE49-F238E27FC236}">
                          <a16:creationId xmlns:a16="http://schemas.microsoft.com/office/drawing/2014/main" id="{8FC4A1E2-E023-00B4-BA9C-43E53F9D8B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694" y="1902201"/>
                      <a:ext cx="45325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54" name="Straight Connector 553">
                      <a:extLst>
                        <a:ext uri="{FF2B5EF4-FFF2-40B4-BE49-F238E27FC236}">
                          <a16:creationId xmlns:a16="http://schemas.microsoft.com/office/drawing/2014/main" id="{0CBBA87A-0A54-A59A-D05E-B4124B887AED}"/>
                        </a:ext>
                      </a:extLst>
                    </p:cNvPr>
                    <p:cNvCxnSpPr>
                      <a:stCxn id="553" idx="4"/>
                    </p:cNvCxnSpPr>
                    <p:nvPr/>
                  </p:nvCxnSpPr>
                  <p:spPr>
                    <a:xfrm>
                      <a:off x="3122196" y="1944233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536" name="Group 758">
                  <a:extLst>
                    <a:ext uri="{FF2B5EF4-FFF2-40B4-BE49-F238E27FC236}">
                      <a16:creationId xmlns:a16="http://schemas.microsoft.com/office/drawing/2014/main" id="{CD3740A1-0FF0-F11F-A783-873F5FCD993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84514" y="1905144"/>
                  <a:ext cx="152759" cy="127776"/>
                  <a:chOff x="3132114" y="1895619"/>
                  <a:chExt cx="152759" cy="127776"/>
                </a:xfrm>
                <a:grpFill/>
              </p:grpSpPr>
              <p:grpSp>
                <p:nvGrpSpPr>
                  <p:cNvPr id="537" name="Group 759">
                    <a:extLst>
                      <a:ext uri="{FF2B5EF4-FFF2-40B4-BE49-F238E27FC236}">
                        <a16:creationId xmlns:a16="http://schemas.microsoft.com/office/drawing/2014/main" id="{5C2E1E11-FEF3-B175-529F-FF6AD7F6EF3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2114" y="1905706"/>
                    <a:ext cx="38609" cy="117689"/>
                    <a:chOff x="3105920" y="1903325"/>
                    <a:chExt cx="38609" cy="117689"/>
                  </a:xfrm>
                  <a:grpFill/>
                </p:grpSpPr>
                <p:sp>
                  <p:nvSpPr>
                    <p:cNvPr id="547" name="Oval 546">
                      <a:extLst>
                        <a:ext uri="{FF2B5EF4-FFF2-40B4-BE49-F238E27FC236}">
                          <a16:creationId xmlns:a16="http://schemas.microsoft.com/office/drawing/2014/main" id="{A06DD14C-55D7-52BE-75DC-2E4B2917D6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920" y="1903325"/>
                      <a:ext cx="38609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48" name="Straight Connector 547">
                      <a:extLst>
                        <a:ext uri="{FF2B5EF4-FFF2-40B4-BE49-F238E27FC236}">
                          <a16:creationId xmlns:a16="http://schemas.microsoft.com/office/drawing/2014/main" id="{29331A30-16D9-2760-C64F-19C86058B835}"/>
                        </a:ext>
                      </a:extLst>
                    </p:cNvPr>
                    <p:cNvCxnSpPr>
                      <a:stCxn id="547" idx="4"/>
                    </p:cNvCxnSpPr>
                    <p:nvPr/>
                  </p:nvCxnSpPr>
                  <p:spPr>
                    <a:xfrm>
                      <a:off x="3129421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38" name="Group 760">
                    <a:extLst>
                      <a:ext uri="{FF2B5EF4-FFF2-40B4-BE49-F238E27FC236}">
                        <a16:creationId xmlns:a16="http://schemas.microsoft.com/office/drawing/2014/main" id="{9E06177C-59FC-80B7-F6BC-9BFE535FB17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939" y="1905706"/>
                    <a:ext cx="45325" cy="117689"/>
                    <a:chOff x="3098545" y="1903325"/>
                    <a:chExt cx="45325" cy="117689"/>
                  </a:xfrm>
                  <a:grpFill/>
                </p:grpSpPr>
                <p:sp>
                  <p:nvSpPr>
                    <p:cNvPr id="545" name="Oval 544">
                      <a:extLst>
                        <a:ext uri="{FF2B5EF4-FFF2-40B4-BE49-F238E27FC236}">
                          <a16:creationId xmlns:a16="http://schemas.microsoft.com/office/drawing/2014/main" id="{FB0D5E0D-F4D2-517E-C189-1D21F84946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45" y="1903325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46" name="Straight Connector 545">
                      <a:extLst>
                        <a:ext uri="{FF2B5EF4-FFF2-40B4-BE49-F238E27FC236}">
                          <a16:creationId xmlns:a16="http://schemas.microsoft.com/office/drawing/2014/main" id="{25DE04DD-66CB-2390-1664-C9DF23FF8CD3}"/>
                        </a:ext>
                      </a:extLst>
                    </p:cNvPr>
                    <p:cNvCxnSpPr>
                      <a:stCxn id="545" idx="4"/>
                    </p:cNvCxnSpPr>
                    <p:nvPr/>
                  </p:nvCxnSpPr>
                  <p:spPr>
                    <a:xfrm>
                      <a:off x="3122047" y="194872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39" name="Group 761">
                    <a:extLst>
                      <a:ext uri="{FF2B5EF4-FFF2-40B4-BE49-F238E27FC236}">
                        <a16:creationId xmlns:a16="http://schemas.microsoft.com/office/drawing/2014/main" id="{1766C1AF-9CE1-01BB-C3BA-5E8F8ABC17A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722" y="1895619"/>
                    <a:ext cx="45325" cy="110964"/>
                    <a:chOff x="3106428" y="1902763"/>
                    <a:chExt cx="45325" cy="110964"/>
                  </a:xfrm>
                  <a:grpFill/>
                </p:grpSpPr>
                <p:sp>
                  <p:nvSpPr>
                    <p:cNvPr id="543" name="Oval 542">
                      <a:extLst>
                        <a:ext uri="{FF2B5EF4-FFF2-40B4-BE49-F238E27FC236}">
                          <a16:creationId xmlns:a16="http://schemas.microsoft.com/office/drawing/2014/main" id="{4CBF2B70-6F0A-5A8E-A820-96F2EFD99B1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6428" y="1902763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44" name="Straight Connector 543">
                      <a:extLst>
                        <a:ext uri="{FF2B5EF4-FFF2-40B4-BE49-F238E27FC236}">
                          <a16:creationId xmlns:a16="http://schemas.microsoft.com/office/drawing/2014/main" id="{26D8DD37-F664-C09F-4D4C-3C38CC16EA20}"/>
                        </a:ext>
                      </a:extLst>
                    </p:cNvPr>
                    <p:cNvCxnSpPr>
                      <a:stCxn id="543" idx="4"/>
                    </p:cNvCxnSpPr>
                    <p:nvPr/>
                  </p:nvCxnSpPr>
                  <p:spPr>
                    <a:xfrm>
                      <a:off x="3129930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40" name="Group 762">
                    <a:extLst>
                      <a:ext uri="{FF2B5EF4-FFF2-40B4-BE49-F238E27FC236}">
                        <a16:creationId xmlns:a16="http://schemas.microsoft.com/office/drawing/2014/main" id="{A4EC520F-8A38-807E-8FC4-BB178A365B2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6264" y="1895619"/>
                    <a:ext cx="38609" cy="110964"/>
                    <a:chOff x="3105770" y="1902763"/>
                    <a:chExt cx="38609" cy="110964"/>
                  </a:xfrm>
                  <a:grpFill/>
                </p:grpSpPr>
                <p:sp>
                  <p:nvSpPr>
                    <p:cNvPr id="541" name="Oval 540">
                      <a:extLst>
                        <a:ext uri="{FF2B5EF4-FFF2-40B4-BE49-F238E27FC236}">
                          <a16:creationId xmlns:a16="http://schemas.microsoft.com/office/drawing/2014/main" id="{DE8270D8-EC2F-8DEB-227C-4701F77D87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770" y="1902763"/>
                      <a:ext cx="38609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42" name="Straight Connector 541">
                      <a:extLst>
                        <a:ext uri="{FF2B5EF4-FFF2-40B4-BE49-F238E27FC236}">
                          <a16:creationId xmlns:a16="http://schemas.microsoft.com/office/drawing/2014/main" id="{7550620D-74E5-58DE-459B-EFFFA782D041}"/>
                        </a:ext>
                      </a:extLst>
                    </p:cNvPr>
                    <p:cNvCxnSpPr>
                      <a:stCxn id="541" idx="4"/>
                    </p:cNvCxnSpPr>
                    <p:nvPr/>
                  </p:nvCxnSpPr>
                  <p:spPr>
                    <a:xfrm>
                      <a:off x="3122556" y="194815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4" name="Group 783">
                <a:extLst>
                  <a:ext uri="{FF2B5EF4-FFF2-40B4-BE49-F238E27FC236}">
                    <a16:creationId xmlns:a16="http://schemas.microsoft.com/office/drawing/2014/main" id="{4725114A-E3CA-4FB2-91BA-AC14F93E77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31271" y="1862997"/>
                <a:ext cx="313913" cy="134500"/>
                <a:chOff x="3123376" y="1895758"/>
                <a:chExt cx="313913" cy="134500"/>
              </a:xfrm>
              <a:grpFill/>
            </p:grpSpPr>
            <p:grpSp>
              <p:nvGrpSpPr>
                <p:cNvPr id="509" name="Group 784">
                  <a:extLst>
                    <a:ext uri="{FF2B5EF4-FFF2-40B4-BE49-F238E27FC236}">
                      <a16:creationId xmlns:a16="http://schemas.microsoft.com/office/drawing/2014/main" id="{165BDD2B-0D6D-00BB-47A6-2B0EBE5449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3376" y="1895758"/>
                  <a:ext cx="161153" cy="124413"/>
                  <a:chOff x="3123376" y="1895758"/>
                  <a:chExt cx="161153" cy="124413"/>
                </a:xfrm>
                <a:grpFill/>
              </p:grpSpPr>
              <p:grpSp>
                <p:nvGrpSpPr>
                  <p:cNvPr id="523" name="Group 798">
                    <a:extLst>
                      <a:ext uri="{FF2B5EF4-FFF2-40B4-BE49-F238E27FC236}">
                        <a16:creationId xmlns:a16="http://schemas.microsoft.com/office/drawing/2014/main" id="{DB10814E-3F4D-1DF5-4EF4-EA5936FD656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376" y="1905845"/>
                    <a:ext cx="40288" cy="114326"/>
                    <a:chOff x="3097182" y="1903464"/>
                    <a:chExt cx="40288" cy="114326"/>
                  </a:xfrm>
                  <a:grpFill/>
                </p:grpSpPr>
                <p:sp>
                  <p:nvSpPr>
                    <p:cNvPr id="533" name="Oval 532">
                      <a:extLst>
                        <a:ext uri="{FF2B5EF4-FFF2-40B4-BE49-F238E27FC236}">
                          <a16:creationId xmlns:a16="http://schemas.microsoft.com/office/drawing/2014/main" id="{B007CFB2-8BF1-6C93-660A-00CB3C27F5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182" y="1903464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34" name="Straight Connector 533">
                      <a:extLst>
                        <a:ext uri="{FF2B5EF4-FFF2-40B4-BE49-F238E27FC236}">
                          <a16:creationId xmlns:a16="http://schemas.microsoft.com/office/drawing/2014/main" id="{E9AC5B8B-E9A5-77C3-E747-D93F23147CBE}"/>
                        </a:ext>
                      </a:extLst>
                    </p:cNvPr>
                    <p:cNvCxnSpPr>
                      <a:stCxn id="533" idx="4"/>
                    </p:cNvCxnSpPr>
                    <p:nvPr/>
                  </p:nvCxnSpPr>
                  <p:spPr>
                    <a:xfrm>
                      <a:off x="3113969" y="1947177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24" name="Group 799">
                    <a:extLst>
                      <a:ext uri="{FF2B5EF4-FFF2-40B4-BE49-F238E27FC236}">
                        <a16:creationId xmlns:a16="http://schemas.microsoft.com/office/drawing/2014/main" id="{960A7F12-5E26-99BB-A4FF-B2024E81209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596" y="1905845"/>
                    <a:ext cx="45325" cy="114326"/>
                    <a:chOff x="3098202" y="1903464"/>
                    <a:chExt cx="45325" cy="114326"/>
                  </a:xfrm>
                  <a:grpFill/>
                </p:grpSpPr>
                <p:sp>
                  <p:nvSpPr>
                    <p:cNvPr id="531" name="Oval 530">
                      <a:extLst>
                        <a:ext uri="{FF2B5EF4-FFF2-40B4-BE49-F238E27FC236}">
                          <a16:creationId xmlns:a16="http://schemas.microsoft.com/office/drawing/2014/main" id="{D9C5AFDD-FC8F-BEF6-3EF6-1C1916DEEB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02" y="1903464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32" name="Straight Connector 531">
                      <a:extLst>
                        <a:ext uri="{FF2B5EF4-FFF2-40B4-BE49-F238E27FC236}">
                          <a16:creationId xmlns:a16="http://schemas.microsoft.com/office/drawing/2014/main" id="{F80F36DC-9BB2-256E-D771-8C114C6CD7C5}"/>
                        </a:ext>
                      </a:extLst>
                    </p:cNvPr>
                    <p:cNvCxnSpPr>
                      <a:stCxn id="531" idx="4"/>
                    </p:cNvCxnSpPr>
                    <p:nvPr/>
                  </p:nvCxnSpPr>
                  <p:spPr>
                    <a:xfrm>
                      <a:off x="3120025" y="1947177"/>
                      <a:ext cx="1678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25" name="Group 800">
                    <a:extLst>
                      <a:ext uri="{FF2B5EF4-FFF2-40B4-BE49-F238E27FC236}">
                        <a16:creationId xmlns:a16="http://schemas.microsoft.com/office/drawing/2014/main" id="{9B35BE1A-6BD1-2DB3-2DD9-E26C302D310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1986" y="1895758"/>
                    <a:ext cx="45324" cy="110962"/>
                    <a:chOff x="3097692" y="1902902"/>
                    <a:chExt cx="45324" cy="110962"/>
                  </a:xfrm>
                  <a:grpFill/>
                </p:grpSpPr>
                <p:sp>
                  <p:nvSpPr>
                    <p:cNvPr id="529" name="Oval 528">
                      <a:extLst>
                        <a:ext uri="{FF2B5EF4-FFF2-40B4-BE49-F238E27FC236}">
                          <a16:creationId xmlns:a16="http://schemas.microsoft.com/office/drawing/2014/main" id="{D3672743-A4B8-3B1E-7ACD-71567016AB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692" y="1902902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30" name="Straight Connector 529">
                      <a:extLst>
                        <a:ext uri="{FF2B5EF4-FFF2-40B4-BE49-F238E27FC236}">
                          <a16:creationId xmlns:a16="http://schemas.microsoft.com/office/drawing/2014/main" id="{69DBE25F-1AFC-8CB5-8661-C2EB729195F6}"/>
                        </a:ext>
                      </a:extLst>
                    </p:cNvPr>
                    <p:cNvCxnSpPr>
                      <a:stCxn id="529" idx="4"/>
                    </p:cNvCxnSpPr>
                    <p:nvPr/>
                  </p:nvCxnSpPr>
                  <p:spPr>
                    <a:xfrm>
                      <a:off x="3119514" y="1946614"/>
                      <a:ext cx="1679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26" name="Group 801">
                    <a:extLst>
                      <a:ext uri="{FF2B5EF4-FFF2-40B4-BE49-F238E27FC236}">
                        <a16:creationId xmlns:a16="http://schemas.microsoft.com/office/drawing/2014/main" id="{9FB5CC1D-C735-6C6C-42F2-4D54EB1A0BB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5848" y="1895758"/>
                    <a:ext cx="48681" cy="110962"/>
                    <a:chOff x="3095354" y="1902902"/>
                    <a:chExt cx="48681" cy="110962"/>
                  </a:xfrm>
                  <a:grpFill/>
                </p:grpSpPr>
                <p:sp>
                  <p:nvSpPr>
                    <p:cNvPr id="527" name="Oval 526">
                      <a:extLst>
                        <a:ext uri="{FF2B5EF4-FFF2-40B4-BE49-F238E27FC236}">
                          <a16:creationId xmlns:a16="http://schemas.microsoft.com/office/drawing/2014/main" id="{7849579E-D3D9-3B2C-A86B-A8BD55567D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5354" y="1902902"/>
                      <a:ext cx="48681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28" name="Straight Connector 527">
                      <a:extLst>
                        <a:ext uri="{FF2B5EF4-FFF2-40B4-BE49-F238E27FC236}">
                          <a16:creationId xmlns:a16="http://schemas.microsoft.com/office/drawing/2014/main" id="{10841EFB-FD54-E7A1-87D6-C8DB84AE6E06}"/>
                        </a:ext>
                      </a:extLst>
                    </p:cNvPr>
                    <p:cNvCxnSpPr>
                      <a:stCxn id="527" idx="4"/>
                    </p:cNvCxnSpPr>
                    <p:nvPr/>
                  </p:nvCxnSpPr>
                  <p:spPr>
                    <a:xfrm>
                      <a:off x="3120533" y="1946614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510" name="Group 785">
                  <a:extLst>
                    <a:ext uri="{FF2B5EF4-FFF2-40B4-BE49-F238E27FC236}">
                      <a16:creationId xmlns:a16="http://schemas.microsoft.com/office/drawing/2014/main" id="{EA420616-509A-59C8-0FB9-39C8471C4B8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6137" y="1905845"/>
                  <a:ext cx="161152" cy="124413"/>
                  <a:chOff x="3123737" y="1896320"/>
                  <a:chExt cx="161152" cy="124413"/>
                </a:xfrm>
                <a:grpFill/>
              </p:grpSpPr>
              <p:grpSp>
                <p:nvGrpSpPr>
                  <p:cNvPr id="511" name="Group 786">
                    <a:extLst>
                      <a:ext uri="{FF2B5EF4-FFF2-40B4-BE49-F238E27FC236}">
                        <a16:creationId xmlns:a16="http://schemas.microsoft.com/office/drawing/2014/main" id="{2431DE9F-6CF3-7F19-26C5-50E5B84D328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3737" y="1913133"/>
                    <a:ext cx="43645" cy="107600"/>
                    <a:chOff x="3097543" y="1910752"/>
                    <a:chExt cx="43645" cy="107600"/>
                  </a:xfrm>
                  <a:grpFill/>
                </p:grpSpPr>
                <p:sp>
                  <p:nvSpPr>
                    <p:cNvPr id="521" name="Oval 520">
                      <a:extLst>
                        <a:ext uri="{FF2B5EF4-FFF2-40B4-BE49-F238E27FC236}">
                          <a16:creationId xmlns:a16="http://schemas.microsoft.com/office/drawing/2014/main" id="{9A6C34E6-401D-FCD4-7B4C-6834797468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43" y="1910752"/>
                      <a:ext cx="4364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22" name="Straight Connector 521">
                      <a:extLst>
                        <a:ext uri="{FF2B5EF4-FFF2-40B4-BE49-F238E27FC236}">
                          <a16:creationId xmlns:a16="http://schemas.microsoft.com/office/drawing/2014/main" id="{4BFAF0D4-1F4F-B1F7-1BEC-D643E5EBA038}"/>
                        </a:ext>
                      </a:extLst>
                    </p:cNvPr>
                    <p:cNvCxnSpPr>
                      <a:stCxn id="521" idx="4"/>
                    </p:cNvCxnSpPr>
                    <p:nvPr/>
                  </p:nvCxnSpPr>
                  <p:spPr>
                    <a:xfrm>
                      <a:off x="3121044" y="1954464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12" name="Group 787">
                    <a:extLst>
                      <a:ext uri="{FF2B5EF4-FFF2-40B4-BE49-F238E27FC236}">
                        <a16:creationId xmlns:a16="http://schemas.microsoft.com/office/drawing/2014/main" id="{EFAD2EF8-DCF2-CB75-4FE2-46BAEFD66A3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956" y="1913133"/>
                    <a:ext cx="45324" cy="107600"/>
                    <a:chOff x="3098562" y="1910752"/>
                    <a:chExt cx="45324" cy="107600"/>
                  </a:xfrm>
                  <a:grpFill/>
                </p:grpSpPr>
                <p:sp>
                  <p:nvSpPr>
                    <p:cNvPr id="519" name="Oval 518">
                      <a:extLst>
                        <a:ext uri="{FF2B5EF4-FFF2-40B4-BE49-F238E27FC236}">
                          <a16:creationId xmlns:a16="http://schemas.microsoft.com/office/drawing/2014/main" id="{5C0C7D51-ABC5-ED36-5ED1-1A9370C946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62" y="1910752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20" name="Straight Connector 519">
                      <a:extLst>
                        <a:ext uri="{FF2B5EF4-FFF2-40B4-BE49-F238E27FC236}">
                          <a16:creationId xmlns:a16="http://schemas.microsoft.com/office/drawing/2014/main" id="{B02BA660-3D36-DB32-6B80-458925723164}"/>
                        </a:ext>
                      </a:extLst>
                    </p:cNvPr>
                    <p:cNvCxnSpPr>
                      <a:stCxn id="519" idx="4"/>
                    </p:cNvCxnSpPr>
                    <p:nvPr/>
                  </p:nvCxnSpPr>
                  <p:spPr>
                    <a:xfrm>
                      <a:off x="3120384" y="1954464"/>
                      <a:ext cx="1679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13" name="Group 788">
                    <a:extLst>
                      <a:ext uri="{FF2B5EF4-FFF2-40B4-BE49-F238E27FC236}">
                        <a16:creationId xmlns:a16="http://schemas.microsoft.com/office/drawing/2014/main" id="{C5521FEE-71E7-20AF-E415-C73D502F0A4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345" y="1896320"/>
                    <a:ext cx="45325" cy="114326"/>
                    <a:chOff x="3098051" y="1903464"/>
                    <a:chExt cx="45325" cy="114326"/>
                  </a:xfrm>
                  <a:grpFill/>
                </p:grpSpPr>
                <p:sp>
                  <p:nvSpPr>
                    <p:cNvPr id="517" name="Oval 516">
                      <a:extLst>
                        <a:ext uri="{FF2B5EF4-FFF2-40B4-BE49-F238E27FC236}">
                          <a16:creationId xmlns:a16="http://schemas.microsoft.com/office/drawing/2014/main" id="{B5E019C2-CF1E-8A5A-BCC2-07D2EC94C1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51" y="1903464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18" name="Straight Connector 517">
                      <a:extLst>
                        <a:ext uri="{FF2B5EF4-FFF2-40B4-BE49-F238E27FC236}">
                          <a16:creationId xmlns:a16="http://schemas.microsoft.com/office/drawing/2014/main" id="{8234E8EF-901F-0D0F-F721-8907DAFC34E4}"/>
                        </a:ext>
                      </a:extLst>
                    </p:cNvPr>
                    <p:cNvCxnSpPr>
                      <a:stCxn id="517" idx="4"/>
                    </p:cNvCxnSpPr>
                    <p:nvPr/>
                  </p:nvCxnSpPr>
                  <p:spPr>
                    <a:xfrm>
                      <a:off x="3119875" y="1947177"/>
                      <a:ext cx="1678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14" name="Group 789">
                    <a:extLst>
                      <a:ext uri="{FF2B5EF4-FFF2-40B4-BE49-F238E27FC236}">
                        <a16:creationId xmlns:a16="http://schemas.microsoft.com/office/drawing/2014/main" id="{C3539AC1-8926-E506-66BC-5BC7FC63FC8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42922" y="1896320"/>
                    <a:ext cx="41967" cy="114326"/>
                    <a:chOff x="3102428" y="1903464"/>
                    <a:chExt cx="41967" cy="114326"/>
                  </a:xfrm>
                  <a:grpFill/>
                </p:grpSpPr>
                <p:sp>
                  <p:nvSpPr>
                    <p:cNvPr id="515" name="Oval 514">
                      <a:extLst>
                        <a:ext uri="{FF2B5EF4-FFF2-40B4-BE49-F238E27FC236}">
                          <a16:creationId xmlns:a16="http://schemas.microsoft.com/office/drawing/2014/main" id="{97AE32A6-31B4-0296-E1CD-CE567D1A82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2428" y="1903464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16" name="Straight Connector 515">
                      <a:extLst>
                        <a:ext uri="{FF2B5EF4-FFF2-40B4-BE49-F238E27FC236}">
                          <a16:creationId xmlns:a16="http://schemas.microsoft.com/office/drawing/2014/main" id="{5528A821-4ED8-B368-F58B-7E7ABD7EA77B}"/>
                        </a:ext>
                      </a:extLst>
                    </p:cNvPr>
                    <p:cNvCxnSpPr>
                      <a:stCxn id="515" idx="4"/>
                    </p:cNvCxnSpPr>
                    <p:nvPr/>
                  </p:nvCxnSpPr>
                  <p:spPr>
                    <a:xfrm>
                      <a:off x="3124251" y="1947177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5" name="Group 810">
                <a:extLst>
                  <a:ext uri="{FF2B5EF4-FFF2-40B4-BE49-F238E27FC236}">
                    <a16:creationId xmlns:a16="http://schemas.microsoft.com/office/drawing/2014/main" id="{67C4FE1D-A973-A227-C16A-A61257B208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41826" y="1859634"/>
                <a:ext cx="312234" cy="137863"/>
                <a:chOff x="3124369" y="1894776"/>
                <a:chExt cx="312234" cy="137863"/>
              </a:xfrm>
              <a:grpFill/>
            </p:grpSpPr>
            <p:grpSp>
              <p:nvGrpSpPr>
                <p:cNvPr id="483" name="Group 811">
                  <a:extLst>
                    <a:ext uri="{FF2B5EF4-FFF2-40B4-BE49-F238E27FC236}">
                      <a16:creationId xmlns:a16="http://schemas.microsoft.com/office/drawing/2014/main" id="{6B7B2734-59B0-2CD5-073C-65432EB8AD9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369" y="1894776"/>
                  <a:ext cx="159474" cy="121051"/>
                  <a:chOff x="3124369" y="1894776"/>
                  <a:chExt cx="159474" cy="121051"/>
                </a:xfrm>
                <a:grpFill/>
              </p:grpSpPr>
              <p:grpSp>
                <p:nvGrpSpPr>
                  <p:cNvPr id="497" name="Group 825">
                    <a:extLst>
                      <a:ext uri="{FF2B5EF4-FFF2-40B4-BE49-F238E27FC236}">
                        <a16:creationId xmlns:a16="http://schemas.microsoft.com/office/drawing/2014/main" id="{B82B839F-E0AF-8067-E402-E5EDEE4A369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369" y="1904863"/>
                    <a:ext cx="47003" cy="110964"/>
                    <a:chOff x="3098175" y="1902482"/>
                    <a:chExt cx="47003" cy="110964"/>
                  </a:xfrm>
                  <a:grpFill/>
                </p:grpSpPr>
                <p:sp>
                  <p:nvSpPr>
                    <p:cNvPr id="507" name="Oval 506">
                      <a:extLst>
                        <a:ext uri="{FF2B5EF4-FFF2-40B4-BE49-F238E27FC236}">
                          <a16:creationId xmlns:a16="http://schemas.microsoft.com/office/drawing/2014/main" id="{CEB23126-2443-13CB-8264-E18BF6B5E1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175" y="1902482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08" name="Straight Connector 507">
                      <a:extLst>
                        <a:ext uri="{FF2B5EF4-FFF2-40B4-BE49-F238E27FC236}">
                          <a16:creationId xmlns:a16="http://schemas.microsoft.com/office/drawing/2014/main" id="{AE23D03E-A373-93A3-524F-267FC7E14A78}"/>
                        </a:ext>
                      </a:extLst>
                    </p:cNvPr>
                    <p:cNvCxnSpPr>
                      <a:stCxn id="507" idx="4"/>
                    </p:cNvCxnSpPr>
                    <p:nvPr/>
                  </p:nvCxnSpPr>
                  <p:spPr>
                    <a:xfrm>
                      <a:off x="3121677" y="1947876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98" name="Group 826">
                    <a:extLst>
                      <a:ext uri="{FF2B5EF4-FFF2-40B4-BE49-F238E27FC236}">
                        <a16:creationId xmlns:a16="http://schemas.microsoft.com/office/drawing/2014/main" id="{F6CDDBED-980D-57BB-70B1-F69B9A34AC1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909" y="1904863"/>
                    <a:ext cx="40288" cy="110964"/>
                    <a:chOff x="3097515" y="1902482"/>
                    <a:chExt cx="40288" cy="110964"/>
                  </a:xfrm>
                  <a:grpFill/>
                </p:grpSpPr>
                <p:sp>
                  <p:nvSpPr>
                    <p:cNvPr id="505" name="Oval 504">
                      <a:extLst>
                        <a:ext uri="{FF2B5EF4-FFF2-40B4-BE49-F238E27FC236}">
                          <a16:creationId xmlns:a16="http://schemas.microsoft.com/office/drawing/2014/main" id="{35A8C7BF-DA72-4A5F-DA25-C79DA91E3E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15" y="1902482"/>
                      <a:ext cx="40288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06" name="Straight Connector 505">
                      <a:extLst>
                        <a:ext uri="{FF2B5EF4-FFF2-40B4-BE49-F238E27FC236}">
                          <a16:creationId xmlns:a16="http://schemas.microsoft.com/office/drawing/2014/main" id="{C3A5BB52-4AA9-0AA3-393D-0F2F23FF53A2}"/>
                        </a:ext>
                      </a:extLst>
                    </p:cNvPr>
                    <p:cNvCxnSpPr>
                      <a:stCxn id="505" idx="4"/>
                    </p:cNvCxnSpPr>
                    <p:nvPr/>
                  </p:nvCxnSpPr>
                  <p:spPr>
                    <a:xfrm>
                      <a:off x="3119339" y="1947876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99" name="Group 827">
                    <a:extLst>
                      <a:ext uri="{FF2B5EF4-FFF2-40B4-BE49-F238E27FC236}">
                        <a16:creationId xmlns:a16="http://schemas.microsoft.com/office/drawing/2014/main" id="{61ADC7F1-7C58-2B68-AFD5-94EA251BCEA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978" y="1894776"/>
                    <a:ext cx="45325" cy="110963"/>
                    <a:chOff x="3098684" y="1901920"/>
                    <a:chExt cx="45325" cy="110963"/>
                  </a:xfrm>
                  <a:grpFill/>
                </p:grpSpPr>
                <p:sp>
                  <p:nvSpPr>
                    <p:cNvPr id="503" name="Oval 502">
                      <a:extLst>
                        <a:ext uri="{FF2B5EF4-FFF2-40B4-BE49-F238E27FC236}">
                          <a16:creationId xmlns:a16="http://schemas.microsoft.com/office/drawing/2014/main" id="{6D369AF2-D62D-ED55-C9EF-46EA67ADA5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684" y="1901920"/>
                      <a:ext cx="45325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04" name="Straight Connector 503">
                      <a:extLst>
                        <a:ext uri="{FF2B5EF4-FFF2-40B4-BE49-F238E27FC236}">
                          <a16:creationId xmlns:a16="http://schemas.microsoft.com/office/drawing/2014/main" id="{8423FB83-0CAD-D30D-B613-39DD0E8E6211}"/>
                        </a:ext>
                      </a:extLst>
                    </p:cNvPr>
                    <p:cNvCxnSpPr>
                      <a:stCxn id="503" idx="4"/>
                    </p:cNvCxnSpPr>
                    <p:nvPr/>
                  </p:nvCxnSpPr>
                  <p:spPr>
                    <a:xfrm>
                      <a:off x="3120507" y="1940588"/>
                      <a:ext cx="1678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00" name="Group 828">
                    <a:extLst>
                      <a:ext uri="{FF2B5EF4-FFF2-40B4-BE49-F238E27FC236}">
                        <a16:creationId xmlns:a16="http://schemas.microsoft.com/office/drawing/2014/main" id="{F69F9E95-0A62-B73C-2509-DEA5D03A993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5162" y="1894776"/>
                    <a:ext cx="48681" cy="110963"/>
                    <a:chOff x="3094668" y="1901920"/>
                    <a:chExt cx="48681" cy="110963"/>
                  </a:xfrm>
                  <a:grpFill/>
                </p:grpSpPr>
                <p:sp>
                  <p:nvSpPr>
                    <p:cNvPr id="501" name="Oval 500">
                      <a:extLst>
                        <a:ext uri="{FF2B5EF4-FFF2-40B4-BE49-F238E27FC236}">
                          <a16:creationId xmlns:a16="http://schemas.microsoft.com/office/drawing/2014/main" id="{22336CEE-5513-A4B5-F6A2-2F465075E6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4668" y="1901920"/>
                      <a:ext cx="48681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02" name="Straight Connector 501">
                      <a:extLst>
                        <a:ext uri="{FF2B5EF4-FFF2-40B4-BE49-F238E27FC236}">
                          <a16:creationId xmlns:a16="http://schemas.microsoft.com/office/drawing/2014/main" id="{58D27002-96E3-9035-07F1-83B038D85921}"/>
                        </a:ext>
                      </a:extLst>
                    </p:cNvPr>
                    <p:cNvCxnSpPr>
                      <a:stCxn id="501" idx="4"/>
                    </p:cNvCxnSpPr>
                    <p:nvPr/>
                  </p:nvCxnSpPr>
                  <p:spPr>
                    <a:xfrm>
                      <a:off x="3119847" y="194058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84" name="Group 812">
                  <a:extLst>
                    <a:ext uri="{FF2B5EF4-FFF2-40B4-BE49-F238E27FC236}">
                      <a16:creationId xmlns:a16="http://schemas.microsoft.com/office/drawing/2014/main" id="{2DEC5175-3B47-DDF5-DB5F-28A8D404957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7129" y="1904863"/>
                  <a:ext cx="159474" cy="127776"/>
                  <a:chOff x="3124729" y="1895338"/>
                  <a:chExt cx="159474" cy="127776"/>
                </a:xfrm>
                <a:grpFill/>
              </p:grpSpPr>
              <p:grpSp>
                <p:nvGrpSpPr>
                  <p:cNvPr id="485" name="Group 813">
                    <a:extLst>
                      <a:ext uri="{FF2B5EF4-FFF2-40B4-BE49-F238E27FC236}">
                        <a16:creationId xmlns:a16="http://schemas.microsoft.com/office/drawing/2014/main" id="{CB378C56-DD35-9DF8-BE65-65A6D5A2B06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729" y="1905426"/>
                    <a:ext cx="47003" cy="117688"/>
                    <a:chOff x="3098535" y="1903045"/>
                    <a:chExt cx="47003" cy="117688"/>
                  </a:xfrm>
                  <a:grpFill/>
                </p:grpSpPr>
                <p:sp>
                  <p:nvSpPr>
                    <p:cNvPr id="495" name="Oval 494">
                      <a:extLst>
                        <a:ext uri="{FF2B5EF4-FFF2-40B4-BE49-F238E27FC236}">
                          <a16:creationId xmlns:a16="http://schemas.microsoft.com/office/drawing/2014/main" id="{C87789AA-116D-774B-457B-F29991F8A92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35" y="1903045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96" name="Straight Connector 495">
                      <a:extLst>
                        <a:ext uri="{FF2B5EF4-FFF2-40B4-BE49-F238E27FC236}">
                          <a16:creationId xmlns:a16="http://schemas.microsoft.com/office/drawing/2014/main" id="{4304E00A-F98B-76E4-1218-F778C1CEE8E2}"/>
                        </a:ext>
                      </a:extLst>
                    </p:cNvPr>
                    <p:cNvCxnSpPr>
                      <a:stCxn id="495" idx="4"/>
                    </p:cNvCxnSpPr>
                    <p:nvPr/>
                  </p:nvCxnSpPr>
                  <p:spPr>
                    <a:xfrm>
                      <a:off x="3122036" y="194843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86" name="Group 814">
                    <a:extLst>
                      <a:ext uri="{FF2B5EF4-FFF2-40B4-BE49-F238E27FC236}">
                        <a16:creationId xmlns:a16="http://schemas.microsoft.com/office/drawing/2014/main" id="{F78412B9-A0ED-3FC1-AB22-B583942761A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270" y="1905426"/>
                    <a:ext cx="45324" cy="117688"/>
                    <a:chOff x="3097876" y="1903045"/>
                    <a:chExt cx="45324" cy="117688"/>
                  </a:xfrm>
                  <a:grpFill/>
                </p:grpSpPr>
                <p:sp>
                  <p:nvSpPr>
                    <p:cNvPr id="493" name="Oval 492">
                      <a:extLst>
                        <a:ext uri="{FF2B5EF4-FFF2-40B4-BE49-F238E27FC236}">
                          <a16:creationId xmlns:a16="http://schemas.microsoft.com/office/drawing/2014/main" id="{991A4795-48F9-6618-09EF-50CCDF3210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876" y="1903045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94" name="Straight Connector 493">
                      <a:extLst>
                        <a:ext uri="{FF2B5EF4-FFF2-40B4-BE49-F238E27FC236}">
                          <a16:creationId xmlns:a16="http://schemas.microsoft.com/office/drawing/2014/main" id="{C0EC6590-71B0-681D-5879-76BC782B4287}"/>
                        </a:ext>
                      </a:extLst>
                    </p:cNvPr>
                    <p:cNvCxnSpPr>
                      <a:stCxn id="493" idx="4"/>
                    </p:cNvCxnSpPr>
                    <p:nvPr/>
                  </p:nvCxnSpPr>
                  <p:spPr>
                    <a:xfrm>
                      <a:off x="3119698" y="1948438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87" name="Group 815">
                    <a:extLst>
                      <a:ext uri="{FF2B5EF4-FFF2-40B4-BE49-F238E27FC236}">
                        <a16:creationId xmlns:a16="http://schemas.microsoft.com/office/drawing/2014/main" id="{BB3126D1-230C-A1D6-1E6A-FBB20A4C1D1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053" y="1895338"/>
                    <a:ext cx="38609" cy="110964"/>
                    <a:chOff x="3105759" y="1902482"/>
                    <a:chExt cx="38609" cy="110964"/>
                  </a:xfrm>
                  <a:grpFill/>
                </p:grpSpPr>
                <p:sp>
                  <p:nvSpPr>
                    <p:cNvPr id="491" name="Oval 490">
                      <a:extLst>
                        <a:ext uri="{FF2B5EF4-FFF2-40B4-BE49-F238E27FC236}">
                          <a16:creationId xmlns:a16="http://schemas.microsoft.com/office/drawing/2014/main" id="{D9A18ADE-3552-B594-2F9E-92910EF9F0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759" y="1902482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92" name="Straight Connector 491">
                      <a:extLst>
                        <a:ext uri="{FF2B5EF4-FFF2-40B4-BE49-F238E27FC236}">
                          <a16:creationId xmlns:a16="http://schemas.microsoft.com/office/drawing/2014/main" id="{B8E061DC-39AE-AF32-58FF-46F98D63D015}"/>
                        </a:ext>
                      </a:extLst>
                    </p:cNvPr>
                    <p:cNvCxnSpPr>
                      <a:stCxn id="491" idx="4"/>
                    </p:cNvCxnSpPr>
                    <p:nvPr/>
                  </p:nvCxnSpPr>
                  <p:spPr>
                    <a:xfrm>
                      <a:off x="3122546" y="1947876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88" name="Group 816">
                    <a:extLst>
                      <a:ext uri="{FF2B5EF4-FFF2-40B4-BE49-F238E27FC236}">
                        <a16:creationId xmlns:a16="http://schemas.microsoft.com/office/drawing/2014/main" id="{21A1A541-10A0-1588-77AF-59AF93943D4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5521" y="1895338"/>
                    <a:ext cx="48682" cy="110964"/>
                    <a:chOff x="3095027" y="1902482"/>
                    <a:chExt cx="48682" cy="110964"/>
                  </a:xfrm>
                  <a:grpFill/>
                </p:grpSpPr>
                <p:sp>
                  <p:nvSpPr>
                    <p:cNvPr id="489" name="Oval 488">
                      <a:extLst>
                        <a:ext uri="{FF2B5EF4-FFF2-40B4-BE49-F238E27FC236}">
                          <a16:creationId xmlns:a16="http://schemas.microsoft.com/office/drawing/2014/main" id="{F0E80C22-091F-4A19-68D4-3A004A9303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5027" y="1902482"/>
                      <a:ext cx="48682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90" name="Straight Connector 489">
                      <a:extLst>
                        <a:ext uri="{FF2B5EF4-FFF2-40B4-BE49-F238E27FC236}">
                          <a16:creationId xmlns:a16="http://schemas.microsoft.com/office/drawing/2014/main" id="{6FC4FF35-C648-95A5-10E7-C34869F2BA01}"/>
                        </a:ext>
                      </a:extLst>
                    </p:cNvPr>
                    <p:cNvCxnSpPr>
                      <a:stCxn id="489" idx="4"/>
                    </p:cNvCxnSpPr>
                    <p:nvPr/>
                  </p:nvCxnSpPr>
                  <p:spPr>
                    <a:xfrm>
                      <a:off x="3118529" y="1947876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456" name="Group 837">
                <a:extLst>
                  <a:ext uri="{FF2B5EF4-FFF2-40B4-BE49-F238E27FC236}">
                    <a16:creationId xmlns:a16="http://schemas.microsoft.com/office/drawing/2014/main" id="{91B3CFCD-31F7-A9CE-2E9C-539FF94B9CC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749023" y="1857952"/>
                <a:ext cx="312234" cy="134500"/>
                <a:chOff x="3124385" y="1895475"/>
                <a:chExt cx="312234" cy="134500"/>
              </a:xfrm>
              <a:grpFill/>
            </p:grpSpPr>
            <p:grpSp>
              <p:nvGrpSpPr>
                <p:cNvPr id="457" name="Group 838">
                  <a:extLst>
                    <a:ext uri="{FF2B5EF4-FFF2-40B4-BE49-F238E27FC236}">
                      <a16:creationId xmlns:a16="http://schemas.microsoft.com/office/drawing/2014/main" id="{D7372257-B698-BEAD-F605-E9235E853D5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385" y="1895475"/>
                  <a:ext cx="159475" cy="124413"/>
                  <a:chOff x="3124385" y="1895475"/>
                  <a:chExt cx="159475" cy="124413"/>
                </a:xfrm>
                <a:grpFill/>
              </p:grpSpPr>
              <p:grpSp>
                <p:nvGrpSpPr>
                  <p:cNvPr id="471" name="Group 852">
                    <a:extLst>
                      <a:ext uri="{FF2B5EF4-FFF2-40B4-BE49-F238E27FC236}">
                        <a16:creationId xmlns:a16="http://schemas.microsoft.com/office/drawing/2014/main" id="{8623DAF2-003D-0E1F-C884-C88591D994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385" y="1905562"/>
                    <a:ext cx="45325" cy="114326"/>
                    <a:chOff x="3098191" y="1903181"/>
                    <a:chExt cx="45325" cy="114326"/>
                  </a:xfrm>
                  <a:grpFill/>
                </p:grpSpPr>
                <p:sp>
                  <p:nvSpPr>
                    <p:cNvPr id="481" name="Oval 480">
                      <a:extLst>
                        <a:ext uri="{FF2B5EF4-FFF2-40B4-BE49-F238E27FC236}">
                          <a16:creationId xmlns:a16="http://schemas.microsoft.com/office/drawing/2014/main" id="{405F6F26-84B2-E000-96FC-484C82820B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191" y="1903181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82" name="Straight Connector 481">
                      <a:extLst>
                        <a:ext uri="{FF2B5EF4-FFF2-40B4-BE49-F238E27FC236}">
                          <a16:creationId xmlns:a16="http://schemas.microsoft.com/office/drawing/2014/main" id="{47E5886E-70B7-600D-833E-1A0FB7095FFC}"/>
                        </a:ext>
                      </a:extLst>
                    </p:cNvPr>
                    <p:cNvCxnSpPr>
                      <a:stCxn id="481" idx="4"/>
                    </p:cNvCxnSpPr>
                    <p:nvPr/>
                  </p:nvCxnSpPr>
                  <p:spPr>
                    <a:xfrm>
                      <a:off x="3121692" y="1946894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2" name="Group 853">
                    <a:extLst>
                      <a:ext uri="{FF2B5EF4-FFF2-40B4-BE49-F238E27FC236}">
                        <a16:creationId xmlns:a16="http://schemas.microsoft.com/office/drawing/2014/main" id="{871D2279-587B-562D-C41D-8939B450982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9926" y="1905562"/>
                    <a:ext cx="41966" cy="114326"/>
                    <a:chOff x="3097532" y="1903181"/>
                    <a:chExt cx="41966" cy="114326"/>
                  </a:xfrm>
                  <a:grpFill/>
                </p:grpSpPr>
                <p:sp>
                  <p:nvSpPr>
                    <p:cNvPr id="479" name="Oval 478">
                      <a:extLst>
                        <a:ext uri="{FF2B5EF4-FFF2-40B4-BE49-F238E27FC236}">
                          <a16:creationId xmlns:a16="http://schemas.microsoft.com/office/drawing/2014/main" id="{32622D27-4D5C-CB68-D633-5AF9A7EAF5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32" y="1903181"/>
                      <a:ext cx="41966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80" name="Straight Connector 479">
                      <a:extLst>
                        <a:ext uri="{FF2B5EF4-FFF2-40B4-BE49-F238E27FC236}">
                          <a16:creationId xmlns:a16="http://schemas.microsoft.com/office/drawing/2014/main" id="{F8775C4C-20D8-C433-941B-B31B20B98E65}"/>
                        </a:ext>
                      </a:extLst>
                    </p:cNvPr>
                    <p:cNvCxnSpPr>
                      <a:stCxn id="479" idx="4"/>
                    </p:cNvCxnSpPr>
                    <p:nvPr/>
                  </p:nvCxnSpPr>
                  <p:spPr>
                    <a:xfrm>
                      <a:off x="3121034" y="1946894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3" name="Group 854">
                    <a:extLst>
                      <a:ext uri="{FF2B5EF4-FFF2-40B4-BE49-F238E27FC236}">
                        <a16:creationId xmlns:a16="http://schemas.microsoft.com/office/drawing/2014/main" id="{02013B3F-B8A5-EED0-9E7C-96B860F0833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995" y="1895475"/>
                    <a:ext cx="45324" cy="107601"/>
                    <a:chOff x="3098701" y="1902619"/>
                    <a:chExt cx="45324" cy="107601"/>
                  </a:xfrm>
                  <a:grpFill/>
                </p:grpSpPr>
                <p:sp>
                  <p:nvSpPr>
                    <p:cNvPr id="477" name="Oval 476">
                      <a:extLst>
                        <a:ext uri="{FF2B5EF4-FFF2-40B4-BE49-F238E27FC236}">
                          <a16:creationId xmlns:a16="http://schemas.microsoft.com/office/drawing/2014/main" id="{F815430A-C096-CCFC-8AFE-B1699C1136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701" y="1902619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78" name="Straight Connector 477">
                      <a:extLst>
                        <a:ext uri="{FF2B5EF4-FFF2-40B4-BE49-F238E27FC236}">
                          <a16:creationId xmlns:a16="http://schemas.microsoft.com/office/drawing/2014/main" id="{63915696-6F48-2692-9F81-D6810E82ED32}"/>
                        </a:ext>
                      </a:extLst>
                    </p:cNvPr>
                    <p:cNvCxnSpPr>
                      <a:stCxn id="477" idx="4"/>
                    </p:cNvCxnSpPr>
                    <p:nvPr/>
                  </p:nvCxnSpPr>
                  <p:spPr>
                    <a:xfrm>
                      <a:off x="3122202" y="1946332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74" name="Group 855">
                    <a:extLst>
                      <a:ext uri="{FF2B5EF4-FFF2-40B4-BE49-F238E27FC236}">
                        <a16:creationId xmlns:a16="http://schemas.microsoft.com/office/drawing/2014/main" id="{AE56D129-DAFC-2FA9-C2D3-07019479A10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535" y="1895475"/>
                    <a:ext cx="45325" cy="107601"/>
                    <a:chOff x="3098041" y="1902619"/>
                    <a:chExt cx="45325" cy="107601"/>
                  </a:xfrm>
                  <a:grpFill/>
                </p:grpSpPr>
                <p:sp>
                  <p:nvSpPr>
                    <p:cNvPr id="475" name="Oval 474">
                      <a:extLst>
                        <a:ext uri="{FF2B5EF4-FFF2-40B4-BE49-F238E27FC236}">
                          <a16:creationId xmlns:a16="http://schemas.microsoft.com/office/drawing/2014/main" id="{2A279E26-1A87-A662-DFF6-3C0B52EAFA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41" y="1902619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76" name="Straight Connector 475">
                      <a:extLst>
                        <a:ext uri="{FF2B5EF4-FFF2-40B4-BE49-F238E27FC236}">
                          <a16:creationId xmlns:a16="http://schemas.microsoft.com/office/drawing/2014/main" id="{3972949C-CEC8-7927-1521-51CA02386FB9}"/>
                        </a:ext>
                      </a:extLst>
                    </p:cNvPr>
                    <p:cNvCxnSpPr>
                      <a:stCxn id="475" idx="4"/>
                    </p:cNvCxnSpPr>
                    <p:nvPr/>
                  </p:nvCxnSpPr>
                  <p:spPr>
                    <a:xfrm>
                      <a:off x="3121542" y="1946332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58" name="Group 839">
                  <a:extLst>
                    <a:ext uri="{FF2B5EF4-FFF2-40B4-BE49-F238E27FC236}">
                      <a16:creationId xmlns:a16="http://schemas.microsoft.com/office/drawing/2014/main" id="{EBAC138C-16B9-2F12-74AA-9BA8D2B4E70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77146" y="1905562"/>
                  <a:ext cx="159473" cy="124413"/>
                  <a:chOff x="3124746" y="1896037"/>
                  <a:chExt cx="159473" cy="124413"/>
                </a:xfrm>
                <a:grpFill/>
              </p:grpSpPr>
              <p:grpSp>
                <p:nvGrpSpPr>
                  <p:cNvPr id="459" name="Group 840">
                    <a:extLst>
                      <a:ext uri="{FF2B5EF4-FFF2-40B4-BE49-F238E27FC236}">
                        <a16:creationId xmlns:a16="http://schemas.microsoft.com/office/drawing/2014/main" id="{3AC9FBC6-9B95-0F6A-0691-BF57B270BD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24746" y="1912850"/>
                    <a:ext cx="45324" cy="107600"/>
                    <a:chOff x="3098552" y="1910469"/>
                    <a:chExt cx="45324" cy="107600"/>
                  </a:xfrm>
                  <a:grpFill/>
                </p:grpSpPr>
                <p:sp>
                  <p:nvSpPr>
                    <p:cNvPr id="469" name="Oval 468">
                      <a:extLst>
                        <a:ext uri="{FF2B5EF4-FFF2-40B4-BE49-F238E27FC236}">
                          <a16:creationId xmlns:a16="http://schemas.microsoft.com/office/drawing/2014/main" id="{94144B01-EB8F-1F4D-033F-6F767835A8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552" y="1910469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70" name="Straight Connector 469">
                      <a:extLst>
                        <a:ext uri="{FF2B5EF4-FFF2-40B4-BE49-F238E27FC236}">
                          <a16:creationId xmlns:a16="http://schemas.microsoft.com/office/drawing/2014/main" id="{1C65EEE9-4165-8E31-F39C-C4B019983B32}"/>
                        </a:ext>
                      </a:extLst>
                    </p:cNvPr>
                    <p:cNvCxnSpPr>
                      <a:stCxn id="469" idx="4"/>
                    </p:cNvCxnSpPr>
                    <p:nvPr/>
                  </p:nvCxnSpPr>
                  <p:spPr>
                    <a:xfrm>
                      <a:off x="3122053" y="1947456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60" name="Group 841">
                    <a:extLst>
                      <a:ext uri="{FF2B5EF4-FFF2-40B4-BE49-F238E27FC236}">
                        <a16:creationId xmlns:a16="http://schemas.microsoft.com/office/drawing/2014/main" id="{021D5E2C-86E3-423A-C597-3ED39219FB9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00286" y="1912850"/>
                    <a:ext cx="45325" cy="107600"/>
                    <a:chOff x="3097892" y="1910469"/>
                    <a:chExt cx="45325" cy="107600"/>
                  </a:xfrm>
                  <a:grpFill/>
                </p:grpSpPr>
                <p:sp>
                  <p:nvSpPr>
                    <p:cNvPr id="467" name="Oval 466">
                      <a:extLst>
                        <a:ext uri="{FF2B5EF4-FFF2-40B4-BE49-F238E27FC236}">
                          <a16:creationId xmlns:a16="http://schemas.microsoft.com/office/drawing/2014/main" id="{D322215B-09BE-253F-D184-F7DD6A891B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892" y="1910469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68" name="Straight Connector 467">
                      <a:extLst>
                        <a:ext uri="{FF2B5EF4-FFF2-40B4-BE49-F238E27FC236}">
                          <a16:creationId xmlns:a16="http://schemas.microsoft.com/office/drawing/2014/main" id="{31B9D640-0C6C-6705-FF13-FE8DB8A42CFB}"/>
                        </a:ext>
                      </a:extLst>
                    </p:cNvPr>
                    <p:cNvCxnSpPr>
                      <a:stCxn id="467" idx="4"/>
                    </p:cNvCxnSpPr>
                    <p:nvPr/>
                  </p:nvCxnSpPr>
                  <p:spPr>
                    <a:xfrm>
                      <a:off x="3121393" y="1947456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61" name="Group 842">
                    <a:extLst>
                      <a:ext uri="{FF2B5EF4-FFF2-40B4-BE49-F238E27FC236}">
                        <a16:creationId xmlns:a16="http://schemas.microsoft.com/office/drawing/2014/main" id="{BD1492C5-D6CB-9D01-8C16-53FD55C0A93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069" y="1896037"/>
                    <a:ext cx="38610" cy="114326"/>
                    <a:chOff x="3105775" y="1903181"/>
                    <a:chExt cx="38610" cy="114326"/>
                  </a:xfrm>
                  <a:grpFill/>
                </p:grpSpPr>
                <p:sp>
                  <p:nvSpPr>
                    <p:cNvPr id="465" name="Oval 464">
                      <a:extLst>
                        <a:ext uri="{FF2B5EF4-FFF2-40B4-BE49-F238E27FC236}">
                          <a16:creationId xmlns:a16="http://schemas.microsoft.com/office/drawing/2014/main" id="{D15B8007-4BED-A5BD-E469-D39E5930B1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105775" y="1903181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66" name="Straight Connector 465">
                      <a:extLst>
                        <a:ext uri="{FF2B5EF4-FFF2-40B4-BE49-F238E27FC236}">
                          <a16:creationId xmlns:a16="http://schemas.microsoft.com/office/drawing/2014/main" id="{70AC5230-9E32-08DA-FB17-A39A00C17CCA}"/>
                        </a:ext>
                      </a:extLst>
                    </p:cNvPr>
                    <p:cNvCxnSpPr>
                      <a:stCxn id="465" idx="4"/>
                    </p:cNvCxnSpPr>
                    <p:nvPr/>
                  </p:nvCxnSpPr>
                  <p:spPr>
                    <a:xfrm>
                      <a:off x="3124241" y="1946894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62" name="Group 843">
                    <a:extLst>
                      <a:ext uri="{FF2B5EF4-FFF2-40B4-BE49-F238E27FC236}">
                        <a16:creationId xmlns:a16="http://schemas.microsoft.com/office/drawing/2014/main" id="{11625F10-7ECA-806F-470B-8B5B4B1243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895" y="1896037"/>
                    <a:ext cx="45324" cy="114326"/>
                    <a:chOff x="3098401" y="1903181"/>
                    <a:chExt cx="45324" cy="114326"/>
                  </a:xfrm>
                  <a:grpFill/>
                </p:grpSpPr>
                <p:sp>
                  <p:nvSpPr>
                    <p:cNvPr id="463" name="Oval 462">
                      <a:extLst>
                        <a:ext uri="{FF2B5EF4-FFF2-40B4-BE49-F238E27FC236}">
                          <a16:creationId xmlns:a16="http://schemas.microsoft.com/office/drawing/2014/main" id="{0EB7E209-EDFE-77EF-2A6E-8DFFF85639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401" y="1903181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64" name="Straight Connector 463">
                      <a:extLst>
                        <a:ext uri="{FF2B5EF4-FFF2-40B4-BE49-F238E27FC236}">
                          <a16:creationId xmlns:a16="http://schemas.microsoft.com/office/drawing/2014/main" id="{1FC62ACE-CD54-9318-A760-81352D9488D1}"/>
                        </a:ext>
                      </a:extLst>
                    </p:cNvPr>
                    <p:cNvCxnSpPr>
                      <a:stCxn id="463" idx="4"/>
                    </p:cNvCxnSpPr>
                    <p:nvPr/>
                  </p:nvCxnSpPr>
                  <p:spPr>
                    <a:xfrm>
                      <a:off x="3121903" y="1946894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  <p:grpSp>
          <p:nvGrpSpPr>
            <p:cNvPr id="8" name="Group 865">
              <a:extLst>
                <a:ext uri="{FF2B5EF4-FFF2-40B4-BE49-F238E27FC236}">
                  <a16:creationId xmlns:a16="http://schemas.microsoft.com/office/drawing/2014/main" id="{2F294414-833A-7B07-FD11-C496BC2C05E2}"/>
                </a:ext>
              </a:extLst>
            </p:cNvPr>
            <p:cNvGrpSpPr>
              <a:grpSpLocks/>
            </p:cNvGrpSpPr>
            <p:nvPr/>
          </p:nvGrpSpPr>
          <p:grpSpPr bwMode="auto">
            <a:xfrm rot="21540000" flipV="1">
              <a:off x="3110128" y="1990796"/>
              <a:ext cx="4925397" cy="178030"/>
              <a:chOff x="3112057" y="1875236"/>
              <a:chExt cx="4925397" cy="178030"/>
            </a:xfrm>
            <a:grpFill/>
          </p:grpSpPr>
          <p:grpSp>
            <p:nvGrpSpPr>
              <p:cNvPr id="9" name="Group 866">
                <a:extLst>
                  <a:ext uri="{FF2B5EF4-FFF2-40B4-BE49-F238E27FC236}">
                    <a16:creationId xmlns:a16="http://schemas.microsoft.com/office/drawing/2014/main" id="{E0680C1F-A68F-CE8D-5E48-1B8153F522A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12057" y="1914384"/>
                <a:ext cx="312164" cy="130818"/>
                <a:chOff x="3112057" y="1914384"/>
                <a:chExt cx="312164" cy="130818"/>
              </a:xfrm>
              <a:grpFill/>
            </p:grpSpPr>
            <p:grpSp>
              <p:nvGrpSpPr>
                <p:cNvPr id="415" name="Group 1288">
                  <a:extLst>
                    <a:ext uri="{FF2B5EF4-FFF2-40B4-BE49-F238E27FC236}">
                      <a16:creationId xmlns:a16="http://schemas.microsoft.com/office/drawing/2014/main" id="{861B9D4D-895C-6809-EEDD-56058741FCB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2057" y="1915586"/>
                  <a:ext cx="164404" cy="123676"/>
                  <a:chOff x="3112057" y="1915586"/>
                  <a:chExt cx="164404" cy="123676"/>
                </a:xfrm>
                <a:grpFill/>
              </p:grpSpPr>
              <p:grpSp>
                <p:nvGrpSpPr>
                  <p:cNvPr id="429" name="Group 1302">
                    <a:extLst>
                      <a:ext uri="{FF2B5EF4-FFF2-40B4-BE49-F238E27FC236}">
                        <a16:creationId xmlns:a16="http://schemas.microsoft.com/office/drawing/2014/main" id="{5F09100C-446D-9251-097C-768269165A3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12057" y="1922787"/>
                    <a:ext cx="43645" cy="114434"/>
                    <a:chOff x="3085863" y="1920406"/>
                    <a:chExt cx="43645" cy="114434"/>
                  </a:xfrm>
                  <a:grpFill/>
                </p:grpSpPr>
                <p:sp>
                  <p:nvSpPr>
                    <p:cNvPr id="439" name="Oval 438">
                      <a:extLst>
                        <a:ext uri="{FF2B5EF4-FFF2-40B4-BE49-F238E27FC236}">
                          <a16:creationId xmlns:a16="http://schemas.microsoft.com/office/drawing/2014/main" id="{D3872043-8F51-F3D7-8F25-DF318E17CD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5863" y="1920406"/>
                      <a:ext cx="4364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40" name="Straight Connector 439">
                      <a:extLst>
                        <a:ext uri="{FF2B5EF4-FFF2-40B4-BE49-F238E27FC236}">
                          <a16:creationId xmlns:a16="http://schemas.microsoft.com/office/drawing/2014/main" id="{DC6C8A2A-ECE4-61D0-6E06-CD06EAB4CEB1}"/>
                        </a:ext>
                      </a:extLst>
                    </p:cNvPr>
                    <p:cNvCxnSpPr>
                      <a:stCxn id="439" idx="4"/>
                    </p:cNvCxnSpPr>
                    <p:nvPr/>
                  </p:nvCxnSpPr>
                  <p:spPr>
                    <a:xfrm>
                      <a:off x="3101953" y="1962545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30" name="Group 1303">
                    <a:extLst>
                      <a:ext uri="{FF2B5EF4-FFF2-40B4-BE49-F238E27FC236}">
                        <a16:creationId xmlns:a16="http://schemas.microsoft.com/office/drawing/2014/main" id="{AC77FC49-B608-797F-1F37-007EFCA80BD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990" y="1931655"/>
                    <a:ext cx="45325" cy="107607"/>
                    <a:chOff x="3078596" y="1929274"/>
                    <a:chExt cx="45325" cy="107607"/>
                  </a:xfrm>
                  <a:grpFill/>
                </p:grpSpPr>
                <p:sp>
                  <p:nvSpPr>
                    <p:cNvPr id="437" name="Oval 436">
                      <a:extLst>
                        <a:ext uri="{FF2B5EF4-FFF2-40B4-BE49-F238E27FC236}">
                          <a16:creationId xmlns:a16="http://schemas.microsoft.com/office/drawing/2014/main" id="{A2CF69A7-E618-ECB5-691A-039B70A75B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596" y="1929274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38" name="Straight Connector 437">
                      <a:extLst>
                        <a:ext uri="{FF2B5EF4-FFF2-40B4-BE49-F238E27FC236}">
                          <a16:creationId xmlns:a16="http://schemas.microsoft.com/office/drawing/2014/main" id="{1F7A4418-BD23-FFCB-A50E-412E2BAFFC22}"/>
                        </a:ext>
                      </a:extLst>
                    </p:cNvPr>
                    <p:cNvCxnSpPr>
                      <a:stCxn id="437" idx="4"/>
                    </p:cNvCxnSpPr>
                    <p:nvPr/>
                  </p:nvCxnSpPr>
                  <p:spPr>
                    <a:xfrm>
                      <a:off x="3101342" y="1964586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31" name="Group 1304">
                    <a:extLst>
                      <a:ext uri="{FF2B5EF4-FFF2-40B4-BE49-F238E27FC236}">
                        <a16:creationId xmlns:a16="http://schemas.microsoft.com/office/drawing/2014/main" id="{497D6A23-0C13-7112-3BB6-A800260B106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351" y="1921893"/>
                    <a:ext cx="45324" cy="95957"/>
                    <a:chOff x="3098057" y="1929037"/>
                    <a:chExt cx="45324" cy="95957"/>
                  </a:xfrm>
                  <a:grpFill/>
                </p:grpSpPr>
                <p:sp>
                  <p:nvSpPr>
                    <p:cNvPr id="435" name="Oval 434">
                      <a:extLst>
                        <a:ext uri="{FF2B5EF4-FFF2-40B4-BE49-F238E27FC236}">
                          <a16:creationId xmlns:a16="http://schemas.microsoft.com/office/drawing/2014/main" id="{28124113-4029-9366-EDDE-A2B4528315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57" y="1929037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36" name="Straight Connector 435">
                      <a:extLst>
                        <a:ext uri="{FF2B5EF4-FFF2-40B4-BE49-F238E27FC236}">
                          <a16:creationId xmlns:a16="http://schemas.microsoft.com/office/drawing/2014/main" id="{05FDCDCA-F9D1-F15F-2505-795953E05887}"/>
                        </a:ext>
                      </a:extLst>
                    </p:cNvPr>
                    <p:cNvCxnSpPr>
                      <a:stCxn id="435" idx="4"/>
                    </p:cNvCxnSpPr>
                    <p:nvPr/>
                  </p:nvCxnSpPr>
                  <p:spPr>
                    <a:xfrm>
                      <a:off x="3113898" y="1954381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32" name="Group 1305">
                    <a:extLst>
                      <a:ext uri="{FF2B5EF4-FFF2-40B4-BE49-F238E27FC236}">
                        <a16:creationId xmlns:a16="http://schemas.microsoft.com/office/drawing/2014/main" id="{FF8C4691-F783-E5FB-4BCD-FA8A1A5BAB7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7851" y="1915586"/>
                    <a:ext cx="38610" cy="102624"/>
                    <a:chOff x="3097357" y="1922730"/>
                    <a:chExt cx="38610" cy="102624"/>
                  </a:xfrm>
                  <a:grpFill/>
                </p:grpSpPr>
                <p:sp>
                  <p:nvSpPr>
                    <p:cNvPr id="433" name="Oval 432">
                      <a:extLst>
                        <a:ext uri="{FF2B5EF4-FFF2-40B4-BE49-F238E27FC236}">
                          <a16:creationId xmlns:a16="http://schemas.microsoft.com/office/drawing/2014/main" id="{C33356E8-6804-FD85-271B-032E6E8D30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357" y="1922730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34" name="Straight Connector 433">
                      <a:extLst>
                        <a:ext uri="{FF2B5EF4-FFF2-40B4-BE49-F238E27FC236}">
                          <a16:creationId xmlns:a16="http://schemas.microsoft.com/office/drawing/2014/main" id="{DD20FA93-9EB2-C0D8-65DD-088BD8562F88}"/>
                        </a:ext>
                      </a:extLst>
                    </p:cNvPr>
                    <p:cNvCxnSpPr>
                      <a:stCxn id="433" idx="4"/>
                    </p:cNvCxnSpPr>
                    <p:nvPr/>
                  </p:nvCxnSpPr>
                  <p:spPr>
                    <a:xfrm>
                      <a:off x="3113316" y="1961466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416" name="Group 1289">
                  <a:extLst>
                    <a:ext uri="{FF2B5EF4-FFF2-40B4-BE49-F238E27FC236}">
                      <a16:creationId xmlns:a16="http://schemas.microsoft.com/office/drawing/2014/main" id="{2B7F1006-DA77-3A6A-265A-B168355B7CA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3249" y="1914384"/>
                  <a:ext cx="170972" cy="130818"/>
                  <a:chOff x="3100849" y="1904859"/>
                  <a:chExt cx="170972" cy="130818"/>
                </a:xfrm>
                <a:grpFill/>
              </p:grpSpPr>
              <p:grpSp>
                <p:nvGrpSpPr>
                  <p:cNvPr id="417" name="Group 1290">
                    <a:extLst>
                      <a:ext uri="{FF2B5EF4-FFF2-40B4-BE49-F238E27FC236}">
                        <a16:creationId xmlns:a16="http://schemas.microsoft.com/office/drawing/2014/main" id="{143126CB-9B51-529D-0F50-5F3AD8E818E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849" y="1922534"/>
                    <a:ext cx="47003" cy="112666"/>
                    <a:chOff x="3074655" y="1920153"/>
                    <a:chExt cx="47003" cy="112666"/>
                  </a:xfrm>
                  <a:grpFill/>
                </p:grpSpPr>
                <p:sp>
                  <p:nvSpPr>
                    <p:cNvPr id="427" name="Oval 426">
                      <a:extLst>
                        <a:ext uri="{FF2B5EF4-FFF2-40B4-BE49-F238E27FC236}">
                          <a16:creationId xmlns:a16="http://schemas.microsoft.com/office/drawing/2014/main" id="{24C73582-406A-84BD-88FF-5FAFA125EE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655" y="1920153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28" name="Straight Connector 427">
                      <a:extLst>
                        <a:ext uri="{FF2B5EF4-FFF2-40B4-BE49-F238E27FC236}">
                          <a16:creationId xmlns:a16="http://schemas.microsoft.com/office/drawing/2014/main" id="{EDDD163E-C222-8A6E-6308-A986A4E054FC}"/>
                        </a:ext>
                      </a:extLst>
                    </p:cNvPr>
                    <p:cNvCxnSpPr>
                      <a:stCxn id="427" idx="4"/>
                    </p:cNvCxnSpPr>
                    <p:nvPr/>
                  </p:nvCxnSpPr>
                  <p:spPr>
                    <a:xfrm>
                      <a:off x="3097444" y="1962206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18" name="Group 1291">
                    <a:extLst>
                      <a:ext uri="{FF2B5EF4-FFF2-40B4-BE49-F238E27FC236}">
                        <a16:creationId xmlns:a16="http://schemas.microsoft.com/office/drawing/2014/main" id="{80120C9E-4EE2-0EA0-A911-4089DED62C0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6437" y="1926286"/>
                    <a:ext cx="43645" cy="109391"/>
                    <a:chOff x="3074043" y="1923905"/>
                    <a:chExt cx="43645" cy="109391"/>
                  </a:xfrm>
                  <a:grpFill/>
                </p:grpSpPr>
                <p:sp>
                  <p:nvSpPr>
                    <p:cNvPr id="425" name="Oval 424">
                      <a:extLst>
                        <a:ext uri="{FF2B5EF4-FFF2-40B4-BE49-F238E27FC236}">
                          <a16:creationId xmlns:a16="http://schemas.microsoft.com/office/drawing/2014/main" id="{E071D7EE-7EA4-0E36-E9DA-85A78ADFD7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043" y="1923905"/>
                      <a:ext cx="4364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26" name="Straight Connector 425">
                      <a:extLst>
                        <a:ext uri="{FF2B5EF4-FFF2-40B4-BE49-F238E27FC236}">
                          <a16:creationId xmlns:a16="http://schemas.microsoft.com/office/drawing/2014/main" id="{917BFBA2-7E8D-DC51-A5E3-8F882EDA5EE1}"/>
                        </a:ext>
                      </a:extLst>
                    </p:cNvPr>
                    <p:cNvCxnSpPr>
                      <a:stCxn id="425" idx="4"/>
                    </p:cNvCxnSpPr>
                    <p:nvPr/>
                  </p:nvCxnSpPr>
                  <p:spPr>
                    <a:xfrm>
                      <a:off x="3090090" y="1962683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19" name="Group 1292">
                    <a:extLst>
                      <a:ext uri="{FF2B5EF4-FFF2-40B4-BE49-F238E27FC236}">
                        <a16:creationId xmlns:a16="http://schemas.microsoft.com/office/drawing/2014/main" id="{4386585D-E991-99E9-4DDC-11EF4C07DCD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880" y="1904859"/>
                    <a:ext cx="45324" cy="110970"/>
                    <a:chOff x="3086586" y="1912003"/>
                    <a:chExt cx="45324" cy="110970"/>
                  </a:xfrm>
                  <a:grpFill/>
                </p:grpSpPr>
                <p:sp>
                  <p:nvSpPr>
                    <p:cNvPr id="423" name="Oval 422">
                      <a:extLst>
                        <a:ext uri="{FF2B5EF4-FFF2-40B4-BE49-F238E27FC236}">
                          <a16:creationId xmlns:a16="http://schemas.microsoft.com/office/drawing/2014/main" id="{A7DD5B3D-6616-3E36-4B2C-4161E6E014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586" y="1912003"/>
                      <a:ext cx="45324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24" name="Straight Connector 423">
                      <a:extLst>
                        <a:ext uri="{FF2B5EF4-FFF2-40B4-BE49-F238E27FC236}">
                          <a16:creationId xmlns:a16="http://schemas.microsoft.com/office/drawing/2014/main" id="{CA277808-E211-111F-3081-19AB801B6728}"/>
                        </a:ext>
                      </a:extLst>
                    </p:cNvPr>
                    <p:cNvCxnSpPr>
                      <a:stCxn id="423" idx="4"/>
                    </p:cNvCxnSpPr>
                    <p:nvPr/>
                  </p:nvCxnSpPr>
                  <p:spPr>
                    <a:xfrm>
                      <a:off x="3109360" y="1950679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20" name="Group 1293">
                    <a:extLst>
                      <a:ext uri="{FF2B5EF4-FFF2-40B4-BE49-F238E27FC236}">
                        <a16:creationId xmlns:a16="http://schemas.microsoft.com/office/drawing/2014/main" id="{BABE8702-B041-4305-F58B-22E2A3F82B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6496" y="1910262"/>
                    <a:ext cx="45325" cy="107724"/>
                    <a:chOff x="3086002" y="1917406"/>
                    <a:chExt cx="45325" cy="107724"/>
                  </a:xfrm>
                  <a:grpFill/>
                </p:grpSpPr>
                <p:sp>
                  <p:nvSpPr>
                    <p:cNvPr id="421" name="Oval 420">
                      <a:extLst>
                        <a:ext uri="{FF2B5EF4-FFF2-40B4-BE49-F238E27FC236}">
                          <a16:creationId xmlns:a16="http://schemas.microsoft.com/office/drawing/2014/main" id="{5D0D4492-D41A-E347-7CF2-FD5F4AFE50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002" y="1917406"/>
                      <a:ext cx="4532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22" name="Straight Connector 421">
                      <a:extLst>
                        <a:ext uri="{FF2B5EF4-FFF2-40B4-BE49-F238E27FC236}">
                          <a16:creationId xmlns:a16="http://schemas.microsoft.com/office/drawing/2014/main" id="{64DE588B-79E4-9734-EC63-1C14A4B6796F}"/>
                        </a:ext>
                      </a:extLst>
                    </p:cNvPr>
                    <p:cNvCxnSpPr>
                      <a:stCxn id="421" idx="4"/>
                    </p:cNvCxnSpPr>
                    <p:nvPr/>
                  </p:nvCxnSpPr>
                  <p:spPr>
                    <a:xfrm>
                      <a:off x="3102064" y="1956199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0" name="Group 867">
                <a:extLst>
                  <a:ext uri="{FF2B5EF4-FFF2-40B4-BE49-F238E27FC236}">
                    <a16:creationId xmlns:a16="http://schemas.microsoft.com/office/drawing/2014/main" id="{3F594147-EAED-A327-CC20-B9FC0584BA9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21135" y="1915290"/>
                <a:ext cx="310485" cy="137976"/>
                <a:chOff x="3113954" y="1917671"/>
                <a:chExt cx="310485" cy="137976"/>
              </a:xfrm>
              <a:grpFill/>
            </p:grpSpPr>
            <p:grpSp>
              <p:nvGrpSpPr>
                <p:cNvPr id="389" name="Group 1262">
                  <a:extLst>
                    <a:ext uri="{FF2B5EF4-FFF2-40B4-BE49-F238E27FC236}">
                      <a16:creationId xmlns:a16="http://schemas.microsoft.com/office/drawing/2014/main" id="{DE133768-14F9-853A-AB8E-C4151936AFA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3954" y="1917671"/>
                  <a:ext cx="162579" cy="132065"/>
                  <a:chOff x="3113954" y="1917671"/>
                  <a:chExt cx="162579" cy="132065"/>
                </a:xfrm>
                <a:grpFill/>
              </p:grpSpPr>
              <p:grpSp>
                <p:nvGrpSpPr>
                  <p:cNvPr id="403" name="Group 1276">
                    <a:extLst>
                      <a:ext uri="{FF2B5EF4-FFF2-40B4-BE49-F238E27FC236}">
                        <a16:creationId xmlns:a16="http://schemas.microsoft.com/office/drawing/2014/main" id="{E625C85B-92F6-6157-32BC-6CDE5B75A49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13954" y="1936564"/>
                    <a:ext cx="45324" cy="111117"/>
                    <a:chOff x="3087760" y="1934183"/>
                    <a:chExt cx="45324" cy="111117"/>
                  </a:xfrm>
                  <a:grpFill/>
                </p:grpSpPr>
                <p:sp>
                  <p:nvSpPr>
                    <p:cNvPr id="413" name="Oval 412">
                      <a:extLst>
                        <a:ext uri="{FF2B5EF4-FFF2-40B4-BE49-F238E27FC236}">
                          <a16:creationId xmlns:a16="http://schemas.microsoft.com/office/drawing/2014/main" id="{77160BD4-477E-BC41-559D-8EF6268E55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7760" y="1934183"/>
                      <a:ext cx="45324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14" name="Straight Connector 413">
                      <a:extLst>
                        <a:ext uri="{FF2B5EF4-FFF2-40B4-BE49-F238E27FC236}">
                          <a16:creationId xmlns:a16="http://schemas.microsoft.com/office/drawing/2014/main" id="{EC00D77B-4F16-64B4-3677-BFB967D2573C}"/>
                        </a:ext>
                      </a:extLst>
                    </p:cNvPr>
                    <p:cNvCxnSpPr>
                      <a:stCxn id="413" idx="4"/>
                    </p:cNvCxnSpPr>
                    <p:nvPr/>
                  </p:nvCxnSpPr>
                  <p:spPr>
                    <a:xfrm>
                      <a:off x="3102158" y="1973005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4" name="Group 1277">
                    <a:extLst>
                      <a:ext uri="{FF2B5EF4-FFF2-40B4-BE49-F238E27FC236}">
                        <a16:creationId xmlns:a16="http://schemas.microsoft.com/office/drawing/2014/main" id="{EA35FEB3-4927-E48C-B34A-7BF9A6E464B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7938" y="1938693"/>
                    <a:ext cx="38609" cy="111043"/>
                    <a:chOff x="3085544" y="1936312"/>
                    <a:chExt cx="38609" cy="111043"/>
                  </a:xfrm>
                  <a:grpFill/>
                </p:grpSpPr>
                <p:sp>
                  <p:nvSpPr>
                    <p:cNvPr id="411" name="Oval 410">
                      <a:extLst>
                        <a:ext uri="{FF2B5EF4-FFF2-40B4-BE49-F238E27FC236}">
                          <a16:creationId xmlns:a16="http://schemas.microsoft.com/office/drawing/2014/main" id="{ED8870AA-BCC0-1A04-8766-A88EC5E6C0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5544" y="1936312"/>
                      <a:ext cx="38609" cy="47075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12" name="Straight Connector 411">
                      <a:extLst>
                        <a:ext uri="{FF2B5EF4-FFF2-40B4-BE49-F238E27FC236}">
                          <a16:creationId xmlns:a16="http://schemas.microsoft.com/office/drawing/2014/main" id="{26700722-3CDD-A750-E6F2-63C2CFE8091E}"/>
                        </a:ext>
                      </a:extLst>
                    </p:cNvPr>
                    <p:cNvCxnSpPr>
                      <a:stCxn id="411" idx="4"/>
                    </p:cNvCxnSpPr>
                    <p:nvPr/>
                  </p:nvCxnSpPr>
                  <p:spPr>
                    <a:xfrm>
                      <a:off x="3099926" y="1981785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5" name="Group 1278">
                    <a:extLst>
                      <a:ext uri="{FF2B5EF4-FFF2-40B4-BE49-F238E27FC236}">
                        <a16:creationId xmlns:a16="http://schemas.microsoft.com/office/drawing/2014/main" id="{C62006AE-2025-511B-31C7-C616531601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540" y="1927308"/>
                    <a:ext cx="45325" cy="102668"/>
                    <a:chOff x="3098246" y="1934452"/>
                    <a:chExt cx="45325" cy="102668"/>
                  </a:xfrm>
                  <a:grpFill/>
                </p:grpSpPr>
                <p:sp>
                  <p:nvSpPr>
                    <p:cNvPr id="409" name="Oval 408">
                      <a:extLst>
                        <a:ext uri="{FF2B5EF4-FFF2-40B4-BE49-F238E27FC236}">
                          <a16:creationId xmlns:a16="http://schemas.microsoft.com/office/drawing/2014/main" id="{9FFD6289-E7CF-7012-A859-9655441D5D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46" y="1934452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10" name="Straight Connector 409">
                      <a:extLst>
                        <a:ext uri="{FF2B5EF4-FFF2-40B4-BE49-F238E27FC236}">
                          <a16:creationId xmlns:a16="http://schemas.microsoft.com/office/drawing/2014/main" id="{B340DE82-1F6C-E9F0-17AF-CE5648E652F8}"/>
                        </a:ext>
                      </a:extLst>
                    </p:cNvPr>
                    <p:cNvCxnSpPr>
                      <a:stCxn id="409" idx="4"/>
                    </p:cNvCxnSpPr>
                    <p:nvPr/>
                  </p:nvCxnSpPr>
                  <p:spPr>
                    <a:xfrm>
                      <a:off x="3114176" y="1971550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6" name="Group 1279">
                    <a:extLst>
                      <a:ext uri="{FF2B5EF4-FFF2-40B4-BE49-F238E27FC236}">
                        <a16:creationId xmlns:a16="http://schemas.microsoft.com/office/drawing/2014/main" id="{41FD59CF-7EF5-8DDE-5560-385D1997F8B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4567" y="1917671"/>
                    <a:ext cx="41966" cy="111057"/>
                    <a:chOff x="3094073" y="1924815"/>
                    <a:chExt cx="41966" cy="111057"/>
                  </a:xfrm>
                  <a:grpFill/>
                </p:grpSpPr>
                <p:sp>
                  <p:nvSpPr>
                    <p:cNvPr id="407" name="Oval 406">
                      <a:extLst>
                        <a:ext uri="{FF2B5EF4-FFF2-40B4-BE49-F238E27FC236}">
                          <a16:creationId xmlns:a16="http://schemas.microsoft.com/office/drawing/2014/main" id="{F21A9D42-8C0A-F56A-35EF-554C1FB647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4073" y="1924815"/>
                      <a:ext cx="41966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08" name="Straight Connector 407">
                      <a:extLst>
                        <a:ext uri="{FF2B5EF4-FFF2-40B4-BE49-F238E27FC236}">
                          <a16:creationId xmlns:a16="http://schemas.microsoft.com/office/drawing/2014/main" id="{02911A97-7017-EC25-229D-2169C03C42A6}"/>
                        </a:ext>
                      </a:extLst>
                    </p:cNvPr>
                    <p:cNvCxnSpPr>
                      <a:stCxn id="407" idx="4"/>
                    </p:cNvCxnSpPr>
                    <p:nvPr/>
                  </p:nvCxnSpPr>
                  <p:spPr>
                    <a:xfrm>
                      <a:off x="3110133" y="1968622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90" name="Group 1263">
                  <a:extLst>
                    <a:ext uri="{FF2B5EF4-FFF2-40B4-BE49-F238E27FC236}">
                      <a16:creationId xmlns:a16="http://schemas.microsoft.com/office/drawing/2014/main" id="{7DFB475E-A3E3-695A-C7D6-8453DD830DD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6736" y="1924828"/>
                  <a:ext cx="167703" cy="130819"/>
                  <a:chOff x="3104336" y="1915303"/>
                  <a:chExt cx="167703" cy="130819"/>
                </a:xfrm>
                <a:grpFill/>
              </p:grpSpPr>
              <p:grpSp>
                <p:nvGrpSpPr>
                  <p:cNvPr id="391" name="Group 1264">
                    <a:extLst>
                      <a:ext uri="{FF2B5EF4-FFF2-40B4-BE49-F238E27FC236}">
                        <a16:creationId xmlns:a16="http://schemas.microsoft.com/office/drawing/2014/main" id="{BAC6B833-8008-AC12-2301-A9924CFF167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4336" y="1927907"/>
                    <a:ext cx="45325" cy="116042"/>
                    <a:chOff x="3078142" y="1925526"/>
                    <a:chExt cx="45325" cy="116042"/>
                  </a:xfrm>
                  <a:grpFill/>
                </p:grpSpPr>
                <p:sp>
                  <p:nvSpPr>
                    <p:cNvPr id="401" name="Oval 400">
                      <a:extLst>
                        <a:ext uri="{FF2B5EF4-FFF2-40B4-BE49-F238E27FC236}">
                          <a16:creationId xmlns:a16="http://schemas.microsoft.com/office/drawing/2014/main" id="{F6DB73F4-16A3-4876-07DE-06AA4CD1DA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142" y="1925526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02" name="Straight Connector 401">
                      <a:extLst>
                        <a:ext uri="{FF2B5EF4-FFF2-40B4-BE49-F238E27FC236}">
                          <a16:creationId xmlns:a16="http://schemas.microsoft.com/office/drawing/2014/main" id="{B8833966-D911-0B8D-DFA9-461081F130A6}"/>
                        </a:ext>
                      </a:extLst>
                    </p:cNvPr>
                    <p:cNvCxnSpPr>
                      <a:stCxn id="401" idx="4"/>
                    </p:cNvCxnSpPr>
                    <p:nvPr/>
                  </p:nvCxnSpPr>
                  <p:spPr>
                    <a:xfrm>
                      <a:off x="3099283" y="1969274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92" name="Group 1265">
                    <a:extLst>
                      <a:ext uri="{FF2B5EF4-FFF2-40B4-BE49-F238E27FC236}">
                        <a16:creationId xmlns:a16="http://schemas.microsoft.com/office/drawing/2014/main" id="{AD51CD2A-6663-D5FE-74BB-59ECE8EA776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9954" y="1935035"/>
                    <a:ext cx="40288" cy="111087"/>
                    <a:chOff x="3077560" y="1932654"/>
                    <a:chExt cx="40288" cy="111087"/>
                  </a:xfrm>
                  <a:grpFill/>
                </p:grpSpPr>
                <p:sp>
                  <p:nvSpPr>
                    <p:cNvPr id="399" name="Oval 398">
                      <a:extLst>
                        <a:ext uri="{FF2B5EF4-FFF2-40B4-BE49-F238E27FC236}">
                          <a16:creationId xmlns:a16="http://schemas.microsoft.com/office/drawing/2014/main" id="{2740D94F-A183-EF6D-C4B3-B5DE8EBC51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7560" y="1932654"/>
                      <a:ext cx="40288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00" name="Straight Connector 399">
                      <a:extLst>
                        <a:ext uri="{FF2B5EF4-FFF2-40B4-BE49-F238E27FC236}">
                          <a16:creationId xmlns:a16="http://schemas.microsoft.com/office/drawing/2014/main" id="{FE41B45A-EE32-BAD0-0CF2-43756A9DFB93}"/>
                        </a:ext>
                      </a:extLst>
                    </p:cNvPr>
                    <p:cNvCxnSpPr>
                      <a:stCxn id="399" idx="4"/>
                    </p:cNvCxnSpPr>
                    <p:nvPr/>
                  </p:nvCxnSpPr>
                  <p:spPr>
                    <a:xfrm>
                      <a:off x="3090278" y="1971447"/>
                      <a:ext cx="1679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93" name="Group 1266">
                    <a:extLst>
                      <a:ext uri="{FF2B5EF4-FFF2-40B4-BE49-F238E27FC236}">
                        <a16:creationId xmlns:a16="http://schemas.microsoft.com/office/drawing/2014/main" id="{3A8F6898-F6C1-6D49-D8FF-00C1D70CD3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2762" y="1915303"/>
                    <a:ext cx="43645" cy="112681"/>
                    <a:chOff x="3088468" y="1922447"/>
                    <a:chExt cx="43645" cy="112681"/>
                  </a:xfrm>
                  <a:grpFill/>
                </p:grpSpPr>
                <p:sp>
                  <p:nvSpPr>
                    <p:cNvPr id="397" name="Oval 396">
                      <a:extLst>
                        <a:ext uri="{FF2B5EF4-FFF2-40B4-BE49-F238E27FC236}">
                          <a16:creationId xmlns:a16="http://schemas.microsoft.com/office/drawing/2014/main" id="{9164900A-5C51-5EE1-CE97-B1567A745D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468" y="1922447"/>
                      <a:ext cx="4364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98" name="Straight Connector 397">
                      <a:extLst>
                        <a:ext uri="{FF2B5EF4-FFF2-40B4-BE49-F238E27FC236}">
                          <a16:creationId xmlns:a16="http://schemas.microsoft.com/office/drawing/2014/main" id="{C46748AF-4E95-84FC-A9FF-902B866BBD4F}"/>
                        </a:ext>
                      </a:extLst>
                    </p:cNvPr>
                    <p:cNvCxnSpPr>
                      <a:stCxn id="397" idx="4"/>
                    </p:cNvCxnSpPr>
                    <p:nvPr/>
                  </p:nvCxnSpPr>
                  <p:spPr>
                    <a:xfrm>
                      <a:off x="3107915" y="1962833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94" name="Group 1267">
                    <a:extLst>
                      <a:ext uri="{FF2B5EF4-FFF2-40B4-BE49-F238E27FC236}">
                        <a16:creationId xmlns:a16="http://schemas.microsoft.com/office/drawing/2014/main" id="{92E68BAB-43AB-3AF1-DD90-43A3D0A0930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5036" y="1917374"/>
                    <a:ext cx="47003" cy="109450"/>
                    <a:chOff x="3084542" y="1924518"/>
                    <a:chExt cx="47003" cy="109450"/>
                  </a:xfrm>
                  <a:grpFill/>
                </p:grpSpPr>
                <p:sp>
                  <p:nvSpPr>
                    <p:cNvPr id="395" name="Oval 394">
                      <a:extLst>
                        <a:ext uri="{FF2B5EF4-FFF2-40B4-BE49-F238E27FC236}">
                          <a16:creationId xmlns:a16="http://schemas.microsoft.com/office/drawing/2014/main" id="{E6953C33-14CD-3CCB-F3E3-C29A18E1CA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4542" y="1924518"/>
                      <a:ext cx="47003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96" name="Straight Connector 395">
                      <a:extLst>
                        <a:ext uri="{FF2B5EF4-FFF2-40B4-BE49-F238E27FC236}">
                          <a16:creationId xmlns:a16="http://schemas.microsoft.com/office/drawing/2014/main" id="{4DC04F61-CCD6-C66C-DDF4-A79447D47C8B}"/>
                        </a:ext>
                      </a:extLst>
                    </p:cNvPr>
                    <p:cNvCxnSpPr>
                      <a:stCxn id="395" idx="4"/>
                    </p:cNvCxnSpPr>
                    <p:nvPr/>
                  </p:nvCxnSpPr>
                  <p:spPr>
                    <a:xfrm>
                      <a:off x="3098911" y="1968398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1" name="Group 868">
                <a:extLst>
                  <a:ext uri="{FF2B5EF4-FFF2-40B4-BE49-F238E27FC236}">
                    <a16:creationId xmlns:a16="http://schemas.microsoft.com/office/drawing/2014/main" id="{8E9C939D-CEDA-4168-C212-EA0D8AAFC8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724944" y="1908107"/>
                <a:ext cx="317125" cy="134570"/>
                <a:chOff x="3108201" y="1912869"/>
                <a:chExt cx="317125" cy="134570"/>
              </a:xfrm>
              <a:grpFill/>
            </p:grpSpPr>
            <p:grpSp>
              <p:nvGrpSpPr>
                <p:cNvPr id="363" name="Group 1236">
                  <a:extLst>
                    <a:ext uri="{FF2B5EF4-FFF2-40B4-BE49-F238E27FC236}">
                      <a16:creationId xmlns:a16="http://schemas.microsoft.com/office/drawing/2014/main" id="{CA20CC2C-8591-D9BC-2984-3381F69566E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8201" y="1912869"/>
                  <a:ext cx="175949" cy="128688"/>
                  <a:chOff x="3108201" y="1912869"/>
                  <a:chExt cx="175949" cy="128688"/>
                </a:xfrm>
                <a:grpFill/>
              </p:grpSpPr>
              <p:grpSp>
                <p:nvGrpSpPr>
                  <p:cNvPr id="377" name="Group 1250">
                    <a:extLst>
                      <a:ext uri="{FF2B5EF4-FFF2-40B4-BE49-F238E27FC236}">
                        <a16:creationId xmlns:a16="http://schemas.microsoft.com/office/drawing/2014/main" id="{6AC0BEB9-FF9F-8C34-A16D-D79BD2BBD5F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8201" y="1931953"/>
                    <a:ext cx="45325" cy="107666"/>
                    <a:chOff x="3082007" y="1929572"/>
                    <a:chExt cx="45325" cy="107666"/>
                  </a:xfrm>
                  <a:grpFill/>
                </p:grpSpPr>
                <p:sp>
                  <p:nvSpPr>
                    <p:cNvPr id="387" name="Oval 386">
                      <a:extLst>
                        <a:ext uri="{FF2B5EF4-FFF2-40B4-BE49-F238E27FC236}">
                          <a16:creationId xmlns:a16="http://schemas.microsoft.com/office/drawing/2014/main" id="{25BDBDAD-3687-F014-F7EA-7F5AF37870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007" y="1929572"/>
                      <a:ext cx="4532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88" name="Straight Connector 387">
                      <a:extLst>
                        <a:ext uri="{FF2B5EF4-FFF2-40B4-BE49-F238E27FC236}">
                          <a16:creationId xmlns:a16="http://schemas.microsoft.com/office/drawing/2014/main" id="{A5AD9FEE-3F7A-73C2-7463-DC348C1B0392}"/>
                        </a:ext>
                      </a:extLst>
                    </p:cNvPr>
                    <p:cNvCxnSpPr>
                      <a:stCxn id="387" idx="4"/>
                    </p:cNvCxnSpPr>
                    <p:nvPr/>
                  </p:nvCxnSpPr>
                  <p:spPr>
                    <a:xfrm>
                      <a:off x="3101396" y="1971669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78" name="Group 1251">
                    <a:extLst>
                      <a:ext uri="{FF2B5EF4-FFF2-40B4-BE49-F238E27FC236}">
                        <a16:creationId xmlns:a16="http://schemas.microsoft.com/office/drawing/2014/main" id="{C8BFCDFB-6835-8C9E-28AD-A28C7978B74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90488" y="1932211"/>
                    <a:ext cx="43645" cy="109346"/>
                    <a:chOff x="3088094" y="1929830"/>
                    <a:chExt cx="43645" cy="109346"/>
                  </a:xfrm>
                  <a:grpFill/>
                </p:grpSpPr>
                <p:sp>
                  <p:nvSpPr>
                    <p:cNvPr id="385" name="Oval 384">
                      <a:extLst>
                        <a:ext uri="{FF2B5EF4-FFF2-40B4-BE49-F238E27FC236}">
                          <a16:creationId xmlns:a16="http://schemas.microsoft.com/office/drawing/2014/main" id="{0E06443A-AAAA-8DB4-7F33-676E56C9CB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094" y="1929830"/>
                      <a:ext cx="4364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86" name="Straight Connector 385">
                      <a:extLst>
                        <a:ext uri="{FF2B5EF4-FFF2-40B4-BE49-F238E27FC236}">
                          <a16:creationId xmlns:a16="http://schemas.microsoft.com/office/drawing/2014/main" id="{6AC0FB96-2F5E-D596-1FB4-243FB2B5FDBB}"/>
                        </a:ext>
                      </a:extLst>
                    </p:cNvPr>
                    <p:cNvCxnSpPr>
                      <a:stCxn id="385" idx="4"/>
                    </p:cNvCxnSpPr>
                    <p:nvPr/>
                  </p:nvCxnSpPr>
                  <p:spPr>
                    <a:xfrm>
                      <a:off x="3105834" y="1975288"/>
                      <a:ext cx="1678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79" name="Group 1252">
                    <a:extLst>
                      <a:ext uri="{FF2B5EF4-FFF2-40B4-BE49-F238E27FC236}">
                        <a16:creationId xmlns:a16="http://schemas.microsoft.com/office/drawing/2014/main" id="{04648D05-0FD0-7CA2-2ED4-C7D378267EE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1647" y="1915944"/>
                    <a:ext cx="38610" cy="105999"/>
                    <a:chOff x="3097353" y="1923088"/>
                    <a:chExt cx="38610" cy="105999"/>
                  </a:xfrm>
                  <a:grpFill/>
                </p:grpSpPr>
                <p:sp>
                  <p:nvSpPr>
                    <p:cNvPr id="383" name="Oval 382">
                      <a:extLst>
                        <a:ext uri="{FF2B5EF4-FFF2-40B4-BE49-F238E27FC236}">
                          <a16:creationId xmlns:a16="http://schemas.microsoft.com/office/drawing/2014/main" id="{0EAB8326-6407-C415-373B-044E17EAF4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353" y="1923088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84" name="Straight Connector 383">
                      <a:extLst>
                        <a:ext uri="{FF2B5EF4-FFF2-40B4-BE49-F238E27FC236}">
                          <a16:creationId xmlns:a16="http://schemas.microsoft.com/office/drawing/2014/main" id="{8F3D149C-8B2B-D39D-DB67-D8790F1F3C68}"/>
                        </a:ext>
                      </a:extLst>
                    </p:cNvPr>
                    <p:cNvCxnSpPr>
                      <a:stCxn id="383" idx="4"/>
                    </p:cNvCxnSpPr>
                    <p:nvPr/>
                  </p:nvCxnSpPr>
                  <p:spPr>
                    <a:xfrm>
                      <a:off x="3111691" y="1965199"/>
                      <a:ext cx="1679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80" name="Group 1253">
                    <a:extLst>
                      <a:ext uri="{FF2B5EF4-FFF2-40B4-BE49-F238E27FC236}">
                        <a16:creationId xmlns:a16="http://schemas.microsoft.com/office/drawing/2014/main" id="{36A40CCA-4026-0A3D-FA8E-26C4730E103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7147" y="1912869"/>
                    <a:ext cx="47003" cy="114376"/>
                    <a:chOff x="3096653" y="1920013"/>
                    <a:chExt cx="47003" cy="114376"/>
                  </a:xfrm>
                  <a:grpFill/>
                </p:grpSpPr>
                <p:sp>
                  <p:nvSpPr>
                    <p:cNvPr id="381" name="Oval 380">
                      <a:extLst>
                        <a:ext uri="{FF2B5EF4-FFF2-40B4-BE49-F238E27FC236}">
                          <a16:creationId xmlns:a16="http://schemas.microsoft.com/office/drawing/2014/main" id="{3CA3E2D5-CE1A-F754-3DAA-72AFE18B40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6653" y="1920013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82" name="Straight Connector 381">
                      <a:extLst>
                        <a:ext uri="{FF2B5EF4-FFF2-40B4-BE49-F238E27FC236}">
                          <a16:creationId xmlns:a16="http://schemas.microsoft.com/office/drawing/2014/main" id="{2E284884-FA30-F7FC-AEB9-0DB48694E004}"/>
                        </a:ext>
                      </a:extLst>
                    </p:cNvPr>
                    <p:cNvCxnSpPr>
                      <a:stCxn id="381" idx="4"/>
                    </p:cNvCxnSpPr>
                    <p:nvPr/>
                  </p:nvCxnSpPr>
                  <p:spPr>
                    <a:xfrm>
                      <a:off x="3117779" y="1962095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64" name="Group 1237">
                  <a:extLst>
                    <a:ext uri="{FF2B5EF4-FFF2-40B4-BE49-F238E27FC236}">
                      <a16:creationId xmlns:a16="http://schemas.microsoft.com/office/drawing/2014/main" id="{CCCBA77D-AA0B-9ECF-23FD-8CDB22689A0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6019" y="1920130"/>
                  <a:ext cx="169307" cy="127309"/>
                  <a:chOff x="3103619" y="1910605"/>
                  <a:chExt cx="169307" cy="127309"/>
                </a:xfrm>
                <a:grpFill/>
              </p:grpSpPr>
              <p:grpSp>
                <p:nvGrpSpPr>
                  <p:cNvPr id="365" name="Group 1238">
                    <a:extLst>
                      <a:ext uri="{FF2B5EF4-FFF2-40B4-BE49-F238E27FC236}">
                        <a16:creationId xmlns:a16="http://schemas.microsoft.com/office/drawing/2014/main" id="{02861F2F-5B30-4595-EDF0-E4629BFC235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3619" y="1929961"/>
                    <a:ext cx="41967" cy="106044"/>
                    <a:chOff x="3077425" y="1927580"/>
                    <a:chExt cx="41967" cy="106044"/>
                  </a:xfrm>
                  <a:grpFill/>
                </p:grpSpPr>
                <p:sp>
                  <p:nvSpPr>
                    <p:cNvPr id="375" name="Oval 374">
                      <a:extLst>
                        <a:ext uri="{FF2B5EF4-FFF2-40B4-BE49-F238E27FC236}">
                          <a16:creationId xmlns:a16="http://schemas.microsoft.com/office/drawing/2014/main" id="{106598E2-9A6D-FC62-61B2-8FF11C6066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7425" y="1927580"/>
                      <a:ext cx="41967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76" name="Straight Connector 375">
                      <a:extLst>
                        <a:ext uri="{FF2B5EF4-FFF2-40B4-BE49-F238E27FC236}">
                          <a16:creationId xmlns:a16="http://schemas.microsoft.com/office/drawing/2014/main" id="{70F26BBC-6714-C53F-4207-579EF7807023}"/>
                        </a:ext>
                      </a:extLst>
                    </p:cNvPr>
                    <p:cNvCxnSpPr>
                      <a:stCxn id="375" idx="4"/>
                    </p:cNvCxnSpPr>
                    <p:nvPr/>
                  </p:nvCxnSpPr>
                  <p:spPr>
                    <a:xfrm>
                      <a:off x="3091778" y="1964692"/>
                      <a:ext cx="0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66" name="Group 1239">
                    <a:extLst>
                      <a:ext uri="{FF2B5EF4-FFF2-40B4-BE49-F238E27FC236}">
                        <a16:creationId xmlns:a16="http://schemas.microsoft.com/office/drawing/2014/main" id="{6EBA0E92-F614-C04B-B447-E82CE1E2249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914" y="1930292"/>
                    <a:ext cx="41967" cy="107622"/>
                    <a:chOff x="3078520" y="1927911"/>
                    <a:chExt cx="41967" cy="107622"/>
                  </a:xfrm>
                  <a:grpFill/>
                </p:grpSpPr>
                <p:sp>
                  <p:nvSpPr>
                    <p:cNvPr id="373" name="Oval 372">
                      <a:extLst>
                        <a:ext uri="{FF2B5EF4-FFF2-40B4-BE49-F238E27FC236}">
                          <a16:creationId xmlns:a16="http://schemas.microsoft.com/office/drawing/2014/main" id="{55004199-3AE9-BEA3-1AD6-89909FAF98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520" y="1927911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74" name="Straight Connector 373">
                      <a:extLst>
                        <a:ext uri="{FF2B5EF4-FFF2-40B4-BE49-F238E27FC236}">
                          <a16:creationId xmlns:a16="http://schemas.microsoft.com/office/drawing/2014/main" id="{A0C2510D-9FEB-34BF-B454-DC892E032A6E}"/>
                        </a:ext>
                      </a:extLst>
                    </p:cNvPr>
                    <p:cNvCxnSpPr>
                      <a:stCxn id="373" idx="4"/>
                    </p:cNvCxnSpPr>
                    <p:nvPr/>
                  </p:nvCxnSpPr>
                  <p:spPr>
                    <a:xfrm>
                      <a:off x="3097924" y="1971645"/>
                      <a:ext cx="1678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67" name="Group 1240">
                    <a:extLst>
                      <a:ext uri="{FF2B5EF4-FFF2-40B4-BE49-F238E27FC236}">
                        <a16:creationId xmlns:a16="http://schemas.microsoft.com/office/drawing/2014/main" id="{8400C68D-62DB-5B0A-BC51-5C2A7D0EB00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2030" y="1910605"/>
                    <a:ext cx="43645" cy="109435"/>
                    <a:chOff x="3087736" y="1917749"/>
                    <a:chExt cx="43645" cy="109435"/>
                  </a:xfrm>
                  <a:grpFill/>
                </p:grpSpPr>
                <p:sp>
                  <p:nvSpPr>
                    <p:cNvPr id="371" name="Oval 370">
                      <a:extLst>
                        <a:ext uri="{FF2B5EF4-FFF2-40B4-BE49-F238E27FC236}">
                          <a16:creationId xmlns:a16="http://schemas.microsoft.com/office/drawing/2014/main" id="{4448AEB9-C180-7883-FCA2-ADCFF7A2F4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7736" y="1917749"/>
                      <a:ext cx="4364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72" name="Straight Connector 371">
                      <a:extLst>
                        <a:ext uri="{FF2B5EF4-FFF2-40B4-BE49-F238E27FC236}">
                          <a16:creationId xmlns:a16="http://schemas.microsoft.com/office/drawing/2014/main" id="{8B356D35-C081-34FE-86D1-0A3A3D3707D1}"/>
                        </a:ext>
                      </a:extLst>
                    </p:cNvPr>
                    <p:cNvCxnSpPr>
                      <a:stCxn id="371" idx="4"/>
                    </p:cNvCxnSpPr>
                    <p:nvPr/>
                  </p:nvCxnSpPr>
                  <p:spPr>
                    <a:xfrm>
                      <a:off x="3100439" y="1961615"/>
                      <a:ext cx="1679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68" name="Group 1241">
                    <a:extLst>
                      <a:ext uri="{FF2B5EF4-FFF2-40B4-BE49-F238E27FC236}">
                        <a16:creationId xmlns:a16="http://schemas.microsoft.com/office/drawing/2014/main" id="{B6D3215F-65BE-C538-FEE7-940D4E8B1BD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9281" y="1912617"/>
                    <a:ext cx="43645" cy="105999"/>
                    <a:chOff x="3088787" y="1919761"/>
                    <a:chExt cx="43645" cy="105999"/>
                  </a:xfrm>
                  <a:grpFill/>
                </p:grpSpPr>
                <p:sp>
                  <p:nvSpPr>
                    <p:cNvPr id="369" name="Oval 368">
                      <a:extLst>
                        <a:ext uri="{FF2B5EF4-FFF2-40B4-BE49-F238E27FC236}">
                          <a16:creationId xmlns:a16="http://schemas.microsoft.com/office/drawing/2014/main" id="{E9F30BFA-9BEE-EF7F-37BE-CA33DE6D3F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787" y="1919761"/>
                      <a:ext cx="43645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70" name="Straight Connector 369">
                      <a:extLst>
                        <a:ext uri="{FF2B5EF4-FFF2-40B4-BE49-F238E27FC236}">
                          <a16:creationId xmlns:a16="http://schemas.microsoft.com/office/drawing/2014/main" id="{91F624BF-D43A-DA3B-84D4-EA77DC3AC9D5}"/>
                        </a:ext>
                      </a:extLst>
                    </p:cNvPr>
                    <p:cNvCxnSpPr>
                      <a:stCxn id="369" idx="4"/>
                    </p:cNvCxnSpPr>
                    <p:nvPr/>
                  </p:nvCxnSpPr>
                  <p:spPr>
                    <a:xfrm>
                      <a:off x="3106483" y="1960191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2" name="Group 869">
                <a:extLst>
                  <a:ext uri="{FF2B5EF4-FFF2-40B4-BE49-F238E27FC236}">
                    <a16:creationId xmlns:a16="http://schemas.microsoft.com/office/drawing/2014/main" id="{26A2DCDB-D03A-10BF-7674-0946D9BEB7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0460" y="1905813"/>
                <a:ext cx="310397" cy="138380"/>
                <a:chOff x="3106536" y="1912956"/>
                <a:chExt cx="310397" cy="138380"/>
              </a:xfrm>
              <a:grpFill/>
            </p:grpSpPr>
            <p:grpSp>
              <p:nvGrpSpPr>
                <p:cNvPr id="337" name="Group 1210">
                  <a:extLst>
                    <a:ext uri="{FF2B5EF4-FFF2-40B4-BE49-F238E27FC236}">
                      <a16:creationId xmlns:a16="http://schemas.microsoft.com/office/drawing/2014/main" id="{70E91538-761A-EF8D-AF0C-3EBC7F2BC1F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6536" y="1912956"/>
                  <a:ext cx="169338" cy="134151"/>
                  <a:chOff x="3106536" y="1912956"/>
                  <a:chExt cx="169338" cy="134151"/>
                </a:xfrm>
                <a:grpFill/>
              </p:grpSpPr>
              <p:grpSp>
                <p:nvGrpSpPr>
                  <p:cNvPr id="351" name="Group 1224">
                    <a:extLst>
                      <a:ext uri="{FF2B5EF4-FFF2-40B4-BE49-F238E27FC236}">
                        <a16:creationId xmlns:a16="http://schemas.microsoft.com/office/drawing/2014/main" id="{26E4A96E-CD57-5ECC-243D-04B0C0FB76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6536" y="1930690"/>
                    <a:ext cx="43645" cy="109303"/>
                    <a:chOff x="3080342" y="1928309"/>
                    <a:chExt cx="43645" cy="109303"/>
                  </a:xfrm>
                  <a:grpFill/>
                </p:grpSpPr>
                <p:sp>
                  <p:nvSpPr>
                    <p:cNvPr id="361" name="Oval 360">
                      <a:extLst>
                        <a:ext uri="{FF2B5EF4-FFF2-40B4-BE49-F238E27FC236}">
                          <a16:creationId xmlns:a16="http://schemas.microsoft.com/office/drawing/2014/main" id="{B1665514-A446-B151-E951-E2ED33495D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0342" y="1928309"/>
                      <a:ext cx="4364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62" name="Straight Connector 361">
                      <a:extLst>
                        <a:ext uri="{FF2B5EF4-FFF2-40B4-BE49-F238E27FC236}">
                          <a16:creationId xmlns:a16="http://schemas.microsoft.com/office/drawing/2014/main" id="{C08CB06B-31FE-844C-A54A-CE08CBB763FD}"/>
                        </a:ext>
                      </a:extLst>
                    </p:cNvPr>
                    <p:cNvCxnSpPr>
                      <a:stCxn id="361" idx="4"/>
                    </p:cNvCxnSpPr>
                    <p:nvPr/>
                  </p:nvCxnSpPr>
                  <p:spPr>
                    <a:xfrm>
                      <a:off x="3101424" y="1972043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2" name="Group 1225">
                    <a:extLst>
                      <a:ext uri="{FF2B5EF4-FFF2-40B4-BE49-F238E27FC236}">
                        <a16:creationId xmlns:a16="http://schemas.microsoft.com/office/drawing/2014/main" id="{5AC667DE-1AF7-8FA4-C955-A4222814644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416" y="1931064"/>
                    <a:ext cx="45325" cy="116043"/>
                    <a:chOff x="3078022" y="1928683"/>
                    <a:chExt cx="45325" cy="116043"/>
                  </a:xfrm>
                  <a:grpFill/>
                </p:grpSpPr>
                <p:sp>
                  <p:nvSpPr>
                    <p:cNvPr id="359" name="Oval 358">
                      <a:extLst>
                        <a:ext uri="{FF2B5EF4-FFF2-40B4-BE49-F238E27FC236}">
                          <a16:creationId xmlns:a16="http://schemas.microsoft.com/office/drawing/2014/main" id="{63B7DAF4-1DCB-D807-97F1-071F52204A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022" y="1928683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60" name="Straight Connector 359">
                      <a:extLst>
                        <a:ext uri="{FF2B5EF4-FFF2-40B4-BE49-F238E27FC236}">
                          <a16:creationId xmlns:a16="http://schemas.microsoft.com/office/drawing/2014/main" id="{40633516-C826-7C58-F37C-9C560EFDCCE0}"/>
                        </a:ext>
                      </a:extLst>
                    </p:cNvPr>
                    <p:cNvCxnSpPr>
                      <a:stCxn id="359" idx="4"/>
                    </p:cNvCxnSpPr>
                    <p:nvPr/>
                  </p:nvCxnSpPr>
                  <p:spPr>
                    <a:xfrm>
                      <a:off x="3099162" y="1972431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3" name="Group 1226">
                    <a:extLst>
                      <a:ext uri="{FF2B5EF4-FFF2-40B4-BE49-F238E27FC236}">
                        <a16:creationId xmlns:a16="http://schemas.microsoft.com/office/drawing/2014/main" id="{339F5CE5-7075-8DD9-BF80-9038BF8FC3D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1632" y="1912956"/>
                    <a:ext cx="38609" cy="114390"/>
                    <a:chOff x="3097338" y="1920100"/>
                    <a:chExt cx="38609" cy="114390"/>
                  </a:xfrm>
                  <a:grpFill/>
                </p:grpSpPr>
                <p:sp>
                  <p:nvSpPr>
                    <p:cNvPr id="357" name="Oval 356">
                      <a:extLst>
                        <a:ext uri="{FF2B5EF4-FFF2-40B4-BE49-F238E27FC236}">
                          <a16:creationId xmlns:a16="http://schemas.microsoft.com/office/drawing/2014/main" id="{3248D99F-C243-9B37-59CA-FFA7EB95EE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338" y="1920100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58" name="Straight Connector 357">
                      <a:extLst>
                        <a:ext uri="{FF2B5EF4-FFF2-40B4-BE49-F238E27FC236}">
                          <a16:creationId xmlns:a16="http://schemas.microsoft.com/office/drawing/2014/main" id="{0374517A-2BD0-CECE-C04F-22730FD0448D}"/>
                        </a:ext>
                      </a:extLst>
                    </p:cNvPr>
                    <p:cNvCxnSpPr>
                      <a:stCxn id="357" idx="4"/>
                    </p:cNvCxnSpPr>
                    <p:nvPr/>
                  </p:nvCxnSpPr>
                  <p:spPr>
                    <a:xfrm>
                      <a:off x="3113398" y="1960515"/>
                      <a:ext cx="0" cy="7397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54" name="Group 1227">
                    <a:extLst>
                      <a:ext uri="{FF2B5EF4-FFF2-40B4-BE49-F238E27FC236}">
                        <a16:creationId xmlns:a16="http://schemas.microsoft.com/office/drawing/2014/main" id="{005263A0-AB33-67A5-DE80-0B1517F69CA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0549" y="1920099"/>
                    <a:ext cx="45325" cy="107607"/>
                    <a:chOff x="3090055" y="1927243"/>
                    <a:chExt cx="45325" cy="107607"/>
                  </a:xfrm>
                  <a:grpFill/>
                </p:grpSpPr>
                <p:sp>
                  <p:nvSpPr>
                    <p:cNvPr id="355" name="Oval 354">
                      <a:extLst>
                        <a:ext uri="{FF2B5EF4-FFF2-40B4-BE49-F238E27FC236}">
                          <a16:creationId xmlns:a16="http://schemas.microsoft.com/office/drawing/2014/main" id="{90902019-7CA2-1002-41B5-4008D6EE79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055" y="1927243"/>
                      <a:ext cx="4532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56" name="Straight Connector 355">
                      <a:extLst>
                        <a:ext uri="{FF2B5EF4-FFF2-40B4-BE49-F238E27FC236}">
                          <a16:creationId xmlns:a16="http://schemas.microsoft.com/office/drawing/2014/main" id="{E12A34F9-7E04-CF35-D0DB-FB716A2BA0F7}"/>
                        </a:ext>
                      </a:extLst>
                    </p:cNvPr>
                    <p:cNvCxnSpPr>
                      <a:stCxn id="355" idx="4"/>
                    </p:cNvCxnSpPr>
                    <p:nvPr/>
                  </p:nvCxnSpPr>
                  <p:spPr>
                    <a:xfrm>
                      <a:off x="3112772" y="1962556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38" name="Group 1211">
                  <a:extLst>
                    <a:ext uri="{FF2B5EF4-FFF2-40B4-BE49-F238E27FC236}">
                      <a16:creationId xmlns:a16="http://schemas.microsoft.com/office/drawing/2014/main" id="{937A0C67-9FE2-6CAC-6D81-D0960973D84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2705" y="1918837"/>
                  <a:ext cx="164228" cy="132499"/>
                  <a:chOff x="3100305" y="1909312"/>
                  <a:chExt cx="164228" cy="132499"/>
                </a:xfrm>
                <a:grpFill/>
              </p:grpSpPr>
              <p:grpSp>
                <p:nvGrpSpPr>
                  <p:cNvPr id="339" name="Group 1212">
                    <a:extLst>
                      <a:ext uri="{FF2B5EF4-FFF2-40B4-BE49-F238E27FC236}">
                        <a16:creationId xmlns:a16="http://schemas.microsoft.com/office/drawing/2014/main" id="{ABAD271B-818F-8F7C-7CE1-FE24D231603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305" y="1927016"/>
                    <a:ext cx="43645" cy="109392"/>
                    <a:chOff x="3074111" y="1924635"/>
                    <a:chExt cx="43645" cy="109392"/>
                  </a:xfrm>
                  <a:grpFill/>
                </p:grpSpPr>
                <p:sp>
                  <p:nvSpPr>
                    <p:cNvPr id="349" name="Oval 348">
                      <a:extLst>
                        <a:ext uri="{FF2B5EF4-FFF2-40B4-BE49-F238E27FC236}">
                          <a16:creationId xmlns:a16="http://schemas.microsoft.com/office/drawing/2014/main" id="{D19A0F30-560C-A49D-09BD-F48F6BD24F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111" y="1924635"/>
                      <a:ext cx="4364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50" name="Straight Connector 349">
                      <a:extLst>
                        <a:ext uri="{FF2B5EF4-FFF2-40B4-BE49-F238E27FC236}">
                          <a16:creationId xmlns:a16="http://schemas.microsoft.com/office/drawing/2014/main" id="{B31A88DB-E034-6B01-6C9B-51AD77B79DBE}"/>
                        </a:ext>
                      </a:extLst>
                    </p:cNvPr>
                    <p:cNvCxnSpPr>
                      <a:stCxn id="349" idx="4"/>
                    </p:cNvCxnSpPr>
                    <p:nvPr/>
                  </p:nvCxnSpPr>
                  <p:spPr>
                    <a:xfrm>
                      <a:off x="3090157" y="1968457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0" name="Group 1213">
                    <a:extLst>
                      <a:ext uri="{FF2B5EF4-FFF2-40B4-BE49-F238E27FC236}">
                        <a16:creationId xmlns:a16="http://schemas.microsoft.com/office/drawing/2014/main" id="{076A0876-61C6-6EFA-D021-F93DBB878DB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9149" y="1927480"/>
                    <a:ext cx="45325" cy="114331"/>
                    <a:chOff x="3066755" y="1925099"/>
                    <a:chExt cx="45325" cy="114331"/>
                  </a:xfrm>
                  <a:grpFill/>
                </p:grpSpPr>
                <p:sp>
                  <p:nvSpPr>
                    <p:cNvPr id="347" name="Oval 346">
                      <a:extLst>
                        <a:ext uri="{FF2B5EF4-FFF2-40B4-BE49-F238E27FC236}">
                          <a16:creationId xmlns:a16="http://schemas.microsoft.com/office/drawing/2014/main" id="{E483533A-CC74-BA05-D0DF-DBA025320E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6755" y="1925099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48" name="Straight Connector 347">
                      <a:extLst>
                        <a:ext uri="{FF2B5EF4-FFF2-40B4-BE49-F238E27FC236}">
                          <a16:creationId xmlns:a16="http://schemas.microsoft.com/office/drawing/2014/main" id="{A7B1DBF8-5517-4E39-D924-ED17F752D365}"/>
                        </a:ext>
                      </a:extLst>
                    </p:cNvPr>
                    <p:cNvCxnSpPr>
                      <a:stCxn id="347" idx="4"/>
                    </p:cNvCxnSpPr>
                    <p:nvPr/>
                  </p:nvCxnSpPr>
                  <p:spPr>
                    <a:xfrm>
                      <a:off x="3089560" y="1968817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1" name="Group 1214">
                    <a:extLst>
                      <a:ext uri="{FF2B5EF4-FFF2-40B4-BE49-F238E27FC236}">
                        <a16:creationId xmlns:a16="http://schemas.microsoft.com/office/drawing/2014/main" id="{05A90ED2-8325-875D-04C9-5E0A31B408C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365" y="1909312"/>
                    <a:ext cx="45324" cy="112768"/>
                    <a:chOff x="3086071" y="1916456"/>
                    <a:chExt cx="45324" cy="112768"/>
                  </a:xfrm>
                  <a:grpFill/>
                </p:grpSpPr>
                <p:sp>
                  <p:nvSpPr>
                    <p:cNvPr id="345" name="Oval 344">
                      <a:extLst>
                        <a:ext uri="{FF2B5EF4-FFF2-40B4-BE49-F238E27FC236}">
                          <a16:creationId xmlns:a16="http://schemas.microsoft.com/office/drawing/2014/main" id="{8CB3D56F-FCEF-FF1E-CDAE-4F316CE9C9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071" y="1916456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46" name="Straight Connector 345">
                      <a:extLst>
                        <a:ext uri="{FF2B5EF4-FFF2-40B4-BE49-F238E27FC236}">
                          <a16:creationId xmlns:a16="http://schemas.microsoft.com/office/drawing/2014/main" id="{41A2A3FD-E137-D172-9231-E7A0EBD6BC2F}"/>
                        </a:ext>
                      </a:extLst>
                    </p:cNvPr>
                    <p:cNvCxnSpPr>
                      <a:stCxn id="345" idx="4"/>
                    </p:cNvCxnSpPr>
                    <p:nvPr/>
                  </p:nvCxnSpPr>
                  <p:spPr>
                    <a:xfrm>
                      <a:off x="3102146" y="1960292"/>
                      <a:ext cx="0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42" name="Group 1215">
                    <a:extLst>
                      <a:ext uri="{FF2B5EF4-FFF2-40B4-BE49-F238E27FC236}">
                        <a16:creationId xmlns:a16="http://schemas.microsoft.com/office/drawing/2014/main" id="{B9A50AAA-6D63-56DF-CD57-B81A095DBFA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4245" y="1909746"/>
                    <a:ext cx="40288" cy="116056"/>
                    <a:chOff x="3083751" y="1916890"/>
                    <a:chExt cx="40288" cy="116056"/>
                  </a:xfrm>
                  <a:grpFill/>
                </p:grpSpPr>
                <p:sp>
                  <p:nvSpPr>
                    <p:cNvPr id="343" name="Oval 342">
                      <a:extLst>
                        <a:ext uri="{FF2B5EF4-FFF2-40B4-BE49-F238E27FC236}">
                          <a16:creationId xmlns:a16="http://schemas.microsoft.com/office/drawing/2014/main" id="{97398965-B9F0-2209-2EE7-E8EB8E67EA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751" y="1916890"/>
                      <a:ext cx="40288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44" name="Straight Connector 343">
                      <a:extLst>
                        <a:ext uri="{FF2B5EF4-FFF2-40B4-BE49-F238E27FC236}">
                          <a16:creationId xmlns:a16="http://schemas.microsoft.com/office/drawing/2014/main" id="{3B9CB82D-32AA-C0D4-2ACF-86322F00C315}"/>
                        </a:ext>
                      </a:extLst>
                    </p:cNvPr>
                    <p:cNvCxnSpPr>
                      <a:stCxn id="343" idx="4"/>
                    </p:cNvCxnSpPr>
                    <p:nvPr/>
                  </p:nvCxnSpPr>
                  <p:spPr>
                    <a:xfrm>
                      <a:off x="3101534" y="196065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3" name="Group 870">
                <a:extLst>
                  <a:ext uri="{FF2B5EF4-FFF2-40B4-BE49-F238E27FC236}">
                    <a16:creationId xmlns:a16="http://schemas.microsoft.com/office/drawing/2014/main" id="{C739BEB1-82D5-DF60-CC0F-6A5787BC15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347696" y="1903659"/>
                <a:ext cx="312149" cy="133277"/>
                <a:chOff x="3109446" y="1913184"/>
                <a:chExt cx="312149" cy="133277"/>
              </a:xfrm>
              <a:grpFill/>
            </p:grpSpPr>
            <p:grpSp>
              <p:nvGrpSpPr>
                <p:cNvPr id="311" name="Group 1184">
                  <a:extLst>
                    <a:ext uri="{FF2B5EF4-FFF2-40B4-BE49-F238E27FC236}">
                      <a16:creationId xmlns:a16="http://schemas.microsoft.com/office/drawing/2014/main" id="{480ED659-81AA-324A-1244-C761D7F0557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9446" y="1913184"/>
                  <a:ext cx="171016" cy="125774"/>
                  <a:chOff x="3109446" y="1913184"/>
                  <a:chExt cx="171016" cy="125774"/>
                </a:xfrm>
                <a:grpFill/>
              </p:grpSpPr>
              <p:grpSp>
                <p:nvGrpSpPr>
                  <p:cNvPr id="325" name="Group 1198">
                    <a:extLst>
                      <a:ext uri="{FF2B5EF4-FFF2-40B4-BE49-F238E27FC236}">
                        <a16:creationId xmlns:a16="http://schemas.microsoft.com/office/drawing/2014/main" id="{8AD193DB-682B-732E-B79B-93D82E55F37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9446" y="1932554"/>
                    <a:ext cx="45324" cy="104245"/>
                    <a:chOff x="3083252" y="1930173"/>
                    <a:chExt cx="45324" cy="104245"/>
                  </a:xfrm>
                  <a:grpFill/>
                </p:grpSpPr>
                <p:sp>
                  <p:nvSpPr>
                    <p:cNvPr id="335" name="Oval 334">
                      <a:extLst>
                        <a:ext uri="{FF2B5EF4-FFF2-40B4-BE49-F238E27FC236}">
                          <a16:creationId xmlns:a16="http://schemas.microsoft.com/office/drawing/2014/main" id="{DEEC56C1-77D4-8853-727F-8D0942EB44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252" y="1930173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36" name="Straight Connector 335">
                      <a:extLst>
                        <a:ext uri="{FF2B5EF4-FFF2-40B4-BE49-F238E27FC236}">
                          <a16:creationId xmlns:a16="http://schemas.microsoft.com/office/drawing/2014/main" id="{CB8D5815-FFE4-A217-45D9-0173B43443E0}"/>
                        </a:ext>
                      </a:extLst>
                    </p:cNvPr>
                    <p:cNvCxnSpPr>
                      <a:stCxn id="335" idx="4"/>
                    </p:cNvCxnSpPr>
                    <p:nvPr/>
                  </p:nvCxnSpPr>
                  <p:spPr>
                    <a:xfrm>
                      <a:off x="3105982" y="1967168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26" name="Group 1199">
                    <a:extLst>
                      <a:ext uri="{FF2B5EF4-FFF2-40B4-BE49-F238E27FC236}">
                        <a16:creationId xmlns:a16="http://schemas.microsoft.com/office/drawing/2014/main" id="{F73DACE5-77E6-63B1-39D1-F15DA0D721A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5077" y="1934595"/>
                    <a:ext cx="45325" cy="104363"/>
                    <a:chOff x="3082683" y="1932214"/>
                    <a:chExt cx="45325" cy="104363"/>
                  </a:xfrm>
                  <a:grpFill/>
                </p:grpSpPr>
                <p:sp>
                  <p:nvSpPr>
                    <p:cNvPr id="333" name="Oval 332">
                      <a:extLst>
                        <a:ext uri="{FF2B5EF4-FFF2-40B4-BE49-F238E27FC236}">
                          <a16:creationId xmlns:a16="http://schemas.microsoft.com/office/drawing/2014/main" id="{2E5253DA-7DE6-BC3E-0244-4305DF2263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683" y="1932214"/>
                      <a:ext cx="45325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34" name="Straight Connector 333">
                      <a:extLst>
                        <a:ext uri="{FF2B5EF4-FFF2-40B4-BE49-F238E27FC236}">
                          <a16:creationId xmlns:a16="http://schemas.microsoft.com/office/drawing/2014/main" id="{7076785A-F3DF-9E99-1E1A-316FD0EE75D2}"/>
                        </a:ext>
                      </a:extLst>
                    </p:cNvPr>
                    <p:cNvCxnSpPr>
                      <a:stCxn id="333" idx="4"/>
                    </p:cNvCxnSpPr>
                    <p:nvPr/>
                  </p:nvCxnSpPr>
                  <p:spPr>
                    <a:xfrm>
                      <a:off x="3098686" y="1972689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27" name="Group 1200">
                    <a:extLst>
                      <a:ext uri="{FF2B5EF4-FFF2-40B4-BE49-F238E27FC236}">
                        <a16:creationId xmlns:a16="http://schemas.microsoft.com/office/drawing/2014/main" id="{27BB14AC-04E9-F10D-E7CE-FD0035A62BB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9535" y="1913184"/>
                    <a:ext cx="45324" cy="105925"/>
                    <a:chOff x="3095241" y="1920328"/>
                    <a:chExt cx="45324" cy="105925"/>
                  </a:xfrm>
                  <a:grpFill/>
                </p:grpSpPr>
                <p:sp>
                  <p:nvSpPr>
                    <p:cNvPr id="331" name="Oval 330">
                      <a:extLst>
                        <a:ext uri="{FF2B5EF4-FFF2-40B4-BE49-F238E27FC236}">
                          <a16:creationId xmlns:a16="http://schemas.microsoft.com/office/drawing/2014/main" id="{86438514-23BB-6EF2-9A69-994BB92B30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5241" y="1920328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32" name="Straight Connector 331">
                      <a:extLst>
                        <a:ext uri="{FF2B5EF4-FFF2-40B4-BE49-F238E27FC236}">
                          <a16:creationId xmlns:a16="http://schemas.microsoft.com/office/drawing/2014/main" id="{CEBF448C-7C14-4981-D15B-1CBE946E6282}"/>
                        </a:ext>
                      </a:extLst>
                    </p:cNvPr>
                    <p:cNvCxnSpPr>
                      <a:stCxn id="331" idx="4"/>
                    </p:cNvCxnSpPr>
                    <p:nvPr/>
                  </p:nvCxnSpPr>
                  <p:spPr>
                    <a:xfrm>
                      <a:off x="3117971" y="1962365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28" name="Group 1201">
                    <a:extLst>
                      <a:ext uri="{FF2B5EF4-FFF2-40B4-BE49-F238E27FC236}">
                        <a16:creationId xmlns:a16="http://schemas.microsoft.com/office/drawing/2014/main" id="{A06812AB-5F59-31D3-F9AC-FE07AF9E7F7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5137" y="1918587"/>
                    <a:ext cx="45325" cy="102681"/>
                    <a:chOff x="3094643" y="1925731"/>
                    <a:chExt cx="45325" cy="102681"/>
                  </a:xfrm>
                  <a:grpFill/>
                </p:grpSpPr>
                <p:sp>
                  <p:nvSpPr>
                    <p:cNvPr id="329" name="Oval 328">
                      <a:extLst>
                        <a:ext uri="{FF2B5EF4-FFF2-40B4-BE49-F238E27FC236}">
                          <a16:creationId xmlns:a16="http://schemas.microsoft.com/office/drawing/2014/main" id="{D21E4779-E0AE-800F-C762-141F2223CA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4643" y="1925731"/>
                      <a:ext cx="45325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30" name="Straight Connector 329">
                      <a:extLst>
                        <a:ext uri="{FF2B5EF4-FFF2-40B4-BE49-F238E27FC236}">
                          <a16:creationId xmlns:a16="http://schemas.microsoft.com/office/drawing/2014/main" id="{E97C1205-8ECA-E65D-51E2-852CE0EA2C95}"/>
                        </a:ext>
                      </a:extLst>
                    </p:cNvPr>
                    <p:cNvCxnSpPr>
                      <a:stCxn id="329" idx="4"/>
                    </p:cNvCxnSpPr>
                    <p:nvPr/>
                  </p:nvCxnSpPr>
                  <p:spPr>
                    <a:xfrm>
                      <a:off x="3110631" y="1962843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312" name="Group 1185">
                  <a:extLst>
                    <a:ext uri="{FF2B5EF4-FFF2-40B4-BE49-F238E27FC236}">
                      <a16:creationId xmlns:a16="http://schemas.microsoft.com/office/drawing/2014/main" id="{79A0371D-292E-4474-5E57-53D693E08DB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5644" y="1920746"/>
                  <a:ext cx="165951" cy="125715"/>
                  <a:chOff x="3103244" y="1911221"/>
                  <a:chExt cx="165951" cy="125715"/>
                </a:xfrm>
                <a:grpFill/>
              </p:grpSpPr>
              <p:grpSp>
                <p:nvGrpSpPr>
                  <p:cNvPr id="313" name="Group 1186">
                    <a:extLst>
                      <a:ext uri="{FF2B5EF4-FFF2-40B4-BE49-F238E27FC236}">
                        <a16:creationId xmlns:a16="http://schemas.microsoft.com/office/drawing/2014/main" id="{9B08BD96-C221-D3E1-3F40-58B4B4796DC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3244" y="1930592"/>
                    <a:ext cx="41967" cy="97579"/>
                    <a:chOff x="3077050" y="1928211"/>
                    <a:chExt cx="41967" cy="97579"/>
                  </a:xfrm>
                  <a:grpFill/>
                </p:grpSpPr>
                <p:sp>
                  <p:nvSpPr>
                    <p:cNvPr id="323" name="Oval 322">
                      <a:extLst>
                        <a:ext uri="{FF2B5EF4-FFF2-40B4-BE49-F238E27FC236}">
                          <a16:creationId xmlns:a16="http://schemas.microsoft.com/office/drawing/2014/main" id="{801825CA-8388-874D-E5CC-18A3BE1050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7050" y="1928211"/>
                      <a:ext cx="41967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24" name="Straight Connector 323">
                      <a:extLst>
                        <a:ext uri="{FF2B5EF4-FFF2-40B4-BE49-F238E27FC236}">
                          <a16:creationId xmlns:a16="http://schemas.microsoft.com/office/drawing/2014/main" id="{4E2E7C1E-9BCC-DA0F-8D0A-0431C552BC01}"/>
                        </a:ext>
                      </a:extLst>
                    </p:cNvPr>
                    <p:cNvCxnSpPr>
                      <a:stCxn id="323" idx="4"/>
                    </p:cNvCxnSpPr>
                    <p:nvPr/>
                  </p:nvCxnSpPr>
                  <p:spPr>
                    <a:xfrm>
                      <a:off x="3094672" y="1963584"/>
                      <a:ext cx="0" cy="62206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14" name="Group 1187">
                    <a:extLst>
                      <a:ext uri="{FF2B5EF4-FFF2-40B4-BE49-F238E27FC236}">
                        <a16:creationId xmlns:a16="http://schemas.microsoft.com/office/drawing/2014/main" id="{340FED4D-7AF2-7229-B14C-6C08094081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3810" y="1930996"/>
                    <a:ext cx="47003" cy="105940"/>
                    <a:chOff x="3071416" y="1928615"/>
                    <a:chExt cx="47003" cy="105940"/>
                  </a:xfrm>
                  <a:grpFill/>
                </p:grpSpPr>
                <p:sp>
                  <p:nvSpPr>
                    <p:cNvPr id="321" name="Oval 320">
                      <a:extLst>
                        <a:ext uri="{FF2B5EF4-FFF2-40B4-BE49-F238E27FC236}">
                          <a16:creationId xmlns:a16="http://schemas.microsoft.com/office/drawing/2014/main" id="{EBD2B304-3CEA-3382-39E3-D283FB8FFE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1416" y="1928615"/>
                      <a:ext cx="47003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22" name="Straight Connector 321">
                      <a:extLst>
                        <a:ext uri="{FF2B5EF4-FFF2-40B4-BE49-F238E27FC236}">
                          <a16:creationId xmlns:a16="http://schemas.microsoft.com/office/drawing/2014/main" id="{65F44A01-D836-26FC-EF2F-D2BC7B1D1218}"/>
                        </a:ext>
                      </a:extLst>
                    </p:cNvPr>
                    <p:cNvCxnSpPr>
                      <a:stCxn id="321" idx="4"/>
                    </p:cNvCxnSpPr>
                    <p:nvPr/>
                  </p:nvCxnSpPr>
                  <p:spPr>
                    <a:xfrm>
                      <a:off x="3094163" y="1970667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15" name="Group 1188">
                    <a:extLst>
                      <a:ext uri="{FF2B5EF4-FFF2-40B4-BE49-F238E27FC236}">
                        <a16:creationId xmlns:a16="http://schemas.microsoft.com/office/drawing/2014/main" id="{9748E525-64E4-314D-B7B9-CB44102B7B0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4997" y="1911221"/>
                    <a:ext cx="38609" cy="105985"/>
                    <a:chOff x="3090703" y="1918365"/>
                    <a:chExt cx="38609" cy="105985"/>
                  </a:xfrm>
                  <a:grpFill/>
                </p:grpSpPr>
                <p:sp>
                  <p:nvSpPr>
                    <p:cNvPr id="319" name="Oval 318">
                      <a:extLst>
                        <a:ext uri="{FF2B5EF4-FFF2-40B4-BE49-F238E27FC236}">
                          <a16:creationId xmlns:a16="http://schemas.microsoft.com/office/drawing/2014/main" id="{0BA0B770-17E3-4240-5D44-E03FC52DAE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703" y="1918365"/>
                      <a:ext cx="38609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20" name="Straight Connector 319">
                      <a:extLst>
                        <a:ext uri="{FF2B5EF4-FFF2-40B4-BE49-F238E27FC236}">
                          <a16:creationId xmlns:a16="http://schemas.microsoft.com/office/drawing/2014/main" id="{6B6D4302-B563-0069-C6D9-884A0274CDF6}"/>
                        </a:ext>
                      </a:extLst>
                    </p:cNvPr>
                    <p:cNvCxnSpPr>
                      <a:stCxn id="319" idx="4"/>
                    </p:cNvCxnSpPr>
                    <p:nvPr/>
                  </p:nvCxnSpPr>
                  <p:spPr>
                    <a:xfrm>
                      <a:off x="3106719" y="1958781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16" name="Group 1189">
                    <a:extLst>
                      <a:ext uri="{FF2B5EF4-FFF2-40B4-BE49-F238E27FC236}">
                        <a16:creationId xmlns:a16="http://schemas.microsoft.com/office/drawing/2014/main" id="{2298A5D9-4371-AFDE-2D8D-619223CBF1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3870" y="1913321"/>
                    <a:ext cx="45325" cy="104245"/>
                    <a:chOff x="3083376" y="1920465"/>
                    <a:chExt cx="45325" cy="104245"/>
                  </a:xfrm>
                  <a:grpFill/>
                </p:grpSpPr>
                <p:sp>
                  <p:nvSpPr>
                    <p:cNvPr id="317" name="Oval 316">
                      <a:extLst>
                        <a:ext uri="{FF2B5EF4-FFF2-40B4-BE49-F238E27FC236}">
                          <a16:creationId xmlns:a16="http://schemas.microsoft.com/office/drawing/2014/main" id="{4EF2ED81-7251-7E52-D5C8-883C871841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376" y="1920465"/>
                      <a:ext cx="45325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18" name="Straight Connector 317">
                      <a:extLst>
                        <a:ext uri="{FF2B5EF4-FFF2-40B4-BE49-F238E27FC236}">
                          <a16:creationId xmlns:a16="http://schemas.microsoft.com/office/drawing/2014/main" id="{1F93845A-EDA2-FE98-0CAD-07CEEE4CA2F2}"/>
                        </a:ext>
                      </a:extLst>
                    </p:cNvPr>
                    <p:cNvCxnSpPr>
                      <a:stCxn id="317" idx="4"/>
                    </p:cNvCxnSpPr>
                    <p:nvPr/>
                  </p:nvCxnSpPr>
                  <p:spPr>
                    <a:xfrm>
                      <a:off x="3106108" y="1962503"/>
                      <a:ext cx="0" cy="62207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4" name="Group 871">
                <a:extLst>
                  <a:ext uri="{FF2B5EF4-FFF2-40B4-BE49-F238E27FC236}">
                    <a16:creationId xmlns:a16="http://schemas.microsoft.com/office/drawing/2014/main" id="{23FCE596-DAD5-E23F-D6CC-553566D4CA7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651592" y="1907186"/>
                <a:ext cx="310471" cy="137918"/>
                <a:chOff x="3106161" y="1919092"/>
                <a:chExt cx="310471" cy="137918"/>
              </a:xfrm>
              <a:grpFill/>
            </p:grpSpPr>
            <p:grpSp>
              <p:nvGrpSpPr>
                <p:cNvPr id="285" name="Group 1158">
                  <a:extLst>
                    <a:ext uri="{FF2B5EF4-FFF2-40B4-BE49-F238E27FC236}">
                      <a16:creationId xmlns:a16="http://schemas.microsoft.com/office/drawing/2014/main" id="{D2DECA96-2710-005D-94DF-142767108D6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6161" y="1919092"/>
                  <a:ext cx="167688" cy="130428"/>
                  <a:chOff x="3106161" y="1919092"/>
                  <a:chExt cx="167688" cy="130428"/>
                </a:xfrm>
                <a:grpFill/>
              </p:grpSpPr>
              <p:grpSp>
                <p:nvGrpSpPr>
                  <p:cNvPr id="299" name="Group 1172">
                    <a:extLst>
                      <a:ext uri="{FF2B5EF4-FFF2-40B4-BE49-F238E27FC236}">
                        <a16:creationId xmlns:a16="http://schemas.microsoft.com/office/drawing/2014/main" id="{B62EADA8-576A-C613-A1D2-099B80E689A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6161" y="1931291"/>
                    <a:ext cx="47003" cy="116056"/>
                    <a:chOff x="3079967" y="1928910"/>
                    <a:chExt cx="47003" cy="116056"/>
                  </a:xfrm>
                  <a:grpFill/>
                </p:grpSpPr>
                <p:sp>
                  <p:nvSpPr>
                    <p:cNvPr id="309" name="Oval 308">
                      <a:extLst>
                        <a:ext uri="{FF2B5EF4-FFF2-40B4-BE49-F238E27FC236}">
                          <a16:creationId xmlns:a16="http://schemas.microsoft.com/office/drawing/2014/main" id="{278FF8EC-4510-1ECF-96A5-028DE420BB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9967" y="1928910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10" name="Straight Connector 309">
                      <a:extLst>
                        <a:ext uri="{FF2B5EF4-FFF2-40B4-BE49-F238E27FC236}">
                          <a16:creationId xmlns:a16="http://schemas.microsoft.com/office/drawing/2014/main" id="{786BB679-B423-7E31-B207-CD7B5C079D69}"/>
                        </a:ext>
                      </a:extLst>
                    </p:cNvPr>
                    <p:cNvCxnSpPr>
                      <a:stCxn id="309" idx="4"/>
                    </p:cNvCxnSpPr>
                    <p:nvPr/>
                  </p:nvCxnSpPr>
                  <p:spPr>
                    <a:xfrm>
                      <a:off x="3101107" y="1972672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00" name="Group 1173">
                    <a:extLst>
                      <a:ext uri="{FF2B5EF4-FFF2-40B4-BE49-F238E27FC236}">
                        <a16:creationId xmlns:a16="http://schemas.microsoft.com/office/drawing/2014/main" id="{051E7BED-EAE0-C675-C685-32D3C64CB11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1778" y="1938404"/>
                    <a:ext cx="43645" cy="111116"/>
                    <a:chOff x="3079384" y="1936023"/>
                    <a:chExt cx="43645" cy="111116"/>
                  </a:xfrm>
                  <a:grpFill/>
                </p:grpSpPr>
                <p:sp>
                  <p:nvSpPr>
                    <p:cNvPr id="307" name="Oval 306">
                      <a:extLst>
                        <a:ext uri="{FF2B5EF4-FFF2-40B4-BE49-F238E27FC236}">
                          <a16:creationId xmlns:a16="http://schemas.microsoft.com/office/drawing/2014/main" id="{1A34DFB5-E3FB-75F5-FE47-A0A17DE2468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9384" y="1936023"/>
                      <a:ext cx="4364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08" name="Straight Connector 307">
                      <a:extLst>
                        <a:ext uri="{FF2B5EF4-FFF2-40B4-BE49-F238E27FC236}">
                          <a16:creationId xmlns:a16="http://schemas.microsoft.com/office/drawing/2014/main" id="{9A9808B8-8F72-26E9-96AB-71E39584FC84}"/>
                        </a:ext>
                      </a:extLst>
                    </p:cNvPr>
                    <p:cNvCxnSpPr>
                      <a:stCxn id="307" idx="4"/>
                    </p:cNvCxnSpPr>
                    <p:nvPr/>
                  </p:nvCxnSpPr>
                  <p:spPr>
                    <a:xfrm>
                      <a:off x="3092117" y="1976526"/>
                      <a:ext cx="1679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01" name="Group 1174">
                    <a:extLst>
                      <a:ext uri="{FF2B5EF4-FFF2-40B4-BE49-F238E27FC236}">
                        <a16:creationId xmlns:a16="http://schemas.microsoft.com/office/drawing/2014/main" id="{80B69670-748D-D0E5-ECCC-15EE463006D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4630" y="1922050"/>
                    <a:ext cx="45324" cy="109304"/>
                    <a:chOff x="3090336" y="1929194"/>
                    <a:chExt cx="45324" cy="109304"/>
                  </a:xfrm>
                  <a:grpFill/>
                </p:grpSpPr>
                <p:sp>
                  <p:nvSpPr>
                    <p:cNvPr id="305" name="Oval 304">
                      <a:extLst>
                        <a:ext uri="{FF2B5EF4-FFF2-40B4-BE49-F238E27FC236}">
                          <a16:creationId xmlns:a16="http://schemas.microsoft.com/office/drawing/2014/main" id="{6AEE1B8E-166E-9DA3-C66C-15C324D7D4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0336" y="1929194"/>
                      <a:ext cx="45324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06" name="Straight Connector 305">
                      <a:extLst>
                        <a:ext uri="{FF2B5EF4-FFF2-40B4-BE49-F238E27FC236}">
                          <a16:creationId xmlns:a16="http://schemas.microsoft.com/office/drawing/2014/main" id="{C10D2DBA-7B84-9CAC-8226-5C3A1F3C3CB8}"/>
                        </a:ext>
                      </a:extLst>
                    </p:cNvPr>
                    <p:cNvCxnSpPr>
                      <a:stCxn id="305" idx="4"/>
                    </p:cNvCxnSpPr>
                    <p:nvPr/>
                  </p:nvCxnSpPr>
                  <p:spPr>
                    <a:xfrm>
                      <a:off x="3111418" y="1966203"/>
                      <a:ext cx="1678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02" name="Group 1175">
                    <a:extLst>
                      <a:ext uri="{FF2B5EF4-FFF2-40B4-BE49-F238E27FC236}">
                        <a16:creationId xmlns:a16="http://schemas.microsoft.com/office/drawing/2014/main" id="{B34AE756-95DC-D843-F7CD-86C4F9EAA64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6846" y="1919092"/>
                    <a:ext cx="47003" cy="111043"/>
                    <a:chOff x="3086352" y="1926236"/>
                    <a:chExt cx="47003" cy="111043"/>
                  </a:xfrm>
                  <a:grpFill/>
                </p:grpSpPr>
                <p:sp>
                  <p:nvSpPr>
                    <p:cNvPr id="303" name="Oval 302">
                      <a:extLst>
                        <a:ext uri="{FF2B5EF4-FFF2-40B4-BE49-F238E27FC236}">
                          <a16:creationId xmlns:a16="http://schemas.microsoft.com/office/drawing/2014/main" id="{AB49B7DB-6C96-203E-1BBB-A61469B1DF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352" y="1926236"/>
                      <a:ext cx="47003" cy="47075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04" name="Straight Connector 303">
                      <a:extLst>
                        <a:ext uri="{FF2B5EF4-FFF2-40B4-BE49-F238E27FC236}">
                          <a16:creationId xmlns:a16="http://schemas.microsoft.com/office/drawing/2014/main" id="{B9E0092E-933E-4772-6426-80A13DA5CC77}"/>
                        </a:ext>
                      </a:extLst>
                    </p:cNvPr>
                    <p:cNvCxnSpPr>
                      <a:stCxn id="303" idx="4"/>
                    </p:cNvCxnSpPr>
                    <p:nvPr/>
                  </p:nvCxnSpPr>
                  <p:spPr>
                    <a:xfrm>
                      <a:off x="3105771" y="1971709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86" name="Group 1159">
                  <a:extLst>
                    <a:ext uri="{FF2B5EF4-FFF2-40B4-BE49-F238E27FC236}">
                      <a16:creationId xmlns:a16="http://schemas.microsoft.com/office/drawing/2014/main" id="{E5B814E3-C1C7-CC34-FE91-85BEE42325B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2330" y="1922859"/>
                  <a:ext cx="164302" cy="134151"/>
                  <a:chOff x="3099930" y="1913334"/>
                  <a:chExt cx="164302" cy="134151"/>
                </a:xfrm>
                <a:grpFill/>
              </p:grpSpPr>
              <p:grpSp>
                <p:nvGrpSpPr>
                  <p:cNvPr id="287" name="Group 1160">
                    <a:extLst>
                      <a:ext uri="{FF2B5EF4-FFF2-40B4-BE49-F238E27FC236}">
                        <a16:creationId xmlns:a16="http://schemas.microsoft.com/office/drawing/2014/main" id="{16DEB4C2-7C19-FF13-26CF-FEAB6D4D8BA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9930" y="1927661"/>
                    <a:ext cx="41966" cy="117782"/>
                    <a:chOff x="3073736" y="1925280"/>
                    <a:chExt cx="41966" cy="117782"/>
                  </a:xfrm>
                  <a:grpFill/>
                </p:grpSpPr>
                <p:sp>
                  <p:nvSpPr>
                    <p:cNvPr id="297" name="Oval 296">
                      <a:extLst>
                        <a:ext uri="{FF2B5EF4-FFF2-40B4-BE49-F238E27FC236}">
                          <a16:creationId xmlns:a16="http://schemas.microsoft.com/office/drawing/2014/main" id="{9317A8B2-3A11-D24D-7E12-0FEB70B763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3736" y="1925280"/>
                      <a:ext cx="41966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98" name="Straight Connector 297">
                      <a:extLst>
                        <a:ext uri="{FF2B5EF4-FFF2-40B4-BE49-F238E27FC236}">
                          <a16:creationId xmlns:a16="http://schemas.microsoft.com/office/drawing/2014/main" id="{38CB35A3-EC69-8A23-0436-E6C1D6208893}"/>
                        </a:ext>
                      </a:extLst>
                    </p:cNvPr>
                    <p:cNvCxnSpPr>
                      <a:stCxn id="297" idx="4"/>
                    </p:cNvCxnSpPr>
                    <p:nvPr/>
                  </p:nvCxnSpPr>
                  <p:spPr>
                    <a:xfrm>
                      <a:off x="3089855" y="1969087"/>
                      <a:ext cx="0" cy="7397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8" name="Group 1161">
                    <a:extLst>
                      <a:ext uri="{FF2B5EF4-FFF2-40B4-BE49-F238E27FC236}">
                        <a16:creationId xmlns:a16="http://schemas.microsoft.com/office/drawing/2014/main" id="{5120B0F0-3A42-028E-A06C-139BF4316D9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2190" y="1933123"/>
                    <a:ext cx="41967" cy="114362"/>
                    <a:chOff x="3069796" y="1930742"/>
                    <a:chExt cx="41967" cy="114362"/>
                  </a:xfrm>
                  <a:grpFill/>
                </p:grpSpPr>
                <p:sp>
                  <p:nvSpPr>
                    <p:cNvPr id="295" name="Oval 294">
                      <a:extLst>
                        <a:ext uri="{FF2B5EF4-FFF2-40B4-BE49-F238E27FC236}">
                          <a16:creationId xmlns:a16="http://schemas.microsoft.com/office/drawing/2014/main" id="{87FE25DE-8B69-139D-1CAD-FD1078FADA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9796" y="1930742"/>
                      <a:ext cx="41967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96" name="Straight Connector 295">
                      <a:extLst>
                        <a:ext uri="{FF2B5EF4-FFF2-40B4-BE49-F238E27FC236}">
                          <a16:creationId xmlns:a16="http://schemas.microsoft.com/office/drawing/2014/main" id="{FF46EF6B-7F16-0452-8FE3-4C94174714F0}"/>
                        </a:ext>
                      </a:extLst>
                    </p:cNvPr>
                    <p:cNvCxnSpPr>
                      <a:stCxn id="295" idx="4"/>
                    </p:cNvCxnSpPr>
                    <p:nvPr/>
                  </p:nvCxnSpPr>
                  <p:spPr>
                    <a:xfrm>
                      <a:off x="3089258" y="197281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9" name="Group 1162">
                    <a:extLst>
                      <a:ext uri="{FF2B5EF4-FFF2-40B4-BE49-F238E27FC236}">
                        <a16:creationId xmlns:a16="http://schemas.microsoft.com/office/drawing/2014/main" id="{23E42E17-048F-1977-199A-D432AB82F3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1697" y="1913334"/>
                    <a:ext cx="38610" cy="114434"/>
                    <a:chOff x="3087403" y="1920478"/>
                    <a:chExt cx="38610" cy="114434"/>
                  </a:xfrm>
                  <a:grpFill/>
                </p:grpSpPr>
                <p:sp>
                  <p:nvSpPr>
                    <p:cNvPr id="293" name="Oval 292">
                      <a:extLst>
                        <a:ext uri="{FF2B5EF4-FFF2-40B4-BE49-F238E27FC236}">
                          <a16:creationId xmlns:a16="http://schemas.microsoft.com/office/drawing/2014/main" id="{FFEFD4B0-9CAB-21A0-EA9A-7AFC310712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7403" y="1920478"/>
                      <a:ext cx="38610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94" name="Straight Connector 293">
                      <a:extLst>
                        <a:ext uri="{FF2B5EF4-FFF2-40B4-BE49-F238E27FC236}">
                          <a16:creationId xmlns:a16="http://schemas.microsoft.com/office/drawing/2014/main" id="{95F2FA1E-1A22-C7EB-30A9-6C73DE815463}"/>
                        </a:ext>
                      </a:extLst>
                    </p:cNvPr>
                    <p:cNvCxnSpPr>
                      <a:stCxn id="293" idx="4"/>
                    </p:cNvCxnSpPr>
                    <p:nvPr/>
                  </p:nvCxnSpPr>
                  <p:spPr>
                    <a:xfrm>
                      <a:off x="3100152" y="1962618"/>
                      <a:ext cx="1678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90" name="Group 1163">
                    <a:extLst>
                      <a:ext uri="{FF2B5EF4-FFF2-40B4-BE49-F238E27FC236}">
                        <a16:creationId xmlns:a16="http://schemas.microsoft.com/office/drawing/2014/main" id="{19E6811E-6A8A-3CC9-31FE-8E42881039B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7229" y="1917159"/>
                    <a:ext cx="47003" cy="109331"/>
                    <a:chOff x="3076735" y="1924303"/>
                    <a:chExt cx="47003" cy="109331"/>
                  </a:xfrm>
                  <a:grpFill/>
                </p:grpSpPr>
                <p:sp>
                  <p:nvSpPr>
                    <p:cNvPr id="291" name="Oval 290">
                      <a:extLst>
                        <a:ext uri="{FF2B5EF4-FFF2-40B4-BE49-F238E27FC236}">
                          <a16:creationId xmlns:a16="http://schemas.microsoft.com/office/drawing/2014/main" id="{7DEC11EA-BB55-5967-4254-AEE0B9472C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6735" y="1924303"/>
                      <a:ext cx="47003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92" name="Straight Connector 291">
                      <a:extLst>
                        <a:ext uri="{FF2B5EF4-FFF2-40B4-BE49-F238E27FC236}">
                          <a16:creationId xmlns:a16="http://schemas.microsoft.com/office/drawing/2014/main" id="{7C25C8FE-BFE8-71C8-F0D1-92A67480D44B}"/>
                        </a:ext>
                      </a:extLst>
                    </p:cNvPr>
                    <p:cNvCxnSpPr>
                      <a:stCxn id="291" idx="4"/>
                    </p:cNvCxnSpPr>
                    <p:nvPr/>
                  </p:nvCxnSpPr>
                  <p:spPr>
                    <a:xfrm>
                      <a:off x="3097846" y="1966384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5" name="Group 872">
                <a:extLst>
                  <a:ext uri="{FF2B5EF4-FFF2-40B4-BE49-F238E27FC236}">
                    <a16:creationId xmlns:a16="http://schemas.microsoft.com/office/drawing/2014/main" id="{B81D998B-4935-FF4F-D898-88813D84B82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57167" y="1904804"/>
                <a:ext cx="310457" cy="136743"/>
                <a:chOff x="3102174" y="1919091"/>
                <a:chExt cx="310457" cy="136743"/>
              </a:xfrm>
              <a:grpFill/>
            </p:grpSpPr>
            <p:grpSp>
              <p:nvGrpSpPr>
                <p:cNvPr id="259" name="Group 1132">
                  <a:extLst>
                    <a:ext uri="{FF2B5EF4-FFF2-40B4-BE49-F238E27FC236}">
                      <a16:creationId xmlns:a16="http://schemas.microsoft.com/office/drawing/2014/main" id="{D5BBB173-3E29-4DD9-57DD-1545D657778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2174" y="1919091"/>
                  <a:ext cx="160930" cy="127470"/>
                  <a:chOff x="3102174" y="1919091"/>
                  <a:chExt cx="160930" cy="127470"/>
                </a:xfrm>
                <a:grpFill/>
              </p:grpSpPr>
              <p:grpSp>
                <p:nvGrpSpPr>
                  <p:cNvPr id="273" name="Group 1146">
                    <a:extLst>
                      <a:ext uri="{FF2B5EF4-FFF2-40B4-BE49-F238E27FC236}">
                        <a16:creationId xmlns:a16="http://schemas.microsoft.com/office/drawing/2014/main" id="{07E66144-3766-8BC7-8E0B-B62789B82AB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2174" y="1938418"/>
                    <a:ext cx="47003" cy="106087"/>
                    <a:chOff x="3075980" y="1936037"/>
                    <a:chExt cx="47003" cy="106087"/>
                  </a:xfrm>
                  <a:grpFill/>
                </p:grpSpPr>
                <p:sp>
                  <p:nvSpPr>
                    <p:cNvPr id="283" name="Oval 282">
                      <a:extLst>
                        <a:ext uri="{FF2B5EF4-FFF2-40B4-BE49-F238E27FC236}">
                          <a16:creationId xmlns:a16="http://schemas.microsoft.com/office/drawing/2014/main" id="{2A6C7083-B6B5-BFB3-70A0-AB3C335C8B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5980" y="1936037"/>
                      <a:ext cx="47003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84" name="Straight Connector 283">
                      <a:extLst>
                        <a:ext uri="{FF2B5EF4-FFF2-40B4-BE49-F238E27FC236}">
                          <a16:creationId xmlns:a16="http://schemas.microsoft.com/office/drawing/2014/main" id="{6A830274-53EB-1C84-55C8-3AB528ED2559}"/>
                        </a:ext>
                      </a:extLst>
                    </p:cNvPr>
                    <p:cNvCxnSpPr>
                      <a:stCxn id="283" idx="4"/>
                    </p:cNvCxnSpPr>
                    <p:nvPr/>
                  </p:nvCxnSpPr>
                  <p:spPr>
                    <a:xfrm>
                      <a:off x="3090348" y="1974874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74" name="Group 1147">
                    <a:extLst>
                      <a:ext uri="{FF2B5EF4-FFF2-40B4-BE49-F238E27FC236}">
                        <a16:creationId xmlns:a16="http://schemas.microsoft.com/office/drawing/2014/main" id="{71037C67-3809-5E41-A1E5-8FB21CE474B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4435" y="1938895"/>
                    <a:ext cx="40288" cy="107666"/>
                    <a:chOff x="3072041" y="1936514"/>
                    <a:chExt cx="40288" cy="107666"/>
                  </a:xfrm>
                  <a:grpFill/>
                </p:grpSpPr>
                <p:sp>
                  <p:nvSpPr>
                    <p:cNvPr id="281" name="Oval 280">
                      <a:extLst>
                        <a:ext uri="{FF2B5EF4-FFF2-40B4-BE49-F238E27FC236}">
                          <a16:creationId xmlns:a16="http://schemas.microsoft.com/office/drawing/2014/main" id="{F9AD7242-38C7-D27A-07B8-469A5A7A52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2041" y="1936514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82" name="Straight Connector 281">
                      <a:extLst>
                        <a:ext uri="{FF2B5EF4-FFF2-40B4-BE49-F238E27FC236}">
                          <a16:creationId xmlns:a16="http://schemas.microsoft.com/office/drawing/2014/main" id="{3ABEE0F3-6F82-7D16-283E-98A416C5062C}"/>
                        </a:ext>
                      </a:extLst>
                    </p:cNvPr>
                    <p:cNvCxnSpPr>
                      <a:stCxn id="281" idx="4"/>
                    </p:cNvCxnSpPr>
                    <p:nvPr/>
                  </p:nvCxnSpPr>
                  <p:spPr>
                    <a:xfrm>
                      <a:off x="3088087" y="1980292"/>
                      <a:ext cx="1679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75" name="Group 1148">
                    <a:extLst>
                      <a:ext uri="{FF2B5EF4-FFF2-40B4-BE49-F238E27FC236}">
                        <a16:creationId xmlns:a16="http://schemas.microsoft.com/office/drawing/2014/main" id="{EEE32132-60BD-A4D1-C8ED-B42B9EA31A2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585" y="1919091"/>
                    <a:ext cx="45324" cy="109391"/>
                    <a:chOff x="3086291" y="1926235"/>
                    <a:chExt cx="45324" cy="109391"/>
                  </a:xfrm>
                  <a:grpFill/>
                </p:grpSpPr>
                <p:sp>
                  <p:nvSpPr>
                    <p:cNvPr id="279" name="Oval 278">
                      <a:extLst>
                        <a:ext uri="{FF2B5EF4-FFF2-40B4-BE49-F238E27FC236}">
                          <a16:creationId xmlns:a16="http://schemas.microsoft.com/office/drawing/2014/main" id="{CFEE22BB-8602-6351-B544-2AF9D2550D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291" y="1926235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80" name="Straight Connector 279">
                      <a:extLst>
                        <a:ext uri="{FF2B5EF4-FFF2-40B4-BE49-F238E27FC236}">
                          <a16:creationId xmlns:a16="http://schemas.microsoft.com/office/drawing/2014/main" id="{723C834D-ED92-2176-8351-E7C177D5787D}"/>
                        </a:ext>
                      </a:extLst>
                    </p:cNvPr>
                    <p:cNvCxnSpPr>
                      <a:stCxn id="279" idx="4"/>
                    </p:cNvCxnSpPr>
                    <p:nvPr/>
                  </p:nvCxnSpPr>
                  <p:spPr>
                    <a:xfrm>
                      <a:off x="3102352" y="1970056"/>
                      <a:ext cx="1679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76" name="Group 1149">
                    <a:extLst>
                      <a:ext uri="{FF2B5EF4-FFF2-40B4-BE49-F238E27FC236}">
                        <a16:creationId xmlns:a16="http://schemas.microsoft.com/office/drawing/2014/main" id="{666395F5-FDB5-0BA3-2EEC-72CB666645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4495" y="1921220"/>
                    <a:ext cx="38609" cy="111057"/>
                    <a:chOff x="3084001" y="1928364"/>
                    <a:chExt cx="38609" cy="111057"/>
                  </a:xfrm>
                  <a:grpFill/>
                </p:grpSpPr>
                <p:sp>
                  <p:nvSpPr>
                    <p:cNvPr id="277" name="Oval 276">
                      <a:extLst>
                        <a:ext uri="{FF2B5EF4-FFF2-40B4-BE49-F238E27FC236}">
                          <a16:creationId xmlns:a16="http://schemas.microsoft.com/office/drawing/2014/main" id="{D3A35AF2-C284-6955-8A16-EFEF02744F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4001" y="1928364"/>
                      <a:ext cx="38609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78" name="Straight Connector 277">
                      <a:extLst>
                        <a:ext uri="{FF2B5EF4-FFF2-40B4-BE49-F238E27FC236}">
                          <a16:creationId xmlns:a16="http://schemas.microsoft.com/office/drawing/2014/main" id="{6BA0F06A-1B75-8840-E756-0B1AAA9F25D1}"/>
                        </a:ext>
                      </a:extLst>
                    </p:cNvPr>
                    <p:cNvCxnSpPr>
                      <a:stCxn id="277" idx="4"/>
                    </p:cNvCxnSpPr>
                    <p:nvPr/>
                  </p:nvCxnSpPr>
                  <p:spPr>
                    <a:xfrm>
                      <a:off x="3098383" y="1970490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60" name="Group 1133">
                  <a:extLst>
                    <a:ext uri="{FF2B5EF4-FFF2-40B4-BE49-F238E27FC236}">
                      <a16:creationId xmlns:a16="http://schemas.microsoft.com/office/drawing/2014/main" id="{58D0D91D-3C6C-B7F4-077F-D110E8D999E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43292" y="1926697"/>
                  <a:ext cx="169339" cy="129137"/>
                  <a:chOff x="3090892" y="1917172"/>
                  <a:chExt cx="169339" cy="129137"/>
                </a:xfrm>
                <a:grpFill/>
              </p:grpSpPr>
              <p:grpSp>
                <p:nvGrpSpPr>
                  <p:cNvPr id="261" name="Group 1134">
                    <a:extLst>
                      <a:ext uri="{FF2B5EF4-FFF2-40B4-BE49-F238E27FC236}">
                        <a16:creationId xmlns:a16="http://schemas.microsoft.com/office/drawing/2014/main" id="{0803BD15-AF67-1AFD-9FEC-5E6569D2A63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0892" y="1933152"/>
                    <a:ext cx="47003" cy="110985"/>
                    <a:chOff x="3064698" y="1930771"/>
                    <a:chExt cx="47003" cy="110985"/>
                  </a:xfrm>
                  <a:grpFill/>
                </p:grpSpPr>
                <p:sp>
                  <p:nvSpPr>
                    <p:cNvPr id="271" name="Oval 270">
                      <a:extLst>
                        <a:ext uri="{FF2B5EF4-FFF2-40B4-BE49-F238E27FC236}">
                          <a16:creationId xmlns:a16="http://schemas.microsoft.com/office/drawing/2014/main" id="{2F546BF2-02E6-CA80-6A49-E5DCE23A4D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4698" y="1930771"/>
                      <a:ext cx="47003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72" name="Straight Connector 271">
                      <a:extLst>
                        <a:ext uri="{FF2B5EF4-FFF2-40B4-BE49-F238E27FC236}">
                          <a16:creationId xmlns:a16="http://schemas.microsoft.com/office/drawing/2014/main" id="{55F7BAF4-1267-F20E-BBB6-348783F9ECFE}"/>
                        </a:ext>
                      </a:extLst>
                    </p:cNvPr>
                    <p:cNvCxnSpPr>
                      <a:stCxn id="271" idx="4"/>
                    </p:cNvCxnSpPr>
                    <p:nvPr/>
                  </p:nvCxnSpPr>
                  <p:spPr>
                    <a:xfrm>
                      <a:off x="3087489" y="1969461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62" name="Group 1135">
                    <a:extLst>
                      <a:ext uri="{FF2B5EF4-FFF2-40B4-BE49-F238E27FC236}">
                        <a16:creationId xmlns:a16="http://schemas.microsoft.com/office/drawing/2014/main" id="{5E31DBE9-38E3-3380-0341-019C0A78D59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8203" y="1936903"/>
                    <a:ext cx="40288" cy="109406"/>
                    <a:chOff x="3065809" y="1934522"/>
                    <a:chExt cx="40288" cy="109406"/>
                  </a:xfrm>
                  <a:grpFill/>
                </p:grpSpPr>
                <p:sp>
                  <p:nvSpPr>
                    <p:cNvPr id="269" name="Oval 268">
                      <a:extLst>
                        <a:ext uri="{FF2B5EF4-FFF2-40B4-BE49-F238E27FC236}">
                          <a16:creationId xmlns:a16="http://schemas.microsoft.com/office/drawing/2014/main" id="{DD4B73F7-5A87-54A6-5FA5-BED245857F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5809" y="1934522"/>
                      <a:ext cx="40288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70" name="Straight Connector 269">
                      <a:extLst>
                        <a:ext uri="{FF2B5EF4-FFF2-40B4-BE49-F238E27FC236}">
                          <a16:creationId xmlns:a16="http://schemas.microsoft.com/office/drawing/2014/main" id="{18F4ECC9-5F1E-EC85-06A5-7DB3014351BC}"/>
                        </a:ext>
                      </a:extLst>
                    </p:cNvPr>
                    <p:cNvCxnSpPr>
                      <a:stCxn id="269" idx="4"/>
                    </p:cNvCxnSpPr>
                    <p:nvPr/>
                  </p:nvCxnSpPr>
                  <p:spPr>
                    <a:xfrm>
                      <a:off x="3078514" y="1974996"/>
                      <a:ext cx="1678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63" name="Group 1136">
                    <a:extLst>
                      <a:ext uri="{FF2B5EF4-FFF2-40B4-BE49-F238E27FC236}">
                        <a16:creationId xmlns:a16="http://schemas.microsoft.com/office/drawing/2014/main" id="{5989EB61-6DE6-CC35-995E-D8468F44531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40996" y="1917172"/>
                    <a:ext cx="43645" cy="107637"/>
                    <a:chOff x="3076702" y="1924316"/>
                    <a:chExt cx="43645" cy="107637"/>
                  </a:xfrm>
                  <a:grpFill/>
                </p:grpSpPr>
                <p:sp>
                  <p:nvSpPr>
                    <p:cNvPr id="267" name="Oval 266">
                      <a:extLst>
                        <a:ext uri="{FF2B5EF4-FFF2-40B4-BE49-F238E27FC236}">
                          <a16:creationId xmlns:a16="http://schemas.microsoft.com/office/drawing/2014/main" id="{E0333CC0-BFDF-E399-F026-E4276953A7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6702" y="1924316"/>
                      <a:ext cx="4364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68" name="Straight Connector 267">
                      <a:extLst>
                        <a:ext uri="{FF2B5EF4-FFF2-40B4-BE49-F238E27FC236}">
                          <a16:creationId xmlns:a16="http://schemas.microsoft.com/office/drawing/2014/main" id="{3989F750-B769-5ADD-F6CB-7B26553856A4}"/>
                        </a:ext>
                      </a:extLst>
                    </p:cNvPr>
                    <p:cNvCxnSpPr>
                      <a:stCxn id="267" idx="4"/>
                    </p:cNvCxnSpPr>
                    <p:nvPr/>
                  </p:nvCxnSpPr>
                  <p:spPr>
                    <a:xfrm>
                      <a:off x="3096121" y="1966384"/>
                      <a:ext cx="1678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64" name="Group 1137">
                    <a:extLst>
                      <a:ext uri="{FF2B5EF4-FFF2-40B4-BE49-F238E27FC236}">
                        <a16:creationId xmlns:a16="http://schemas.microsoft.com/office/drawing/2014/main" id="{BE9E37B0-5ECC-55FF-F0B1-D1B128B26E3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3228" y="1917562"/>
                    <a:ext cx="47003" cy="106087"/>
                    <a:chOff x="3072734" y="1924706"/>
                    <a:chExt cx="47003" cy="106087"/>
                  </a:xfrm>
                  <a:grpFill/>
                </p:grpSpPr>
                <p:sp>
                  <p:nvSpPr>
                    <p:cNvPr id="265" name="Oval 264">
                      <a:extLst>
                        <a:ext uri="{FF2B5EF4-FFF2-40B4-BE49-F238E27FC236}">
                          <a16:creationId xmlns:a16="http://schemas.microsoft.com/office/drawing/2014/main" id="{D8E7651E-1F7B-B5A1-0979-2CFCC46FA6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2734" y="1924706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66" name="Straight Connector 265">
                      <a:extLst>
                        <a:ext uri="{FF2B5EF4-FFF2-40B4-BE49-F238E27FC236}">
                          <a16:creationId xmlns:a16="http://schemas.microsoft.com/office/drawing/2014/main" id="{2083257B-D663-0043-2E30-9124A88C1AF1}"/>
                        </a:ext>
                      </a:extLst>
                    </p:cNvPr>
                    <p:cNvCxnSpPr>
                      <a:stCxn id="265" idx="4"/>
                    </p:cNvCxnSpPr>
                    <p:nvPr/>
                  </p:nvCxnSpPr>
                  <p:spPr>
                    <a:xfrm>
                      <a:off x="3087073" y="1966905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6" name="Group 873">
                <a:extLst>
                  <a:ext uri="{FF2B5EF4-FFF2-40B4-BE49-F238E27FC236}">
                    <a16:creationId xmlns:a16="http://schemas.microsoft.com/office/drawing/2014/main" id="{E74AB8AC-EAA4-4D77-2F59-BECC84A4417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262624" y="1896072"/>
                <a:ext cx="312076" cy="136759"/>
                <a:chOff x="3100450" y="1912740"/>
                <a:chExt cx="312076" cy="136759"/>
              </a:xfrm>
              <a:grpFill/>
            </p:grpSpPr>
            <p:grpSp>
              <p:nvGrpSpPr>
                <p:cNvPr id="233" name="Group 1106">
                  <a:extLst>
                    <a:ext uri="{FF2B5EF4-FFF2-40B4-BE49-F238E27FC236}">
                      <a16:creationId xmlns:a16="http://schemas.microsoft.com/office/drawing/2014/main" id="{F17131F1-075E-C2C2-0727-D07ED5B9375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0450" y="1912740"/>
                  <a:ext cx="164229" cy="132500"/>
                  <a:chOff x="3100450" y="1912740"/>
                  <a:chExt cx="164229" cy="132500"/>
                </a:xfrm>
                <a:grpFill/>
              </p:grpSpPr>
              <p:grpSp>
                <p:nvGrpSpPr>
                  <p:cNvPr id="247" name="Group 1120">
                    <a:extLst>
                      <a:ext uri="{FF2B5EF4-FFF2-40B4-BE49-F238E27FC236}">
                        <a16:creationId xmlns:a16="http://schemas.microsoft.com/office/drawing/2014/main" id="{5BB82104-CFB0-579E-030C-3318D7BF8FB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450" y="1930430"/>
                    <a:ext cx="45325" cy="109406"/>
                    <a:chOff x="3074256" y="1928049"/>
                    <a:chExt cx="45325" cy="109406"/>
                  </a:xfrm>
                  <a:grpFill/>
                </p:grpSpPr>
                <p:sp>
                  <p:nvSpPr>
                    <p:cNvPr id="257" name="Oval 256">
                      <a:extLst>
                        <a:ext uri="{FF2B5EF4-FFF2-40B4-BE49-F238E27FC236}">
                          <a16:creationId xmlns:a16="http://schemas.microsoft.com/office/drawing/2014/main" id="{72E2D0F4-E247-0B9B-CA22-537C9144A8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256" y="1928049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58" name="Straight Connector 257">
                      <a:extLst>
                        <a:ext uri="{FF2B5EF4-FFF2-40B4-BE49-F238E27FC236}">
                          <a16:creationId xmlns:a16="http://schemas.microsoft.com/office/drawing/2014/main" id="{D008B41C-60AB-1D3E-9BD3-093B80114009}"/>
                        </a:ext>
                      </a:extLst>
                    </p:cNvPr>
                    <p:cNvCxnSpPr>
                      <a:stCxn id="257" idx="4"/>
                    </p:cNvCxnSpPr>
                    <p:nvPr/>
                  </p:nvCxnSpPr>
                  <p:spPr>
                    <a:xfrm>
                      <a:off x="3090304" y="1971885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48" name="Group 1121">
                    <a:extLst>
                      <a:ext uri="{FF2B5EF4-FFF2-40B4-BE49-F238E27FC236}">
                        <a16:creationId xmlns:a16="http://schemas.microsoft.com/office/drawing/2014/main" id="{EF92BE6F-32AA-C4B2-D0FB-0EAE1CCB7D8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2653" y="1930879"/>
                    <a:ext cx="41966" cy="114361"/>
                    <a:chOff x="3070259" y="1928498"/>
                    <a:chExt cx="41966" cy="114361"/>
                  </a:xfrm>
                  <a:grpFill/>
                </p:grpSpPr>
                <p:sp>
                  <p:nvSpPr>
                    <p:cNvPr id="255" name="Oval 254">
                      <a:extLst>
                        <a:ext uri="{FF2B5EF4-FFF2-40B4-BE49-F238E27FC236}">
                          <a16:creationId xmlns:a16="http://schemas.microsoft.com/office/drawing/2014/main" id="{0BA149A9-6E76-550D-B42D-2C9040CBCB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0259" y="1928498"/>
                      <a:ext cx="41966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56" name="Straight Connector 255">
                      <a:extLst>
                        <a:ext uri="{FF2B5EF4-FFF2-40B4-BE49-F238E27FC236}">
                          <a16:creationId xmlns:a16="http://schemas.microsoft.com/office/drawing/2014/main" id="{3615524B-3854-22F5-5084-05BCF7A1639A}"/>
                        </a:ext>
                      </a:extLst>
                    </p:cNvPr>
                    <p:cNvCxnSpPr>
                      <a:stCxn id="255" idx="4"/>
                    </p:cNvCxnSpPr>
                    <p:nvPr/>
                  </p:nvCxnSpPr>
                  <p:spPr>
                    <a:xfrm>
                      <a:off x="3089705" y="1972246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49" name="Group 1122">
                    <a:extLst>
                      <a:ext uri="{FF2B5EF4-FFF2-40B4-BE49-F238E27FC236}">
                        <a16:creationId xmlns:a16="http://schemas.microsoft.com/office/drawing/2014/main" id="{87ED6C55-DBB9-1C44-B3A3-7754D3C6F67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510" y="1912740"/>
                    <a:ext cx="45325" cy="114449"/>
                    <a:chOff x="3086216" y="1919884"/>
                    <a:chExt cx="45325" cy="114449"/>
                  </a:xfrm>
                  <a:grpFill/>
                </p:grpSpPr>
                <p:sp>
                  <p:nvSpPr>
                    <p:cNvPr id="253" name="Oval 252">
                      <a:extLst>
                        <a:ext uri="{FF2B5EF4-FFF2-40B4-BE49-F238E27FC236}">
                          <a16:creationId xmlns:a16="http://schemas.microsoft.com/office/drawing/2014/main" id="{C8DA31DE-822C-D415-D95F-FB4FEBBED9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216" y="191988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54" name="Straight Connector 253">
                      <a:extLst>
                        <a:ext uri="{FF2B5EF4-FFF2-40B4-BE49-F238E27FC236}">
                          <a16:creationId xmlns:a16="http://schemas.microsoft.com/office/drawing/2014/main" id="{509A1D64-84F5-87E8-24AB-1D1881EB6BFC}"/>
                        </a:ext>
                      </a:extLst>
                    </p:cNvPr>
                    <p:cNvCxnSpPr>
                      <a:stCxn id="253" idx="4"/>
                    </p:cNvCxnSpPr>
                    <p:nvPr/>
                  </p:nvCxnSpPr>
                  <p:spPr>
                    <a:xfrm>
                      <a:off x="3102307" y="1963720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50" name="Group 1123">
                    <a:extLst>
                      <a:ext uri="{FF2B5EF4-FFF2-40B4-BE49-F238E27FC236}">
                        <a16:creationId xmlns:a16="http://schemas.microsoft.com/office/drawing/2014/main" id="{F3E382BB-3B8D-3165-D057-FE2CF5D6B5E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6070" y="1913159"/>
                    <a:ext cx="38609" cy="116101"/>
                    <a:chOff x="3085576" y="1920303"/>
                    <a:chExt cx="38609" cy="116101"/>
                  </a:xfrm>
                  <a:grpFill/>
                </p:grpSpPr>
                <p:sp>
                  <p:nvSpPr>
                    <p:cNvPr id="251" name="Oval 250">
                      <a:extLst>
                        <a:ext uri="{FF2B5EF4-FFF2-40B4-BE49-F238E27FC236}">
                          <a16:creationId xmlns:a16="http://schemas.microsoft.com/office/drawing/2014/main" id="{2D965210-9773-73B5-B558-8C31F0B998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5576" y="1920303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52" name="Straight Connector 251">
                      <a:extLst>
                        <a:ext uri="{FF2B5EF4-FFF2-40B4-BE49-F238E27FC236}">
                          <a16:creationId xmlns:a16="http://schemas.microsoft.com/office/drawing/2014/main" id="{DFF9360D-3F82-E006-B9EC-FD407562A4F5}"/>
                        </a:ext>
                      </a:extLst>
                    </p:cNvPr>
                    <p:cNvCxnSpPr>
                      <a:stCxn id="251" idx="4"/>
                    </p:cNvCxnSpPr>
                    <p:nvPr/>
                  </p:nvCxnSpPr>
                  <p:spPr>
                    <a:xfrm>
                      <a:off x="3100002" y="196411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34" name="Group 1107">
                  <a:extLst>
                    <a:ext uri="{FF2B5EF4-FFF2-40B4-BE49-F238E27FC236}">
                      <a16:creationId xmlns:a16="http://schemas.microsoft.com/office/drawing/2014/main" id="{73C66303-DA4B-2B14-BBDA-99BF7F568D3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41584" y="1918680"/>
                  <a:ext cx="170942" cy="130819"/>
                  <a:chOff x="3089184" y="1909155"/>
                  <a:chExt cx="170942" cy="130819"/>
                </a:xfrm>
                <a:grpFill/>
              </p:grpSpPr>
              <p:grpSp>
                <p:nvGrpSpPr>
                  <p:cNvPr id="235" name="Group 1108">
                    <a:extLst>
                      <a:ext uri="{FF2B5EF4-FFF2-40B4-BE49-F238E27FC236}">
                        <a16:creationId xmlns:a16="http://schemas.microsoft.com/office/drawing/2014/main" id="{F8BACC41-43B9-0EDE-EA33-9F9FC61E81E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89184" y="1928511"/>
                    <a:ext cx="47003" cy="110984"/>
                    <a:chOff x="3062990" y="1926130"/>
                    <a:chExt cx="47003" cy="110984"/>
                  </a:xfrm>
                  <a:grpFill/>
                </p:grpSpPr>
                <p:sp>
                  <p:nvSpPr>
                    <p:cNvPr id="245" name="Oval 244">
                      <a:extLst>
                        <a:ext uri="{FF2B5EF4-FFF2-40B4-BE49-F238E27FC236}">
                          <a16:creationId xmlns:a16="http://schemas.microsoft.com/office/drawing/2014/main" id="{DFC4E58C-EF78-F0F3-85A2-E4D9B3AE9A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2990" y="1926130"/>
                      <a:ext cx="47003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46" name="Straight Connector 245">
                      <a:extLst>
                        <a:ext uri="{FF2B5EF4-FFF2-40B4-BE49-F238E27FC236}">
                          <a16:creationId xmlns:a16="http://schemas.microsoft.com/office/drawing/2014/main" id="{FFB14F39-07C5-AC28-86A3-E094F8802DC6}"/>
                        </a:ext>
                      </a:extLst>
                    </p:cNvPr>
                    <p:cNvCxnSpPr>
                      <a:stCxn id="245" idx="4"/>
                    </p:cNvCxnSpPr>
                    <p:nvPr/>
                  </p:nvCxnSpPr>
                  <p:spPr>
                    <a:xfrm>
                      <a:off x="3085795" y="1969864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36" name="Group 1109">
                    <a:extLst>
                      <a:ext uri="{FF2B5EF4-FFF2-40B4-BE49-F238E27FC236}">
                        <a16:creationId xmlns:a16="http://schemas.microsoft.com/office/drawing/2014/main" id="{0C607BD5-D21D-1D5C-B034-8764A478CB1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4801" y="1930567"/>
                    <a:ext cx="45324" cy="109407"/>
                    <a:chOff x="3062407" y="1928186"/>
                    <a:chExt cx="45324" cy="109407"/>
                  </a:xfrm>
                  <a:grpFill/>
                </p:grpSpPr>
                <p:sp>
                  <p:nvSpPr>
                    <p:cNvPr id="243" name="Oval 242">
                      <a:extLst>
                        <a:ext uri="{FF2B5EF4-FFF2-40B4-BE49-F238E27FC236}">
                          <a16:creationId xmlns:a16="http://schemas.microsoft.com/office/drawing/2014/main" id="{405AE7D9-8BE0-5EA6-BE8C-DF6B75F713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2407" y="1928186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44" name="Straight Connector 243">
                      <a:extLst>
                        <a:ext uri="{FF2B5EF4-FFF2-40B4-BE49-F238E27FC236}">
                          <a16:creationId xmlns:a16="http://schemas.microsoft.com/office/drawing/2014/main" id="{EE38660B-3827-B75F-E3C5-E9D12459EFAE}"/>
                        </a:ext>
                      </a:extLst>
                    </p:cNvPr>
                    <p:cNvCxnSpPr>
                      <a:stCxn id="243" idx="4"/>
                    </p:cNvCxnSpPr>
                    <p:nvPr/>
                  </p:nvCxnSpPr>
                  <p:spPr>
                    <a:xfrm>
                      <a:off x="3078454" y="1972023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37" name="Group 1110">
                    <a:extLst>
                      <a:ext uri="{FF2B5EF4-FFF2-40B4-BE49-F238E27FC236}">
                        <a16:creationId xmlns:a16="http://schemas.microsoft.com/office/drawing/2014/main" id="{A7A0BB0C-3309-49C9-339B-B52663150AA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9243" y="1909155"/>
                    <a:ext cx="45325" cy="109289"/>
                    <a:chOff x="3074949" y="1916299"/>
                    <a:chExt cx="45325" cy="109289"/>
                  </a:xfrm>
                  <a:grpFill/>
                </p:grpSpPr>
                <p:sp>
                  <p:nvSpPr>
                    <p:cNvPr id="241" name="Oval 240">
                      <a:extLst>
                        <a:ext uri="{FF2B5EF4-FFF2-40B4-BE49-F238E27FC236}">
                          <a16:creationId xmlns:a16="http://schemas.microsoft.com/office/drawing/2014/main" id="{D00FC7DC-84D8-B03D-9C61-617FA956CB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949" y="1916299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42" name="Straight Connector 241">
                      <a:extLst>
                        <a:ext uri="{FF2B5EF4-FFF2-40B4-BE49-F238E27FC236}">
                          <a16:creationId xmlns:a16="http://schemas.microsoft.com/office/drawing/2014/main" id="{478670AE-18B1-BBDD-58B5-D0C2AF2E1048}"/>
                        </a:ext>
                      </a:extLst>
                    </p:cNvPr>
                    <p:cNvCxnSpPr>
                      <a:stCxn id="241" idx="4"/>
                    </p:cNvCxnSpPr>
                    <p:nvPr/>
                  </p:nvCxnSpPr>
                  <p:spPr>
                    <a:xfrm>
                      <a:off x="3097710" y="1960019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38" name="Group 1111">
                    <a:extLst>
                      <a:ext uri="{FF2B5EF4-FFF2-40B4-BE49-F238E27FC236}">
                        <a16:creationId xmlns:a16="http://schemas.microsoft.com/office/drawing/2014/main" id="{2985EB82-F41C-0330-60E8-6FFDDC0152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4802" y="1909515"/>
                    <a:ext cx="45324" cy="114449"/>
                    <a:chOff x="3074308" y="1916659"/>
                    <a:chExt cx="45324" cy="114449"/>
                  </a:xfrm>
                  <a:grpFill/>
                </p:grpSpPr>
                <p:sp>
                  <p:nvSpPr>
                    <p:cNvPr id="239" name="Oval 238">
                      <a:extLst>
                        <a:ext uri="{FF2B5EF4-FFF2-40B4-BE49-F238E27FC236}">
                          <a16:creationId xmlns:a16="http://schemas.microsoft.com/office/drawing/2014/main" id="{4DBD3CCE-A0E9-3690-6CE0-E74A396E4D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308" y="1916659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40" name="Straight Connector 239">
                      <a:extLst>
                        <a:ext uri="{FF2B5EF4-FFF2-40B4-BE49-F238E27FC236}">
                          <a16:creationId xmlns:a16="http://schemas.microsoft.com/office/drawing/2014/main" id="{F667C546-8C9B-F940-DEEB-1C19B04FE04C}"/>
                        </a:ext>
                      </a:extLst>
                    </p:cNvPr>
                    <p:cNvCxnSpPr>
                      <a:stCxn id="239" idx="4"/>
                    </p:cNvCxnSpPr>
                    <p:nvPr/>
                  </p:nvCxnSpPr>
                  <p:spPr>
                    <a:xfrm>
                      <a:off x="3090399" y="1960495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7" name="Group 874">
                <a:extLst>
                  <a:ext uri="{FF2B5EF4-FFF2-40B4-BE49-F238E27FC236}">
                    <a16:creationId xmlns:a16="http://schemas.microsoft.com/office/drawing/2014/main" id="{BC19FC89-6BC6-EDB6-A7C1-23BF2EA7FC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74810" y="1894873"/>
                <a:ext cx="312120" cy="137573"/>
                <a:chOff x="3112346" y="1915728"/>
                <a:chExt cx="312120" cy="137573"/>
              </a:xfrm>
              <a:grpFill/>
            </p:grpSpPr>
            <p:grpSp>
              <p:nvGrpSpPr>
                <p:cNvPr id="207" name="Group 1080">
                  <a:extLst>
                    <a:ext uri="{FF2B5EF4-FFF2-40B4-BE49-F238E27FC236}">
                      <a16:creationId xmlns:a16="http://schemas.microsoft.com/office/drawing/2014/main" id="{C4B49948-F5EF-C90E-EBFC-92650EF2478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2346" y="1919875"/>
                  <a:ext cx="165995" cy="127486"/>
                  <a:chOff x="3112346" y="1919875"/>
                  <a:chExt cx="165995" cy="127486"/>
                </a:xfrm>
                <a:grpFill/>
              </p:grpSpPr>
              <p:grpSp>
                <p:nvGrpSpPr>
                  <p:cNvPr id="221" name="Group 1094">
                    <a:extLst>
                      <a:ext uri="{FF2B5EF4-FFF2-40B4-BE49-F238E27FC236}">
                        <a16:creationId xmlns:a16="http://schemas.microsoft.com/office/drawing/2014/main" id="{846952CD-B03D-9B0C-8EC5-E4315CE816C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12346" y="1929159"/>
                    <a:ext cx="45325" cy="117841"/>
                    <a:chOff x="3086152" y="1926778"/>
                    <a:chExt cx="45325" cy="117841"/>
                  </a:xfrm>
                  <a:grpFill/>
                </p:grpSpPr>
                <p:sp>
                  <p:nvSpPr>
                    <p:cNvPr id="231" name="Oval 230">
                      <a:extLst>
                        <a:ext uri="{FF2B5EF4-FFF2-40B4-BE49-F238E27FC236}">
                          <a16:creationId xmlns:a16="http://schemas.microsoft.com/office/drawing/2014/main" id="{821E4F9E-1D87-52D2-FC39-9559CBDB58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152" y="1926778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32" name="Straight Connector 231">
                      <a:extLst>
                        <a:ext uri="{FF2B5EF4-FFF2-40B4-BE49-F238E27FC236}">
                          <a16:creationId xmlns:a16="http://schemas.microsoft.com/office/drawing/2014/main" id="{614E8D8B-E5E5-8CDD-7BBC-7C6C9C615A62}"/>
                        </a:ext>
                      </a:extLst>
                    </p:cNvPr>
                    <p:cNvCxnSpPr>
                      <a:stCxn id="231" idx="4"/>
                    </p:cNvCxnSpPr>
                    <p:nvPr/>
                  </p:nvCxnSpPr>
                  <p:spPr>
                    <a:xfrm>
                      <a:off x="3100608" y="1972325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22" name="Group 1095">
                    <a:extLst>
                      <a:ext uri="{FF2B5EF4-FFF2-40B4-BE49-F238E27FC236}">
                        <a16:creationId xmlns:a16="http://schemas.microsoft.com/office/drawing/2014/main" id="{589937B4-F948-7A8D-56AE-BCCE43FAC36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6241" y="1929593"/>
                    <a:ext cx="40288" cy="117768"/>
                    <a:chOff x="3083847" y="1927212"/>
                    <a:chExt cx="40288" cy="117768"/>
                  </a:xfrm>
                  <a:grpFill/>
                </p:grpSpPr>
                <p:sp>
                  <p:nvSpPr>
                    <p:cNvPr id="229" name="Oval 228">
                      <a:extLst>
                        <a:ext uri="{FF2B5EF4-FFF2-40B4-BE49-F238E27FC236}">
                          <a16:creationId xmlns:a16="http://schemas.microsoft.com/office/drawing/2014/main" id="{F25CAFE7-B2C7-DF1A-6A98-B834BDDB41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847" y="1927212"/>
                      <a:ext cx="40288" cy="47075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30" name="Straight Connector 229">
                      <a:extLst>
                        <a:ext uri="{FF2B5EF4-FFF2-40B4-BE49-F238E27FC236}">
                          <a16:creationId xmlns:a16="http://schemas.microsoft.com/office/drawing/2014/main" id="{26D31767-3DCF-3242-7947-B66B4B9DCE7C}"/>
                        </a:ext>
                      </a:extLst>
                    </p:cNvPr>
                    <p:cNvCxnSpPr>
                      <a:stCxn id="229" idx="4"/>
                    </p:cNvCxnSpPr>
                    <p:nvPr/>
                  </p:nvCxnSpPr>
                  <p:spPr>
                    <a:xfrm>
                      <a:off x="3099967" y="1972685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23" name="Group 1096">
                    <a:extLst>
                      <a:ext uri="{FF2B5EF4-FFF2-40B4-BE49-F238E27FC236}">
                        <a16:creationId xmlns:a16="http://schemas.microsoft.com/office/drawing/2014/main" id="{508889D6-9BE8-8152-AF0C-83450A275F7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552" y="1919875"/>
                    <a:ext cx="45325" cy="106044"/>
                    <a:chOff x="3098258" y="1927019"/>
                    <a:chExt cx="45325" cy="106044"/>
                  </a:xfrm>
                  <a:grpFill/>
                </p:grpSpPr>
                <p:sp>
                  <p:nvSpPr>
                    <p:cNvPr id="227" name="Oval 226">
                      <a:extLst>
                        <a:ext uri="{FF2B5EF4-FFF2-40B4-BE49-F238E27FC236}">
                          <a16:creationId xmlns:a16="http://schemas.microsoft.com/office/drawing/2014/main" id="{41CFF8E1-4147-5060-2DBC-B5439207BC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258" y="1927019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28" name="Straight Connector 227">
                      <a:extLst>
                        <a:ext uri="{FF2B5EF4-FFF2-40B4-BE49-F238E27FC236}">
                          <a16:creationId xmlns:a16="http://schemas.microsoft.com/office/drawing/2014/main" id="{552BB690-C86D-149F-5663-AD63F3B9B1E2}"/>
                        </a:ext>
                      </a:extLst>
                    </p:cNvPr>
                    <p:cNvCxnSpPr>
                      <a:stCxn id="227" idx="4"/>
                    </p:cNvCxnSpPr>
                    <p:nvPr/>
                  </p:nvCxnSpPr>
                  <p:spPr>
                    <a:xfrm>
                      <a:off x="3114188" y="1960769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24" name="Group 1097">
                    <a:extLst>
                      <a:ext uri="{FF2B5EF4-FFF2-40B4-BE49-F238E27FC236}">
                        <a16:creationId xmlns:a16="http://schemas.microsoft.com/office/drawing/2014/main" id="{0F221D4B-EF27-4614-4C14-B2815A3F0BB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8053" y="1920279"/>
                    <a:ext cx="40288" cy="106059"/>
                    <a:chOff x="3097559" y="1927423"/>
                    <a:chExt cx="40288" cy="106059"/>
                  </a:xfrm>
                  <a:grpFill/>
                </p:grpSpPr>
                <p:sp>
                  <p:nvSpPr>
                    <p:cNvPr id="225" name="Oval 224">
                      <a:extLst>
                        <a:ext uri="{FF2B5EF4-FFF2-40B4-BE49-F238E27FC236}">
                          <a16:creationId xmlns:a16="http://schemas.microsoft.com/office/drawing/2014/main" id="{CCD772FB-E340-A985-7E9F-5F9632578C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559" y="1927423"/>
                      <a:ext cx="40288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26" name="Straight Connector 225">
                      <a:extLst>
                        <a:ext uri="{FF2B5EF4-FFF2-40B4-BE49-F238E27FC236}">
                          <a16:creationId xmlns:a16="http://schemas.microsoft.com/office/drawing/2014/main" id="{C3B73FB7-3070-D9C3-1921-82CB58D98777}"/>
                        </a:ext>
                      </a:extLst>
                    </p:cNvPr>
                    <p:cNvCxnSpPr>
                      <a:stCxn id="225" idx="4"/>
                    </p:cNvCxnSpPr>
                    <p:nvPr/>
                  </p:nvCxnSpPr>
                  <p:spPr>
                    <a:xfrm>
                      <a:off x="3110190" y="1961187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08" name="Group 1081">
                  <a:extLst>
                    <a:ext uri="{FF2B5EF4-FFF2-40B4-BE49-F238E27FC236}">
                      <a16:creationId xmlns:a16="http://schemas.microsoft.com/office/drawing/2014/main" id="{58785099-DE79-B949-CBFB-3F3D2C2CAD1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3509" y="1915728"/>
                  <a:ext cx="170957" cy="137573"/>
                  <a:chOff x="3101109" y="1906203"/>
                  <a:chExt cx="170957" cy="137573"/>
                </a:xfrm>
                <a:grpFill/>
              </p:grpSpPr>
              <p:grpSp>
                <p:nvGrpSpPr>
                  <p:cNvPr id="209" name="Group 1082">
                    <a:extLst>
                      <a:ext uri="{FF2B5EF4-FFF2-40B4-BE49-F238E27FC236}">
                        <a16:creationId xmlns:a16="http://schemas.microsoft.com/office/drawing/2014/main" id="{8EBE35DB-D68C-A680-8AC4-CD8C8E1B71C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1109" y="1927255"/>
                    <a:ext cx="45325" cy="109319"/>
                    <a:chOff x="3074915" y="1924874"/>
                    <a:chExt cx="45325" cy="109319"/>
                  </a:xfrm>
                  <a:grpFill/>
                </p:grpSpPr>
                <p:sp>
                  <p:nvSpPr>
                    <p:cNvPr id="219" name="Oval 218">
                      <a:extLst>
                        <a:ext uri="{FF2B5EF4-FFF2-40B4-BE49-F238E27FC236}">
                          <a16:creationId xmlns:a16="http://schemas.microsoft.com/office/drawing/2014/main" id="{CD0304BE-4D10-62F8-1EC8-6670CBED55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915" y="192487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20" name="Straight Connector 219">
                      <a:extLst>
                        <a:ext uri="{FF2B5EF4-FFF2-40B4-BE49-F238E27FC236}">
                          <a16:creationId xmlns:a16="http://schemas.microsoft.com/office/drawing/2014/main" id="{A964FED3-4D60-6337-1AD6-DA63C0F5CA5D}"/>
                        </a:ext>
                      </a:extLst>
                    </p:cNvPr>
                    <p:cNvCxnSpPr>
                      <a:stCxn id="219" idx="4"/>
                    </p:cNvCxnSpPr>
                    <p:nvPr/>
                  </p:nvCxnSpPr>
                  <p:spPr>
                    <a:xfrm>
                      <a:off x="3095997" y="1968623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10" name="Group 1083">
                    <a:extLst>
                      <a:ext uri="{FF2B5EF4-FFF2-40B4-BE49-F238E27FC236}">
                        <a16:creationId xmlns:a16="http://schemas.microsoft.com/office/drawing/2014/main" id="{6606A08D-CB39-1A72-0346-4048B704A5B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6668" y="1927616"/>
                    <a:ext cx="45324" cy="116160"/>
                    <a:chOff x="3074274" y="1925235"/>
                    <a:chExt cx="45324" cy="116160"/>
                  </a:xfrm>
                  <a:grpFill/>
                </p:grpSpPr>
                <p:sp>
                  <p:nvSpPr>
                    <p:cNvPr id="217" name="Oval 216">
                      <a:extLst>
                        <a:ext uri="{FF2B5EF4-FFF2-40B4-BE49-F238E27FC236}">
                          <a16:creationId xmlns:a16="http://schemas.microsoft.com/office/drawing/2014/main" id="{2904A282-C838-33FF-26E1-595AA32C10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274" y="1925235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18" name="Straight Connector 217">
                      <a:extLst>
                        <a:ext uri="{FF2B5EF4-FFF2-40B4-BE49-F238E27FC236}">
                          <a16:creationId xmlns:a16="http://schemas.microsoft.com/office/drawing/2014/main" id="{B53B3715-D276-1AFA-5F5E-6D1E6C0BDECB}"/>
                        </a:ext>
                      </a:extLst>
                    </p:cNvPr>
                    <p:cNvCxnSpPr>
                      <a:stCxn id="217" idx="4"/>
                    </p:cNvCxnSpPr>
                    <p:nvPr/>
                  </p:nvCxnSpPr>
                  <p:spPr>
                    <a:xfrm>
                      <a:off x="3088701" y="1969101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11" name="Group 1084">
                    <a:extLst>
                      <a:ext uri="{FF2B5EF4-FFF2-40B4-BE49-F238E27FC236}">
                        <a16:creationId xmlns:a16="http://schemas.microsoft.com/office/drawing/2014/main" id="{8BAB3FFF-B765-3257-D30E-8941FE012F4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1125" y="1906203"/>
                    <a:ext cx="45325" cy="119406"/>
                    <a:chOff x="3086831" y="1913347"/>
                    <a:chExt cx="45325" cy="119406"/>
                  </a:xfrm>
                  <a:grpFill/>
                </p:grpSpPr>
                <p:sp>
                  <p:nvSpPr>
                    <p:cNvPr id="215" name="Oval 214">
                      <a:extLst>
                        <a:ext uri="{FF2B5EF4-FFF2-40B4-BE49-F238E27FC236}">
                          <a16:creationId xmlns:a16="http://schemas.microsoft.com/office/drawing/2014/main" id="{2DA6365A-2D01-9342-5DBD-7C5EF88BDD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831" y="1913347"/>
                      <a:ext cx="45325" cy="47075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16" name="Straight Connector 215">
                      <a:extLst>
                        <a:ext uri="{FF2B5EF4-FFF2-40B4-BE49-F238E27FC236}">
                          <a16:creationId xmlns:a16="http://schemas.microsoft.com/office/drawing/2014/main" id="{77BFC860-5AE9-6253-2EF4-7324DB2F1F08}"/>
                        </a:ext>
                      </a:extLst>
                    </p:cNvPr>
                    <p:cNvCxnSpPr>
                      <a:stCxn id="215" idx="4"/>
                    </p:cNvCxnSpPr>
                    <p:nvPr/>
                  </p:nvCxnSpPr>
                  <p:spPr>
                    <a:xfrm>
                      <a:off x="3108015" y="1960458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12" name="Group 1085">
                    <a:extLst>
                      <a:ext uri="{FF2B5EF4-FFF2-40B4-BE49-F238E27FC236}">
                        <a16:creationId xmlns:a16="http://schemas.microsoft.com/office/drawing/2014/main" id="{E7BEF29E-FB44-57E0-DD24-AEC4FE3BF6C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6742" y="1911607"/>
                    <a:ext cx="45324" cy="114449"/>
                    <a:chOff x="3086248" y="1918751"/>
                    <a:chExt cx="45324" cy="114449"/>
                  </a:xfrm>
                  <a:grpFill/>
                </p:grpSpPr>
                <p:sp>
                  <p:nvSpPr>
                    <p:cNvPr id="213" name="Oval 212">
                      <a:extLst>
                        <a:ext uri="{FF2B5EF4-FFF2-40B4-BE49-F238E27FC236}">
                          <a16:creationId xmlns:a16="http://schemas.microsoft.com/office/drawing/2014/main" id="{ABA29B2E-0484-0F34-B7CF-DC474C3AD1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248" y="1918751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14" name="Straight Connector 213">
                      <a:extLst>
                        <a:ext uri="{FF2B5EF4-FFF2-40B4-BE49-F238E27FC236}">
                          <a16:creationId xmlns:a16="http://schemas.microsoft.com/office/drawing/2014/main" id="{6A3FBF01-B376-0B73-FE03-B98109630186}"/>
                        </a:ext>
                      </a:extLst>
                    </p:cNvPr>
                    <p:cNvCxnSpPr>
                      <a:stCxn id="213" idx="4"/>
                    </p:cNvCxnSpPr>
                    <p:nvPr/>
                  </p:nvCxnSpPr>
                  <p:spPr>
                    <a:xfrm>
                      <a:off x="3102338" y="1960906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8" name="Group 875">
                <a:extLst>
                  <a:ext uri="{FF2B5EF4-FFF2-40B4-BE49-F238E27FC236}">
                    <a16:creationId xmlns:a16="http://schemas.microsoft.com/office/drawing/2014/main" id="{070EFD70-2ED6-3D8C-E15B-CCA283211E0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81917" y="1889085"/>
                <a:ext cx="310500" cy="134614"/>
                <a:chOff x="3112272" y="1912321"/>
                <a:chExt cx="310500" cy="134614"/>
              </a:xfrm>
              <a:grpFill/>
            </p:grpSpPr>
            <p:grpSp>
              <p:nvGrpSpPr>
                <p:cNvPr id="181" name="Group 1054">
                  <a:extLst>
                    <a:ext uri="{FF2B5EF4-FFF2-40B4-BE49-F238E27FC236}">
                      <a16:creationId xmlns:a16="http://schemas.microsoft.com/office/drawing/2014/main" id="{0C0BAEAA-A6EF-391B-976F-1D5C2F5A37F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2272" y="1912321"/>
                  <a:ext cx="160960" cy="128704"/>
                  <a:chOff x="3112272" y="1912321"/>
                  <a:chExt cx="160960" cy="128704"/>
                </a:xfrm>
                <a:grpFill/>
              </p:grpSpPr>
              <p:grpSp>
                <p:nvGrpSpPr>
                  <p:cNvPr id="195" name="Group 1068">
                    <a:extLst>
                      <a:ext uri="{FF2B5EF4-FFF2-40B4-BE49-F238E27FC236}">
                        <a16:creationId xmlns:a16="http://schemas.microsoft.com/office/drawing/2014/main" id="{6C1F5311-B789-EFE2-E311-BE1D6FD5B82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12272" y="1924490"/>
                    <a:ext cx="45324" cy="114450"/>
                    <a:chOff x="3086078" y="1922109"/>
                    <a:chExt cx="45324" cy="114450"/>
                  </a:xfrm>
                  <a:grpFill/>
                </p:grpSpPr>
                <p:sp>
                  <p:nvSpPr>
                    <p:cNvPr id="205" name="Oval 204">
                      <a:extLst>
                        <a:ext uri="{FF2B5EF4-FFF2-40B4-BE49-F238E27FC236}">
                          <a16:creationId xmlns:a16="http://schemas.microsoft.com/office/drawing/2014/main" id="{F0F12B77-3A1E-7F6A-7D26-152ACB4F3E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078" y="1922109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06" name="Straight Connector 205">
                      <a:extLst>
                        <a:ext uri="{FF2B5EF4-FFF2-40B4-BE49-F238E27FC236}">
                          <a16:creationId xmlns:a16="http://schemas.microsoft.com/office/drawing/2014/main" id="{F8EF29BE-D3F9-CBE8-39D7-61E672E80729}"/>
                        </a:ext>
                      </a:extLst>
                    </p:cNvPr>
                    <p:cNvCxnSpPr>
                      <a:stCxn id="205" idx="4"/>
                    </p:cNvCxnSpPr>
                    <p:nvPr/>
                  </p:nvCxnSpPr>
                  <p:spPr>
                    <a:xfrm>
                      <a:off x="3102168" y="1964264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96" name="Group 1069">
                    <a:extLst>
                      <a:ext uri="{FF2B5EF4-FFF2-40B4-BE49-F238E27FC236}">
                        <a16:creationId xmlns:a16="http://schemas.microsoft.com/office/drawing/2014/main" id="{FE4F2939-8154-11B0-0BB5-5FE6F3974A4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6226" y="1931663"/>
                    <a:ext cx="38609" cy="109362"/>
                    <a:chOff x="3083832" y="1929282"/>
                    <a:chExt cx="38609" cy="109362"/>
                  </a:xfrm>
                  <a:grpFill/>
                </p:grpSpPr>
                <p:sp>
                  <p:nvSpPr>
                    <p:cNvPr id="203" name="Oval 202">
                      <a:extLst>
                        <a:ext uri="{FF2B5EF4-FFF2-40B4-BE49-F238E27FC236}">
                          <a16:creationId xmlns:a16="http://schemas.microsoft.com/office/drawing/2014/main" id="{C54CE124-E31C-ADF5-89CC-F5D7CBE0F4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832" y="1929282"/>
                      <a:ext cx="38609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04" name="Straight Connector 203">
                      <a:extLst>
                        <a:ext uri="{FF2B5EF4-FFF2-40B4-BE49-F238E27FC236}">
                          <a16:creationId xmlns:a16="http://schemas.microsoft.com/office/drawing/2014/main" id="{CB0C6D8E-6878-CAEB-C3B1-BAB635DD1472}"/>
                        </a:ext>
                      </a:extLst>
                    </p:cNvPr>
                    <p:cNvCxnSpPr>
                      <a:stCxn id="203" idx="4"/>
                    </p:cNvCxnSpPr>
                    <p:nvPr/>
                  </p:nvCxnSpPr>
                  <p:spPr>
                    <a:xfrm>
                      <a:off x="3098214" y="1968031"/>
                      <a:ext cx="1678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97" name="Group 1070">
                    <a:extLst>
                      <a:ext uri="{FF2B5EF4-FFF2-40B4-BE49-F238E27FC236}">
                        <a16:creationId xmlns:a16="http://schemas.microsoft.com/office/drawing/2014/main" id="{DBF2B360-B384-542C-D2F5-76F43A9197F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2391" y="1913554"/>
                    <a:ext cx="41966" cy="105985"/>
                    <a:chOff x="3098097" y="1920698"/>
                    <a:chExt cx="41966" cy="105985"/>
                  </a:xfrm>
                  <a:grpFill/>
                </p:grpSpPr>
                <p:sp>
                  <p:nvSpPr>
                    <p:cNvPr id="201" name="Oval 200">
                      <a:extLst>
                        <a:ext uri="{FF2B5EF4-FFF2-40B4-BE49-F238E27FC236}">
                          <a16:creationId xmlns:a16="http://schemas.microsoft.com/office/drawing/2014/main" id="{CD4466B5-B0A6-8966-D4B8-EE9B12F290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8097" y="1920698"/>
                      <a:ext cx="41966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02" name="Straight Connector 201">
                      <a:extLst>
                        <a:ext uri="{FF2B5EF4-FFF2-40B4-BE49-F238E27FC236}">
                          <a16:creationId xmlns:a16="http://schemas.microsoft.com/office/drawing/2014/main" id="{E020D965-CF84-9987-3C21-C946080AD9BD}"/>
                        </a:ext>
                      </a:extLst>
                    </p:cNvPr>
                    <p:cNvCxnSpPr>
                      <a:stCxn id="201" idx="4"/>
                    </p:cNvCxnSpPr>
                    <p:nvPr/>
                  </p:nvCxnSpPr>
                  <p:spPr>
                    <a:xfrm>
                      <a:off x="3115792" y="1956070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98" name="Group 1071">
                    <a:extLst>
                      <a:ext uri="{FF2B5EF4-FFF2-40B4-BE49-F238E27FC236}">
                        <a16:creationId xmlns:a16="http://schemas.microsoft.com/office/drawing/2014/main" id="{300CCBA6-CCCA-3B96-1790-4B4BB143BE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34622" y="1912321"/>
                    <a:ext cx="38610" cy="107666"/>
                    <a:chOff x="3094128" y="1919465"/>
                    <a:chExt cx="38610" cy="107666"/>
                  </a:xfrm>
                  <a:grpFill/>
                </p:grpSpPr>
                <p:sp>
                  <p:nvSpPr>
                    <p:cNvPr id="199" name="Oval 198">
                      <a:extLst>
                        <a:ext uri="{FF2B5EF4-FFF2-40B4-BE49-F238E27FC236}">
                          <a16:creationId xmlns:a16="http://schemas.microsoft.com/office/drawing/2014/main" id="{DB96E553-DF30-1B10-9272-7E8B5E2FF6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4128" y="1919465"/>
                      <a:ext cx="38610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200" name="Straight Connector 199">
                      <a:extLst>
                        <a:ext uri="{FF2B5EF4-FFF2-40B4-BE49-F238E27FC236}">
                          <a16:creationId xmlns:a16="http://schemas.microsoft.com/office/drawing/2014/main" id="{BF13D4C0-709A-9B38-B10F-AD6306D8DA3E}"/>
                        </a:ext>
                      </a:extLst>
                    </p:cNvPr>
                    <p:cNvCxnSpPr>
                      <a:stCxn id="199" idx="4"/>
                    </p:cNvCxnSpPr>
                    <p:nvPr/>
                  </p:nvCxnSpPr>
                  <p:spPr>
                    <a:xfrm>
                      <a:off x="3110160" y="1961561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182" name="Group 1055">
                  <a:extLst>
                    <a:ext uri="{FF2B5EF4-FFF2-40B4-BE49-F238E27FC236}">
                      <a16:creationId xmlns:a16="http://schemas.microsoft.com/office/drawing/2014/main" id="{18153861-004E-8640-99D0-162946E6A09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3435" y="1917799"/>
                  <a:ext cx="169337" cy="129136"/>
                  <a:chOff x="3101035" y="1908274"/>
                  <a:chExt cx="169337" cy="129136"/>
                </a:xfrm>
                <a:grpFill/>
              </p:grpSpPr>
              <p:grpSp>
                <p:nvGrpSpPr>
                  <p:cNvPr id="183" name="Group 1056">
                    <a:extLst>
                      <a:ext uri="{FF2B5EF4-FFF2-40B4-BE49-F238E27FC236}">
                        <a16:creationId xmlns:a16="http://schemas.microsoft.com/office/drawing/2014/main" id="{7E9CA5A5-41DE-91DE-2F4D-CF20288C95F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1035" y="1922572"/>
                    <a:ext cx="47003" cy="112665"/>
                    <a:chOff x="3074841" y="1920191"/>
                    <a:chExt cx="47003" cy="112665"/>
                  </a:xfrm>
                  <a:grpFill/>
                </p:grpSpPr>
                <p:sp>
                  <p:nvSpPr>
                    <p:cNvPr id="193" name="Oval 192">
                      <a:extLst>
                        <a:ext uri="{FF2B5EF4-FFF2-40B4-BE49-F238E27FC236}">
                          <a16:creationId xmlns:a16="http://schemas.microsoft.com/office/drawing/2014/main" id="{0FE6E99E-92E8-6B4F-6E88-E526F80D5C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841" y="1920191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94" name="Straight Connector 193">
                      <a:extLst>
                        <a:ext uri="{FF2B5EF4-FFF2-40B4-BE49-F238E27FC236}">
                          <a16:creationId xmlns:a16="http://schemas.microsoft.com/office/drawing/2014/main" id="{CF7EBBC1-B40B-E3F8-9A62-3B82B241C0E8}"/>
                        </a:ext>
                      </a:extLst>
                    </p:cNvPr>
                    <p:cNvCxnSpPr>
                      <a:stCxn id="193" idx="4"/>
                    </p:cNvCxnSpPr>
                    <p:nvPr/>
                  </p:nvCxnSpPr>
                  <p:spPr>
                    <a:xfrm>
                      <a:off x="3097630" y="1962243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84" name="Group 1057">
                    <a:extLst>
                      <a:ext uri="{FF2B5EF4-FFF2-40B4-BE49-F238E27FC236}">
                        <a16:creationId xmlns:a16="http://schemas.microsoft.com/office/drawing/2014/main" id="{04DE6D78-5173-98C7-7F10-CC8734DAFF6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8301" y="1926294"/>
                    <a:ext cx="43645" cy="111116"/>
                    <a:chOff x="3075907" y="1923913"/>
                    <a:chExt cx="43645" cy="111116"/>
                  </a:xfrm>
                  <a:grpFill/>
                </p:grpSpPr>
                <p:sp>
                  <p:nvSpPr>
                    <p:cNvPr id="191" name="Oval 190">
                      <a:extLst>
                        <a:ext uri="{FF2B5EF4-FFF2-40B4-BE49-F238E27FC236}">
                          <a16:creationId xmlns:a16="http://schemas.microsoft.com/office/drawing/2014/main" id="{85BC756E-822F-2798-3D29-992C532F20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5907" y="1923913"/>
                      <a:ext cx="4364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92" name="Straight Connector 191">
                      <a:extLst>
                        <a:ext uri="{FF2B5EF4-FFF2-40B4-BE49-F238E27FC236}">
                          <a16:creationId xmlns:a16="http://schemas.microsoft.com/office/drawing/2014/main" id="{2C395BAA-82B2-98C4-E9A6-4D86170F8835}"/>
                        </a:ext>
                      </a:extLst>
                    </p:cNvPr>
                    <p:cNvCxnSpPr>
                      <a:stCxn id="191" idx="4"/>
                    </p:cNvCxnSpPr>
                    <p:nvPr/>
                  </p:nvCxnSpPr>
                  <p:spPr>
                    <a:xfrm>
                      <a:off x="3088626" y="1964416"/>
                      <a:ext cx="1679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85" name="Group 1058">
                    <a:extLst>
                      <a:ext uri="{FF2B5EF4-FFF2-40B4-BE49-F238E27FC236}">
                        <a16:creationId xmlns:a16="http://schemas.microsoft.com/office/drawing/2014/main" id="{7C0215F7-9886-6FAE-E0D3-C5B0C3277AE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1110" y="1908274"/>
                    <a:ext cx="43645" cy="110999"/>
                    <a:chOff x="3086816" y="1915418"/>
                    <a:chExt cx="43645" cy="110999"/>
                  </a:xfrm>
                  <a:grpFill/>
                </p:grpSpPr>
                <p:sp>
                  <p:nvSpPr>
                    <p:cNvPr id="189" name="Oval 188">
                      <a:extLst>
                        <a:ext uri="{FF2B5EF4-FFF2-40B4-BE49-F238E27FC236}">
                          <a16:creationId xmlns:a16="http://schemas.microsoft.com/office/drawing/2014/main" id="{A3D4B880-143F-1C6E-0790-A30D873E56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816" y="1915418"/>
                      <a:ext cx="43645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90" name="Straight Connector 189">
                      <a:extLst>
                        <a:ext uri="{FF2B5EF4-FFF2-40B4-BE49-F238E27FC236}">
                          <a16:creationId xmlns:a16="http://schemas.microsoft.com/office/drawing/2014/main" id="{9B039D6B-B058-192C-5563-C8F5F1847647}"/>
                        </a:ext>
                      </a:extLst>
                    </p:cNvPr>
                    <p:cNvCxnSpPr>
                      <a:stCxn id="189" idx="4"/>
                    </p:cNvCxnSpPr>
                    <p:nvPr/>
                  </p:nvCxnSpPr>
                  <p:spPr>
                    <a:xfrm>
                      <a:off x="3106248" y="1954122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86" name="Group 1059">
                    <a:extLst>
                      <a:ext uri="{FF2B5EF4-FFF2-40B4-BE49-F238E27FC236}">
                        <a16:creationId xmlns:a16="http://schemas.microsoft.com/office/drawing/2014/main" id="{0F2BD2C2-F442-DE0B-AB70-6DAD2B06037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3369" y="1912025"/>
                    <a:ext cx="47003" cy="106028"/>
                    <a:chOff x="3082875" y="1919169"/>
                    <a:chExt cx="47003" cy="106028"/>
                  </a:xfrm>
                  <a:grpFill/>
                </p:grpSpPr>
                <p:sp>
                  <p:nvSpPr>
                    <p:cNvPr id="187" name="Oval 186">
                      <a:extLst>
                        <a:ext uri="{FF2B5EF4-FFF2-40B4-BE49-F238E27FC236}">
                          <a16:creationId xmlns:a16="http://schemas.microsoft.com/office/drawing/2014/main" id="{BE9A05AC-B5EC-FBD9-F799-EC83C60DE0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875" y="1919169"/>
                      <a:ext cx="47003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88" name="Straight Connector 187">
                      <a:extLst>
                        <a:ext uri="{FF2B5EF4-FFF2-40B4-BE49-F238E27FC236}">
                          <a16:creationId xmlns:a16="http://schemas.microsoft.com/office/drawing/2014/main" id="{C0CA0C2C-7C0A-2DA2-F81B-27329B407C53}"/>
                        </a:ext>
                      </a:extLst>
                    </p:cNvPr>
                    <p:cNvCxnSpPr>
                      <a:stCxn id="187" idx="4"/>
                    </p:cNvCxnSpPr>
                    <p:nvPr/>
                  </p:nvCxnSpPr>
                  <p:spPr>
                    <a:xfrm>
                      <a:off x="3100586" y="1957947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19" name="Group 876">
                <a:extLst>
                  <a:ext uri="{FF2B5EF4-FFF2-40B4-BE49-F238E27FC236}">
                    <a16:creationId xmlns:a16="http://schemas.microsoft.com/office/drawing/2014/main" id="{BE292A35-565F-7B75-A252-48F260866E4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187493" y="1884977"/>
                <a:ext cx="307098" cy="136699"/>
                <a:chOff x="3108286" y="1910594"/>
                <a:chExt cx="307098" cy="136699"/>
              </a:xfrm>
              <a:grpFill/>
            </p:grpSpPr>
            <p:grpSp>
              <p:nvGrpSpPr>
                <p:cNvPr id="155" name="Group 1012">
                  <a:extLst>
                    <a:ext uri="{FF2B5EF4-FFF2-40B4-BE49-F238E27FC236}">
                      <a16:creationId xmlns:a16="http://schemas.microsoft.com/office/drawing/2014/main" id="{FD367498-E592-A26B-9C1D-2758424FB7C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8286" y="1910594"/>
                  <a:ext cx="164258" cy="130774"/>
                  <a:chOff x="3108286" y="1910594"/>
                  <a:chExt cx="164258" cy="130774"/>
                </a:xfrm>
                <a:grpFill/>
              </p:grpSpPr>
              <p:grpSp>
                <p:nvGrpSpPr>
                  <p:cNvPr id="169" name="Group 1042">
                    <a:extLst>
                      <a:ext uri="{FF2B5EF4-FFF2-40B4-BE49-F238E27FC236}">
                        <a16:creationId xmlns:a16="http://schemas.microsoft.com/office/drawing/2014/main" id="{DF38603B-1238-6D29-F919-80612C73D65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8286" y="1929965"/>
                    <a:ext cx="41966" cy="109318"/>
                    <a:chOff x="3082092" y="1927584"/>
                    <a:chExt cx="41966" cy="109318"/>
                  </a:xfrm>
                  <a:grpFill/>
                </p:grpSpPr>
                <p:sp>
                  <p:nvSpPr>
                    <p:cNvPr id="179" name="Oval 178">
                      <a:extLst>
                        <a:ext uri="{FF2B5EF4-FFF2-40B4-BE49-F238E27FC236}">
                          <a16:creationId xmlns:a16="http://schemas.microsoft.com/office/drawing/2014/main" id="{B80826BF-0964-B9F3-68E3-D29FF21F1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092" y="1927584"/>
                      <a:ext cx="41966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80" name="Straight Connector 179">
                      <a:extLst>
                        <a:ext uri="{FF2B5EF4-FFF2-40B4-BE49-F238E27FC236}">
                          <a16:creationId xmlns:a16="http://schemas.microsoft.com/office/drawing/2014/main" id="{7C824C92-BFBB-6A10-4BF7-2255AEA8E506}"/>
                        </a:ext>
                      </a:extLst>
                    </p:cNvPr>
                    <p:cNvCxnSpPr>
                      <a:stCxn id="179" idx="4"/>
                    </p:cNvCxnSpPr>
                    <p:nvPr/>
                  </p:nvCxnSpPr>
                  <p:spPr>
                    <a:xfrm>
                      <a:off x="3101494" y="1964607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70" name="Group 1043">
                    <a:extLst>
                      <a:ext uri="{FF2B5EF4-FFF2-40B4-BE49-F238E27FC236}">
                        <a16:creationId xmlns:a16="http://schemas.microsoft.com/office/drawing/2014/main" id="{921983CE-EF71-A8E1-5CB5-30B82FE4C2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545" y="1930369"/>
                    <a:ext cx="43645" cy="110999"/>
                    <a:chOff x="3078151" y="1927988"/>
                    <a:chExt cx="43645" cy="110999"/>
                  </a:xfrm>
                  <a:grpFill/>
                </p:grpSpPr>
                <p:sp>
                  <p:nvSpPr>
                    <p:cNvPr id="177" name="Oval 176">
                      <a:extLst>
                        <a:ext uri="{FF2B5EF4-FFF2-40B4-BE49-F238E27FC236}">
                          <a16:creationId xmlns:a16="http://schemas.microsoft.com/office/drawing/2014/main" id="{D6F437DC-31E0-89DD-7FBD-7B464FAD99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151" y="1927988"/>
                      <a:ext cx="4364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78" name="Straight Connector 177">
                      <a:extLst>
                        <a:ext uri="{FF2B5EF4-FFF2-40B4-BE49-F238E27FC236}">
                          <a16:creationId xmlns:a16="http://schemas.microsoft.com/office/drawing/2014/main" id="{B413C3F3-83CF-6110-D0EB-BE74C0780F1B}"/>
                        </a:ext>
                      </a:extLst>
                    </p:cNvPr>
                    <p:cNvCxnSpPr>
                      <a:stCxn id="177" idx="4"/>
                    </p:cNvCxnSpPr>
                    <p:nvPr/>
                  </p:nvCxnSpPr>
                  <p:spPr>
                    <a:xfrm>
                      <a:off x="3097584" y="1973417"/>
                      <a:ext cx="1678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71" name="Group 1044">
                    <a:extLst>
                      <a:ext uri="{FF2B5EF4-FFF2-40B4-BE49-F238E27FC236}">
                        <a16:creationId xmlns:a16="http://schemas.microsoft.com/office/drawing/2014/main" id="{5F88D652-DACD-EFDC-54CB-47BA3DCF7B0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1732" y="1910594"/>
                    <a:ext cx="35252" cy="111042"/>
                    <a:chOff x="3097438" y="1917738"/>
                    <a:chExt cx="35252" cy="111042"/>
                  </a:xfrm>
                  <a:grpFill/>
                </p:grpSpPr>
                <p:sp>
                  <p:nvSpPr>
                    <p:cNvPr id="175" name="Oval 174">
                      <a:extLst>
                        <a:ext uri="{FF2B5EF4-FFF2-40B4-BE49-F238E27FC236}">
                          <a16:creationId xmlns:a16="http://schemas.microsoft.com/office/drawing/2014/main" id="{AA24BB3C-1589-598C-B4C9-D2818AADDC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7438" y="1917738"/>
                      <a:ext cx="35252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76" name="Straight Connector 175">
                      <a:extLst>
                        <a:ext uri="{FF2B5EF4-FFF2-40B4-BE49-F238E27FC236}">
                          <a16:creationId xmlns:a16="http://schemas.microsoft.com/office/drawing/2014/main" id="{97C2E66A-D65B-BC45-4E12-BC3F8B922D8D}"/>
                        </a:ext>
                      </a:extLst>
                    </p:cNvPr>
                    <p:cNvCxnSpPr>
                      <a:stCxn id="175" idx="4"/>
                    </p:cNvCxnSpPr>
                    <p:nvPr/>
                  </p:nvCxnSpPr>
                  <p:spPr>
                    <a:xfrm>
                      <a:off x="3110141" y="1961530"/>
                      <a:ext cx="1679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72" name="Group 1045">
                    <a:extLst>
                      <a:ext uri="{FF2B5EF4-FFF2-40B4-BE49-F238E27FC236}">
                        <a16:creationId xmlns:a16="http://schemas.microsoft.com/office/drawing/2014/main" id="{46B14259-F6DB-84DC-693A-45F734A56E4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7219" y="1911041"/>
                    <a:ext cx="45325" cy="110970"/>
                    <a:chOff x="3086725" y="1918185"/>
                    <a:chExt cx="45325" cy="110970"/>
                  </a:xfrm>
                  <a:grpFill/>
                </p:grpSpPr>
                <p:sp>
                  <p:nvSpPr>
                    <p:cNvPr id="173" name="Oval 172">
                      <a:extLst>
                        <a:ext uri="{FF2B5EF4-FFF2-40B4-BE49-F238E27FC236}">
                          <a16:creationId xmlns:a16="http://schemas.microsoft.com/office/drawing/2014/main" id="{8065B53F-6317-3A01-CB6F-170B23C32E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725" y="1918185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74" name="Straight Connector 173">
                      <a:extLst>
                        <a:ext uri="{FF2B5EF4-FFF2-40B4-BE49-F238E27FC236}">
                          <a16:creationId xmlns:a16="http://schemas.microsoft.com/office/drawing/2014/main" id="{290B87D7-3EBF-0FCE-42CC-42CB3259AFF4}"/>
                        </a:ext>
                      </a:extLst>
                    </p:cNvPr>
                    <p:cNvCxnSpPr>
                      <a:stCxn id="173" idx="4"/>
                    </p:cNvCxnSpPr>
                    <p:nvPr/>
                  </p:nvCxnSpPr>
                  <p:spPr>
                    <a:xfrm>
                      <a:off x="3109500" y="1961905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156" name="Group 1013">
                  <a:extLst>
                    <a:ext uri="{FF2B5EF4-FFF2-40B4-BE49-F238E27FC236}">
                      <a16:creationId xmlns:a16="http://schemas.microsoft.com/office/drawing/2014/main" id="{EF1B42AB-DA61-CABD-735A-A1330587133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2746" y="1918142"/>
                  <a:ext cx="162638" cy="129151"/>
                  <a:chOff x="3100346" y="1908617"/>
                  <a:chExt cx="162638" cy="129151"/>
                </a:xfrm>
                <a:grpFill/>
              </p:grpSpPr>
              <p:grpSp>
                <p:nvGrpSpPr>
                  <p:cNvPr id="157" name="Group 1014">
                    <a:extLst>
                      <a:ext uri="{FF2B5EF4-FFF2-40B4-BE49-F238E27FC236}">
                        <a16:creationId xmlns:a16="http://schemas.microsoft.com/office/drawing/2014/main" id="{EC91DD52-AE8A-58F0-2CA1-5337B70C20D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346" y="1922915"/>
                    <a:ext cx="47003" cy="112783"/>
                    <a:chOff x="3074152" y="1920534"/>
                    <a:chExt cx="47003" cy="112783"/>
                  </a:xfrm>
                  <a:grpFill/>
                </p:grpSpPr>
                <p:sp>
                  <p:nvSpPr>
                    <p:cNvPr id="167" name="Oval 166">
                      <a:extLst>
                        <a:ext uri="{FF2B5EF4-FFF2-40B4-BE49-F238E27FC236}">
                          <a16:creationId xmlns:a16="http://schemas.microsoft.com/office/drawing/2014/main" id="{26C81A80-F49E-399A-7CB7-34CC14FC04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152" y="1920534"/>
                      <a:ext cx="47003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68" name="Straight Connector 167">
                      <a:extLst>
                        <a:ext uri="{FF2B5EF4-FFF2-40B4-BE49-F238E27FC236}">
                          <a16:creationId xmlns:a16="http://schemas.microsoft.com/office/drawing/2014/main" id="{0611C34E-6D2B-722B-CAE4-93F9749A23E7}"/>
                        </a:ext>
                      </a:extLst>
                    </p:cNvPr>
                    <p:cNvCxnSpPr>
                      <a:stCxn id="167" idx="4"/>
                    </p:cNvCxnSpPr>
                    <p:nvPr/>
                  </p:nvCxnSpPr>
                  <p:spPr>
                    <a:xfrm>
                      <a:off x="3090228" y="1961023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58" name="Group 1015">
                    <a:extLst>
                      <a:ext uri="{FF2B5EF4-FFF2-40B4-BE49-F238E27FC236}">
                        <a16:creationId xmlns:a16="http://schemas.microsoft.com/office/drawing/2014/main" id="{5EC5C3B4-7BC9-803F-9E04-1CD41F5936B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0929" y="1926769"/>
                    <a:ext cx="41966" cy="110999"/>
                    <a:chOff x="3068535" y="1924388"/>
                    <a:chExt cx="41966" cy="110999"/>
                  </a:xfrm>
                  <a:grpFill/>
                </p:grpSpPr>
                <p:sp>
                  <p:nvSpPr>
                    <p:cNvPr id="165" name="Oval 164">
                      <a:extLst>
                        <a:ext uri="{FF2B5EF4-FFF2-40B4-BE49-F238E27FC236}">
                          <a16:creationId xmlns:a16="http://schemas.microsoft.com/office/drawing/2014/main" id="{08E5CAC8-B353-721E-F620-CD6D677C37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8535" y="1924388"/>
                      <a:ext cx="41966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66" name="Straight Connector 165">
                      <a:extLst>
                        <a:ext uri="{FF2B5EF4-FFF2-40B4-BE49-F238E27FC236}">
                          <a16:creationId xmlns:a16="http://schemas.microsoft.com/office/drawing/2014/main" id="{D418EF7D-91C5-C79E-DBF7-3D0501E0FD09}"/>
                        </a:ext>
                      </a:extLst>
                    </p:cNvPr>
                    <p:cNvCxnSpPr>
                      <a:stCxn id="165" idx="4"/>
                    </p:cNvCxnSpPr>
                    <p:nvPr/>
                  </p:nvCxnSpPr>
                  <p:spPr>
                    <a:xfrm>
                      <a:off x="3087967" y="1966456"/>
                      <a:ext cx="0" cy="68931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59" name="Group 1016">
                    <a:extLst>
                      <a:ext uri="{FF2B5EF4-FFF2-40B4-BE49-F238E27FC236}">
                        <a16:creationId xmlns:a16="http://schemas.microsoft.com/office/drawing/2014/main" id="{D42747BB-D412-4F49-70B5-2D60DE28467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436" y="1908617"/>
                    <a:ext cx="43645" cy="111116"/>
                    <a:chOff x="3086142" y="1915761"/>
                    <a:chExt cx="43645" cy="111116"/>
                  </a:xfrm>
                  <a:grpFill/>
                </p:grpSpPr>
                <p:sp>
                  <p:nvSpPr>
                    <p:cNvPr id="163" name="Oval 162">
                      <a:extLst>
                        <a:ext uri="{FF2B5EF4-FFF2-40B4-BE49-F238E27FC236}">
                          <a16:creationId xmlns:a16="http://schemas.microsoft.com/office/drawing/2014/main" id="{C1C086C2-EF3C-D72B-C296-6F21EFC9B3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142" y="1915761"/>
                      <a:ext cx="43645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64" name="Straight Connector 163">
                      <a:extLst>
                        <a:ext uri="{FF2B5EF4-FFF2-40B4-BE49-F238E27FC236}">
                          <a16:creationId xmlns:a16="http://schemas.microsoft.com/office/drawing/2014/main" id="{5E083EE2-F840-6AEF-53F5-24C881B853FF}"/>
                        </a:ext>
                      </a:extLst>
                    </p:cNvPr>
                    <p:cNvCxnSpPr>
                      <a:stCxn id="163" idx="4"/>
                    </p:cNvCxnSpPr>
                    <p:nvPr/>
                  </p:nvCxnSpPr>
                  <p:spPr>
                    <a:xfrm>
                      <a:off x="3098889" y="1957945"/>
                      <a:ext cx="1679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60" name="Group 1017">
                    <a:extLst>
                      <a:ext uri="{FF2B5EF4-FFF2-40B4-BE49-F238E27FC236}">
                        <a16:creationId xmlns:a16="http://schemas.microsoft.com/office/drawing/2014/main" id="{F9D0CD18-230A-E1BA-E60C-EDEDF885D85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2696" y="1909064"/>
                    <a:ext cx="40288" cy="109363"/>
                    <a:chOff x="3082202" y="1916208"/>
                    <a:chExt cx="40288" cy="109363"/>
                  </a:xfrm>
                  <a:grpFill/>
                </p:grpSpPr>
                <p:sp>
                  <p:nvSpPr>
                    <p:cNvPr id="161" name="Oval 160">
                      <a:extLst>
                        <a:ext uri="{FF2B5EF4-FFF2-40B4-BE49-F238E27FC236}">
                          <a16:creationId xmlns:a16="http://schemas.microsoft.com/office/drawing/2014/main" id="{0E3BBF06-A68B-74E2-B006-E5C511AEDD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202" y="1916208"/>
                      <a:ext cx="40288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62" name="Straight Connector 161">
                      <a:extLst>
                        <a:ext uri="{FF2B5EF4-FFF2-40B4-BE49-F238E27FC236}">
                          <a16:creationId xmlns:a16="http://schemas.microsoft.com/office/drawing/2014/main" id="{37E80922-2726-0A0E-ABF5-FBC91F011E42}"/>
                        </a:ext>
                      </a:extLst>
                    </p:cNvPr>
                    <p:cNvCxnSpPr>
                      <a:stCxn id="161" idx="4"/>
                    </p:cNvCxnSpPr>
                    <p:nvPr/>
                  </p:nvCxnSpPr>
                  <p:spPr>
                    <a:xfrm>
                      <a:off x="3098248" y="1960001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0" name="Group 877">
                <a:extLst>
                  <a:ext uri="{FF2B5EF4-FFF2-40B4-BE49-F238E27FC236}">
                    <a16:creationId xmlns:a16="http://schemas.microsoft.com/office/drawing/2014/main" id="{8E0EE3BE-B282-3F6C-1F3E-CFC11EEDAB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96498" y="1889679"/>
                <a:ext cx="307053" cy="126627"/>
                <a:chOff x="3110110" y="1917677"/>
                <a:chExt cx="307053" cy="126627"/>
              </a:xfrm>
              <a:grpFill/>
            </p:grpSpPr>
            <p:grpSp>
              <p:nvGrpSpPr>
                <p:cNvPr id="129" name="Group 986">
                  <a:extLst>
                    <a:ext uri="{FF2B5EF4-FFF2-40B4-BE49-F238E27FC236}">
                      <a16:creationId xmlns:a16="http://schemas.microsoft.com/office/drawing/2014/main" id="{8BB10FD1-D9F4-2AB1-4E6A-243073EF15B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0110" y="1917677"/>
                  <a:ext cx="165935" cy="119005"/>
                  <a:chOff x="3110110" y="1917677"/>
                  <a:chExt cx="165935" cy="119005"/>
                </a:xfrm>
                <a:grpFill/>
              </p:grpSpPr>
              <p:grpSp>
                <p:nvGrpSpPr>
                  <p:cNvPr id="143" name="Group 1000">
                    <a:extLst>
                      <a:ext uri="{FF2B5EF4-FFF2-40B4-BE49-F238E27FC236}">
                        <a16:creationId xmlns:a16="http://schemas.microsoft.com/office/drawing/2014/main" id="{90D67CCE-7DA9-094F-20B6-4FC04275594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10110" y="1938729"/>
                    <a:ext cx="40288" cy="97594"/>
                    <a:chOff x="3083916" y="1936348"/>
                    <a:chExt cx="40288" cy="97594"/>
                  </a:xfrm>
                  <a:grpFill/>
                </p:grpSpPr>
                <p:sp>
                  <p:nvSpPr>
                    <p:cNvPr id="153" name="Oval 152">
                      <a:extLst>
                        <a:ext uri="{FF2B5EF4-FFF2-40B4-BE49-F238E27FC236}">
                          <a16:creationId xmlns:a16="http://schemas.microsoft.com/office/drawing/2014/main" id="{F8753FFE-52CC-366B-5D41-67521449E2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916" y="1936348"/>
                      <a:ext cx="40288" cy="35306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54" name="Straight Connector 153">
                      <a:extLst>
                        <a:ext uri="{FF2B5EF4-FFF2-40B4-BE49-F238E27FC236}">
                          <a16:creationId xmlns:a16="http://schemas.microsoft.com/office/drawing/2014/main" id="{0ED18279-E0AC-54A0-3F17-10A5F25FF47E}"/>
                        </a:ext>
                      </a:extLst>
                    </p:cNvPr>
                    <p:cNvCxnSpPr>
                      <a:stCxn id="153" idx="4"/>
                    </p:cNvCxnSpPr>
                    <p:nvPr/>
                  </p:nvCxnSpPr>
                  <p:spPr>
                    <a:xfrm>
                      <a:off x="3099859" y="1970054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44" name="Group 1001">
                    <a:extLst>
                      <a:ext uri="{FF2B5EF4-FFF2-40B4-BE49-F238E27FC236}">
                        <a16:creationId xmlns:a16="http://schemas.microsoft.com/office/drawing/2014/main" id="{16DD7905-59DD-2EA5-8607-7168EE6BEF5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647" y="1939133"/>
                    <a:ext cx="45324" cy="97549"/>
                    <a:chOff x="3078253" y="1936752"/>
                    <a:chExt cx="45324" cy="97549"/>
                  </a:xfrm>
                  <a:grpFill/>
                </p:grpSpPr>
                <p:sp>
                  <p:nvSpPr>
                    <p:cNvPr id="151" name="Oval 150">
                      <a:extLst>
                        <a:ext uri="{FF2B5EF4-FFF2-40B4-BE49-F238E27FC236}">
                          <a16:creationId xmlns:a16="http://schemas.microsoft.com/office/drawing/2014/main" id="{CFDA55BE-9F4D-DC81-4D90-73A59FCEC2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253" y="1936752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52" name="Straight Connector 151">
                      <a:extLst>
                        <a:ext uri="{FF2B5EF4-FFF2-40B4-BE49-F238E27FC236}">
                          <a16:creationId xmlns:a16="http://schemas.microsoft.com/office/drawing/2014/main" id="{1B339A57-01FA-1296-890D-A881B47B4A78}"/>
                        </a:ext>
                      </a:extLst>
                    </p:cNvPr>
                    <p:cNvCxnSpPr>
                      <a:stCxn id="151" idx="4"/>
                    </p:cNvCxnSpPr>
                    <p:nvPr/>
                  </p:nvCxnSpPr>
                  <p:spPr>
                    <a:xfrm>
                      <a:off x="3099233" y="1972095"/>
                      <a:ext cx="0" cy="62206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45" name="Group 1002">
                    <a:extLst>
                      <a:ext uri="{FF2B5EF4-FFF2-40B4-BE49-F238E27FC236}">
                        <a16:creationId xmlns:a16="http://schemas.microsoft.com/office/drawing/2014/main" id="{B63FC4E2-7046-D626-9FFD-26F067F58D7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0125" y="1917677"/>
                    <a:ext cx="40288" cy="100986"/>
                    <a:chOff x="3095831" y="1924821"/>
                    <a:chExt cx="40288" cy="100986"/>
                  </a:xfrm>
                  <a:grpFill/>
                </p:grpSpPr>
                <p:sp>
                  <p:nvSpPr>
                    <p:cNvPr id="149" name="Oval 148">
                      <a:extLst>
                        <a:ext uri="{FF2B5EF4-FFF2-40B4-BE49-F238E27FC236}">
                          <a16:creationId xmlns:a16="http://schemas.microsoft.com/office/drawing/2014/main" id="{30F348C7-D8D4-9795-C049-F00142B7D4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95831" y="1924821"/>
                      <a:ext cx="40288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50" name="Straight Connector 149">
                      <a:extLst>
                        <a:ext uri="{FF2B5EF4-FFF2-40B4-BE49-F238E27FC236}">
                          <a16:creationId xmlns:a16="http://schemas.microsoft.com/office/drawing/2014/main" id="{48B5B2A9-55A6-106F-4A12-2EA374B41D9B}"/>
                        </a:ext>
                      </a:extLst>
                    </p:cNvPr>
                    <p:cNvCxnSpPr>
                      <a:stCxn id="149" idx="4"/>
                    </p:cNvCxnSpPr>
                    <p:nvPr/>
                  </p:nvCxnSpPr>
                  <p:spPr>
                    <a:xfrm>
                      <a:off x="3110126" y="1960237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46" name="Group 1003">
                    <a:extLst>
                      <a:ext uri="{FF2B5EF4-FFF2-40B4-BE49-F238E27FC236}">
                        <a16:creationId xmlns:a16="http://schemas.microsoft.com/office/drawing/2014/main" id="{72465C2B-A0F4-6AE6-45AF-6EAACC7C507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9042" y="1919777"/>
                    <a:ext cx="47003" cy="105970"/>
                    <a:chOff x="3088548" y="1926921"/>
                    <a:chExt cx="47003" cy="105970"/>
                  </a:xfrm>
                  <a:grpFill/>
                </p:grpSpPr>
                <p:sp>
                  <p:nvSpPr>
                    <p:cNvPr id="147" name="Oval 146">
                      <a:extLst>
                        <a:ext uri="{FF2B5EF4-FFF2-40B4-BE49-F238E27FC236}">
                          <a16:creationId xmlns:a16="http://schemas.microsoft.com/office/drawing/2014/main" id="{AF52B538-7861-26B5-A03A-EB21DC3904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548" y="1926921"/>
                      <a:ext cx="47003" cy="42031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48" name="Straight Connector 147">
                      <a:extLst>
                        <a:ext uri="{FF2B5EF4-FFF2-40B4-BE49-F238E27FC236}">
                          <a16:creationId xmlns:a16="http://schemas.microsoft.com/office/drawing/2014/main" id="{F6828FDD-FA11-8245-88F1-B617B236C847}"/>
                        </a:ext>
                      </a:extLst>
                    </p:cNvPr>
                    <p:cNvCxnSpPr>
                      <a:stCxn id="147" idx="4"/>
                    </p:cNvCxnSpPr>
                    <p:nvPr/>
                  </p:nvCxnSpPr>
                  <p:spPr>
                    <a:xfrm>
                      <a:off x="3109601" y="1967322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130" name="Group 987">
                  <a:extLst>
                    <a:ext uri="{FF2B5EF4-FFF2-40B4-BE49-F238E27FC236}">
                      <a16:creationId xmlns:a16="http://schemas.microsoft.com/office/drawing/2014/main" id="{AE12EE82-B21F-650E-8587-032494C12B6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2921" y="1926905"/>
                  <a:ext cx="164242" cy="117399"/>
                  <a:chOff x="3100521" y="1917380"/>
                  <a:chExt cx="164242" cy="117399"/>
                </a:xfrm>
                <a:grpFill/>
              </p:grpSpPr>
              <p:grpSp>
                <p:nvGrpSpPr>
                  <p:cNvPr id="131" name="Group 988">
                    <a:extLst>
                      <a:ext uri="{FF2B5EF4-FFF2-40B4-BE49-F238E27FC236}">
                        <a16:creationId xmlns:a16="http://schemas.microsoft.com/office/drawing/2014/main" id="{638079EC-7755-8743-C835-D260B21E414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521" y="1933390"/>
                    <a:ext cx="45325" cy="99347"/>
                    <a:chOff x="3074327" y="1931009"/>
                    <a:chExt cx="45325" cy="99347"/>
                  </a:xfrm>
                  <a:grpFill/>
                </p:grpSpPr>
                <p:sp>
                  <p:nvSpPr>
                    <p:cNvPr id="141" name="Oval 140">
                      <a:extLst>
                        <a:ext uri="{FF2B5EF4-FFF2-40B4-BE49-F238E27FC236}">
                          <a16:creationId xmlns:a16="http://schemas.microsoft.com/office/drawing/2014/main" id="{58AB6A2C-1668-F43F-F557-B1CEA19A56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327" y="1931009"/>
                      <a:ext cx="45325" cy="3866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42" name="Straight Connector 141">
                      <a:extLst>
                        <a:ext uri="{FF2B5EF4-FFF2-40B4-BE49-F238E27FC236}">
                          <a16:creationId xmlns:a16="http://schemas.microsoft.com/office/drawing/2014/main" id="{38C71A88-BD6F-FF19-35A1-E6CA5D3E899E}"/>
                        </a:ext>
                      </a:extLst>
                    </p:cNvPr>
                    <p:cNvCxnSpPr>
                      <a:stCxn id="141" idx="4"/>
                    </p:cNvCxnSpPr>
                    <p:nvPr/>
                  </p:nvCxnSpPr>
                  <p:spPr>
                    <a:xfrm>
                      <a:off x="3088607" y="1968150"/>
                      <a:ext cx="0" cy="62206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2" name="Group 989">
                    <a:extLst>
                      <a:ext uri="{FF2B5EF4-FFF2-40B4-BE49-F238E27FC236}">
                        <a16:creationId xmlns:a16="http://schemas.microsoft.com/office/drawing/2014/main" id="{B424D93F-F821-2FC3-AD05-AA6879B46C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2738" y="1935519"/>
                    <a:ext cx="41966" cy="99260"/>
                    <a:chOff x="3070344" y="1933138"/>
                    <a:chExt cx="41966" cy="99260"/>
                  </a:xfrm>
                  <a:grpFill/>
                </p:grpSpPr>
                <p:sp>
                  <p:nvSpPr>
                    <p:cNvPr id="139" name="Oval 138">
                      <a:extLst>
                        <a:ext uri="{FF2B5EF4-FFF2-40B4-BE49-F238E27FC236}">
                          <a16:creationId xmlns:a16="http://schemas.microsoft.com/office/drawing/2014/main" id="{0DDED045-D348-FF58-769F-DA28DCF23F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0344" y="1933138"/>
                      <a:ext cx="41966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40" name="Straight Connector 139">
                      <a:extLst>
                        <a:ext uri="{FF2B5EF4-FFF2-40B4-BE49-F238E27FC236}">
                          <a16:creationId xmlns:a16="http://schemas.microsoft.com/office/drawing/2014/main" id="{2253CDCC-E068-3BA0-E795-C1236A8ABEA9}"/>
                        </a:ext>
                      </a:extLst>
                    </p:cNvPr>
                    <p:cNvCxnSpPr>
                      <a:stCxn id="139" idx="4"/>
                    </p:cNvCxnSpPr>
                    <p:nvPr/>
                  </p:nvCxnSpPr>
                  <p:spPr>
                    <a:xfrm>
                      <a:off x="3087981" y="1968510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3" name="Group 990">
                    <a:extLst>
                      <a:ext uri="{FF2B5EF4-FFF2-40B4-BE49-F238E27FC236}">
                        <a16:creationId xmlns:a16="http://schemas.microsoft.com/office/drawing/2014/main" id="{1E5BE5FD-37D8-A52E-83D6-CFDBD6696E2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580" y="1917380"/>
                    <a:ext cx="45325" cy="97697"/>
                    <a:chOff x="3086286" y="1924524"/>
                    <a:chExt cx="45325" cy="97697"/>
                  </a:xfrm>
                  <a:grpFill/>
                </p:grpSpPr>
                <p:sp>
                  <p:nvSpPr>
                    <p:cNvPr id="137" name="Oval 136">
                      <a:extLst>
                        <a:ext uri="{FF2B5EF4-FFF2-40B4-BE49-F238E27FC236}">
                          <a16:creationId xmlns:a16="http://schemas.microsoft.com/office/drawing/2014/main" id="{8688C148-5571-7DE2-8261-066D3B70BB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286" y="1924524"/>
                      <a:ext cx="45325" cy="35307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38" name="Straight Connector 137">
                      <a:extLst>
                        <a:ext uri="{FF2B5EF4-FFF2-40B4-BE49-F238E27FC236}">
                          <a16:creationId xmlns:a16="http://schemas.microsoft.com/office/drawing/2014/main" id="{E02C5B4F-F418-49DD-E154-4FD3FA61C9DB}"/>
                        </a:ext>
                      </a:extLst>
                    </p:cNvPr>
                    <p:cNvCxnSpPr>
                      <a:stCxn id="137" idx="4"/>
                    </p:cNvCxnSpPr>
                    <p:nvPr/>
                  </p:nvCxnSpPr>
                  <p:spPr>
                    <a:xfrm>
                      <a:off x="3098889" y="1960015"/>
                      <a:ext cx="0" cy="62206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4" name="Group 991">
                    <a:extLst>
                      <a:ext uri="{FF2B5EF4-FFF2-40B4-BE49-F238E27FC236}">
                        <a16:creationId xmlns:a16="http://schemas.microsoft.com/office/drawing/2014/main" id="{5261FCAD-8214-C626-A9C5-76224CAB373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6154" y="1917800"/>
                    <a:ext cx="38609" cy="102681"/>
                    <a:chOff x="3085660" y="1924944"/>
                    <a:chExt cx="38609" cy="102681"/>
                  </a:xfrm>
                  <a:grpFill/>
                </p:grpSpPr>
                <p:sp>
                  <p:nvSpPr>
                    <p:cNvPr id="135" name="Oval 134">
                      <a:extLst>
                        <a:ext uri="{FF2B5EF4-FFF2-40B4-BE49-F238E27FC236}">
                          <a16:creationId xmlns:a16="http://schemas.microsoft.com/office/drawing/2014/main" id="{B5286794-9E0C-7720-7EAA-4D0B269E8D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5660" y="1924944"/>
                      <a:ext cx="38609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36" name="Straight Connector 135">
                      <a:extLst>
                        <a:ext uri="{FF2B5EF4-FFF2-40B4-BE49-F238E27FC236}">
                          <a16:creationId xmlns:a16="http://schemas.microsoft.com/office/drawing/2014/main" id="{2BB50B20-881F-9C26-4D07-67AB6C8AE381}"/>
                        </a:ext>
                      </a:extLst>
                    </p:cNvPr>
                    <p:cNvCxnSpPr>
                      <a:stCxn id="135" idx="4"/>
                    </p:cNvCxnSpPr>
                    <p:nvPr/>
                  </p:nvCxnSpPr>
                  <p:spPr>
                    <a:xfrm>
                      <a:off x="3098305" y="196205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1" name="Group 878">
                <a:extLst>
                  <a:ext uri="{FF2B5EF4-FFF2-40B4-BE49-F238E27FC236}">
                    <a16:creationId xmlns:a16="http://schemas.microsoft.com/office/drawing/2014/main" id="{5A8CA6DC-779E-D19D-A55E-F0C4A9EE14B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05326" y="1880889"/>
                <a:ext cx="312076" cy="138336"/>
                <a:chOff x="3104612" y="1911269"/>
                <a:chExt cx="312076" cy="138336"/>
              </a:xfrm>
              <a:grpFill/>
            </p:grpSpPr>
            <p:grpSp>
              <p:nvGrpSpPr>
                <p:cNvPr id="103" name="Group 960">
                  <a:extLst>
                    <a:ext uri="{FF2B5EF4-FFF2-40B4-BE49-F238E27FC236}">
                      <a16:creationId xmlns:a16="http://schemas.microsoft.com/office/drawing/2014/main" id="{631EFFB1-0A59-A0DA-A5C4-48C57298C3C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4612" y="1911269"/>
                  <a:ext cx="170943" cy="135847"/>
                  <a:chOff x="3104612" y="1911269"/>
                  <a:chExt cx="170943" cy="135847"/>
                </a:xfrm>
                <a:grpFill/>
              </p:grpSpPr>
              <p:grpSp>
                <p:nvGrpSpPr>
                  <p:cNvPr id="117" name="Group 974">
                    <a:extLst>
                      <a:ext uri="{FF2B5EF4-FFF2-40B4-BE49-F238E27FC236}">
                        <a16:creationId xmlns:a16="http://schemas.microsoft.com/office/drawing/2014/main" id="{FF93D1BB-7FC0-145F-75C6-F05619585F7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4612" y="1930625"/>
                    <a:ext cx="45324" cy="109318"/>
                    <a:chOff x="3078418" y="1928244"/>
                    <a:chExt cx="45324" cy="109318"/>
                  </a:xfrm>
                  <a:grpFill/>
                </p:grpSpPr>
                <p:sp>
                  <p:nvSpPr>
                    <p:cNvPr id="127" name="Oval 126">
                      <a:extLst>
                        <a:ext uri="{FF2B5EF4-FFF2-40B4-BE49-F238E27FC236}">
                          <a16:creationId xmlns:a16="http://schemas.microsoft.com/office/drawing/2014/main" id="{532C3ECF-4C1F-3149-5401-32397A496A4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418" y="1928244"/>
                      <a:ext cx="45324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28" name="Straight Connector 127">
                      <a:extLst>
                        <a:ext uri="{FF2B5EF4-FFF2-40B4-BE49-F238E27FC236}">
                          <a16:creationId xmlns:a16="http://schemas.microsoft.com/office/drawing/2014/main" id="{4140FCFA-30EA-E7EF-7D71-A3E39B7FA7C5}"/>
                        </a:ext>
                      </a:extLst>
                    </p:cNvPr>
                    <p:cNvCxnSpPr>
                      <a:stCxn id="127" idx="4"/>
                    </p:cNvCxnSpPr>
                    <p:nvPr/>
                  </p:nvCxnSpPr>
                  <p:spPr>
                    <a:xfrm>
                      <a:off x="3099500" y="1971992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18" name="Group 975">
                    <a:extLst>
                      <a:ext uri="{FF2B5EF4-FFF2-40B4-BE49-F238E27FC236}">
                        <a16:creationId xmlns:a16="http://schemas.microsoft.com/office/drawing/2014/main" id="{8673D08E-D33D-18FD-05E4-8C42A8130BC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80170" y="1930986"/>
                    <a:ext cx="45325" cy="116130"/>
                    <a:chOff x="3077776" y="1928605"/>
                    <a:chExt cx="45325" cy="116130"/>
                  </a:xfrm>
                  <a:grpFill/>
                </p:grpSpPr>
                <p:sp>
                  <p:nvSpPr>
                    <p:cNvPr id="125" name="Oval 124">
                      <a:extLst>
                        <a:ext uri="{FF2B5EF4-FFF2-40B4-BE49-F238E27FC236}">
                          <a16:creationId xmlns:a16="http://schemas.microsoft.com/office/drawing/2014/main" id="{E7CD1972-D1CE-10E6-E68B-BCC7DB588E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7776" y="1928605"/>
                      <a:ext cx="4532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26" name="Straight Connector 125">
                      <a:extLst>
                        <a:ext uri="{FF2B5EF4-FFF2-40B4-BE49-F238E27FC236}">
                          <a16:creationId xmlns:a16="http://schemas.microsoft.com/office/drawing/2014/main" id="{7F0C44BB-A307-12AC-E3D6-116F077345DF}"/>
                        </a:ext>
                      </a:extLst>
                    </p:cNvPr>
                    <p:cNvCxnSpPr>
                      <a:stCxn id="125" idx="4"/>
                    </p:cNvCxnSpPr>
                    <p:nvPr/>
                  </p:nvCxnSpPr>
                  <p:spPr>
                    <a:xfrm>
                      <a:off x="3093882" y="1972441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19" name="Group 976">
                    <a:extLst>
                      <a:ext uri="{FF2B5EF4-FFF2-40B4-BE49-F238E27FC236}">
                        <a16:creationId xmlns:a16="http://schemas.microsoft.com/office/drawing/2014/main" id="{B7E5B361-EEEA-32B7-A484-35D929FFC2A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2964" y="1911269"/>
                    <a:ext cx="47003" cy="116057"/>
                    <a:chOff x="3088670" y="1918413"/>
                    <a:chExt cx="47003" cy="116057"/>
                  </a:xfrm>
                  <a:grpFill/>
                </p:grpSpPr>
                <p:sp>
                  <p:nvSpPr>
                    <p:cNvPr id="123" name="Oval 122">
                      <a:extLst>
                        <a:ext uri="{FF2B5EF4-FFF2-40B4-BE49-F238E27FC236}">
                          <a16:creationId xmlns:a16="http://schemas.microsoft.com/office/drawing/2014/main" id="{90843FE4-11C1-3CB1-A004-F1E9A1EAE6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670" y="1918413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24" name="Straight Connector 123">
                      <a:extLst>
                        <a:ext uri="{FF2B5EF4-FFF2-40B4-BE49-F238E27FC236}">
                          <a16:creationId xmlns:a16="http://schemas.microsoft.com/office/drawing/2014/main" id="{B541B1D0-CDB5-50E9-341F-507581D9A054}"/>
                        </a:ext>
                      </a:extLst>
                    </p:cNvPr>
                    <p:cNvCxnSpPr>
                      <a:stCxn id="123" idx="4"/>
                    </p:cNvCxnSpPr>
                    <p:nvPr/>
                  </p:nvCxnSpPr>
                  <p:spPr>
                    <a:xfrm>
                      <a:off x="3109810" y="1962176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20" name="Group 977">
                    <a:extLst>
                      <a:ext uri="{FF2B5EF4-FFF2-40B4-BE49-F238E27FC236}">
                        <a16:creationId xmlns:a16="http://schemas.microsoft.com/office/drawing/2014/main" id="{A1A63205-D6CA-1B4E-549A-30866AC57C6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8552" y="1913310"/>
                    <a:ext cx="47003" cy="116057"/>
                    <a:chOff x="3088058" y="1920454"/>
                    <a:chExt cx="47003" cy="116057"/>
                  </a:xfrm>
                  <a:grpFill/>
                </p:grpSpPr>
                <p:sp>
                  <p:nvSpPr>
                    <p:cNvPr id="121" name="Oval 120">
                      <a:extLst>
                        <a:ext uri="{FF2B5EF4-FFF2-40B4-BE49-F238E27FC236}">
                          <a16:creationId xmlns:a16="http://schemas.microsoft.com/office/drawing/2014/main" id="{A287F2A1-C1BB-72DC-14AE-87BA92184B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8058" y="1920454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22" name="Straight Connector 121">
                      <a:extLst>
                        <a:ext uri="{FF2B5EF4-FFF2-40B4-BE49-F238E27FC236}">
                          <a16:creationId xmlns:a16="http://schemas.microsoft.com/office/drawing/2014/main" id="{9B436CF6-D370-7F44-ACBF-056BA2FE9818}"/>
                        </a:ext>
                      </a:extLst>
                    </p:cNvPr>
                    <p:cNvCxnSpPr>
                      <a:stCxn id="121" idx="4"/>
                    </p:cNvCxnSpPr>
                    <p:nvPr/>
                  </p:nvCxnSpPr>
                  <p:spPr>
                    <a:xfrm>
                      <a:off x="3109198" y="1964217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104" name="Group 961">
                  <a:extLst>
                    <a:ext uri="{FF2B5EF4-FFF2-40B4-BE49-F238E27FC236}">
                      <a16:creationId xmlns:a16="http://schemas.microsoft.com/office/drawing/2014/main" id="{A41BE366-F24E-BD30-3020-AAD3EC424D1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52460" y="1918773"/>
                  <a:ext cx="164228" cy="130832"/>
                  <a:chOff x="3100060" y="1909248"/>
                  <a:chExt cx="164228" cy="130832"/>
                </a:xfrm>
                <a:grpFill/>
              </p:grpSpPr>
              <p:grpSp>
                <p:nvGrpSpPr>
                  <p:cNvPr id="105" name="Group 962">
                    <a:extLst>
                      <a:ext uri="{FF2B5EF4-FFF2-40B4-BE49-F238E27FC236}">
                        <a16:creationId xmlns:a16="http://schemas.microsoft.com/office/drawing/2014/main" id="{BC69E3F5-DB3C-08AE-A6C7-4D032345814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060" y="1926982"/>
                    <a:ext cx="38609" cy="109376"/>
                    <a:chOff x="3073866" y="1924601"/>
                    <a:chExt cx="38609" cy="109376"/>
                  </a:xfrm>
                  <a:grpFill/>
                </p:grpSpPr>
                <p:sp>
                  <p:nvSpPr>
                    <p:cNvPr id="115" name="Oval 114">
                      <a:extLst>
                        <a:ext uri="{FF2B5EF4-FFF2-40B4-BE49-F238E27FC236}">
                          <a16:creationId xmlns:a16="http://schemas.microsoft.com/office/drawing/2014/main" id="{5FC8F9DD-E0A4-597A-BEDD-2AE4B69595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3866" y="1924601"/>
                      <a:ext cx="38609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16" name="Straight Connector 115">
                      <a:extLst>
                        <a:ext uri="{FF2B5EF4-FFF2-40B4-BE49-F238E27FC236}">
                          <a16:creationId xmlns:a16="http://schemas.microsoft.com/office/drawing/2014/main" id="{13998E89-EC75-9398-2DB1-3E01A65E0B82}"/>
                        </a:ext>
                      </a:extLst>
                    </p:cNvPr>
                    <p:cNvCxnSpPr>
                      <a:stCxn id="115" idx="4"/>
                    </p:cNvCxnSpPr>
                    <p:nvPr/>
                  </p:nvCxnSpPr>
                  <p:spPr>
                    <a:xfrm>
                      <a:off x="3088234" y="1968408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06" name="Group 963">
                    <a:extLst>
                      <a:ext uri="{FF2B5EF4-FFF2-40B4-BE49-F238E27FC236}">
                        <a16:creationId xmlns:a16="http://schemas.microsoft.com/office/drawing/2014/main" id="{1066E222-1F85-8F5C-B365-4EC4EB2A1FF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8918" y="1927400"/>
                    <a:ext cx="45325" cy="112680"/>
                    <a:chOff x="3066524" y="1925019"/>
                    <a:chExt cx="45325" cy="112680"/>
                  </a:xfrm>
                  <a:grpFill/>
                </p:grpSpPr>
                <p:sp>
                  <p:nvSpPr>
                    <p:cNvPr id="113" name="Oval 112">
                      <a:extLst>
                        <a:ext uri="{FF2B5EF4-FFF2-40B4-BE49-F238E27FC236}">
                          <a16:creationId xmlns:a16="http://schemas.microsoft.com/office/drawing/2014/main" id="{9A975E38-3064-D81D-2D9A-1BDC1EF92F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6524" y="1925019"/>
                      <a:ext cx="45325" cy="47075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14" name="Straight Connector 113">
                      <a:extLst>
                        <a:ext uri="{FF2B5EF4-FFF2-40B4-BE49-F238E27FC236}">
                          <a16:creationId xmlns:a16="http://schemas.microsoft.com/office/drawing/2014/main" id="{55151BF8-E61A-0605-7B99-7B8ABEC02E09}"/>
                        </a:ext>
                      </a:extLst>
                    </p:cNvPr>
                    <p:cNvCxnSpPr>
                      <a:stCxn id="113" idx="4"/>
                    </p:cNvCxnSpPr>
                    <p:nvPr/>
                  </p:nvCxnSpPr>
                  <p:spPr>
                    <a:xfrm>
                      <a:off x="3087635" y="1970449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07" name="Group 964">
                    <a:extLst>
                      <a:ext uri="{FF2B5EF4-FFF2-40B4-BE49-F238E27FC236}">
                        <a16:creationId xmlns:a16="http://schemas.microsoft.com/office/drawing/2014/main" id="{DE627BBA-4563-E79B-B78A-628531DCBD8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119" y="1909248"/>
                    <a:ext cx="43645" cy="111130"/>
                    <a:chOff x="3085825" y="1916392"/>
                    <a:chExt cx="43645" cy="111130"/>
                  </a:xfrm>
                  <a:grpFill/>
                </p:grpSpPr>
                <p:sp>
                  <p:nvSpPr>
                    <p:cNvPr id="111" name="Oval 110">
                      <a:extLst>
                        <a:ext uri="{FF2B5EF4-FFF2-40B4-BE49-F238E27FC236}">
                          <a16:creationId xmlns:a16="http://schemas.microsoft.com/office/drawing/2014/main" id="{9DE42083-CB49-E1C8-2354-5D4C424683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5825" y="1916392"/>
                      <a:ext cx="43645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12" name="Straight Connector 111">
                      <a:extLst>
                        <a:ext uri="{FF2B5EF4-FFF2-40B4-BE49-F238E27FC236}">
                          <a16:creationId xmlns:a16="http://schemas.microsoft.com/office/drawing/2014/main" id="{B2B49C53-AA1D-7296-383E-14EF76316873}"/>
                        </a:ext>
                      </a:extLst>
                    </p:cNvPr>
                    <p:cNvCxnSpPr>
                      <a:stCxn id="111" idx="4"/>
                    </p:cNvCxnSpPr>
                    <p:nvPr/>
                  </p:nvCxnSpPr>
                  <p:spPr>
                    <a:xfrm>
                      <a:off x="3098529" y="1960272"/>
                      <a:ext cx="0" cy="6725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08" name="Group 965">
                    <a:extLst>
                      <a:ext uri="{FF2B5EF4-FFF2-40B4-BE49-F238E27FC236}">
                        <a16:creationId xmlns:a16="http://schemas.microsoft.com/office/drawing/2014/main" id="{1454103C-928D-8050-A57F-F911224BDBC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8963" y="1909710"/>
                    <a:ext cx="45325" cy="116043"/>
                    <a:chOff x="3078469" y="1916854"/>
                    <a:chExt cx="45325" cy="116043"/>
                  </a:xfrm>
                  <a:grpFill/>
                </p:grpSpPr>
                <p:sp>
                  <p:nvSpPr>
                    <p:cNvPr id="109" name="Oval 108">
                      <a:extLst>
                        <a:ext uri="{FF2B5EF4-FFF2-40B4-BE49-F238E27FC236}">
                          <a16:creationId xmlns:a16="http://schemas.microsoft.com/office/drawing/2014/main" id="{2879235D-ACD5-828D-8FA5-41F9AB2936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8469" y="1916854"/>
                      <a:ext cx="45325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10" name="Straight Connector 109">
                      <a:extLst>
                        <a:ext uri="{FF2B5EF4-FFF2-40B4-BE49-F238E27FC236}">
                          <a16:creationId xmlns:a16="http://schemas.microsoft.com/office/drawing/2014/main" id="{A6E1AEE4-AB8C-9376-31C5-2D8F815189CB}"/>
                        </a:ext>
                      </a:extLst>
                    </p:cNvPr>
                    <p:cNvCxnSpPr>
                      <a:stCxn id="109" idx="4"/>
                    </p:cNvCxnSpPr>
                    <p:nvPr/>
                  </p:nvCxnSpPr>
                  <p:spPr>
                    <a:xfrm>
                      <a:off x="3099610" y="1960602"/>
                      <a:ext cx="0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2" name="Group 879">
                <a:extLst>
                  <a:ext uri="{FF2B5EF4-FFF2-40B4-BE49-F238E27FC236}">
                    <a16:creationId xmlns:a16="http://schemas.microsoft.com/office/drawing/2014/main" id="{FB9120AB-D35B-D9FF-8345-E1C4CF6EC56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00772" y="1885812"/>
                <a:ext cx="318848" cy="136523"/>
                <a:chOff x="3092877" y="1918573"/>
                <a:chExt cx="318848" cy="136523"/>
              </a:xfrm>
              <a:grpFill/>
            </p:grpSpPr>
            <p:grpSp>
              <p:nvGrpSpPr>
                <p:cNvPr id="77" name="Group 934">
                  <a:extLst>
                    <a:ext uri="{FF2B5EF4-FFF2-40B4-BE49-F238E27FC236}">
                      <a16:creationId xmlns:a16="http://schemas.microsoft.com/office/drawing/2014/main" id="{4F945E94-2F45-AD00-41A5-56D481522D3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092877" y="1918573"/>
                  <a:ext cx="176065" cy="127309"/>
                  <a:chOff x="3092877" y="1918573"/>
                  <a:chExt cx="176065" cy="127309"/>
                </a:xfrm>
                <a:grpFill/>
              </p:grpSpPr>
              <p:grpSp>
                <p:nvGrpSpPr>
                  <p:cNvPr id="91" name="Group 948">
                    <a:extLst>
                      <a:ext uri="{FF2B5EF4-FFF2-40B4-BE49-F238E27FC236}">
                        <a16:creationId xmlns:a16="http://schemas.microsoft.com/office/drawing/2014/main" id="{A9AB068C-1FA4-7CFD-2BE5-34AF164C1F5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2877" y="1931204"/>
                    <a:ext cx="45324" cy="112651"/>
                    <a:chOff x="3066683" y="1928823"/>
                    <a:chExt cx="45324" cy="112651"/>
                  </a:xfrm>
                  <a:grpFill/>
                </p:grpSpPr>
                <p:sp>
                  <p:nvSpPr>
                    <p:cNvPr id="101" name="Oval 100">
                      <a:extLst>
                        <a:ext uri="{FF2B5EF4-FFF2-40B4-BE49-F238E27FC236}">
                          <a16:creationId xmlns:a16="http://schemas.microsoft.com/office/drawing/2014/main" id="{B02953A5-B450-1E73-9820-60F411FA85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6683" y="1928823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02" name="Straight Connector 101">
                      <a:extLst>
                        <a:ext uri="{FF2B5EF4-FFF2-40B4-BE49-F238E27FC236}">
                          <a16:creationId xmlns:a16="http://schemas.microsoft.com/office/drawing/2014/main" id="{7A4A04C2-1AA8-CFC4-85F3-A8B7421E8102}"/>
                        </a:ext>
                      </a:extLst>
                    </p:cNvPr>
                    <p:cNvCxnSpPr>
                      <a:stCxn id="101" idx="4"/>
                    </p:cNvCxnSpPr>
                    <p:nvPr/>
                  </p:nvCxnSpPr>
                  <p:spPr>
                    <a:xfrm>
                      <a:off x="3089472" y="1970861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92" name="Group 949">
                    <a:extLst>
                      <a:ext uri="{FF2B5EF4-FFF2-40B4-BE49-F238E27FC236}">
                        <a16:creationId xmlns:a16="http://schemas.microsoft.com/office/drawing/2014/main" id="{08C70893-E37A-4219-A650-DCE314F8E85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6886" y="1938157"/>
                    <a:ext cx="43645" cy="107725"/>
                    <a:chOff x="3074492" y="1935776"/>
                    <a:chExt cx="43645" cy="107725"/>
                  </a:xfrm>
                  <a:grpFill/>
                </p:grpSpPr>
                <p:sp>
                  <p:nvSpPr>
                    <p:cNvPr id="99" name="Oval 98">
                      <a:extLst>
                        <a:ext uri="{FF2B5EF4-FFF2-40B4-BE49-F238E27FC236}">
                          <a16:creationId xmlns:a16="http://schemas.microsoft.com/office/drawing/2014/main" id="{8386CEE9-FE5A-2A5F-BA57-8ED64A47FC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492" y="1935776"/>
                      <a:ext cx="43645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100" name="Straight Connector 99">
                      <a:extLst>
                        <a:ext uri="{FF2B5EF4-FFF2-40B4-BE49-F238E27FC236}">
                          <a16:creationId xmlns:a16="http://schemas.microsoft.com/office/drawing/2014/main" id="{0C3A6769-048E-B04A-B33C-4DF459DBBDD0}"/>
                        </a:ext>
                      </a:extLst>
                    </p:cNvPr>
                    <p:cNvCxnSpPr>
                      <a:stCxn id="99" idx="4"/>
                    </p:cNvCxnSpPr>
                    <p:nvPr/>
                  </p:nvCxnSpPr>
                  <p:spPr>
                    <a:xfrm>
                      <a:off x="3088860" y="1972888"/>
                      <a:ext cx="1678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93" name="Group 950">
                    <a:extLst>
                      <a:ext uri="{FF2B5EF4-FFF2-40B4-BE49-F238E27FC236}">
                        <a16:creationId xmlns:a16="http://schemas.microsoft.com/office/drawing/2014/main" id="{79EAE7CB-4E2B-D9E4-5740-AC1B0B9BD66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44644" y="1918573"/>
                    <a:ext cx="40288" cy="109317"/>
                    <a:chOff x="3080350" y="1925717"/>
                    <a:chExt cx="40288" cy="109317"/>
                  </a:xfrm>
                  <a:grpFill/>
                </p:grpSpPr>
                <p:sp>
                  <p:nvSpPr>
                    <p:cNvPr id="97" name="Oval 96">
                      <a:extLst>
                        <a:ext uri="{FF2B5EF4-FFF2-40B4-BE49-F238E27FC236}">
                          <a16:creationId xmlns:a16="http://schemas.microsoft.com/office/drawing/2014/main" id="{AC193861-0D83-6FBF-3F10-09A71CF9E6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0350" y="1925717"/>
                      <a:ext cx="40288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98" name="Straight Connector 97">
                      <a:extLst>
                        <a:ext uri="{FF2B5EF4-FFF2-40B4-BE49-F238E27FC236}">
                          <a16:creationId xmlns:a16="http://schemas.microsoft.com/office/drawing/2014/main" id="{4CA02D6F-750C-B762-BDB4-0685C4C96A34}"/>
                        </a:ext>
                      </a:extLst>
                    </p:cNvPr>
                    <p:cNvCxnSpPr>
                      <a:stCxn id="97" idx="4"/>
                    </p:cNvCxnSpPr>
                    <p:nvPr/>
                  </p:nvCxnSpPr>
                  <p:spPr>
                    <a:xfrm>
                      <a:off x="3098089" y="1962740"/>
                      <a:ext cx="1679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94" name="Group 951">
                    <a:extLst>
                      <a:ext uri="{FF2B5EF4-FFF2-40B4-BE49-F238E27FC236}">
                        <a16:creationId xmlns:a16="http://schemas.microsoft.com/office/drawing/2014/main" id="{E7CB96FF-A3F1-BA7D-BDDC-9D9795F2CC0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3618" y="1920511"/>
                    <a:ext cx="45324" cy="105925"/>
                    <a:chOff x="3083124" y="1927655"/>
                    <a:chExt cx="45324" cy="105925"/>
                  </a:xfrm>
                  <a:grpFill/>
                </p:grpSpPr>
                <p:sp>
                  <p:nvSpPr>
                    <p:cNvPr id="95" name="Oval 94">
                      <a:extLst>
                        <a:ext uri="{FF2B5EF4-FFF2-40B4-BE49-F238E27FC236}">
                          <a16:creationId xmlns:a16="http://schemas.microsoft.com/office/drawing/2014/main" id="{01F83168-D7FC-C0C1-FC18-4B2C31AF05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3124" y="1927655"/>
                      <a:ext cx="45324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96" name="Straight Connector 95">
                      <a:extLst>
                        <a:ext uri="{FF2B5EF4-FFF2-40B4-BE49-F238E27FC236}">
                          <a16:creationId xmlns:a16="http://schemas.microsoft.com/office/drawing/2014/main" id="{F811E0AE-C936-44D0-4105-1C8CF207F502}"/>
                        </a:ext>
                      </a:extLst>
                    </p:cNvPr>
                    <p:cNvCxnSpPr>
                      <a:stCxn id="95" idx="4"/>
                    </p:cNvCxnSpPr>
                    <p:nvPr/>
                  </p:nvCxnSpPr>
                  <p:spPr>
                    <a:xfrm>
                      <a:off x="3105884" y="1969692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78" name="Group 935">
                  <a:extLst>
                    <a:ext uri="{FF2B5EF4-FFF2-40B4-BE49-F238E27FC236}">
                      <a16:creationId xmlns:a16="http://schemas.microsoft.com/office/drawing/2014/main" id="{86C15C08-097C-8C84-56CC-B15818FF8F0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42402" y="1919352"/>
                  <a:ext cx="169323" cy="135744"/>
                  <a:chOff x="3090002" y="1909827"/>
                  <a:chExt cx="169323" cy="135744"/>
                </a:xfrm>
                <a:grpFill/>
              </p:grpSpPr>
              <p:grpSp>
                <p:nvGrpSpPr>
                  <p:cNvPr id="79" name="Group 936">
                    <a:extLst>
                      <a:ext uri="{FF2B5EF4-FFF2-40B4-BE49-F238E27FC236}">
                        <a16:creationId xmlns:a16="http://schemas.microsoft.com/office/drawing/2014/main" id="{CE17BA1D-6B10-373A-0E87-DFA4C38F544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0002" y="1927517"/>
                    <a:ext cx="40288" cy="114434"/>
                    <a:chOff x="3063808" y="1925136"/>
                    <a:chExt cx="40288" cy="114434"/>
                  </a:xfrm>
                  <a:grpFill/>
                </p:grpSpPr>
                <p:sp>
                  <p:nvSpPr>
                    <p:cNvPr id="89" name="Oval 88">
                      <a:extLst>
                        <a:ext uri="{FF2B5EF4-FFF2-40B4-BE49-F238E27FC236}">
                          <a16:creationId xmlns:a16="http://schemas.microsoft.com/office/drawing/2014/main" id="{41A8DCA1-6647-77E3-510E-F8469CE869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3808" y="1925136"/>
                      <a:ext cx="40288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90" name="Straight Connector 89">
                      <a:extLst>
                        <a:ext uri="{FF2B5EF4-FFF2-40B4-BE49-F238E27FC236}">
                          <a16:creationId xmlns:a16="http://schemas.microsoft.com/office/drawing/2014/main" id="{F9ADEFB4-8FF1-15E8-EF3E-68E65CB101F0}"/>
                        </a:ext>
                      </a:extLst>
                    </p:cNvPr>
                    <p:cNvCxnSpPr>
                      <a:stCxn id="89" idx="4"/>
                    </p:cNvCxnSpPr>
                    <p:nvPr/>
                  </p:nvCxnSpPr>
                  <p:spPr>
                    <a:xfrm>
                      <a:off x="3078235" y="1968957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0" name="Group 937">
                    <a:extLst>
                      <a:ext uri="{FF2B5EF4-FFF2-40B4-BE49-F238E27FC236}">
                        <a16:creationId xmlns:a16="http://schemas.microsoft.com/office/drawing/2014/main" id="{B57B7B95-0074-D268-BE7F-C76B7F1D9C4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7268" y="1929514"/>
                    <a:ext cx="41967" cy="116057"/>
                    <a:chOff x="3064874" y="1927133"/>
                    <a:chExt cx="41967" cy="116057"/>
                  </a:xfrm>
                  <a:grpFill/>
                </p:grpSpPr>
                <p:sp>
                  <p:nvSpPr>
                    <p:cNvPr id="87" name="Oval 86">
                      <a:extLst>
                        <a:ext uri="{FF2B5EF4-FFF2-40B4-BE49-F238E27FC236}">
                          <a16:creationId xmlns:a16="http://schemas.microsoft.com/office/drawing/2014/main" id="{5498B8E3-ACCA-C242-D297-833A7B256A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4874" y="1927133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8" name="Straight Connector 87">
                      <a:extLst>
                        <a:ext uri="{FF2B5EF4-FFF2-40B4-BE49-F238E27FC236}">
                          <a16:creationId xmlns:a16="http://schemas.microsoft.com/office/drawing/2014/main" id="{465F9F9D-9F75-0065-1107-6946B10559DE}"/>
                        </a:ext>
                      </a:extLst>
                    </p:cNvPr>
                    <p:cNvCxnSpPr>
                      <a:stCxn id="87" idx="4"/>
                    </p:cNvCxnSpPr>
                    <p:nvPr/>
                  </p:nvCxnSpPr>
                  <p:spPr>
                    <a:xfrm>
                      <a:off x="3082672" y="1970896"/>
                      <a:ext cx="1679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1" name="Group 938">
                    <a:extLst>
                      <a:ext uri="{FF2B5EF4-FFF2-40B4-BE49-F238E27FC236}">
                        <a16:creationId xmlns:a16="http://schemas.microsoft.com/office/drawing/2014/main" id="{A66CF9A4-EC40-53F6-2B26-7F8B8C8B60E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8384" y="1909827"/>
                    <a:ext cx="43645" cy="114478"/>
                    <a:chOff x="3074090" y="1916971"/>
                    <a:chExt cx="43645" cy="114478"/>
                  </a:xfrm>
                  <a:grpFill/>
                </p:grpSpPr>
                <p:sp>
                  <p:nvSpPr>
                    <p:cNvPr id="85" name="Oval 84">
                      <a:extLst>
                        <a:ext uri="{FF2B5EF4-FFF2-40B4-BE49-F238E27FC236}">
                          <a16:creationId xmlns:a16="http://schemas.microsoft.com/office/drawing/2014/main" id="{2F0EC5FC-A11D-6EF8-1858-03A573A444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090" y="1916971"/>
                      <a:ext cx="4364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6" name="Straight Connector 85">
                      <a:extLst>
                        <a:ext uri="{FF2B5EF4-FFF2-40B4-BE49-F238E27FC236}">
                          <a16:creationId xmlns:a16="http://schemas.microsoft.com/office/drawing/2014/main" id="{AABF943D-BBA3-B08F-E726-DF162728F64D}"/>
                        </a:ext>
                      </a:extLst>
                    </p:cNvPr>
                    <p:cNvCxnSpPr>
                      <a:stCxn id="85" idx="4"/>
                    </p:cNvCxnSpPr>
                    <p:nvPr/>
                  </p:nvCxnSpPr>
                  <p:spPr>
                    <a:xfrm>
                      <a:off x="3086837" y="1960836"/>
                      <a:ext cx="1679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82" name="Group 939">
                    <a:extLst>
                      <a:ext uri="{FF2B5EF4-FFF2-40B4-BE49-F238E27FC236}">
                        <a16:creationId xmlns:a16="http://schemas.microsoft.com/office/drawing/2014/main" id="{5B673AAE-63C8-7936-806A-42EC62C44D5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2322" y="1916911"/>
                    <a:ext cx="47003" cy="105941"/>
                    <a:chOff x="3071828" y="1924055"/>
                    <a:chExt cx="47003" cy="105941"/>
                  </a:xfrm>
                  <a:grpFill/>
                </p:grpSpPr>
                <p:sp>
                  <p:nvSpPr>
                    <p:cNvPr id="83" name="Oval 82">
                      <a:extLst>
                        <a:ext uri="{FF2B5EF4-FFF2-40B4-BE49-F238E27FC236}">
                          <a16:creationId xmlns:a16="http://schemas.microsoft.com/office/drawing/2014/main" id="{40EBFBFB-AFF9-4D29-D55B-9951E5C282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1828" y="1924055"/>
                      <a:ext cx="47003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84" name="Straight Connector 83">
                      <a:extLst>
                        <a:ext uri="{FF2B5EF4-FFF2-40B4-BE49-F238E27FC236}">
                          <a16:creationId xmlns:a16="http://schemas.microsoft.com/office/drawing/2014/main" id="{633C520C-0EA5-52D9-C7D7-135AFDA4AC74}"/>
                        </a:ext>
                      </a:extLst>
                    </p:cNvPr>
                    <p:cNvCxnSpPr>
                      <a:stCxn id="83" idx="4"/>
                    </p:cNvCxnSpPr>
                    <p:nvPr/>
                  </p:nvCxnSpPr>
                  <p:spPr>
                    <a:xfrm>
                      <a:off x="3094559" y="1959383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3" name="Group 880">
                <a:extLst>
                  <a:ext uri="{FF2B5EF4-FFF2-40B4-BE49-F238E27FC236}">
                    <a16:creationId xmlns:a16="http://schemas.microsoft.com/office/drawing/2014/main" id="{F416A442-C973-AD1D-0761-26A47A23BF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17963" y="1875236"/>
                <a:ext cx="310472" cy="140136"/>
                <a:chOff x="3100506" y="1910378"/>
                <a:chExt cx="310472" cy="140136"/>
              </a:xfrm>
              <a:grpFill/>
            </p:grpSpPr>
            <p:grpSp>
              <p:nvGrpSpPr>
                <p:cNvPr id="51" name="Group 908">
                  <a:extLst>
                    <a:ext uri="{FF2B5EF4-FFF2-40B4-BE49-F238E27FC236}">
                      <a16:creationId xmlns:a16="http://schemas.microsoft.com/office/drawing/2014/main" id="{D85B2DF7-0960-AA3A-BB89-9B3A7B46E97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00506" y="1910378"/>
                  <a:ext cx="162624" cy="132514"/>
                  <a:chOff x="3100506" y="1910378"/>
                  <a:chExt cx="162624" cy="132514"/>
                </a:xfrm>
                <a:grpFill/>
              </p:grpSpPr>
              <p:grpSp>
                <p:nvGrpSpPr>
                  <p:cNvPr id="65" name="Group 922">
                    <a:extLst>
                      <a:ext uri="{FF2B5EF4-FFF2-40B4-BE49-F238E27FC236}">
                        <a16:creationId xmlns:a16="http://schemas.microsoft.com/office/drawing/2014/main" id="{47C0F993-DE72-D5F2-E9B5-3578B932A9D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00506" y="1928039"/>
                    <a:ext cx="45325" cy="111087"/>
                    <a:chOff x="3074312" y="1925658"/>
                    <a:chExt cx="45325" cy="111087"/>
                  </a:xfrm>
                  <a:grpFill/>
                </p:grpSpPr>
                <p:sp>
                  <p:nvSpPr>
                    <p:cNvPr id="75" name="Oval 74">
                      <a:extLst>
                        <a:ext uri="{FF2B5EF4-FFF2-40B4-BE49-F238E27FC236}">
                          <a16:creationId xmlns:a16="http://schemas.microsoft.com/office/drawing/2014/main" id="{F5E494A7-6465-2459-86DF-D7F63C1B9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4312" y="1925658"/>
                      <a:ext cx="4532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6" name="Straight Connector 75">
                      <a:extLst>
                        <a:ext uri="{FF2B5EF4-FFF2-40B4-BE49-F238E27FC236}">
                          <a16:creationId xmlns:a16="http://schemas.microsoft.com/office/drawing/2014/main" id="{61E13B2D-851F-5A50-5762-21D4EA157015}"/>
                        </a:ext>
                      </a:extLst>
                    </p:cNvPr>
                    <p:cNvCxnSpPr>
                      <a:stCxn id="75" idx="4"/>
                    </p:cNvCxnSpPr>
                    <p:nvPr/>
                  </p:nvCxnSpPr>
                  <p:spPr>
                    <a:xfrm>
                      <a:off x="3090374" y="1964451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6" name="Group 923">
                    <a:extLst>
                      <a:ext uri="{FF2B5EF4-FFF2-40B4-BE49-F238E27FC236}">
                        <a16:creationId xmlns:a16="http://schemas.microsoft.com/office/drawing/2014/main" id="{D22DE035-EF88-921B-55B3-887F129F61F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4431" y="1930168"/>
                    <a:ext cx="38610" cy="112724"/>
                    <a:chOff x="3072037" y="1927787"/>
                    <a:chExt cx="38610" cy="112724"/>
                  </a:xfrm>
                  <a:grpFill/>
                </p:grpSpPr>
                <p:sp>
                  <p:nvSpPr>
                    <p:cNvPr id="73" name="Oval 72">
                      <a:extLst>
                        <a:ext uri="{FF2B5EF4-FFF2-40B4-BE49-F238E27FC236}">
                          <a16:creationId xmlns:a16="http://schemas.microsoft.com/office/drawing/2014/main" id="{7173E09F-9111-F83E-1E74-5CA1FCAA8F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2037" y="1927787"/>
                      <a:ext cx="38610" cy="42032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4" name="Straight Connector 73">
                      <a:extLst>
                        <a:ext uri="{FF2B5EF4-FFF2-40B4-BE49-F238E27FC236}">
                          <a16:creationId xmlns:a16="http://schemas.microsoft.com/office/drawing/2014/main" id="{62F920E4-80D2-8743-CDAD-073CD9C6BFD2}"/>
                        </a:ext>
                      </a:extLst>
                    </p:cNvPr>
                    <p:cNvCxnSpPr>
                      <a:stCxn id="73" idx="4"/>
                    </p:cNvCxnSpPr>
                    <p:nvPr/>
                  </p:nvCxnSpPr>
                  <p:spPr>
                    <a:xfrm>
                      <a:off x="3086463" y="1971579"/>
                      <a:ext cx="1679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7" name="Group 924">
                    <a:extLst>
                      <a:ext uri="{FF2B5EF4-FFF2-40B4-BE49-F238E27FC236}">
                        <a16:creationId xmlns:a16="http://schemas.microsoft.com/office/drawing/2014/main" id="{3F97FB1E-D0F6-D3A9-7CA4-9778B8392D6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50596" y="1910378"/>
                    <a:ext cx="41967" cy="112665"/>
                    <a:chOff x="3086302" y="1917522"/>
                    <a:chExt cx="41967" cy="112665"/>
                  </a:xfrm>
                  <a:grpFill/>
                </p:grpSpPr>
                <p:sp>
                  <p:nvSpPr>
                    <p:cNvPr id="71" name="Oval 70">
                      <a:extLst>
                        <a:ext uri="{FF2B5EF4-FFF2-40B4-BE49-F238E27FC236}">
                          <a16:creationId xmlns:a16="http://schemas.microsoft.com/office/drawing/2014/main" id="{D77775DA-26BF-3B1F-D72B-A4517FF407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6302" y="1917522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2" name="Straight Connector 71">
                      <a:extLst>
                        <a:ext uri="{FF2B5EF4-FFF2-40B4-BE49-F238E27FC236}">
                          <a16:creationId xmlns:a16="http://schemas.microsoft.com/office/drawing/2014/main" id="{99B6A364-1F29-B16C-3EB9-46913536FE70}"/>
                        </a:ext>
                      </a:extLst>
                    </p:cNvPr>
                    <p:cNvCxnSpPr>
                      <a:stCxn id="71" idx="4"/>
                    </p:cNvCxnSpPr>
                    <p:nvPr/>
                  </p:nvCxnSpPr>
                  <p:spPr>
                    <a:xfrm>
                      <a:off x="3105749" y="1961255"/>
                      <a:ext cx="1678" cy="68932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" name="Group 925">
                    <a:extLst>
                      <a:ext uri="{FF2B5EF4-FFF2-40B4-BE49-F238E27FC236}">
                        <a16:creationId xmlns:a16="http://schemas.microsoft.com/office/drawing/2014/main" id="{663291BA-59C6-4312-D844-0706C866D3E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2842" y="1912492"/>
                    <a:ext cx="40288" cy="109363"/>
                    <a:chOff x="3082348" y="1919636"/>
                    <a:chExt cx="40288" cy="109363"/>
                  </a:xfrm>
                  <a:grpFill/>
                </p:grpSpPr>
                <p:sp>
                  <p:nvSpPr>
                    <p:cNvPr id="69" name="Oval 68">
                      <a:extLst>
                        <a:ext uri="{FF2B5EF4-FFF2-40B4-BE49-F238E27FC236}">
                          <a16:creationId xmlns:a16="http://schemas.microsoft.com/office/drawing/2014/main" id="{EF36CFA2-D916-C7FE-0A91-66EA53FFB5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2348" y="1919636"/>
                      <a:ext cx="40288" cy="45394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70" name="Straight Connector 69">
                      <a:extLst>
                        <a:ext uri="{FF2B5EF4-FFF2-40B4-BE49-F238E27FC236}">
                          <a16:creationId xmlns:a16="http://schemas.microsoft.com/office/drawing/2014/main" id="{87CAEE78-4981-1AED-FD37-2F0F4A4F63D9}"/>
                        </a:ext>
                      </a:extLst>
                    </p:cNvPr>
                    <p:cNvCxnSpPr>
                      <a:stCxn id="69" idx="4"/>
                    </p:cNvCxnSpPr>
                    <p:nvPr/>
                  </p:nvCxnSpPr>
                  <p:spPr>
                    <a:xfrm>
                      <a:off x="3098394" y="1963429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52" name="Group 909">
                  <a:extLst>
                    <a:ext uri="{FF2B5EF4-FFF2-40B4-BE49-F238E27FC236}">
                      <a16:creationId xmlns:a16="http://schemas.microsoft.com/office/drawing/2014/main" id="{31D4EEC3-77EA-1883-2334-B06E7992BD0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43304" y="1917985"/>
                  <a:ext cx="167674" cy="132529"/>
                  <a:chOff x="3090904" y="1908460"/>
                  <a:chExt cx="167674" cy="132529"/>
                </a:xfrm>
                <a:grpFill/>
              </p:grpSpPr>
              <p:grpSp>
                <p:nvGrpSpPr>
                  <p:cNvPr id="53" name="Group 910">
                    <a:extLst>
                      <a:ext uri="{FF2B5EF4-FFF2-40B4-BE49-F238E27FC236}">
                        <a16:creationId xmlns:a16="http://schemas.microsoft.com/office/drawing/2014/main" id="{2AFE54C7-ABAE-870A-5F95-65C235088DA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0904" y="1921063"/>
                    <a:ext cx="45324" cy="116042"/>
                    <a:chOff x="3064710" y="1918682"/>
                    <a:chExt cx="45324" cy="116042"/>
                  </a:xfrm>
                  <a:grpFill/>
                </p:grpSpPr>
                <p:sp>
                  <p:nvSpPr>
                    <p:cNvPr id="63" name="Oval 62">
                      <a:extLst>
                        <a:ext uri="{FF2B5EF4-FFF2-40B4-BE49-F238E27FC236}">
                          <a16:creationId xmlns:a16="http://schemas.microsoft.com/office/drawing/2014/main" id="{D9F051D6-8F22-6580-8145-40E134C62DC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4710" y="1918682"/>
                      <a:ext cx="45324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4" name="Straight Connector 63">
                      <a:extLst>
                        <a:ext uri="{FF2B5EF4-FFF2-40B4-BE49-F238E27FC236}">
                          <a16:creationId xmlns:a16="http://schemas.microsoft.com/office/drawing/2014/main" id="{E4D6862A-FAEC-A72C-FB77-EFD80A2F981E}"/>
                        </a:ext>
                      </a:extLst>
                    </p:cNvPr>
                    <p:cNvCxnSpPr>
                      <a:stCxn id="63" idx="4"/>
                    </p:cNvCxnSpPr>
                    <p:nvPr/>
                  </p:nvCxnSpPr>
                  <p:spPr>
                    <a:xfrm>
                      <a:off x="3085851" y="1962430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4" name="Group 911">
                    <a:extLst>
                      <a:ext uri="{FF2B5EF4-FFF2-40B4-BE49-F238E27FC236}">
                        <a16:creationId xmlns:a16="http://schemas.microsoft.com/office/drawing/2014/main" id="{0FABB4DB-6B84-59D1-83F7-704D363825A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6536" y="1928176"/>
                    <a:ext cx="41967" cy="112813"/>
                    <a:chOff x="3064142" y="1925795"/>
                    <a:chExt cx="41967" cy="112813"/>
                  </a:xfrm>
                  <a:grpFill/>
                </p:grpSpPr>
                <p:sp>
                  <p:nvSpPr>
                    <p:cNvPr id="61" name="Oval 60">
                      <a:extLst>
                        <a:ext uri="{FF2B5EF4-FFF2-40B4-BE49-F238E27FC236}">
                          <a16:creationId xmlns:a16="http://schemas.microsoft.com/office/drawing/2014/main" id="{26BE33F4-C43D-A761-FBE2-6D9DB068A1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4142" y="1925795"/>
                      <a:ext cx="41967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2" name="Straight Connector 61">
                      <a:extLst>
                        <a:ext uri="{FF2B5EF4-FFF2-40B4-BE49-F238E27FC236}">
                          <a16:creationId xmlns:a16="http://schemas.microsoft.com/office/drawing/2014/main" id="{D2E937B5-B5BB-3C53-778B-BB758EB65E81}"/>
                        </a:ext>
                      </a:extLst>
                    </p:cNvPr>
                    <p:cNvCxnSpPr>
                      <a:stCxn id="61" idx="4"/>
                    </p:cNvCxnSpPr>
                    <p:nvPr/>
                  </p:nvCxnSpPr>
                  <p:spPr>
                    <a:xfrm>
                      <a:off x="3075197" y="1966313"/>
                      <a:ext cx="1679" cy="72295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5" name="Group 912">
                    <a:extLst>
                      <a:ext uri="{FF2B5EF4-FFF2-40B4-BE49-F238E27FC236}">
                        <a16:creationId xmlns:a16="http://schemas.microsoft.com/office/drawing/2014/main" id="{62F8FC19-2775-8A20-C5F8-F746C7FCBD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9314" y="1908460"/>
                    <a:ext cx="43645" cy="110999"/>
                    <a:chOff x="3075020" y="1915604"/>
                    <a:chExt cx="43645" cy="110999"/>
                  </a:xfrm>
                  <a:grpFill/>
                </p:grpSpPr>
                <p:sp>
                  <p:nvSpPr>
                    <p:cNvPr id="59" name="Oval 58">
                      <a:extLst>
                        <a:ext uri="{FF2B5EF4-FFF2-40B4-BE49-F238E27FC236}">
                          <a16:creationId xmlns:a16="http://schemas.microsoft.com/office/drawing/2014/main" id="{342D57BA-81CB-963C-B734-4CC9295E12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5020" y="1915604"/>
                      <a:ext cx="43645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60" name="Straight Connector 59">
                      <a:extLst>
                        <a:ext uri="{FF2B5EF4-FFF2-40B4-BE49-F238E27FC236}">
                          <a16:creationId xmlns:a16="http://schemas.microsoft.com/office/drawing/2014/main" id="{60CFCEFE-EF7F-F2F9-AFA3-9CDBE4A9A3D9}"/>
                        </a:ext>
                      </a:extLst>
                    </p:cNvPr>
                    <p:cNvCxnSpPr>
                      <a:stCxn id="59" idx="4"/>
                    </p:cNvCxnSpPr>
                    <p:nvPr/>
                  </p:nvCxnSpPr>
                  <p:spPr>
                    <a:xfrm>
                      <a:off x="3094453" y="1954309"/>
                      <a:ext cx="1678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56" name="Group 913">
                    <a:extLst>
                      <a:ext uri="{FF2B5EF4-FFF2-40B4-BE49-F238E27FC236}">
                        <a16:creationId xmlns:a16="http://schemas.microsoft.com/office/drawing/2014/main" id="{86B72E49-8D2C-D796-A769-1B73A48719A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1575" y="1908849"/>
                    <a:ext cx="47003" cy="109362"/>
                    <a:chOff x="3071081" y="1915993"/>
                    <a:chExt cx="47003" cy="109362"/>
                  </a:xfrm>
                  <a:grpFill/>
                </p:grpSpPr>
                <p:sp>
                  <p:nvSpPr>
                    <p:cNvPr id="57" name="Oval 56">
                      <a:extLst>
                        <a:ext uri="{FF2B5EF4-FFF2-40B4-BE49-F238E27FC236}">
                          <a16:creationId xmlns:a16="http://schemas.microsoft.com/office/drawing/2014/main" id="{F81C3A9F-A31F-4700-4343-44579EA4FE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1081" y="1915993"/>
                      <a:ext cx="47003" cy="4539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8" name="Straight Connector 57">
                      <a:extLst>
                        <a:ext uri="{FF2B5EF4-FFF2-40B4-BE49-F238E27FC236}">
                          <a16:creationId xmlns:a16="http://schemas.microsoft.com/office/drawing/2014/main" id="{F113E190-2740-CFBE-65D7-FA117F925133}"/>
                        </a:ext>
                      </a:extLst>
                    </p:cNvPr>
                    <p:cNvCxnSpPr>
                      <a:stCxn id="57" idx="4"/>
                    </p:cNvCxnSpPr>
                    <p:nvPr/>
                  </p:nvCxnSpPr>
                  <p:spPr>
                    <a:xfrm>
                      <a:off x="3090484" y="1959786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4" name="Group 881">
                <a:extLst>
                  <a:ext uri="{FF2B5EF4-FFF2-40B4-BE49-F238E27FC236}">
                    <a16:creationId xmlns:a16="http://schemas.microsoft.com/office/drawing/2014/main" id="{EFD15862-EB4D-9924-78BC-ED5D0CEB3B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723655" y="1883300"/>
                <a:ext cx="313799" cy="133382"/>
                <a:chOff x="3099017" y="1920823"/>
                <a:chExt cx="313799" cy="133382"/>
              </a:xfrm>
              <a:grpFill/>
            </p:grpSpPr>
            <p:grpSp>
              <p:nvGrpSpPr>
                <p:cNvPr id="25" name="Group 882">
                  <a:extLst>
                    <a:ext uri="{FF2B5EF4-FFF2-40B4-BE49-F238E27FC236}">
                      <a16:creationId xmlns:a16="http://schemas.microsoft.com/office/drawing/2014/main" id="{3892ECA3-6277-0818-6EC7-502C7298661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099017" y="1920823"/>
                  <a:ext cx="169308" cy="125790"/>
                  <a:chOff x="3099017" y="1920823"/>
                  <a:chExt cx="169308" cy="125790"/>
                </a:xfrm>
                <a:grpFill/>
              </p:grpSpPr>
              <p:grpSp>
                <p:nvGrpSpPr>
                  <p:cNvPr id="39" name="Group 896">
                    <a:extLst>
                      <a:ext uri="{FF2B5EF4-FFF2-40B4-BE49-F238E27FC236}">
                        <a16:creationId xmlns:a16="http://schemas.microsoft.com/office/drawing/2014/main" id="{302DFDD0-4787-D93C-7792-E7EB730CC37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99017" y="1938513"/>
                    <a:ext cx="47003" cy="106029"/>
                    <a:chOff x="3072823" y="1936132"/>
                    <a:chExt cx="47003" cy="106029"/>
                  </a:xfrm>
                  <a:grpFill/>
                </p:grpSpPr>
                <p:sp>
                  <p:nvSpPr>
                    <p:cNvPr id="49" name="Oval 48">
                      <a:extLst>
                        <a:ext uri="{FF2B5EF4-FFF2-40B4-BE49-F238E27FC236}">
                          <a16:creationId xmlns:a16="http://schemas.microsoft.com/office/drawing/2014/main" id="{D3576EA4-D8F2-58A9-B03E-F3E272C52A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2823" y="1936132"/>
                      <a:ext cx="47003" cy="38669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50" name="Straight Connector 49">
                      <a:extLst>
                        <a:ext uri="{FF2B5EF4-FFF2-40B4-BE49-F238E27FC236}">
                          <a16:creationId xmlns:a16="http://schemas.microsoft.com/office/drawing/2014/main" id="{B6680176-876A-1D0B-E9A8-6D4819D2E250}"/>
                        </a:ext>
                      </a:extLst>
                    </p:cNvPr>
                    <p:cNvCxnSpPr>
                      <a:stCxn id="49" idx="4"/>
                    </p:cNvCxnSpPr>
                    <p:nvPr/>
                  </p:nvCxnSpPr>
                  <p:spPr>
                    <a:xfrm>
                      <a:off x="3090548" y="1976591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0" name="Group 897">
                    <a:extLst>
                      <a:ext uri="{FF2B5EF4-FFF2-40B4-BE49-F238E27FC236}">
                        <a16:creationId xmlns:a16="http://schemas.microsoft.com/office/drawing/2014/main" id="{9913D82B-E6F4-31B2-2577-34F5C392D51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2942" y="1938947"/>
                    <a:ext cx="41967" cy="107666"/>
                    <a:chOff x="3070548" y="1936566"/>
                    <a:chExt cx="41967" cy="107666"/>
                  </a:xfrm>
                  <a:grpFill/>
                </p:grpSpPr>
                <p:sp>
                  <p:nvSpPr>
                    <p:cNvPr id="47" name="Oval 46">
                      <a:extLst>
                        <a:ext uri="{FF2B5EF4-FFF2-40B4-BE49-F238E27FC236}">
                          <a16:creationId xmlns:a16="http://schemas.microsoft.com/office/drawing/2014/main" id="{18487B55-DB09-083E-E404-2BF1C2DE01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0548" y="1936566"/>
                      <a:ext cx="41967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8" name="Straight Connector 47">
                      <a:extLst>
                        <a:ext uri="{FF2B5EF4-FFF2-40B4-BE49-F238E27FC236}">
                          <a16:creationId xmlns:a16="http://schemas.microsoft.com/office/drawing/2014/main" id="{A9D4EAE4-B740-1C19-5414-7DBEA90E90CB}"/>
                        </a:ext>
                      </a:extLst>
                    </p:cNvPr>
                    <p:cNvCxnSpPr>
                      <a:stCxn id="47" idx="4"/>
                    </p:cNvCxnSpPr>
                    <p:nvPr/>
                  </p:nvCxnSpPr>
                  <p:spPr>
                    <a:xfrm>
                      <a:off x="3088258" y="1978662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1" name="Group 898">
                    <a:extLst>
                      <a:ext uri="{FF2B5EF4-FFF2-40B4-BE49-F238E27FC236}">
                        <a16:creationId xmlns:a16="http://schemas.microsoft.com/office/drawing/2014/main" id="{B5513097-8352-FFD5-14F4-4E3162A4C5B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49121" y="1920823"/>
                    <a:ext cx="47003" cy="105970"/>
                    <a:chOff x="3084827" y="1927967"/>
                    <a:chExt cx="47003" cy="105970"/>
                  </a:xfrm>
                  <a:grpFill/>
                </p:grpSpPr>
                <p:sp>
                  <p:nvSpPr>
                    <p:cNvPr id="45" name="Oval 44">
                      <a:extLst>
                        <a:ext uri="{FF2B5EF4-FFF2-40B4-BE49-F238E27FC236}">
                          <a16:creationId xmlns:a16="http://schemas.microsoft.com/office/drawing/2014/main" id="{5DAC408A-2D6A-8608-BB08-276B3E3785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4827" y="1927967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6" name="Straight Connector 45">
                      <a:extLst>
                        <a:ext uri="{FF2B5EF4-FFF2-40B4-BE49-F238E27FC236}">
                          <a16:creationId xmlns:a16="http://schemas.microsoft.com/office/drawing/2014/main" id="{D674ADA5-8EBC-7005-E9F9-7E99CD066462}"/>
                        </a:ext>
                      </a:extLst>
                    </p:cNvPr>
                    <p:cNvCxnSpPr>
                      <a:stCxn id="45" idx="4"/>
                    </p:cNvCxnSpPr>
                    <p:nvPr/>
                  </p:nvCxnSpPr>
                  <p:spPr>
                    <a:xfrm>
                      <a:off x="3105880" y="1970049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42" name="Group 899">
                    <a:extLst>
                      <a:ext uri="{FF2B5EF4-FFF2-40B4-BE49-F238E27FC236}">
                        <a16:creationId xmlns:a16="http://schemas.microsoft.com/office/drawing/2014/main" id="{EB7A4CF2-8332-524A-CDA6-F39C5DF7595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24680" y="1921213"/>
                    <a:ext cx="43645" cy="112782"/>
                    <a:chOff x="3084186" y="1928357"/>
                    <a:chExt cx="43645" cy="112782"/>
                  </a:xfrm>
                  <a:grpFill/>
                </p:grpSpPr>
                <p:sp>
                  <p:nvSpPr>
                    <p:cNvPr id="43" name="Oval 42">
                      <a:extLst>
                        <a:ext uri="{FF2B5EF4-FFF2-40B4-BE49-F238E27FC236}">
                          <a16:creationId xmlns:a16="http://schemas.microsoft.com/office/drawing/2014/main" id="{7DEAA889-D1D4-C43F-B3E2-F2DD802F39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84186" y="1928357"/>
                      <a:ext cx="43645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44" name="Straight Connector 43">
                      <a:extLst>
                        <a:ext uri="{FF2B5EF4-FFF2-40B4-BE49-F238E27FC236}">
                          <a16:creationId xmlns:a16="http://schemas.microsoft.com/office/drawing/2014/main" id="{86C8317A-8573-760F-8D86-A3E4ABAF16B0}"/>
                        </a:ext>
                      </a:extLst>
                    </p:cNvPr>
                    <p:cNvCxnSpPr>
                      <a:stCxn id="43" idx="4"/>
                    </p:cNvCxnSpPr>
                    <p:nvPr/>
                  </p:nvCxnSpPr>
                  <p:spPr>
                    <a:xfrm>
                      <a:off x="3098584" y="1970526"/>
                      <a:ext cx="0" cy="70613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6" name="Group 883">
                  <a:extLst>
                    <a:ext uri="{FF2B5EF4-FFF2-40B4-BE49-F238E27FC236}">
                      <a16:creationId xmlns:a16="http://schemas.microsoft.com/office/drawing/2014/main" id="{E298C298-7249-8F8B-EFEE-C45D4AD8F74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41844" y="1926749"/>
                  <a:ext cx="170972" cy="127456"/>
                  <a:chOff x="3089444" y="1917224"/>
                  <a:chExt cx="170972" cy="127456"/>
                </a:xfrm>
                <a:grpFill/>
              </p:grpSpPr>
              <p:grpSp>
                <p:nvGrpSpPr>
                  <p:cNvPr id="27" name="Group 884">
                    <a:extLst>
                      <a:ext uri="{FF2B5EF4-FFF2-40B4-BE49-F238E27FC236}">
                        <a16:creationId xmlns:a16="http://schemas.microsoft.com/office/drawing/2014/main" id="{BF08CE69-D693-92A4-6568-DDF9560691E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89444" y="1936594"/>
                    <a:ext cx="45324" cy="107637"/>
                    <a:chOff x="3063250" y="1934213"/>
                    <a:chExt cx="45324" cy="107637"/>
                  </a:xfrm>
                  <a:grpFill/>
                </p:grpSpPr>
                <p:sp>
                  <p:nvSpPr>
                    <p:cNvPr id="37" name="Oval 36">
                      <a:extLst>
                        <a:ext uri="{FF2B5EF4-FFF2-40B4-BE49-F238E27FC236}">
                          <a16:creationId xmlns:a16="http://schemas.microsoft.com/office/drawing/2014/main" id="{A9A921BF-78BE-9849-F510-022993C54B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3250" y="1934213"/>
                      <a:ext cx="45324" cy="36988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8" name="Straight Connector 37">
                      <a:extLst>
                        <a:ext uri="{FF2B5EF4-FFF2-40B4-BE49-F238E27FC236}">
                          <a16:creationId xmlns:a16="http://schemas.microsoft.com/office/drawing/2014/main" id="{E35C8D7D-CCF0-7E63-EECA-67808B71C282}"/>
                        </a:ext>
                      </a:extLst>
                    </p:cNvPr>
                    <p:cNvCxnSpPr>
                      <a:stCxn id="37" idx="4"/>
                    </p:cNvCxnSpPr>
                    <p:nvPr/>
                  </p:nvCxnSpPr>
                  <p:spPr>
                    <a:xfrm>
                      <a:off x="3084318" y="1969556"/>
                      <a:ext cx="0" cy="72294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" name="Group 885">
                    <a:extLst>
                      <a:ext uri="{FF2B5EF4-FFF2-40B4-BE49-F238E27FC236}">
                        <a16:creationId xmlns:a16="http://schemas.microsoft.com/office/drawing/2014/main" id="{4A0AF3F8-C1C7-29B4-6D52-B5B0FD71BA1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65061" y="1938635"/>
                    <a:ext cx="45325" cy="106045"/>
                    <a:chOff x="3062667" y="1936254"/>
                    <a:chExt cx="45325" cy="106045"/>
                  </a:xfrm>
                  <a:grpFill/>
                </p:grpSpPr>
                <p:sp>
                  <p:nvSpPr>
                    <p:cNvPr id="35" name="Oval 34">
                      <a:extLst>
                        <a:ext uri="{FF2B5EF4-FFF2-40B4-BE49-F238E27FC236}">
                          <a16:creationId xmlns:a16="http://schemas.microsoft.com/office/drawing/2014/main" id="{659D0CAA-9012-4628-42FC-5D939DF718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62667" y="1936254"/>
                      <a:ext cx="45325" cy="40350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6" name="Straight Connector 35">
                      <a:extLst>
                        <a:ext uri="{FF2B5EF4-FFF2-40B4-BE49-F238E27FC236}">
                          <a16:creationId xmlns:a16="http://schemas.microsoft.com/office/drawing/2014/main" id="{E6AA772B-9DDD-0C4D-1154-801BC4714FE7}"/>
                        </a:ext>
                      </a:extLst>
                    </p:cNvPr>
                    <p:cNvCxnSpPr>
                      <a:stCxn id="35" idx="4"/>
                    </p:cNvCxnSpPr>
                    <p:nvPr/>
                  </p:nvCxnSpPr>
                  <p:spPr>
                    <a:xfrm>
                      <a:off x="3078699" y="1976729"/>
                      <a:ext cx="0" cy="65570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9" name="Group 886">
                    <a:extLst>
                      <a:ext uri="{FF2B5EF4-FFF2-40B4-BE49-F238E27FC236}">
                        <a16:creationId xmlns:a16="http://schemas.microsoft.com/office/drawing/2014/main" id="{1BCE02E5-382F-9C05-B714-940B423F918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39533" y="1917224"/>
                    <a:ext cx="45324" cy="105955"/>
                    <a:chOff x="3075239" y="1924368"/>
                    <a:chExt cx="45324" cy="105955"/>
                  </a:xfrm>
                  <a:grpFill/>
                </p:grpSpPr>
                <p:sp>
                  <p:nvSpPr>
                    <p:cNvPr id="33" name="Oval 32">
                      <a:extLst>
                        <a:ext uri="{FF2B5EF4-FFF2-40B4-BE49-F238E27FC236}">
                          <a16:creationId xmlns:a16="http://schemas.microsoft.com/office/drawing/2014/main" id="{10B55129-A515-B5F0-D2F3-08663489A0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5239" y="1924368"/>
                      <a:ext cx="45324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4" name="Straight Connector 33">
                      <a:extLst>
                        <a:ext uri="{FF2B5EF4-FFF2-40B4-BE49-F238E27FC236}">
                          <a16:creationId xmlns:a16="http://schemas.microsoft.com/office/drawing/2014/main" id="{FE9973C3-E482-F4AC-5204-A035A67BD344}"/>
                        </a:ext>
                      </a:extLst>
                    </p:cNvPr>
                    <p:cNvCxnSpPr>
                      <a:stCxn id="33" idx="4"/>
                    </p:cNvCxnSpPr>
                    <p:nvPr/>
                  </p:nvCxnSpPr>
                  <p:spPr>
                    <a:xfrm>
                      <a:off x="3096292" y="1966435"/>
                      <a:ext cx="0" cy="63888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30" name="Group 887">
                    <a:extLst>
                      <a:ext uri="{FF2B5EF4-FFF2-40B4-BE49-F238E27FC236}">
                        <a16:creationId xmlns:a16="http://schemas.microsoft.com/office/drawing/2014/main" id="{0B8312B1-C93D-F3B6-7C00-7E8C3C3F0C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13413" y="1917598"/>
                    <a:ext cx="47003" cy="107681"/>
                    <a:chOff x="3072919" y="1924742"/>
                    <a:chExt cx="47003" cy="107681"/>
                  </a:xfrm>
                  <a:grpFill/>
                </p:grpSpPr>
                <p:sp>
                  <p:nvSpPr>
                    <p:cNvPr id="31" name="Oval 30">
                      <a:extLst>
                        <a:ext uri="{FF2B5EF4-FFF2-40B4-BE49-F238E27FC236}">
                          <a16:creationId xmlns:a16="http://schemas.microsoft.com/office/drawing/2014/main" id="{62DA4BC5-B45F-1222-C4C0-7F22631DA1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2919" y="1924742"/>
                      <a:ext cx="47003" cy="43713"/>
                    </a:xfrm>
                    <a:prstGeom prst="ellipse">
                      <a:avLst/>
                    </a:prstGeom>
                    <a:grpFill/>
                    <a:ln w="6350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p:txBody>
                </p:sp>
                <p:cxnSp>
                  <p:nvCxnSpPr>
                    <p:cNvPr id="32" name="Straight Connector 31">
                      <a:extLst>
                        <a:ext uri="{FF2B5EF4-FFF2-40B4-BE49-F238E27FC236}">
                          <a16:creationId xmlns:a16="http://schemas.microsoft.com/office/drawing/2014/main" id="{8FE83988-0735-6D10-E0F2-BD7F5FD8C7BB}"/>
                        </a:ext>
                      </a:extLst>
                    </p:cNvPr>
                    <p:cNvCxnSpPr>
                      <a:stCxn id="31" idx="4"/>
                    </p:cNvCxnSpPr>
                    <p:nvPr/>
                  </p:nvCxnSpPr>
                  <p:spPr>
                    <a:xfrm>
                      <a:off x="3092308" y="1966854"/>
                      <a:ext cx="0" cy="65569"/>
                    </a:xfrm>
                    <a:prstGeom prst="line">
                      <a:avLst/>
                    </a:prstGeom>
                    <a:grpFill/>
                    <a:ln w="25400" cmpd="dbl">
                      <a:solidFill>
                        <a:schemeClr val="tx1">
                          <a:lumMod val="6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grpSp>
        <p:nvGrpSpPr>
          <p:cNvPr id="873" name="Group 872">
            <a:extLst>
              <a:ext uri="{FF2B5EF4-FFF2-40B4-BE49-F238E27FC236}">
                <a16:creationId xmlns:a16="http://schemas.microsoft.com/office/drawing/2014/main" id="{5F555787-7FAD-2588-15AB-A8EA859A5C90}"/>
              </a:ext>
            </a:extLst>
          </p:cNvPr>
          <p:cNvGrpSpPr/>
          <p:nvPr/>
        </p:nvGrpSpPr>
        <p:grpSpPr>
          <a:xfrm>
            <a:off x="8337227" y="2556514"/>
            <a:ext cx="394145" cy="117645"/>
            <a:chOff x="8337228" y="2585174"/>
            <a:chExt cx="351106" cy="88985"/>
          </a:xfrm>
        </p:grpSpPr>
        <p:sp>
          <p:nvSpPr>
            <p:cNvPr id="874" name="Freeform: Shape 873">
              <a:extLst>
                <a:ext uri="{FF2B5EF4-FFF2-40B4-BE49-F238E27FC236}">
                  <a16:creationId xmlns:a16="http://schemas.microsoft.com/office/drawing/2014/main" id="{D36C4856-7852-43CC-045C-4989EAA75F5F}"/>
                </a:ext>
              </a:extLst>
            </p:cNvPr>
            <p:cNvSpPr/>
            <p:nvPr/>
          </p:nvSpPr>
          <p:spPr bwMode="auto">
            <a:xfrm>
              <a:off x="8399899" y="2585174"/>
              <a:ext cx="288435" cy="73643"/>
            </a:xfrm>
            <a:custGeom>
              <a:avLst/>
              <a:gdLst>
                <a:gd name="connsiteX0" fmla="*/ 288435 w 288435"/>
                <a:gd name="connsiteY0" fmla="*/ 0 h 73643"/>
                <a:gd name="connsiteX1" fmla="*/ 144218 w 288435"/>
                <a:gd name="connsiteY1" fmla="*/ 44493 h 73643"/>
                <a:gd name="connsiteX2" fmla="*/ 0 w 288435"/>
                <a:gd name="connsiteY2" fmla="*/ 73643 h 7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8435" h="73643">
                  <a:moveTo>
                    <a:pt x="288435" y="0"/>
                  </a:moveTo>
                  <a:cubicBezTo>
                    <a:pt x="240362" y="16109"/>
                    <a:pt x="192290" y="32219"/>
                    <a:pt x="144218" y="44493"/>
                  </a:cubicBezTo>
                  <a:cubicBezTo>
                    <a:pt x="96146" y="56767"/>
                    <a:pt x="48073" y="65205"/>
                    <a:pt x="0" y="73643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75" name="Straight Arrow Connector 874">
              <a:extLst>
                <a:ext uri="{FF2B5EF4-FFF2-40B4-BE49-F238E27FC236}">
                  <a16:creationId xmlns:a16="http://schemas.microsoft.com/office/drawing/2014/main" id="{23384087-992E-3D3E-D95B-0FAAB265CC18}"/>
                </a:ext>
              </a:extLst>
            </p:cNvPr>
            <p:cNvCxnSpPr>
              <a:cxnSpLocks/>
              <a:stCxn id="874" idx="2"/>
            </p:cNvCxnSpPr>
            <p:nvPr/>
          </p:nvCxnSpPr>
          <p:spPr bwMode="auto">
            <a:xfrm flipH="1">
              <a:off x="8337228" y="2658817"/>
              <a:ext cx="62671" cy="15342"/>
            </a:xfrm>
            <a:prstGeom prst="straightConnector1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876" name="Group 875">
            <a:extLst>
              <a:ext uri="{FF2B5EF4-FFF2-40B4-BE49-F238E27FC236}">
                <a16:creationId xmlns:a16="http://schemas.microsoft.com/office/drawing/2014/main" id="{413C2207-C95F-E2EF-6471-1FA64CF79EBD}"/>
              </a:ext>
            </a:extLst>
          </p:cNvPr>
          <p:cNvGrpSpPr/>
          <p:nvPr/>
        </p:nvGrpSpPr>
        <p:grpSpPr>
          <a:xfrm>
            <a:off x="8806470" y="3528725"/>
            <a:ext cx="800867" cy="598418"/>
            <a:chOff x="8806470" y="3528725"/>
            <a:chExt cx="800867" cy="598418"/>
          </a:xfrm>
        </p:grpSpPr>
        <p:sp>
          <p:nvSpPr>
            <p:cNvPr id="877" name="Freeform: Shape 876">
              <a:extLst>
                <a:ext uri="{FF2B5EF4-FFF2-40B4-BE49-F238E27FC236}">
                  <a16:creationId xmlns:a16="http://schemas.microsoft.com/office/drawing/2014/main" id="{FA083CF3-9503-DAE7-FD81-CA0D1A713969}"/>
                </a:ext>
              </a:extLst>
            </p:cNvPr>
            <p:cNvSpPr/>
            <p:nvPr/>
          </p:nvSpPr>
          <p:spPr bwMode="auto">
            <a:xfrm>
              <a:off x="8881647" y="3528725"/>
              <a:ext cx="725690" cy="567664"/>
            </a:xfrm>
            <a:custGeom>
              <a:avLst/>
              <a:gdLst>
                <a:gd name="connsiteX0" fmla="*/ 725690 w 725690"/>
                <a:gd name="connsiteY0" fmla="*/ 0 h 567664"/>
                <a:gd name="connsiteX1" fmla="*/ 509364 w 725690"/>
                <a:gd name="connsiteY1" fmla="*/ 243942 h 567664"/>
                <a:gd name="connsiteX2" fmla="*/ 0 w 725690"/>
                <a:gd name="connsiteY2" fmla="*/ 567664 h 567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5690" h="567664">
                  <a:moveTo>
                    <a:pt x="725690" y="0"/>
                  </a:moveTo>
                  <a:cubicBezTo>
                    <a:pt x="678001" y="74665"/>
                    <a:pt x="630312" y="149331"/>
                    <a:pt x="509364" y="243942"/>
                  </a:cubicBezTo>
                  <a:cubicBezTo>
                    <a:pt x="388416" y="338553"/>
                    <a:pt x="194208" y="453108"/>
                    <a:pt x="0" y="567664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78" name="Straight Arrow Connector 877">
              <a:extLst>
                <a:ext uri="{FF2B5EF4-FFF2-40B4-BE49-F238E27FC236}">
                  <a16:creationId xmlns:a16="http://schemas.microsoft.com/office/drawing/2014/main" id="{B405089B-5B08-F760-3F1F-504EE6715237}"/>
                </a:ext>
              </a:extLst>
            </p:cNvPr>
            <p:cNvCxnSpPr>
              <a:cxnSpLocks/>
              <a:stCxn id="877" idx="2"/>
            </p:cNvCxnSpPr>
            <p:nvPr/>
          </p:nvCxnSpPr>
          <p:spPr bwMode="auto">
            <a:xfrm flipH="1">
              <a:off x="8806470" y="4096389"/>
              <a:ext cx="75177" cy="30754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879" name="Freeform: Shape 878">
            <a:extLst>
              <a:ext uri="{FF2B5EF4-FFF2-40B4-BE49-F238E27FC236}">
                <a16:creationId xmlns:a16="http://schemas.microsoft.com/office/drawing/2014/main" id="{E8A983F6-34FB-D695-D2BF-13DFB7072936}"/>
              </a:ext>
            </a:extLst>
          </p:cNvPr>
          <p:cNvSpPr/>
          <p:nvPr/>
        </p:nvSpPr>
        <p:spPr bwMode="auto">
          <a:xfrm>
            <a:off x="8973701" y="3188730"/>
            <a:ext cx="45719" cy="114463"/>
          </a:xfrm>
          <a:custGeom>
            <a:avLst/>
            <a:gdLst>
              <a:gd name="connsiteX0" fmla="*/ 19945 w 19945"/>
              <a:gd name="connsiteY0" fmla="*/ 0 h 84382"/>
              <a:gd name="connsiteX1" fmla="*/ 0 w 19945"/>
              <a:gd name="connsiteY1" fmla="*/ 84382 h 8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945" h="84382">
                <a:moveTo>
                  <a:pt x="19945" y="0"/>
                </a:moveTo>
                <a:lnTo>
                  <a:pt x="0" y="84382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880" name="Group 879">
            <a:extLst>
              <a:ext uri="{FF2B5EF4-FFF2-40B4-BE49-F238E27FC236}">
                <a16:creationId xmlns:a16="http://schemas.microsoft.com/office/drawing/2014/main" id="{E285C2BB-7B35-3FC5-48B8-054E451ECBC5}"/>
              </a:ext>
            </a:extLst>
          </p:cNvPr>
          <p:cNvGrpSpPr/>
          <p:nvPr/>
        </p:nvGrpSpPr>
        <p:grpSpPr>
          <a:xfrm>
            <a:off x="8970925" y="3193933"/>
            <a:ext cx="373924" cy="173611"/>
            <a:chOff x="9001317" y="3223413"/>
            <a:chExt cx="343559" cy="144131"/>
          </a:xfrm>
        </p:grpSpPr>
        <p:sp>
          <p:nvSpPr>
            <p:cNvPr id="881" name="Freeform: Shape 880">
              <a:extLst>
                <a:ext uri="{FF2B5EF4-FFF2-40B4-BE49-F238E27FC236}">
                  <a16:creationId xmlns:a16="http://schemas.microsoft.com/office/drawing/2014/main" id="{DADBDCAF-4AB4-1E57-B40C-FA369AC54722}"/>
                </a:ext>
              </a:extLst>
            </p:cNvPr>
            <p:cNvSpPr/>
            <p:nvPr/>
          </p:nvSpPr>
          <p:spPr bwMode="auto">
            <a:xfrm>
              <a:off x="9001317" y="3223413"/>
              <a:ext cx="262353" cy="124273"/>
            </a:xfrm>
            <a:custGeom>
              <a:avLst/>
              <a:gdLst>
                <a:gd name="connsiteX0" fmla="*/ 0 w 262353"/>
                <a:gd name="connsiteY0" fmla="*/ 0 h 124273"/>
                <a:gd name="connsiteX1" fmla="*/ 116601 w 262353"/>
                <a:gd name="connsiteY1" fmla="*/ 75178 h 124273"/>
                <a:gd name="connsiteX2" fmla="*/ 262353 w 262353"/>
                <a:gd name="connsiteY2" fmla="*/ 124273 h 1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24273">
                  <a:moveTo>
                    <a:pt x="0" y="0"/>
                  </a:moveTo>
                  <a:cubicBezTo>
                    <a:pt x="36438" y="27233"/>
                    <a:pt x="72876" y="54466"/>
                    <a:pt x="116601" y="75178"/>
                  </a:cubicBezTo>
                  <a:cubicBezTo>
                    <a:pt x="160326" y="95890"/>
                    <a:pt x="211339" y="110081"/>
                    <a:pt x="262353" y="124273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82" name="Straight Arrow Connector 881">
              <a:extLst>
                <a:ext uri="{FF2B5EF4-FFF2-40B4-BE49-F238E27FC236}">
                  <a16:creationId xmlns:a16="http://schemas.microsoft.com/office/drawing/2014/main" id="{B13A584C-2A06-BE8B-474A-3A6FDB2B182C}"/>
                </a:ext>
              </a:extLst>
            </p:cNvPr>
            <p:cNvCxnSpPr>
              <a:cxnSpLocks/>
              <a:stCxn id="881" idx="2"/>
            </p:cNvCxnSpPr>
            <p:nvPr/>
          </p:nvCxnSpPr>
          <p:spPr bwMode="auto">
            <a:xfrm>
              <a:off x="9263670" y="3347686"/>
              <a:ext cx="81206" cy="19858"/>
            </a:xfrm>
            <a:prstGeom prst="straightConnector1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883" name="Freeform: Shape 882">
            <a:extLst>
              <a:ext uri="{FF2B5EF4-FFF2-40B4-BE49-F238E27FC236}">
                <a16:creationId xmlns:a16="http://schemas.microsoft.com/office/drawing/2014/main" id="{0E617C8B-9EBC-174E-3A8A-0CEE6610F2BE}"/>
              </a:ext>
            </a:extLst>
          </p:cNvPr>
          <p:cNvSpPr/>
          <p:nvPr/>
        </p:nvSpPr>
        <p:spPr bwMode="auto">
          <a:xfrm>
            <a:off x="6665417" y="5554845"/>
            <a:ext cx="4319144" cy="559338"/>
          </a:xfrm>
          <a:custGeom>
            <a:avLst/>
            <a:gdLst>
              <a:gd name="connsiteX0" fmla="*/ 1797440 w 3594881"/>
              <a:gd name="connsiteY0" fmla="*/ 0 h 493664"/>
              <a:gd name="connsiteX1" fmla="*/ 3569470 w 3594881"/>
              <a:gd name="connsiteY1" fmla="*/ 458879 h 493664"/>
              <a:gd name="connsiteX2" fmla="*/ 3594881 w 3594881"/>
              <a:gd name="connsiteY2" fmla="*/ 493664 h 493664"/>
              <a:gd name="connsiteX3" fmla="*/ 0 w 3594881"/>
              <a:gd name="connsiteY3" fmla="*/ 493664 h 493664"/>
              <a:gd name="connsiteX4" fmla="*/ 25410 w 3594881"/>
              <a:gd name="connsiteY4" fmla="*/ 458879 h 493664"/>
              <a:gd name="connsiteX5" fmla="*/ 1797440 w 3594881"/>
              <a:gd name="connsiteY5" fmla="*/ 0 h 493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94881" h="493664">
                <a:moveTo>
                  <a:pt x="1797440" y="0"/>
                </a:moveTo>
                <a:cubicBezTo>
                  <a:pt x="2630037" y="0"/>
                  <a:pt x="3334549" y="193028"/>
                  <a:pt x="3569470" y="458879"/>
                </a:cubicBezTo>
                <a:lnTo>
                  <a:pt x="3594881" y="493664"/>
                </a:lnTo>
                <a:lnTo>
                  <a:pt x="0" y="493664"/>
                </a:lnTo>
                <a:lnTo>
                  <a:pt x="25410" y="458879"/>
                </a:lnTo>
                <a:cubicBezTo>
                  <a:pt x="260331" y="193028"/>
                  <a:pt x="964843" y="0"/>
                  <a:pt x="179744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884" name="Title 2">
            <a:extLst>
              <a:ext uri="{FF2B5EF4-FFF2-40B4-BE49-F238E27FC236}">
                <a16:creationId xmlns:a16="http://schemas.microsoft.com/office/drawing/2014/main" id="{53737E52-A899-6026-DF4A-C1A4A6101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TROP-2 as a Therapeutic Target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91D4C2-5EBA-9753-3870-80116F29F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5708838" cy="4754880"/>
          </a:xfrm>
        </p:spPr>
        <p:txBody>
          <a:bodyPr/>
          <a:lstStyle/>
          <a:p>
            <a:r>
              <a:rPr lang="en-US" kern="0"/>
              <a:t>TROP-2 is a transmembrane glycoprotein overexpressed in solid tumors, including NSCLC</a:t>
            </a:r>
          </a:p>
          <a:p>
            <a:r>
              <a:rPr lang="en-US" kern="0"/>
              <a:t>TROP-2 is an epithelial adhesion molecule and regulates stem cell marker‒associated cell regeneration</a:t>
            </a:r>
          </a:p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5449C-C3FE-3DCB-70D8-3A3B7AC79E7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Jiang. Oncol Lett. 2013;6:375. Figure modified from </a:t>
            </a:r>
            <a:r>
              <a:rPr lang="en-US" altLang="en-US" dirty="0"/>
              <a:t>Shvartsur</a:t>
            </a:r>
            <a:r>
              <a:rPr lang="en-US" altLang="en-US"/>
              <a:t>. Genes Cancer. 2015;6:84. </a:t>
            </a:r>
            <a:r>
              <a:rPr lang="en-US" altLang="en-US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4.0</a:t>
            </a:r>
            <a:r>
              <a:rPr lang="en-US" altLang="en-US"/>
              <a:t>. Changes made. </a:t>
            </a:r>
          </a:p>
        </p:txBody>
      </p:sp>
      <p:grpSp>
        <p:nvGrpSpPr>
          <p:cNvPr id="886" name="Group 885">
            <a:extLst>
              <a:ext uri="{FF2B5EF4-FFF2-40B4-BE49-F238E27FC236}">
                <a16:creationId xmlns:a16="http://schemas.microsoft.com/office/drawing/2014/main" id="{4D2E7729-FD37-E93F-2705-B32AA0F3AC5F}"/>
              </a:ext>
            </a:extLst>
          </p:cNvPr>
          <p:cNvGrpSpPr/>
          <p:nvPr/>
        </p:nvGrpSpPr>
        <p:grpSpPr>
          <a:xfrm>
            <a:off x="8809538" y="2652681"/>
            <a:ext cx="125832" cy="282754"/>
            <a:chOff x="8809538" y="2652681"/>
            <a:chExt cx="125832" cy="282754"/>
          </a:xfrm>
        </p:grpSpPr>
        <p:sp>
          <p:nvSpPr>
            <p:cNvPr id="887" name="Freeform: Shape 886">
              <a:extLst>
                <a:ext uri="{FF2B5EF4-FFF2-40B4-BE49-F238E27FC236}">
                  <a16:creationId xmlns:a16="http://schemas.microsoft.com/office/drawing/2014/main" id="{292BC169-DFE4-7C65-71F9-A03FF146AAF4}"/>
                </a:ext>
              </a:extLst>
            </p:cNvPr>
            <p:cNvSpPr/>
            <p:nvPr/>
          </p:nvSpPr>
          <p:spPr bwMode="auto">
            <a:xfrm>
              <a:off x="8809538" y="2652681"/>
              <a:ext cx="79780" cy="204052"/>
            </a:xfrm>
            <a:custGeom>
              <a:avLst/>
              <a:gdLst>
                <a:gd name="connsiteX0" fmla="*/ 0 w 79780"/>
                <a:gd name="connsiteY0" fmla="*/ 0 h 204052"/>
                <a:gd name="connsiteX1" fmla="*/ 35288 w 79780"/>
                <a:gd name="connsiteY1" fmla="*/ 128875 h 204052"/>
                <a:gd name="connsiteX2" fmla="*/ 79780 w 79780"/>
                <a:gd name="connsiteY2" fmla="*/ 204052 h 204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9780" h="204052">
                  <a:moveTo>
                    <a:pt x="0" y="0"/>
                  </a:moveTo>
                  <a:cubicBezTo>
                    <a:pt x="10995" y="47433"/>
                    <a:pt x="21991" y="94866"/>
                    <a:pt x="35288" y="128875"/>
                  </a:cubicBezTo>
                  <a:cubicBezTo>
                    <a:pt x="48585" y="162884"/>
                    <a:pt x="64182" y="183468"/>
                    <a:pt x="79780" y="204052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88" name="Straight Arrow Connector 887">
              <a:extLst>
                <a:ext uri="{FF2B5EF4-FFF2-40B4-BE49-F238E27FC236}">
                  <a16:creationId xmlns:a16="http://schemas.microsoft.com/office/drawing/2014/main" id="{0A32D1A3-9B08-6D70-BAE7-E663E2CAB3C7}"/>
                </a:ext>
              </a:extLst>
            </p:cNvPr>
            <p:cNvCxnSpPr>
              <a:cxnSpLocks/>
              <a:stCxn id="887" idx="2"/>
            </p:cNvCxnSpPr>
            <p:nvPr/>
          </p:nvCxnSpPr>
          <p:spPr bwMode="auto">
            <a:xfrm>
              <a:off x="8889318" y="2856733"/>
              <a:ext cx="46052" cy="78702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889" name="Group 888">
            <a:extLst>
              <a:ext uri="{FF2B5EF4-FFF2-40B4-BE49-F238E27FC236}">
                <a16:creationId xmlns:a16="http://schemas.microsoft.com/office/drawing/2014/main" id="{771180E3-DBB2-2D61-62AE-AD91964B59F3}"/>
              </a:ext>
            </a:extLst>
          </p:cNvPr>
          <p:cNvGrpSpPr/>
          <p:nvPr/>
        </p:nvGrpSpPr>
        <p:grpSpPr>
          <a:xfrm rot="3172224" flipV="1">
            <a:off x="10582439" y="3957389"/>
            <a:ext cx="246363" cy="74824"/>
            <a:chOff x="9001317" y="3223413"/>
            <a:chExt cx="343559" cy="144131"/>
          </a:xfrm>
        </p:grpSpPr>
        <p:sp>
          <p:nvSpPr>
            <p:cNvPr id="890" name="Freeform: Shape 889">
              <a:extLst>
                <a:ext uri="{FF2B5EF4-FFF2-40B4-BE49-F238E27FC236}">
                  <a16:creationId xmlns:a16="http://schemas.microsoft.com/office/drawing/2014/main" id="{2BCBE4DA-757E-6DDE-D6A7-404EAC2A5BFC}"/>
                </a:ext>
              </a:extLst>
            </p:cNvPr>
            <p:cNvSpPr/>
            <p:nvPr/>
          </p:nvSpPr>
          <p:spPr bwMode="auto">
            <a:xfrm>
              <a:off x="9001317" y="3223413"/>
              <a:ext cx="262353" cy="124273"/>
            </a:xfrm>
            <a:custGeom>
              <a:avLst/>
              <a:gdLst>
                <a:gd name="connsiteX0" fmla="*/ 0 w 262353"/>
                <a:gd name="connsiteY0" fmla="*/ 0 h 124273"/>
                <a:gd name="connsiteX1" fmla="*/ 116601 w 262353"/>
                <a:gd name="connsiteY1" fmla="*/ 75178 h 124273"/>
                <a:gd name="connsiteX2" fmla="*/ 262353 w 262353"/>
                <a:gd name="connsiteY2" fmla="*/ 124273 h 1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24273">
                  <a:moveTo>
                    <a:pt x="0" y="0"/>
                  </a:moveTo>
                  <a:cubicBezTo>
                    <a:pt x="36438" y="27233"/>
                    <a:pt x="72876" y="54466"/>
                    <a:pt x="116601" y="75178"/>
                  </a:cubicBezTo>
                  <a:cubicBezTo>
                    <a:pt x="160326" y="95890"/>
                    <a:pt x="211339" y="110081"/>
                    <a:pt x="262353" y="124273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91" name="Straight Arrow Connector 890">
              <a:extLst>
                <a:ext uri="{FF2B5EF4-FFF2-40B4-BE49-F238E27FC236}">
                  <a16:creationId xmlns:a16="http://schemas.microsoft.com/office/drawing/2014/main" id="{416909D4-D09F-6FF4-1E30-47E99269C310}"/>
                </a:ext>
              </a:extLst>
            </p:cNvPr>
            <p:cNvCxnSpPr>
              <a:cxnSpLocks/>
              <a:stCxn id="890" idx="2"/>
            </p:cNvCxnSpPr>
            <p:nvPr/>
          </p:nvCxnSpPr>
          <p:spPr bwMode="auto">
            <a:xfrm>
              <a:off x="9263670" y="3347686"/>
              <a:ext cx="81206" cy="19858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892" name="TextBox 891">
            <a:extLst>
              <a:ext uri="{FF2B5EF4-FFF2-40B4-BE49-F238E27FC236}">
                <a16:creationId xmlns:a16="http://schemas.microsoft.com/office/drawing/2014/main" id="{45E3D7C9-9DA9-2F9C-D369-929B97D8FD69}"/>
              </a:ext>
            </a:extLst>
          </p:cNvPr>
          <p:cNvSpPr txBox="1"/>
          <p:nvPr/>
        </p:nvSpPr>
        <p:spPr bwMode="auto">
          <a:xfrm>
            <a:off x="7481239" y="1062010"/>
            <a:ext cx="31455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TROP-2: Cell Signaling</a:t>
            </a:r>
          </a:p>
        </p:txBody>
      </p:sp>
      <p:sp>
        <p:nvSpPr>
          <p:cNvPr id="893" name="Freeform: Shape 892">
            <a:extLst>
              <a:ext uri="{FF2B5EF4-FFF2-40B4-BE49-F238E27FC236}">
                <a16:creationId xmlns:a16="http://schemas.microsoft.com/office/drawing/2014/main" id="{157C4B8E-EBBF-733A-F6B5-136E1ECC0FE6}"/>
              </a:ext>
            </a:extLst>
          </p:cNvPr>
          <p:cNvSpPr/>
          <p:nvPr/>
        </p:nvSpPr>
        <p:spPr bwMode="auto">
          <a:xfrm rot="20914184">
            <a:off x="8417034" y="1643722"/>
            <a:ext cx="730439" cy="1020338"/>
          </a:xfrm>
          <a:custGeom>
            <a:avLst/>
            <a:gdLst>
              <a:gd name="connsiteX0" fmla="*/ 330650 w 651221"/>
              <a:gd name="connsiteY0" fmla="*/ 283 h 941029"/>
              <a:gd name="connsiteX1" fmla="*/ 392102 w 651221"/>
              <a:gd name="connsiteY1" fmla="*/ 33472 h 941029"/>
              <a:gd name="connsiteX2" fmla="*/ 402300 w 651221"/>
              <a:gd name="connsiteY2" fmla="*/ 66706 h 941029"/>
              <a:gd name="connsiteX3" fmla="*/ 399041 w 651221"/>
              <a:gd name="connsiteY3" fmla="*/ 85113 h 941029"/>
              <a:gd name="connsiteX4" fmla="*/ 432661 w 651221"/>
              <a:gd name="connsiteY4" fmla="*/ 99301 h 941029"/>
              <a:gd name="connsiteX5" fmla="*/ 468601 w 651221"/>
              <a:gd name="connsiteY5" fmla="*/ 153252 h 941029"/>
              <a:gd name="connsiteX6" fmla="*/ 458519 w 651221"/>
              <a:gd name="connsiteY6" fmla="*/ 182652 h 941029"/>
              <a:gd name="connsiteX7" fmla="*/ 438117 w 651221"/>
              <a:gd name="connsiteY7" fmla="*/ 200696 h 941029"/>
              <a:gd name="connsiteX8" fmla="*/ 450743 w 651221"/>
              <a:gd name="connsiteY8" fmla="*/ 201486 h 941029"/>
              <a:gd name="connsiteX9" fmla="*/ 522892 w 651221"/>
              <a:gd name="connsiteY9" fmla="*/ 264004 h 941029"/>
              <a:gd name="connsiteX10" fmla="*/ 521064 w 651221"/>
              <a:gd name="connsiteY10" fmla="*/ 271959 h 941029"/>
              <a:gd name="connsiteX11" fmla="*/ 539679 w 651221"/>
              <a:gd name="connsiteY11" fmla="*/ 274721 h 941029"/>
              <a:gd name="connsiteX12" fmla="*/ 580750 w 651221"/>
              <a:gd name="connsiteY12" fmla="*/ 291855 h 941029"/>
              <a:gd name="connsiteX13" fmla="*/ 596870 w 651221"/>
              <a:gd name="connsiteY13" fmla="*/ 306191 h 941029"/>
              <a:gd name="connsiteX14" fmla="*/ 599904 w 651221"/>
              <a:gd name="connsiteY14" fmla="*/ 307111 h 941029"/>
              <a:gd name="connsiteX15" fmla="*/ 650892 w 651221"/>
              <a:gd name="connsiteY15" fmla="*/ 425313 h 941029"/>
              <a:gd name="connsiteX16" fmla="*/ 584703 w 651221"/>
              <a:gd name="connsiteY16" fmla="*/ 560001 h 941029"/>
              <a:gd name="connsiteX17" fmla="*/ 531007 w 651221"/>
              <a:gd name="connsiteY17" fmla="*/ 524402 h 941029"/>
              <a:gd name="connsiteX18" fmla="*/ 513221 w 651221"/>
              <a:gd name="connsiteY18" fmla="*/ 483795 h 941029"/>
              <a:gd name="connsiteX19" fmla="*/ 505137 w 651221"/>
              <a:gd name="connsiteY19" fmla="*/ 487455 h 941029"/>
              <a:gd name="connsiteX20" fmla="*/ 458630 w 651221"/>
              <a:gd name="connsiteY20" fmla="*/ 492526 h 941029"/>
              <a:gd name="connsiteX21" fmla="*/ 457375 w 651221"/>
              <a:gd name="connsiteY21" fmla="*/ 492284 h 941029"/>
              <a:gd name="connsiteX22" fmla="*/ 465754 w 651221"/>
              <a:gd name="connsiteY22" fmla="*/ 526524 h 941029"/>
              <a:gd name="connsiteX23" fmla="*/ 420679 w 651221"/>
              <a:gd name="connsiteY23" fmla="*/ 596029 h 941029"/>
              <a:gd name="connsiteX24" fmla="*/ 389549 w 651221"/>
              <a:gd name="connsiteY24" fmla="*/ 609190 h 941029"/>
              <a:gd name="connsiteX25" fmla="*/ 397009 w 651221"/>
              <a:gd name="connsiteY25" fmla="*/ 615106 h 941029"/>
              <a:gd name="connsiteX26" fmla="*/ 399261 w 651221"/>
              <a:gd name="connsiteY26" fmla="*/ 615984 h 941029"/>
              <a:gd name="connsiteX27" fmla="*/ 414249 w 651221"/>
              <a:gd name="connsiteY27" fmla="*/ 659690 h 941029"/>
              <a:gd name="connsiteX28" fmla="*/ 384919 w 651221"/>
              <a:gd name="connsiteY28" fmla="*/ 705260 h 941029"/>
              <a:gd name="connsiteX29" fmla="*/ 374210 w 651221"/>
              <a:gd name="connsiteY29" fmla="*/ 697033 h 941029"/>
              <a:gd name="connsiteX30" fmla="*/ 367361 w 651221"/>
              <a:gd name="connsiteY30" fmla="*/ 703574 h 941029"/>
              <a:gd name="connsiteX31" fmla="*/ 348824 w 651221"/>
              <a:gd name="connsiteY31" fmla="*/ 711623 h 941029"/>
              <a:gd name="connsiteX32" fmla="*/ 352794 w 651221"/>
              <a:gd name="connsiteY32" fmla="*/ 722135 h 941029"/>
              <a:gd name="connsiteX33" fmla="*/ 347055 w 651221"/>
              <a:gd name="connsiteY33" fmla="*/ 737333 h 941029"/>
              <a:gd name="connsiteX34" fmla="*/ 345859 w 651221"/>
              <a:gd name="connsiteY34" fmla="*/ 738281 h 941029"/>
              <a:gd name="connsiteX35" fmla="*/ 355420 w 651221"/>
              <a:gd name="connsiteY35" fmla="*/ 745862 h 941029"/>
              <a:gd name="connsiteX36" fmla="*/ 361159 w 651221"/>
              <a:gd name="connsiteY36" fmla="*/ 761059 h 941029"/>
              <a:gd name="connsiteX37" fmla="*/ 339769 w 651221"/>
              <a:gd name="connsiteY37" fmla="*/ 788667 h 941029"/>
              <a:gd name="connsiteX38" fmla="*/ 322288 w 651221"/>
              <a:gd name="connsiteY38" fmla="*/ 794969 h 941029"/>
              <a:gd name="connsiteX39" fmla="*/ 328292 w 651221"/>
              <a:gd name="connsiteY39" fmla="*/ 799730 h 941029"/>
              <a:gd name="connsiteX40" fmla="*/ 334031 w 651221"/>
              <a:gd name="connsiteY40" fmla="*/ 814927 h 941029"/>
              <a:gd name="connsiteX41" fmla="*/ 328293 w 651221"/>
              <a:gd name="connsiteY41" fmla="*/ 830125 h 941029"/>
              <a:gd name="connsiteX42" fmla="*/ 324193 w 651221"/>
              <a:gd name="connsiteY42" fmla="*/ 833376 h 941029"/>
              <a:gd name="connsiteX43" fmla="*/ 342123 w 651221"/>
              <a:gd name="connsiteY43" fmla="*/ 839150 h 941029"/>
              <a:gd name="connsiteX44" fmla="*/ 360838 w 651221"/>
              <a:gd name="connsiteY44" fmla="*/ 868635 h 941029"/>
              <a:gd name="connsiteX45" fmla="*/ 346381 w 651221"/>
              <a:gd name="connsiteY45" fmla="*/ 889203 h 941029"/>
              <a:gd name="connsiteX46" fmla="*/ 322850 w 651221"/>
              <a:gd name="connsiteY46" fmla="*/ 897031 h 941029"/>
              <a:gd name="connsiteX47" fmla="*/ 315889 w 651221"/>
              <a:gd name="connsiteY47" fmla="*/ 922853 h 941029"/>
              <a:gd name="connsiteX48" fmla="*/ 265807 w 651221"/>
              <a:gd name="connsiteY48" fmla="*/ 934784 h 941029"/>
              <a:gd name="connsiteX49" fmla="*/ 261293 w 651221"/>
              <a:gd name="connsiteY49" fmla="*/ 926868 h 941029"/>
              <a:gd name="connsiteX50" fmla="*/ 244190 w 651221"/>
              <a:gd name="connsiteY50" fmla="*/ 938210 h 941029"/>
              <a:gd name="connsiteX51" fmla="*/ 209470 w 651221"/>
              <a:gd name="connsiteY51" fmla="*/ 934442 h 941029"/>
              <a:gd name="connsiteX52" fmla="*/ 204446 w 651221"/>
              <a:gd name="connsiteY52" fmla="*/ 899881 h 941029"/>
              <a:gd name="connsiteX53" fmla="*/ 208759 w 651221"/>
              <a:gd name="connsiteY53" fmla="*/ 892835 h 941029"/>
              <a:gd name="connsiteX54" fmla="*/ 205454 w 651221"/>
              <a:gd name="connsiteY54" fmla="*/ 893278 h 941029"/>
              <a:gd name="connsiteX55" fmla="*/ 190531 w 651221"/>
              <a:gd name="connsiteY55" fmla="*/ 886859 h 941029"/>
              <a:gd name="connsiteX56" fmla="*/ 183576 w 651221"/>
              <a:gd name="connsiteY56" fmla="*/ 872178 h 941029"/>
              <a:gd name="connsiteX57" fmla="*/ 184225 w 651221"/>
              <a:gd name="connsiteY57" fmla="*/ 865494 h 941029"/>
              <a:gd name="connsiteX58" fmla="*/ 174743 w 651221"/>
              <a:gd name="connsiteY58" fmla="*/ 857975 h 941029"/>
              <a:gd name="connsiteX59" fmla="*/ 169004 w 651221"/>
              <a:gd name="connsiteY59" fmla="*/ 842777 h 941029"/>
              <a:gd name="connsiteX60" fmla="*/ 174743 w 651221"/>
              <a:gd name="connsiteY60" fmla="*/ 827580 h 941029"/>
              <a:gd name="connsiteX61" fmla="*/ 188606 w 651221"/>
              <a:gd name="connsiteY61" fmla="*/ 816588 h 941029"/>
              <a:gd name="connsiteX62" fmla="*/ 187979 w 651221"/>
              <a:gd name="connsiteY62" fmla="*/ 814927 h 941029"/>
              <a:gd name="connsiteX63" fmla="*/ 209368 w 651221"/>
              <a:gd name="connsiteY63" fmla="*/ 787320 h 941029"/>
              <a:gd name="connsiteX64" fmla="*/ 226851 w 651221"/>
              <a:gd name="connsiteY64" fmla="*/ 781018 h 941029"/>
              <a:gd name="connsiteX65" fmla="*/ 220845 w 651221"/>
              <a:gd name="connsiteY65" fmla="*/ 776256 h 941029"/>
              <a:gd name="connsiteX66" fmla="*/ 215106 w 651221"/>
              <a:gd name="connsiteY66" fmla="*/ 761059 h 941029"/>
              <a:gd name="connsiteX67" fmla="*/ 220845 w 651221"/>
              <a:gd name="connsiteY67" fmla="*/ 745862 h 941029"/>
              <a:gd name="connsiteX68" fmla="*/ 222040 w 651221"/>
              <a:gd name="connsiteY68" fmla="*/ 744914 h 941029"/>
              <a:gd name="connsiteX69" fmla="*/ 212480 w 651221"/>
              <a:gd name="connsiteY69" fmla="*/ 737332 h 941029"/>
              <a:gd name="connsiteX70" fmla="*/ 206741 w 651221"/>
              <a:gd name="connsiteY70" fmla="*/ 722135 h 941029"/>
              <a:gd name="connsiteX71" fmla="*/ 209332 w 651221"/>
              <a:gd name="connsiteY71" fmla="*/ 715274 h 941029"/>
              <a:gd name="connsiteX72" fmla="*/ 204389 w 651221"/>
              <a:gd name="connsiteY72" fmla="*/ 711354 h 941029"/>
              <a:gd name="connsiteX73" fmla="*/ 198650 w 651221"/>
              <a:gd name="connsiteY73" fmla="*/ 696156 h 941029"/>
              <a:gd name="connsiteX74" fmla="*/ 204388 w 651221"/>
              <a:gd name="connsiteY74" fmla="*/ 680959 h 941029"/>
              <a:gd name="connsiteX75" fmla="*/ 217401 w 651221"/>
              <a:gd name="connsiteY75" fmla="*/ 670641 h 941029"/>
              <a:gd name="connsiteX76" fmla="*/ 214983 w 651221"/>
              <a:gd name="connsiteY76" fmla="*/ 662928 h 941029"/>
              <a:gd name="connsiteX77" fmla="*/ 241127 w 651221"/>
              <a:gd name="connsiteY77" fmla="*/ 622283 h 941029"/>
              <a:gd name="connsiteX78" fmla="*/ 265322 w 651221"/>
              <a:gd name="connsiteY78" fmla="*/ 611777 h 941029"/>
              <a:gd name="connsiteX79" fmla="*/ 261974 w 651221"/>
              <a:gd name="connsiteY79" fmla="*/ 611164 h 941029"/>
              <a:gd name="connsiteX80" fmla="*/ 187558 w 651221"/>
              <a:gd name="connsiteY80" fmla="*/ 554425 h 941029"/>
              <a:gd name="connsiteX81" fmla="*/ 182706 w 651221"/>
              <a:gd name="connsiteY81" fmla="*/ 534599 h 941029"/>
              <a:gd name="connsiteX82" fmla="*/ 158974 w 651221"/>
              <a:gd name="connsiteY82" fmla="*/ 517997 h 941029"/>
              <a:gd name="connsiteX83" fmla="*/ 114258 w 651221"/>
              <a:gd name="connsiteY83" fmla="*/ 438611 h 941029"/>
              <a:gd name="connsiteX84" fmla="*/ 106419 w 651221"/>
              <a:gd name="connsiteY84" fmla="*/ 369842 h 941029"/>
              <a:gd name="connsiteX85" fmla="*/ 103970 w 651221"/>
              <a:gd name="connsiteY85" fmla="*/ 370977 h 941029"/>
              <a:gd name="connsiteX86" fmla="*/ 1042 w 651221"/>
              <a:gd name="connsiteY86" fmla="*/ 307890 h 941029"/>
              <a:gd name="connsiteX87" fmla="*/ 43060 w 651221"/>
              <a:gd name="connsiteY87" fmla="*/ 226057 h 941029"/>
              <a:gd name="connsiteX88" fmla="*/ 62719 w 651221"/>
              <a:gd name="connsiteY88" fmla="*/ 218942 h 941029"/>
              <a:gd name="connsiteX89" fmla="*/ 55376 w 651221"/>
              <a:gd name="connsiteY89" fmla="*/ 192462 h 941029"/>
              <a:gd name="connsiteX90" fmla="*/ 65503 w 651221"/>
              <a:gd name="connsiteY90" fmla="*/ 158593 h 941029"/>
              <a:gd name="connsiteX91" fmla="*/ 84076 w 651221"/>
              <a:gd name="connsiteY91" fmla="*/ 139674 h 941029"/>
              <a:gd name="connsiteX92" fmla="*/ 73312 w 651221"/>
              <a:gd name="connsiteY92" fmla="*/ 123926 h 941029"/>
              <a:gd name="connsiteX93" fmla="*/ 70229 w 651221"/>
              <a:gd name="connsiteY93" fmla="*/ 92919 h 941029"/>
              <a:gd name="connsiteX94" fmla="*/ 199712 w 651221"/>
              <a:gd name="connsiteY94" fmla="*/ 41039 h 941029"/>
              <a:gd name="connsiteX95" fmla="*/ 219017 w 651221"/>
              <a:gd name="connsiteY95" fmla="*/ 47677 h 941029"/>
              <a:gd name="connsiteX96" fmla="*/ 247474 w 651221"/>
              <a:gd name="connsiteY96" fmla="*/ 23090 h 941029"/>
              <a:gd name="connsiteX97" fmla="*/ 330650 w 651221"/>
              <a:gd name="connsiteY97" fmla="*/ 283 h 94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651221" h="941029">
                <a:moveTo>
                  <a:pt x="330650" y="283"/>
                </a:moveTo>
                <a:cubicBezTo>
                  <a:pt x="356821" y="2162"/>
                  <a:pt x="379374" y="13373"/>
                  <a:pt x="392102" y="33472"/>
                </a:cubicBezTo>
                <a:cubicBezTo>
                  <a:pt x="398466" y="43521"/>
                  <a:pt x="401772" y="54841"/>
                  <a:pt x="402300" y="66706"/>
                </a:cubicBezTo>
                <a:lnTo>
                  <a:pt x="399041" y="85113"/>
                </a:lnTo>
                <a:lnTo>
                  <a:pt x="432661" y="99301"/>
                </a:lnTo>
                <a:cubicBezTo>
                  <a:pt x="455061" y="113241"/>
                  <a:pt x="468811" y="132326"/>
                  <a:pt x="468601" y="153252"/>
                </a:cubicBezTo>
                <a:cubicBezTo>
                  <a:pt x="468496" y="163715"/>
                  <a:pt x="464912" y="173649"/>
                  <a:pt x="458519" y="182652"/>
                </a:cubicBezTo>
                <a:lnTo>
                  <a:pt x="438117" y="200696"/>
                </a:lnTo>
                <a:lnTo>
                  <a:pt x="450743" y="201486"/>
                </a:lnTo>
                <a:cubicBezTo>
                  <a:pt x="491138" y="209778"/>
                  <a:pt x="520762" y="233765"/>
                  <a:pt x="522892" y="264004"/>
                </a:cubicBezTo>
                <a:lnTo>
                  <a:pt x="521064" y="271959"/>
                </a:lnTo>
                <a:lnTo>
                  <a:pt x="539679" y="274721"/>
                </a:lnTo>
                <a:cubicBezTo>
                  <a:pt x="555214" y="278972"/>
                  <a:pt x="569134" y="284821"/>
                  <a:pt x="580750" y="291855"/>
                </a:cubicBezTo>
                <a:lnTo>
                  <a:pt x="596870" y="306191"/>
                </a:lnTo>
                <a:lnTo>
                  <a:pt x="599904" y="307111"/>
                </a:lnTo>
                <a:cubicBezTo>
                  <a:pt x="627181" y="325591"/>
                  <a:pt x="648036" y="371119"/>
                  <a:pt x="650892" y="425313"/>
                </a:cubicBezTo>
                <a:cubicBezTo>
                  <a:pt x="654699" y="497572"/>
                  <a:pt x="625065" y="557874"/>
                  <a:pt x="584703" y="560001"/>
                </a:cubicBezTo>
                <a:cubicBezTo>
                  <a:pt x="564521" y="561064"/>
                  <a:pt x="545479" y="547382"/>
                  <a:pt x="531007" y="524402"/>
                </a:cubicBezTo>
                <a:lnTo>
                  <a:pt x="513221" y="483795"/>
                </a:lnTo>
                <a:lnTo>
                  <a:pt x="505137" y="487455"/>
                </a:lnTo>
                <a:cubicBezTo>
                  <a:pt x="490747" y="491357"/>
                  <a:pt x="475026" y="493197"/>
                  <a:pt x="458630" y="492526"/>
                </a:cubicBezTo>
                <a:lnTo>
                  <a:pt x="457375" y="492284"/>
                </a:lnTo>
                <a:lnTo>
                  <a:pt x="465754" y="526524"/>
                </a:lnTo>
                <a:cubicBezTo>
                  <a:pt x="464617" y="554341"/>
                  <a:pt x="447475" y="578865"/>
                  <a:pt x="420679" y="596029"/>
                </a:cubicBezTo>
                <a:lnTo>
                  <a:pt x="389549" y="609190"/>
                </a:lnTo>
                <a:lnTo>
                  <a:pt x="397009" y="615106"/>
                </a:lnTo>
                <a:lnTo>
                  <a:pt x="399261" y="615984"/>
                </a:lnTo>
                <a:cubicBezTo>
                  <a:pt x="408813" y="623475"/>
                  <a:pt x="415040" y="640351"/>
                  <a:pt x="414249" y="659690"/>
                </a:cubicBezTo>
                <a:cubicBezTo>
                  <a:pt x="413194" y="685477"/>
                  <a:pt x="400064" y="705880"/>
                  <a:pt x="384919" y="705260"/>
                </a:cubicBezTo>
                <a:lnTo>
                  <a:pt x="374210" y="697033"/>
                </a:lnTo>
                <a:lnTo>
                  <a:pt x="367361" y="703574"/>
                </a:lnTo>
                <a:lnTo>
                  <a:pt x="348824" y="711623"/>
                </a:lnTo>
                <a:lnTo>
                  <a:pt x="352794" y="722135"/>
                </a:lnTo>
                <a:cubicBezTo>
                  <a:pt x="352793" y="727526"/>
                  <a:pt x="350750" y="732661"/>
                  <a:pt x="347055" y="737333"/>
                </a:cubicBezTo>
                <a:lnTo>
                  <a:pt x="345859" y="738281"/>
                </a:lnTo>
                <a:lnTo>
                  <a:pt x="355420" y="745862"/>
                </a:lnTo>
                <a:cubicBezTo>
                  <a:pt x="359115" y="750533"/>
                  <a:pt x="361158" y="755668"/>
                  <a:pt x="361159" y="761059"/>
                </a:cubicBezTo>
                <a:cubicBezTo>
                  <a:pt x="361158" y="771840"/>
                  <a:pt x="352985" y="781601"/>
                  <a:pt x="339769" y="788667"/>
                </a:cubicBezTo>
                <a:lnTo>
                  <a:pt x="322288" y="794969"/>
                </a:lnTo>
                <a:lnTo>
                  <a:pt x="328292" y="799730"/>
                </a:lnTo>
                <a:cubicBezTo>
                  <a:pt x="331988" y="804401"/>
                  <a:pt x="334031" y="809537"/>
                  <a:pt x="334031" y="814927"/>
                </a:cubicBezTo>
                <a:cubicBezTo>
                  <a:pt x="334031" y="820318"/>
                  <a:pt x="331988" y="825454"/>
                  <a:pt x="328293" y="830125"/>
                </a:cubicBezTo>
                <a:lnTo>
                  <a:pt x="324193" y="833376"/>
                </a:lnTo>
                <a:lnTo>
                  <a:pt x="342123" y="839150"/>
                </a:lnTo>
                <a:cubicBezTo>
                  <a:pt x="354620" y="847419"/>
                  <a:pt x="361846" y="857901"/>
                  <a:pt x="360838" y="868635"/>
                </a:cubicBezTo>
                <a:cubicBezTo>
                  <a:pt x="360083" y="876686"/>
                  <a:pt x="354803" y="883736"/>
                  <a:pt x="346381" y="889203"/>
                </a:cubicBezTo>
                <a:lnTo>
                  <a:pt x="322850" y="897031"/>
                </a:lnTo>
                <a:lnTo>
                  <a:pt x="315889" y="922853"/>
                </a:lnTo>
                <a:cubicBezTo>
                  <a:pt x="303610" y="940279"/>
                  <a:pt x="281188" y="945621"/>
                  <a:pt x="265807" y="934784"/>
                </a:cubicBezTo>
                <a:lnTo>
                  <a:pt x="261293" y="926868"/>
                </a:lnTo>
                <a:lnTo>
                  <a:pt x="244190" y="938210"/>
                </a:lnTo>
                <a:cubicBezTo>
                  <a:pt x="229930" y="942818"/>
                  <a:pt x="217231" y="941926"/>
                  <a:pt x="209470" y="934442"/>
                </a:cubicBezTo>
                <a:cubicBezTo>
                  <a:pt x="201709" y="926957"/>
                  <a:pt x="200357" y="914298"/>
                  <a:pt x="204446" y="899881"/>
                </a:cubicBezTo>
                <a:lnTo>
                  <a:pt x="208759" y="892835"/>
                </a:lnTo>
                <a:lnTo>
                  <a:pt x="205454" y="893278"/>
                </a:lnTo>
                <a:cubicBezTo>
                  <a:pt x="199526" y="892695"/>
                  <a:pt x="194412" y="890601"/>
                  <a:pt x="190531" y="886859"/>
                </a:cubicBezTo>
                <a:cubicBezTo>
                  <a:pt x="186651" y="883116"/>
                  <a:pt x="184373" y="878081"/>
                  <a:pt x="183576" y="872178"/>
                </a:cubicBezTo>
                <a:lnTo>
                  <a:pt x="184225" y="865494"/>
                </a:lnTo>
                <a:lnTo>
                  <a:pt x="174743" y="857975"/>
                </a:lnTo>
                <a:cubicBezTo>
                  <a:pt x="171048" y="853304"/>
                  <a:pt x="169005" y="848168"/>
                  <a:pt x="169004" y="842777"/>
                </a:cubicBezTo>
                <a:cubicBezTo>
                  <a:pt x="169004" y="837387"/>
                  <a:pt x="171048" y="832251"/>
                  <a:pt x="174743" y="827580"/>
                </a:cubicBezTo>
                <a:lnTo>
                  <a:pt x="188606" y="816588"/>
                </a:lnTo>
                <a:lnTo>
                  <a:pt x="187979" y="814927"/>
                </a:lnTo>
                <a:cubicBezTo>
                  <a:pt x="187979" y="804146"/>
                  <a:pt x="196153" y="794385"/>
                  <a:pt x="209368" y="787320"/>
                </a:cubicBezTo>
                <a:lnTo>
                  <a:pt x="226851" y="781018"/>
                </a:lnTo>
                <a:lnTo>
                  <a:pt x="220845" y="776256"/>
                </a:lnTo>
                <a:cubicBezTo>
                  <a:pt x="217150" y="771585"/>
                  <a:pt x="215107" y="766450"/>
                  <a:pt x="215106" y="761059"/>
                </a:cubicBezTo>
                <a:cubicBezTo>
                  <a:pt x="215106" y="755668"/>
                  <a:pt x="217150" y="750533"/>
                  <a:pt x="220845" y="745862"/>
                </a:cubicBezTo>
                <a:lnTo>
                  <a:pt x="222040" y="744914"/>
                </a:lnTo>
                <a:lnTo>
                  <a:pt x="212480" y="737332"/>
                </a:lnTo>
                <a:cubicBezTo>
                  <a:pt x="208784" y="732661"/>
                  <a:pt x="206742" y="727526"/>
                  <a:pt x="206741" y="722135"/>
                </a:cubicBezTo>
                <a:lnTo>
                  <a:pt x="209332" y="715274"/>
                </a:lnTo>
                <a:lnTo>
                  <a:pt x="204389" y="711354"/>
                </a:lnTo>
                <a:cubicBezTo>
                  <a:pt x="200693" y="706683"/>
                  <a:pt x="198650" y="701547"/>
                  <a:pt x="198650" y="696156"/>
                </a:cubicBezTo>
                <a:cubicBezTo>
                  <a:pt x="198650" y="690766"/>
                  <a:pt x="200693" y="685630"/>
                  <a:pt x="204388" y="680959"/>
                </a:cubicBezTo>
                <a:lnTo>
                  <a:pt x="217401" y="670641"/>
                </a:lnTo>
                <a:lnTo>
                  <a:pt x="214983" y="662928"/>
                </a:lnTo>
                <a:cubicBezTo>
                  <a:pt x="214983" y="647056"/>
                  <a:pt x="224974" y="632685"/>
                  <a:pt x="241127" y="622283"/>
                </a:cubicBezTo>
                <a:lnTo>
                  <a:pt x="265322" y="611777"/>
                </a:lnTo>
                <a:lnTo>
                  <a:pt x="261974" y="611164"/>
                </a:lnTo>
                <a:cubicBezTo>
                  <a:pt x="227947" y="599561"/>
                  <a:pt x="201142" y="579124"/>
                  <a:pt x="187558" y="554425"/>
                </a:cubicBezTo>
                <a:lnTo>
                  <a:pt x="182706" y="534599"/>
                </a:lnTo>
                <a:lnTo>
                  <a:pt x="158974" y="517997"/>
                </a:lnTo>
                <a:cubicBezTo>
                  <a:pt x="138743" y="498217"/>
                  <a:pt x="123085" y="470662"/>
                  <a:pt x="114258" y="438611"/>
                </a:cubicBezTo>
                <a:lnTo>
                  <a:pt x="106419" y="369842"/>
                </a:lnTo>
                <a:lnTo>
                  <a:pt x="103970" y="370977"/>
                </a:lnTo>
                <a:cubicBezTo>
                  <a:pt x="54640" y="379521"/>
                  <a:pt x="8557" y="351276"/>
                  <a:pt x="1042" y="307890"/>
                </a:cubicBezTo>
                <a:cubicBezTo>
                  <a:pt x="-4593" y="275350"/>
                  <a:pt x="13066" y="243535"/>
                  <a:pt x="43060" y="226057"/>
                </a:cubicBezTo>
                <a:lnTo>
                  <a:pt x="62719" y="218942"/>
                </a:lnTo>
                <a:lnTo>
                  <a:pt x="55376" y="192462"/>
                </a:lnTo>
                <a:cubicBezTo>
                  <a:pt x="55497" y="180414"/>
                  <a:pt x="59096" y="168970"/>
                  <a:pt x="65503" y="158593"/>
                </a:cubicBezTo>
                <a:lnTo>
                  <a:pt x="84076" y="139674"/>
                </a:lnTo>
                <a:lnTo>
                  <a:pt x="73312" y="123926"/>
                </a:lnTo>
                <a:cubicBezTo>
                  <a:pt x="69341" y="113784"/>
                  <a:pt x="68136" y="103273"/>
                  <a:pt x="70229" y="92919"/>
                </a:cubicBezTo>
                <a:cubicBezTo>
                  <a:pt x="78604" y="51501"/>
                  <a:pt x="136574" y="28273"/>
                  <a:pt x="199712" y="41039"/>
                </a:cubicBezTo>
                <a:lnTo>
                  <a:pt x="219017" y="47677"/>
                </a:lnTo>
                <a:lnTo>
                  <a:pt x="247474" y="23090"/>
                </a:lnTo>
                <a:cubicBezTo>
                  <a:pt x="274684" y="5858"/>
                  <a:pt x="304477" y="-1596"/>
                  <a:pt x="330650" y="283"/>
                </a:cubicBezTo>
                <a:close/>
              </a:path>
            </a:pathLst>
          </a:cu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square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894" name="TextBox 893">
            <a:extLst>
              <a:ext uri="{FF2B5EF4-FFF2-40B4-BE49-F238E27FC236}">
                <a16:creationId xmlns:a16="http://schemas.microsoft.com/office/drawing/2014/main" id="{1068A9AA-C22E-F947-E07F-7506202822BB}"/>
              </a:ext>
            </a:extLst>
          </p:cNvPr>
          <p:cNvSpPr txBox="1"/>
          <p:nvPr/>
        </p:nvSpPr>
        <p:spPr bwMode="auto">
          <a:xfrm>
            <a:off x="8863577" y="1576813"/>
            <a:ext cx="11109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TROP-2</a:t>
            </a:r>
          </a:p>
        </p:txBody>
      </p:sp>
      <p:grpSp>
        <p:nvGrpSpPr>
          <p:cNvPr id="895" name="Group 894">
            <a:extLst>
              <a:ext uri="{FF2B5EF4-FFF2-40B4-BE49-F238E27FC236}">
                <a16:creationId xmlns:a16="http://schemas.microsoft.com/office/drawing/2014/main" id="{4F23D590-E88A-2F38-6270-9A571B8204FB}"/>
              </a:ext>
            </a:extLst>
          </p:cNvPr>
          <p:cNvGrpSpPr/>
          <p:nvPr/>
        </p:nvGrpSpPr>
        <p:grpSpPr>
          <a:xfrm>
            <a:off x="7324220" y="3508481"/>
            <a:ext cx="2249327" cy="551087"/>
            <a:chOff x="7324220" y="3553272"/>
            <a:chExt cx="2192597" cy="506296"/>
          </a:xfrm>
        </p:grpSpPr>
        <p:sp>
          <p:nvSpPr>
            <p:cNvPr id="896" name="Freeform: Shape 895">
              <a:extLst>
                <a:ext uri="{FF2B5EF4-FFF2-40B4-BE49-F238E27FC236}">
                  <a16:creationId xmlns:a16="http://schemas.microsoft.com/office/drawing/2014/main" id="{7CB97F9C-6EA1-BA3B-4C32-23584C055821}"/>
                </a:ext>
              </a:extLst>
            </p:cNvPr>
            <p:cNvSpPr/>
            <p:nvPr/>
          </p:nvSpPr>
          <p:spPr bwMode="auto">
            <a:xfrm>
              <a:off x="7407254" y="3553272"/>
              <a:ext cx="2109563" cy="506296"/>
            </a:xfrm>
            <a:custGeom>
              <a:avLst/>
              <a:gdLst>
                <a:gd name="connsiteX0" fmla="*/ 2109563 w 2109563"/>
                <a:gd name="connsiteY0" fmla="*/ 0 h 506296"/>
                <a:gd name="connsiteX1" fmla="*/ 1618610 w 2109563"/>
                <a:gd name="connsiteY1" fmla="*/ 240874 h 506296"/>
                <a:gd name="connsiteX2" fmla="*/ 668923 w 2109563"/>
                <a:gd name="connsiteY2" fmla="*/ 451064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18610 w 2109563"/>
                <a:gd name="connsiteY1" fmla="*/ 240874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33952 w 2109563"/>
                <a:gd name="connsiteY1" fmla="*/ 254683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33952 w 2109563"/>
                <a:gd name="connsiteY1" fmla="*/ 254683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33952 w 2109563"/>
                <a:gd name="connsiteY1" fmla="*/ 254683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33952 w 2109563"/>
                <a:gd name="connsiteY1" fmla="*/ 254683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  <a:gd name="connsiteX0" fmla="*/ 2109563 w 2109563"/>
                <a:gd name="connsiteY0" fmla="*/ 0 h 506296"/>
                <a:gd name="connsiteX1" fmla="*/ 1633952 w 2109563"/>
                <a:gd name="connsiteY1" fmla="*/ 254683 h 506296"/>
                <a:gd name="connsiteX2" fmla="*/ 713416 w 2109563"/>
                <a:gd name="connsiteY2" fmla="*/ 458735 h 506296"/>
                <a:gd name="connsiteX3" fmla="*/ 0 w 2109563"/>
                <a:gd name="connsiteY3" fmla="*/ 506296 h 506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09563" h="506296">
                  <a:moveTo>
                    <a:pt x="2109563" y="0"/>
                  </a:moveTo>
                  <a:cubicBezTo>
                    <a:pt x="1984140" y="82848"/>
                    <a:pt x="1904999" y="150611"/>
                    <a:pt x="1633952" y="254683"/>
                  </a:cubicBezTo>
                  <a:cubicBezTo>
                    <a:pt x="1362905" y="358755"/>
                    <a:pt x="1021733" y="415866"/>
                    <a:pt x="713416" y="458735"/>
                  </a:cubicBezTo>
                  <a:cubicBezTo>
                    <a:pt x="483538" y="490698"/>
                    <a:pt x="199577" y="500798"/>
                    <a:pt x="0" y="50629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897" name="Straight Arrow Connector 896">
              <a:extLst>
                <a:ext uri="{FF2B5EF4-FFF2-40B4-BE49-F238E27FC236}">
                  <a16:creationId xmlns:a16="http://schemas.microsoft.com/office/drawing/2014/main" id="{66ADA93C-C6A2-F7C0-F064-0DC69AF2140B}"/>
                </a:ext>
              </a:extLst>
            </p:cNvPr>
            <p:cNvCxnSpPr>
              <a:cxnSpLocks/>
              <a:stCxn id="896" idx="3"/>
            </p:cNvCxnSpPr>
            <p:nvPr/>
          </p:nvCxnSpPr>
          <p:spPr bwMode="auto">
            <a:xfrm flipH="1">
              <a:off x="7324220" y="4059568"/>
              <a:ext cx="83034" cy="0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898" name="Group 897">
            <a:extLst>
              <a:ext uri="{FF2B5EF4-FFF2-40B4-BE49-F238E27FC236}">
                <a16:creationId xmlns:a16="http://schemas.microsoft.com/office/drawing/2014/main" id="{E20E7CC9-E2B1-11D0-36BD-67F0BCDC41BA}"/>
              </a:ext>
            </a:extLst>
          </p:cNvPr>
          <p:cNvGrpSpPr/>
          <p:nvPr/>
        </p:nvGrpSpPr>
        <p:grpSpPr>
          <a:xfrm>
            <a:off x="8207821" y="2620671"/>
            <a:ext cx="523552" cy="625290"/>
            <a:chOff x="8193933" y="2629667"/>
            <a:chExt cx="523552" cy="625290"/>
          </a:xfrm>
        </p:grpSpPr>
        <p:grpSp>
          <p:nvGrpSpPr>
            <p:cNvPr id="899" name="Group 898">
              <a:extLst>
                <a:ext uri="{FF2B5EF4-FFF2-40B4-BE49-F238E27FC236}">
                  <a16:creationId xmlns:a16="http://schemas.microsoft.com/office/drawing/2014/main" id="{2631C25D-DACC-82AF-6F93-EF1F890C52B4}"/>
                </a:ext>
              </a:extLst>
            </p:cNvPr>
            <p:cNvGrpSpPr/>
            <p:nvPr/>
          </p:nvGrpSpPr>
          <p:grpSpPr>
            <a:xfrm>
              <a:off x="8193933" y="2629667"/>
              <a:ext cx="523552" cy="417898"/>
              <a:chOff x="8193933" y="2629667"/>
              <a:chExt cx="523552" cy="417898"/>
            </a:xfrm>
          </p:grpSpPr>
          <p:sp>
            <p:nvSpPr>
              <p:cNvPr id="903" name="Freeform: Shape 902">
                <a:extLst>
                  <a:ext uri="{FF2B5EF4-FFF2-40B4-BE49-F238E27FC236}">
                    <a16:creationId xmlns:a16="http://schemas.microsoft.com/office/drawing/2014/main" id="{2F704F67-CF0C-6BF0-918A-52305330F6B5}"/>
                  </a:ext>
                </a:extLst>
              </p:cNvPr>
              <p:cNvSpPr/>
              <p:nvPr/>
            </p:nvSpPr>
            <p:spPr bwMode="auto">
              <a:xfrm>
                <a:off x="8241874" y="2629667"/>
                <a:ext cx="475611" cy="374352"/>
              </a:xfrm>
              <a:custGeom>
                <a:avLst/>
                <a:gdLst>
                  <a:gd name="connsiteX0" fmla="*/ 475611 w 475611"/>
                  <a:gd name="connsiteY0" fmla="*/ 0 h 374352"/>
                  <a:gd name="connsiteX1" fmla="*/ 222463 w 475611"/>
                  <a:gd name="connsiteY1" fmla="*/ 211724 h 374352"/>
                  <a:gd name="connsiteX2" fmla="*/ 0 w 475611"/>
                  <a:gd name="connsiteY2" fmla="*/ 374352 h 374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75611" h="374352">
                    <a:moveTo>
                      <a:pt x="475611" y="0"/>
                    </a:moveTo>
                    <a:cubicBezTo>
                      <a:pt x="388671" y="74666"/>
                      <a:pt x="301731" y="149332"/>
                      <a:pt x="222463" y="211724"/>
                    </a:cubicBezTo>
                    <a:cubicBezTo>
                      <a:pt x="143195" y="274116"/>
                      <a:pt x="71597" y="324234"/>
                      <a:pt x="0" y="374352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cxnSp>
            <p:nvCxnSpPr>
              <p:cNvPr id="904" name="Straight Arrow Connector 903">
                <a:extLst>
                  <a:ext uri="{FF2B5EF4-FFF2-40B4-BE49-F238E27FC236}">
                    <a16:creationId xmlns:a16="http://schemas.microsoft.com/office/drawing/2014/main" id="{00433361-536F-EEA5-16B8-D36B5B5B6164}"/>
                  </a:ext>
                </a:extLst>
              </p:cNvPr>
              <p:cNvCxnSpPr>
                <a:cxnSpLocks/>
                <a:stCxn id="903" idx="2"/>
              </p:cNvCxnSpPr>
              <p:nvPr/>
            </p:nvCxnSpPr>
            <p:spPr bwMode="auto">
              <a:xfrm flipH="1">
                <a:off x="8193933" y="3004019"/>
                <a:ext cx="47941" cy="43546"/>
              </a:xfrm>
              <a:prstGeom prst="straightConnector1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</p:grpSp>
        <p:grpSp>
          <p:nvGrpSpPr>
            <p:cNvPr id="900" name="Group 899">
              <a:extLst>
                <a:ext uri="{FF2B5EF4-FFF2-40B4-BE49-F238E27FC236}">
                  <a16:creationId xmlns:a16="http://schemas.microsoft.com/office/drawing/2014/main" id="{FCBA73F4-A757-08B8-D7FB-52CB22E9BCF9}"/>
                </a:ext>
              </a:extLst>
            </p:cNvPr>
            <p:cNvGrpSpPr/>
            <p:nvPr/>
          </p:nvGrpSpPr>
          <p:grpSpPr>
            <a:xfrm>
              <a:off x="8398289" y="2799967"/>
              <a:ext cx="118212" cy="454990"/>
              <a:chOff x="8398289" y="2799967"/>
              <a:chExt cx="118212" cy="454990"/>
            </a:xfrm>
          </p:grpSpPr>
          <p:sp>
            <p:nvSpPr>
              <p:cNvPr id="901" name="Freeform: Shape 900">
                <a:extLst>
                  <a:ext uri="{FF2B5EF4-FFF2-40B4-BE49-F238E27FC236}">
                    <a16:creationId xmlns:a16="http://schemas.microsoft.com/office/drawing/2014/main" id="{C4038BD9-3019-AA4C-E84C-CEBAC729B691}"/>
                  </a:ext>
                </a:extLst>
              </p:cNvPr>
              <p:cNvSpPr/>
              <p:nvPr/>
            </p:nvSpPr>
            <p:spPr bwMode="auto">
              <a:xfrm>
                <a:off x="8398366" y="2799967"/>
                <a:ext cx="118135" cy="371283"/>
              </a:xfrm>
              <a:custGeom>
                <a:avLst/>
                <a:gdLst>
                  <a:gd name="connsiteX0" fmla="*/ 118135 w 118135"/>
                  <a:gd name="connsiteY0" fmla="*/ 0 h 371283"/>
                  <a:gd name="connsiteX1" fmla="*/ 35287 w 118135"/>
                  <a:gd name="connsiteY1" fmla="*/ 164162 h 371283"/>
                  <a:gd name="connsiteX2" fmla="*/ 0 w 118135"/>
                  <a:gd name="connsiteY2" fmla="*/ 371283 h 371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8135" h="371283">
                    <a:moveTo>
                      <a:pt x="118135" y="0"/>
                    </a:moveTo>
                    <a:cubicBezTo>
                      <a:pt x="86555" y="51141"/>
                      <a:pt x="54976" y="102282"/>
                      <a:pt x="35287" y="164162"/>
                    </a:cubicBezTo>
                    <a:cubicBezTo>
                      <a:pt x="15598" y="226042"/>
                      <a:pt x="7799" y="298662"/>
                      <a:pt x="0" y="371283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endParaRPr>
              </a:p>
            </p:txBody>
          </p:sp>
          <p:cxnSp>
            <p:nvCxnSpPr>
              <p:cNvPr id="902" name="Straight Arrow Connector 901">
                <a:extLst>
                  <a:ext uri="{FF2B5EF4-FFF2-40B4-BE49-F238E27FC236}">
                    <a16:creationId xmlns:a16="http://schemas.microsoft.com/office/drawing/2014/main" id="{BE61AA83-E46A-FD63-4DF8-DE89615B760D}"/>
                  </a:ext>
                </a:extLst>
              </p:cNvPr>
              <p:cNvCxnSpPr>
                <a:cxnSpLocks/>
                <a:stCxn id="901" idx="2"/>
              </p:cNvCxnSpPr>
              <p:nvPr/>
            </p:nvCxnSpPr>
            <p:spPr bwMode="auto">
              <a:xfrm flipH="1">
                <a:off x="8398289" y="3171250"/>
                <a:ext cx="77" cy="83707"/>
              </a:xfrm>
              <a:prstGeom prst="straightConnector1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</p:grpSp>
      </p:grpSp>
      <p:sp>
        <p:nvSpPr>
          <p:cNvPr id="905" name="TextBox 904">
            <a:extLst>
              <a:ext uri="{FF2B5EF4-FFF2-40B4-BE49-F238E27FC236}">
                <a16:creationId xmlns:a16="http://schemas.microsoft.com/office/drawing/2014/main" id="{7D911962-129D-FF00-9E16-264E0F237178}"/>
              </a:ext>
            </a:extLst>
          </p:cNvPr>
          <p:cNvSpPr txBox="1"/>
          <p:nvPr/>
        </p:nvSpPr>
        <p:spPr bwMode="auto">
          <a:xfrm>
            <a:off x="5933051" y="3632759"/>
            <a:ext cx="14647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Cell cycle progression</a:t>
            </a:r>
          </a:p>
        </p:txBody>
      </p:sp>
      <p:grpSp>
        <p:nvGrpSpPr>
          <p:cNvPr id="906" name="Group 905">
            <a:extLst>
              <a:ext uri="{FF2B5EF4-FFF2-40B4-BE49-F238E27FC236}">
                <a16:creationId xmlns:a16="http://schemas.microsoft.com/office/drawing/2014/main" id="{4C586312-891D-1D9A-AF68-00EB2B8C7F46}"/>
              </a:ext>
            </a:extLst>
          </p:cNvPr>
          <p:cNvGrpSpPr/>
          <p:nvPr/>
        </p:nvGrpSpPr>
        <p:grpSpPr>
          <a:xfrm>
            <a:off x="9155644" y="5209931"/>
            <a:ext cx="1153301" cy="282879"/>
            <a:chOff x="9265370" y="5080563"/>
            <a:chExt cx="787720" cy="282879"/>
          </a:xfrm>
        </p:grpSpPr>
        <p:sp>
          <p:nvSpPr>
            <p:cNvPr id="907" name="Oval 906">
              <a:extLst>
                <a:ext uri="{FF2B5EF4-FFF2-40B4-BE49-F238E27FC236}">
                  <a16:creationId xmlns:a16="http://schemas.microsoft.com/office/drawing/2014/main" id="{427FA7C9-D271-4215-6F6F-CC3724193442}"/>
                </a:ext>
              </a:extLst>
            </p:cNvPr>
            <p:cNvSpPr/>
            <p:nvPr/>
          </p:nvSpPr>
          <p:spPr bwMode="auto">
            <a:xfrm>
              <a:off x="9297457" y="5096518"/>
              <a:ext cx="717666" cy="266924"/>
            </a:xfrm>
            <a:prstGeom prst="ellipse">
              <a:avLst/>
            </a:pr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08" name="TextBox 907">
              <a:extLst>
                <a:ext uri="{FF2B5EF4-FFF2-40B4-BE49-F238E27FC236}">
                  <a16:creationId xmlns:a16="http://schemas.microsoft.com/office/drawing/2014/main" id="{45C6DD78-3CAC-9B38-73F7-377064AD3EA6}"/>
                </a:ext>
              </a:extLst>
            </p:cNvPr>
            <p:cNvSpPr txBox="1"/>
            <p:nvPr/>
          </p:nvSpPr>
          <p:spPr bwMode="auto">
            <a:xfrm>
              <a:off x="9265370" y="5080563"/>
              <a:ext cx="78772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l-GR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Poppins" pitchFamily="2" charset="77"/>
                </a:rPr>
                <a:t>β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-catenin</a:t>
              </a:r>
            </a:p>
          </p:txBody>
        </p:sp>
      </p:grpSp>
      <p:grpSp>
        <p:nvGrpSpPr>
          <p:cNvPr id="909" name="Group 908">
            <a:extLst>
              <a:ext uri="{FF2B5EF4-FFF2-40B4-BE49-F238E27FC236}">
                <a16:creationId xmlns:a16="http://schemas.microsoft.com/office/drawing/2014/main" id="{25FDF9D9-D3E0-0598-9682-B57AF2350CFE}"/>
              </a:ext>
            </a:extLst>
          </p:cNvPr>
          <p:cNvGrpSpPr/>
          <p:nvPr/>
        </p:nvGrpSpPr>
        <p:grpSpPr>
          <a:xfrm>
            <a:off x="7520302" y="5729295"/>
            <a:ext cx="1153301" cy="282879"/>
            <a:chOff x="9265370" y="5080563"/>
            <a:chExt cx="787720" cy="282879"/>
          </a:xfrm>
        </p:grpSpPr>
        <p:sp>
          <p:nvSpPr>
            <p:cNvPr id="910" name="Oval 909">
              <a:extLst>
                <a:ext uri="{FF2B5EF4-FFF2-40B4-BE49-F238E27FC236}">
                  <a16:creationId xmlns:a16="http://schemas.microsoft.com/office/drawing/2014/main" id="{250841C5-3E0F-8ADB-0237-818083532E3C}"/>
                </a:ext>
              </a:extLst>
            </p:cNvPr>
            <p:cNvSpPr/>
            <p:nvPr/>
          </p:nvSpPr>
          <p:spPr bwMode="auto">
            <a:xfrm>
              <a:off x="9297457" y="5096518"/>
              <a:ext cx="717666" cy="266924"/>
            </a:xfrm>
            <a:prstGeom prst="ellipse">
              <a:avLst/>
            </a:pr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11" name="TextBox 910">
              <a:extLst>
                <a:ext uri="{FF2B5EF4-FFF2-40B4-BE49-F238E27FC236}">
                  <a16:creationId xmlns:a16="http://schemas.microsoft.com/office/drawing/2014/main" id="{5C6BFC97-E9A8-F150-AFC7-F03357BDC474}"/>
                </a:ext>
              </a:extLst>
            </p:cNvPr>
            <p:cNvSpPr txBox="1"/>
            <p:nvPr/>
          </p:nvSpPr>
          <p:spPr bwMode="auto">
            <a:xfrm>
              <a:off x="9265370" y="5080563"/>
              <a:ext cx="78772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l-GR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Poppins" pitchFamily="2" charset="77"/>
                </a:rPr>
                <a:t>β</a:t>
              </a: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-catenin</a:t>
              </a:r>
            </a:p>
          </p:txBody>
        </p:sp>
      </p:grpSp>
      <p:grpSp>
        <p:nvGrpSpPr>
          <p:cNvPr id="912" name="Group 911">
            <a:extLst>
              <a:ext uri="{FF2B5EF4-FFF2-40B4-BE49-F238E27FC236}">
                <a16:creationId xmlns:a16="http://schemas.microsoft.com/office/drawing/2014/main" id="{9B9560DE-6CF9-4A1C-E3B3-F2FC45B1D642}"/>
              </a:ext>
            </a:extLst>
          </p:cNvPr>
          <p:cNvGrpSpPr/>
          <p:nvPr/>
        </p:nvGrpSpPr>
        <p:grpSpPr>
          <a:xfrm>
            <a:off x="8696459" y="3384148"/>
            <a:ext cx="554483" cy="280459"/>
            <a:chOff x="9866406" y="3004455"/>
            <a:chExt cx="554483" cy="280459"/>
          </a:xfrm>
        </p:grpSpPr>
        <p:sp>
          <p:nvSpPr>
            <p:cNvPr id="913" name="Rectangle: Rounded Corners 912">
              <a:extLst>
                <a:ext uri="{FF2B5EF4-FFF2-40B4-BE49-F238E27FC236}">
                  <a16:creationId xmlns:a16="http://schemas.microsoft.com/office/drawing/2014/main" id="{C2EB4C95-C834-D2E8-049B-50FAE778416C}"/>
                </a:ext>
              </a:extLst>
            </p:cNvPr>
            <p:cNvSpPr/>
            <p:nvPr/>
          </p:nvSpPr>
          <p:spPr bwMode="auto">
            <a:xfrm>
              <a:off x="9878141" y="3004455"/>
              <a:ext cx="453125" cy="262912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14" name="TextBox 913">
              <a:extLst>
                <a:ext uri="{FF2B5EF4-FFF2-40B4-BE49-F238E27FC236}">
                  <a16:creationId xmlns:a16="http://schemas.microsoft.com/office/drawing/2014/main" id="{71481794-0276-B9BD-00C3-36DF91D94C4E}"/>
                </a:ext>
              </a:extLst>
            </p:cNvPr>
            <p:cNvSpPr txBox="1"/>
            <p:nvPr/>
          </p:nvSpPr>
          <p:spPr bwMode="auto">
            <a:xfrm>
              <a:off x="9866406" y="3007915"/>
              <a:ext cx="554483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ERK1</a:t>
              </a:r>
            </a:p>
          </p:txBody>
        </p:sp>
      </p:grpSp>
      <p:grpSp>
        <p:nvGrpSpPr>
          <p:cNvPr id="915" name="Group 914">
            <a:extLst>
              <a:ext uri="{FF2B5EF4-FFF2-40B4-BE49-F238E27FC236}">
                <a16:creationId xmlns:a16="http://schemas.microsoft.com/office/drawing/2014/main" id="{A78027FD-7DA8-872B-F9A6-A2B23228B7B5}"/>
              </a:ext>
            </a:extLst>
          </p:cNvPr>
          <p:cNvGrpSpPr/>
          <p:nvPr/>
        </p:nvGrpSpPr>
        <p:grpSpPr>
          <a:xfrm>
            <a:off x="9597355" y="3504793"/>
            <a:ext cx="399677" cy="211325"/>
            <a:chOff x="9633419" y="3528725"/>
            <a:chExt cx="363613" cy="187394"/>
          </a:xfrm>
        </p:grpSpPr>
        <p:sp>
          <p:nvSpPr>
            <p:cNvPr id="916" name="Freeform: Shape 915">
              <a:extLst>
                <a:ext uri="{FF2B5EF4-FFF2-40B4-BE49-F238E27FC236}">
                  <a16:creationId xmlns:a16="http://schemas.microsoft.com/office/drawing/2014/main" id="{93C96E4A-7A74-E9C7-FD52-1452FBB07E82}"/>
                </a:ext>
              </a:extLst>
            </p:cNvPr>
            <p:cNvSpPr/>
            <p:nvPr/>
          </p:nvSpPr>
          <p:spPr bwMode="auto">
            <a:xfrm>
              <a:off x="9633419" y="3528725"/>
              <a:ext cx="280764" cy="176436"/>
            </a:xfrm>
            <a:custGeom>
              <a:avLst/>
              <a:gdLst>
                <a:gd name="connsiteX0" fmla="*/ 0 w 280764"/>
                <a:gd name="connsiteY0" fmla="*/ 0 h 176436"/>
                <a:gd name="connsiteX1" fmla="*/ 115067 w 280764"/>
                <a:gd name="connsiteY1" fmla="*/ 108930 h 176436"/>
                <a:gd name="connsiteX2" fmla="*/ 280764 w 280764"/>
                <a:gd name="connsiteY2" fmla="*/ 176436 h 17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0764" h="176436">
                  <a:moveTo>
                    <a:pt x="0" y="0"/>
                  </a:moveTo>
                  <a:cubicBezTo>
                    <a:pt x="34136" y="39762"/>
                    <a:pt x="68273" y="79524"/>
                    <a:pt x="115067" y="108930"/>
                  </a:cubicBezTo>
                  <a:cubicBezTo>
                    <a:pt x="161861" y="138336"/>
                    <a:pt x="221312" y="157386"/>
                    <a:pt x="280764" y="176436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17" name="Straight Arrow Connector 916">
              <a:extLst>
                <a:ext uri="{FF2B5EF4-FFF2-40B4-BE49-F238E27FC236}">
                  <a16:creationId xmlns:a16="http://schemas.microsoft.com/office/drawing/2014/main" id="{CEB9E6E6-F7D5-C2EC-31C0-D4988C6A45DF}"/>
                </a:ext>
              </a:extLst>
            </p:cNvPr>
            <p:cNvCxnSpPr>
              <a:cxnSpLocks/>
              <a:stCxn id="916" idx="2"/>
            </p:cNvCxnSpPr>
            <p:nvPr/>
          </p:nvCxnSpPr>
          <p:spPr bwMode="auto">
            <a:xfrm>
              <a:off x="9914183" y="3705161"/>
              <a:ext cx="82849" cy="10958"/>
            </a:xfrm>
            <a:prstGeom prst="straightConnector1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918" name="TextBox 917">
            <a:extLst>
              <a:ext uri="{FF2B5EF4-FFF2-40B4-BE49-F238E27FC236}">
                <a16:creationId xmlns:a16="http://schemas.microsoft.com/office/drawing/2014/main" id="{8E77083C-F5AD-F9F5-CAE9-593876185A86}"/>
              </a:ext>
            </a:extLst>
          </p:cNvPr>
          <p:cNvSpPr txBox="1"/>
          <p:nvPr/>
        </p:nvSpPr>
        <p:spPr bwMode="auto">
          <a:xfrm>
            <a:off x="9070858" y="5707993"/>
            <a:ext cx="16252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Cell growth</a:t>
            </a:r>
          </a:p>
        </p:txBody>
      </p:sp>
      <p:sp>
        <p:nvSpPr>
          <p:cNvPr id="919" name="TextBox 918">
            <a:extLst>
              <a:ext uri="{FF2B5EF4-FFF2-40B4-BE49-F238E27FC236}">
                <a16:creationId xmlns:a16="http://schemas.microsoft.com/office/drawing/2014/main" id="{69419B7D-75F1-BAD7-74E4-37E98DBA4211}"/>
              </a:ext>
            </a:extLst>
          </p:cNvPr>
          <p:cNvSpPr txBox="1"/>
          <p:nvPr/>
        </p:nvSpPr>
        <p:spPr bwMode="auto">
          <a:xfrm>
            <a:off x="10285787" y="5332468"/>
            <a:ext cx="1162231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Cell survival</a:t>
            </a:r>
          </a:p>
        </p:txBody>
      </p:sp>
      <p:grpSp>
        <p:nvGrpSpPr>
          <p:cNvPr id="920" name="Group 919">
            <a:extLst>
              <a:ext uri="{FF2B5EF4-FFF2-40B4-BE49-F238E27FC236}">
                <a16:creationId xmlns:a16="http://schemas.microsoft.com/office/drawing/2014/main" id="{2EDA8233-C20D-FF5D-536C-7FDB8F5488EB}"/>
              </a:ext>
            </a:extLst>
          </p:cNvPr>
          <p:cNvGrpSpPr/>
          <p:nvPr/>
        </p:nvGrpSpPr>
        <p:grpSpPr>
          <a:xfrm>
            <a:off x="7875863" y="2541654"/>
            <a:ext cx="610586" cy="369332"/>
            <a:chOff x="7485926" y="2298969"/>
            <a:chExt cx="555079" cy="369332"/>
          </a:xfrm>
        </p:grpSpPr>
        <p:sp>
          <p:nvSpPr>
            <p:cNvPr id="921" name="Oval 920">
              <a:extLst>
                <a:ext uri="{FF2B5EF4-FFF2-40B4-BE49-F238E27FC236}">
                  <a16:creationId xmlns:a16="http://schemas.microsoft.com/office/drawing/2014/main" id="{60E9A3F1-53D3-04CB-F0F3-2BA9C12C931E}"/>
                </a:ext>
              </a:extLst>
            </p:cNvPr>
            <p:cNvSpPr/>
            <p:nvPr/>
          </p:nvSpPr>
          <p:spPr bwMode="auto">
            <a:xfrm>
              <a:off x="7536226" y="2298969"/>
              <a:ext cx="361644" cy="369332"/>
            </a:xfrm>
            <a:prstGeom prst="ellipse">
              <a:avLst/>
            </a:prstGeom>
            <a:solidFill>
              <a:schemeClr val="accent5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22" name="TextBox 921">
              <a:extLst>
                <a:ext uri="{FF2B5EF4-FFF2-40B4-BE49-F238E27FC236}">
                  <a16:creationId xmlns:a16="http://schemas.microsoft.com/office/drawing/2014/main" id="{5D770551-2BB9-79AF-2D00-E476273BA4C1}"/>
                </a:ext>
              </a:extLst>
            </p:cNvPr>
            <p:cNvSpPr txBox="1"/>
            <p:nvPr/>
          </p:nvSpPr>
          <p:spPr bwMode="auto">
            <a:xfrm>
              <a:off x="7485926" y="2354742"/>
              <a:ext cx="55507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Ca</a:t>
              </a:r>
              <a:r>
                <a:rPr kumimoji="0" lang="en-US" sz="1200" b="0" i="0" u="none" strike="noStrike" kern="1200" cap="none" spc="0" normalizeH="0" baseline="3000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2+</a:t>
              </a:r>
            </a:p>
          </p:txBody>
        </p:sp>
      </p:grpSp>
      <p:sp>
        <p:nvSpPr>
          <p:cNvPr id="923" name="Oval 922">
            <a:extLst>
              <a:ext uri="{FF2B5EF4-FFF2-40B4-BE49-F238E27FC236}">
                <a16:creationId xmlns:a16="http://schemas.microsoft.com/office/drawing/2014/main" id="{F9BA27FE-0F02-FD05-994E-F3A6562F6220}"/>
              </a:ext>
            </a:extLst>
          </p:cNvPr>
          <p:cNvSpPr/>
          <p:nvPr/>
        </p:nvSpPr>
        <p:spPr bwMode="auto">
          <a:xfrm>
            <a:off x="9383337" y="2387437"/>
            <a:ext cx="676464" cy="365255"/>
          </a:xfrm>
          <a:prstGeom prst="ellipse">
            <a:avLst/>
          </a:prstGeom>
          <a:solidFill>
            <a:schemeClr val="tx2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p27</a:t>
            </a:r>
          </a:p>
        </p:txBody>
      </p:sp>
      <p:grpSp>
        <p:nvGrpSpPr>
          <p:cNvPr id="924" name="Group 923">
            <a:extLst>
              <a:ext uri="{FF2B5EF4-FFF2-40B4-BE49-F238E27FC236}">
                <a16:creationId xmlns:a16="http://schemas.microsoft.com/office/drawing/2014/main" id="{6BE009D2-ED5E-A69E-B0F9-84FADEF583F5}"/>
              </a:ext>
            </a:extLst>
          </p:cNvPr>
          <p:cNvGrpSpPr/>
          <p:nvPr/>
        </p:nvGrpSpPr>
        <p:grpSpPr>
          <a:xfrm>
            <a:off x="8726027" y="2928973"/>
            <a:ext cx="643540" cy="523220"/>
            <a:chOff x="8735609" y="2902984"/>
            <a:chExt cx="643540" cy="523220"/>
          </a:xfrm>
        </p:grpSpPr>
        <p:sp>
          <p:nvSpPr>
            <p:cNvPr id="925" name="Rectangle: Rounded Corners 924">
              <a:extLst>
                <a:ext uri="{FF2B5EF4-FFF2-40B4-BE49-F238E27FC236}">
                  <a16:creationId xmlns:a16="http://schemas.microsoft.com/office/drawing/2014/main" id="{0212CF27-504C-2598-8394-69AC3D091BF7}"/>
                </a:ext>
              </a:extLst>
            </p:cNvPr>
            <p:cNvSpPr/>
            <p:nvPr/>
          </p:nvSpPr>
          <p:spPr bwMode="auto">
            <a:xfrm>
              <a:off x="8770903" y="2909066"/>
              <a:ext cx="470430" cy="276999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26" name="TextBox 925">
              <a:extLst>
                <a:ext uri="{FF2B5EF4-FFF2-40B4-BE49-F238E27FC236}">
                  <a16:creationId xmlns:a16="http://schemas.microsoft.com/office/drawing/2014/main" id="{C25D5AEC-66CB-F4A3-7D55-75D4C2DAB2D4}"/>
                </a:ext>
              </a:extLst>
            </p:cNvPr>
            <p:cNvSpPr txBox="1"/>
            <p:nvPr/>
          </p:nvSpPr>
          <p:spPr bwMode="auto">
            <a:xfrm>
              <a:off x="8735609" y="2902984"/>
              <a:ext cx="6435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MAPK</a:t>
              </a:r>
            </a:p>
          </p:txBody>
        </p:sp>
      </p:grpSp>
      <p:grpSp>
        <p:nvGrpSpPr>
          <p:cNvPr id="927" name="Group 926">
            <a:extLst>
              <a:ext uri="{FF2B5EF4-FFF2-40B4-BE49-F238E27FC236}">
                <a16:creationId xmlns:a16="http://schemas.microsoft.com/office/drawing/2014/main" id="{366632D6-7200-82DE-FB59-C24C92809AD6}"/>
              </a:ext>
            </a:extLst>
          </p:cNvPr>
          <p:cNvGrpSpPr/>
          <p:nvPr/>
        </p:nvGrpSpPr>
        <p:grpSpPr>
          <a:xfrm>
            <a:off x="7409918" y="3017043"/>
            <a:ext cx="977697" cy="301812"/>
            <a:chOff x="7425854" y="3014621"/>
            <a:chExt cx="977697" cy="301812"/>
          </a:xfrm>
        </p:grpSpPr>
        <p:sp>
          <p:nvSpPr>
            <p:cNvPr id="928" name="Rectangle: Rounded Corners 927">
              <a:extLst>
                <a:ext uri="{FF2B5EF4-FFF2-40B4-BE49-F238E27FC236}">
                  <a16:creationId xmlns:a16="http://schemas.microsoft.com/office/drawing/2014/main" id="{A64E39B8-3872-627A-616B-7A67EA95CA9E}"/>
                </a:ext>
              </a:extLst>
            </p:cNvPr>
            <p:cNvSpPr/>
            <p:nvPr/>
          </p:nvSpPr>
          <p:spPr bwMode="auto">
            <a:xfrm>
              <a:off x="7425854" y="3014621"/>
              <a:ext cx="838369" cy="27804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29" name="TextBox 928">
              <a:extLst>
                <a:ext uri="{FF2B5EF4-FFF2-40B4-BE49-F238E27FC236}">
                  <a16:creationId xmlns:a16="http://schemas.microsoft.com/office/drawing/2014/main" id="{101FF829-0ED7-B83C-A225-DFF8085929EF}"/>
                </a:ext>
              </a:extLst>
            </p:cNvPr>
            <p:cNvSpPr txBox="1"/>
            <p:nvPr/>
          </p:nvSpPr>
          <p:spPr bwMode="auto">
            <a:xfrm>
              <a:off x="7491890" y="3039434"/>
              <a:ext cx="91166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Cyclin E</a:t>
              </a:r>
            </a:p>
          </p:txBody>
        </p:sp>
      </p:grpSp>
      <p:grpSp>
        <p:nvGrpSpPr>
          <p:cNvPr id="930" name="Group 929">
            <a:extLst>
              <a:ext uri="{FF2B5EF4-FFF2-40B4-BE49-F238E27FC236}">
                <a16:creationId xmlns:a16="http://schemas.microsoft.com/office/drawing/2014/main" id="{C860592C-24D1-D436-0A1B-4BF424773581}"/>
              </a:ext>
            </a:extLst>
          </p:cNvPr>
          <p:cNvGrpSpPr/>
          <p:nvPr/>
        </p:nvGrpSpPr>
        <p:grpSpPr>
          <a:xfrm>
            <a:off x="7888439" y="3308894"/>
            <a:ext cx="956915" cy="295244"/>
            <a:chOff x="7468276" y="3024895"/>
            <a:chExt cx="956915" cy="295244"/>
          </a:xfrm>
        </p:grpSpPr>
        <p:sp>
          <p:nvSpPr>
            <p:cNvPr id="931" name="Rectangle: Rounded Corners 930">
              <a:extLst>
                <a:ext uri="{FF2B5EF4-FFF2-40B4-BE49-F238E27FC236}">
                  <a16:creationId xmlns:a16="http://schemas.microsoft.com/office/drawing/2014/main" id="{3D84B1CB-BFE9-61EB-1266-BAD6E5F83BE6}"/>
                </a:ext>
              </a:extLst>
            </p:cNvPr>
            <p:cNvSpPr/>
            <p:nvPr/>
          </p:nvSpPr>
          <p:spPr bwMode="auto">
            <a:xfrm>
              <a:off x="7480800" y="3024895"/>
              <a:ext cx="752601" cy="27804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32" name="TextBox 931">
              <a:extLst>
                <a:ext uri="{FF2B5EF4-FFF2-40B4-BE49-F238E27FC236}">
                  <a16:creationId xmlns:a16="http://schemas.microsoft.com/office/drawing/2014/main" id="{95DE79D7-707F-3D17-3EBD-F6D2E4811D78}"/>
                </a:ext>
              </a:extLst>
            </p:cNvPr>
            <p:cNvSpPr txBox="1"/>
            <p:nvPr/>
          </p:nvSpPr>
          <p:spPr bwMode="auto">
            <a:xfrm>
              <a:off x="7468276" y="3043140"/>
              <a:ext cx="9569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Cyclin D</a:t>
              </a:r>
            </a:p>
          </p:txBody>
        </p:sp>
      </p:grpSp>
      <p:sp>
        <p:nvSpPr>
          <p:cNvPr id="933" name="Oval 932">
            <a:extLst>
              <a:ext uri="{FF2B5EF4-FFF2-40B4-BE49-F238E27FC236}">
                <a16:creationId xmlns:a16="http://schemas.microsoft.com/office/drawing/2014/main" id="{4A0A93BB-41B2-B091-ABBD-52412461107D}"/>
              </a:ext>
            </a:extLst>
          </p:cNvPr>
          <p:cNvSpPr/>
          <p:nvPr/>
        </p:nvSpPr>
        <p:spPr bwMode="auto">
          <a:xfrm>
            <a:off x="10051476" y="3600299"/>
            <a:ext cx="708458" cy="351685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34" name="TextBox 933">
            <a:extLst>
              <a:ext uri="{FF2B5EF4-FFF2-40B4-BE49-F238E27FC236}">
                <a16:creationId xmlns:a16="http://schemas.microsoft.com/office/drawing/2014/main" id="{5455514A-BBEA-0429-2E16-F987015FB82B}"/>
              </a:ext>
            </a:extLst>
          </p:cNvPr>
          <p:cNvSpPr txBox="1"/>
          <p:nvPr/>
        </p:nvSpPr>
        <p:spPr bwMode="auto">
          <a:xfrm>
            <a:off x="10018677" y="3654059"/>
            <a:ext cx="10690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FOXO3a</a:t>
            </a:r>
          </a:p>
        </p:txBody>
      </p:sp>
      <p:sp>
        <p:nvSpPr>
          <p:cNvPr id="935" name="Oval 934">
            <a:extLst>
              <a:ext uri="{FF2B5EF4-FFF2-40B4-BE49-F238E27FC236}">
                <a16:creationId xmlns:a16="http://schemas.microsoft.com/office/drawing/2014/main" id="{F3737C53-68D2-8B63-74D2-85241FB094AB}"/>
              </a:ext>
            </a:extLst>
          </p:cNvPr>
          <p:cNvSpPr/>
          <p:nvPr/>
        </p:nvSpPr>
        <p:spPr bwMode="auto">
          <a:xfrm>
            <a:off x="8576577" y="3546503"/>
            <a:ext cx="194053" cy="194053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</a:t>
            </a:r>
          </a:p>
        </p:txBody>
      </p:sp>
      <p:grpSp>
        <p:nvGrpSpPr>
          <p:cNvPr id="936" name="Group 935">
            <a:extLst>
              <a:ext uri="{FF2B5EF4-FFF2-40B4-BE49-F238E27FC236}">
                <a16:creationId xmlns:a16="http://schemas.microsoft.com/office/drawing/2014/main" id="{60BA2F73-E4F9-5B4E-24E2-D874DB0B24B8}"/>
              </a:ext>
            </a:extLst>
          </p:cNvPr>
          <p:cNvGrpSpPr/>
          <p:nvPr/>
        </p:nvGrpSpPr>
        <p:grpSpPr>
          <a:xfrm>
            <a:off x="9311687" y="3260940"/>
            <a:ext cx="609931" cy="289501"/>
            <a:chOff x="9819889" y="3004455"/>
            <a:chExt cx="609931" cy="289501"/>
          </a:xfrm>
        </p:grpSpPr>
        <p:sp>
          <p:nvSpPr>
            <p:cNvPr id="937" name="Rectangle: Rounded Corners 936">
              <a:extLst>
                <a:ext uri="{FF2B5EF4-FFF2-40B4-BE49-F238E27FC236}">
                  <a16:creationId xmlns:a16="http://schemas.microsoft.com/office/drawing/2014/main" id="{AE90F9B2-13DA-0DD4-6A1C-E50A94775CAC}"/>
                </a:ext>
              </a:extLst>
            </p:cNvPr>
            <p:cNvSpPr/>
            <p:nvPr/>
          </p:nvSpPr>
          <p:spPr bwMode="auto">
            <a:xfrm>
              <a:off x="9878141" y="3004455"/>
              <a:ext cx="453125" cy="262912"/>
            </a:xfrm>
            <a:prstGeom prst="roundRect">
              <a:avLst/>
            </a:prstGeom>
            <a:solidFill>
              <a:schemeClr val="accent3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38" name="TextBox 937">
              <a:extLst>
                <a:ext uri="{FF2B5EF4-FFF2-40B4-BE49-F238E27FC236}">
                  <a16:creationId xmlns:a16="http://schemas.microsoft.com/office/drawing/2014/main" id="{3AF6EF75-60C2-8A82-BA9A-6ED52B784630}"/>
                </a:ext>
              </a:extLst>
            </p:cNvPr>
            <p:cNvSpPr txBox="1"/>
            <p:nvPr/>
          </p:nvSpPr>
          <p:spPr bwMode="auto">
            <a:xfrm>
              <a:off x="9819889" y="3016957"/>
              <a:ext cx="609931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ERK2</a:t>
              </a:r>
            </a:p>
          </p:txBody>
        </p:sp>
      </p:grpSp>
      <p:sp>
        <p:nvSpPr>
          <p:cNvPr id="939" name="Oval 938">
            <a:extLst>
              <a:ext uri="{FF2B5EF4-FFF2-40B4-BE49-F238E27FC236}">
                <a16:creationId xmlns:a16="http://schemas.microsoft.com/office/drawing/2014/main" id="{F3ECEB65-E9F0-D703-32F3-71A680381BA8}"/>
              </a:ext>
            </a:extLst>
          </p:cNvPr>
          <p:cNvSpPr/>
          <p:nvPr/>
        </p:nvSpPr>
        <p:spPr bwMode="auto">
          <a:xfrm>
            <a:off x="10696094" y="3796326"/>
            <a:ext cx="194053" cy="194053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</a:t>
            </a:r>
          </a:p>
        </p:txBody>
      </p:sp>
      <p:sp>
        <p:nvSpPr>
          <p:cNvPr id="940" name="Oval 939">
            <a:extLst>
              <a:ext uri="{FF2B5EF4-FFF2-40B4-BE49-F238E27FC236}">
                <a16:creationId xmlns:a16="http://schemas.microsoft.com/office/drawing/2014/main" id="{4C6DB2B1-4608-16D6-952C-B0B17135FD9A}"/>
              </a:ext>
            </a:extLst>
          </p:cNvPr>
          <p:cNvSpPr/>
          <p:nvPr/>
        </p:nvSpPr>
        <p:spPr bwMode="auto">
          <a:xfrm>
            <a:off x="9753624" y="3419711"/>
            <a:ext cx="194053" cy="194053"/>
          </a:xfrm>
          <a:prstGeom prst="ellipse">
            <a:avLst/>
          </a:prstGeom>
          <a:solidFill>
            <a:schemeClr val="accent3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</a:t>
            </a:r>
          </a:p>
        </p:txBody>
      </p:sp>
      <p:sp>
        <p:nvSpPr>
          <p:cNvPr id="941" name="TextBox 940">
            <a:extLst>
              <a:ext uri="{FF2B5EF4-FFF2-40B4-BE49-F238E27FC236}">
                <a16:creationId xmlns:a16="http://schemas.microsoft.com/office/drawing/2014/main" id="{0C066DB2-C2D6-94DB-4D02-48BFDA18DFAD}"/>
              </a:ext>
            </a:extLst>
          </p:cNvPr>
          <p:cNvSpPr txBox="1"/>
          <p:nvPr/>
        </p:nvSpPr>
        <p:spPr bwMode="auto">
          <a:xfrm>
            <a:off x="5506948" y="4194421"/>
            <a:ext cx="19116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Invasion metastasis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via MMPs,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Pdpn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, Ezrin, CD44,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etc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42" name="TextBox 941">
            <a:extLst>
              <a:ext uri="{FF2B5EF4-FFF2-40B4-BE49-F238E27FC236}">
                <a16:creationId xmlns:a16="http://schemas.microsoft.com/office/drawing/2014/main" id="{7BCCCC01-FF21-5605-513E-B29924FA35DC}"/>
              </a:ext>
            </a:extLst>
          </p:cNvPr>
          <p:cNvSpPr txBox="1"/>
          <p:nvPr/>
        </p:nvSpPr>
        <p:spPr bwMode="auto">
          <a:xfrm>
            <a:off x="7086695" y="4581330"/>
            <a:ext cx="10892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Apoptosis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via BCL-2,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FasL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etc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43" name="TextBox 942">
            <a:extLst>
              <a:ext uri="{FF2B5EF4-FFF2-40B4-BE49-F238E27FC236}">
                <a16:creationId xmlns:a16="http://schemas.microsoft.com/office/drawing/2014/main" id="{F8DACEA3-5D2B-2D72-8C3C-919EAC9C7C22}"/>
              </a:ext>
            </a:extLst>
          </p:cNvPr>
          <p:cNvSpPr txBox="1"/>
          <p:nvPr/>
        </p:nvSpPr>
        <p:spPr bwMode="auto">
          <a:xfrm>
            <a:off x="7963890" y="4777515"/>
            <a:ext cx="11622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Proliferation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via cyclins, CDKs</a:t>
            </a:r>
          </a:p>
        </p:txBody>
      </p:sp>
      <p:sp>
        <p:nvSpPr>
          <p:cNvPr id="944" name="TextBox 943">
            <a:extLst>
              <a:ext uri="{FF2B5EF4-FFF2-40B4-BE49-F238E27FC236}">
                <a16:creationId xmlns:a16="http://schemas.microsoft.com/office/drawing/2014/main" id="{E42B7C51-FC9E-A015-13F4-CDE4BE062F8D}"/>
              </a:ext>
            </a:extLst>
          </p:cNvPr>
          <p:cNvSpPr txBox="1"/>
          <p:nvPr/>
        </p:nvSpPr>
        <p:spPr bwMode="auto">
          <a:xfrm>
            <a:off x="9015205" y="4589323"/>
            <a:ext cx="121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EMT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via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Pdpn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etc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45" name="TextBox 944">
            <a:extLst>
              <a:ext uri="{FF2B5EF4-FFF2-40B4-BE49-F238E27FC236}">
                <a16:creationId xmlns:a16="http://schemas.microsoft.com/office/drawing/2014/main" id="{6F5CA6A4-E291-3D5C-857C-7B0899E470DD}"/>
              </a:ext>
            </a:extLst>
          </p:cNvPr>
          <p:cNvSpPr txBox="1"/>
          <p:nvPr/>
        </p:nvSpPr>
        <p:spPr bwMode="auto">
          <a:xfrm>
            <a:off x="9417456" y="4290750"/>
            <a:ext cx="14569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Angiogenesis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via VEGF,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etc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946" name="Group 945">
            <a:extLst>
              <a:ext uri="{FF2B5EF4-FFF2-40B4-BE49-F238E27FC236}">
                <a16:creationId xmlns:a16="http://schemas.microsoft.com/office/drawing/2014/main" id="{2F54ADE4-9E9D-2CCA-D72D-F3D5545A27F3}"/>
              </a:ext>
            </a:extLst>
          </p:cNvPr>
          <p:cNvGrpSpPr/>
          <p:nvPr/>
        </p:nvGrpSpPr>
        <p:grpSpPr>
          <a:xfrm>
            <a:off x="9212559" y="2761298"/>
            <a:ext cx="633005" cy="461665"/>
            <a:chOff x="9241332" y="2761298"/>
            <a:chExt cx="575459" cy="461665"/>
          </a:xfrm>
        </p:grpSpPr>
        <p:sp>
          <p:nvSpPr>
            <p:cNvPr id="947" name="Rectangle: Rounded Corners 71">
              <a:extLst>
                <a:ext uri="{FF2B5EF4-FFF2-40B4-BE49-F238E27FC236}">
                  <a16:creationId xmlns:a16="http://schemas.microsoft.com/office/drawing/2014/main" id="{87C41E1B-F277-E458-F66F-72B8F0FE87C8}"/>
                </a:ext>
              </a:extLst>
            </p:cNvPr>
            <p:cNvSpPr/>
            <p:nvPr/>
          </p:nvSpPr>
          <p:spPr bwMode="auto">
            <a:xfrm>
              <a:off x="9241332" y="2791581"/>
              <a:ext cx="512291" cy="212516"/>
            </a:xfrm>
            <a:custGeom>
              <a:avLst/>
              <a:gdLst>
                <a:gd name="connsiteX0" fmla="*/ 0 w 470430"/>
                <a:gd name="connsiteY0" fmla="*/ 31853 h 191114"/>
                <a:gd name="connsiteX1" fmla="*/ 31853 w 470430"/>
                <a:gd name="connsiteY1" fmla="*/ 0 h 191114"/>
                <a:gd name="connsiteX2" fmla="*/ 438577 w 470430"/>
                <a:gd name="connsiteY2" fmla="*/ 0 h 191114"/>
                <a:gd name="connsiteX3" fmla="*/ 470430 w 470430"/>
                <a:gd name="connsiteY3" fmla="*/ 31853 h 191114"/>
                <a:gd name="connsiteX4" fmla="*/ 470430 w 470430"/>
                <a:gd name="connsiteY4" fmla="*/ 159261 h 191114"/>
                <a:gd name="connsiteX5" fmla="*/ 438577 w 470430"/>
                <a:gd name="connsiteY5" fmla="*/ 191114 h 191114"/>
                <a:gd name="connsiteX6" fmla="*/ 31853 w 470430"/>
                <a:gd name="connsiteY6" fmla="*/ 191114 h 191114"/>
                <a:gd name="connsiteX7" fmla="*/ 0 w 470430"/>
                <a:gd name="connsiteY7" fmla="*/ 159261 h 191114"/>
                <a:gd name="connsiteX8" fmla="*/ 0 w 470430"/>
                <a:gd name="connsiteY8" fmla="*/ 31853 h 191114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470430 w 470430"/>
                <a:gd name="connsiteY4" fmla="*/ 159261 h 195151"/>
                <a:gd name="connsiteX5" fmla="*/ 349761 w 470430"/>
                <a:gd name="connsiteY5" fmla="*/ 195151 h 195151"/>
                <a:gd name="connsiteX6" fmla="*/ 31853 w 470430"/>
                <a:gd name="connsiteY6" fmla="*/ 191114 h 195151"/>
                <a:gd name="connsiteX7" fmla="*/ 0 w 470430"/>
                <a:gd name="connsiteY7" fmla="*/ 159261 h 195151"/>
                <a:gd name="connsiteX8" fmla="*/ 0 w 470430"/>
                <a:gd name="connsiteY8" fmla="*/ 31853 h 195151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393726 w 470430"/>
                <a:gd name="connsiteY4" fmla="*/ 163298 h 195151"/>
                <a:gd name="connsiteX5" fmla="*/ 349761 w 470430"/>
                <a:gd name="connsiteY5" fmla="*/ 195151 h 195151"/>
                <a:gd name="connsiteX6" fmla="*/ 31853 w 470430"/>
                <a:gd name="connsiteY6" fmla="*/ 191114 h 195151"/>
                <a:gd name="connsiteX7" fmla="*/ 0 w 470430"/>
                <a:gd name="connsiteY7" fmla="*/ 159261 h 195151"/>
                <a:gd name="connsiteX8" fmla="*/ 0 w 470430"/>
                <a:gd name="connsiteY8" fmla="*/ 31853 h 195151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401800 w 470430"/>
                <a:gd name="connsiteY4" fmla="*/ 161280 h 195151"/>
                <a:gd name="connsiteX5" fmla="*/ 349761 w 470430"/>
                <a:gd name="connsiteY5" fmla="*/ 195151 h 195151"/>
                <a:gd name="connsiteX6" fmla="*/ 31853 w 470430"/>
                <a:gd name="connsiteY6" fmla="*/ 191114 h 195151"/>
                <a:gd name="connsiteX7" fmla="*/ 0 w 470430"/>
                <a:gd name="connsiteY7" fmla="*/ 159261 h 195151"/>
                <a:gd name="connsiteX8" fmla="*/ 0 w 470430"/>
                <a:gd name="connsiteY8" fmla="*/ 31853 h 195151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401800 w 470430"/>
                <a:gd name="connsiteY4" fmla="*/ 161280 h 195151"/>
                <a:gd name="connsiteX5" fmla="*/ 349761 w 470430"/>
                <a:gd name="connsiteY5" fmla="*/ 195151 h 195151"/>
                <a:gd name="connsiteX6" fmla="*/ 124706 w 470430"/>
                <a:gd name="connsiteY6" fmla="*/ 193132 h 195151"/>
                <a:gd name="connsiteX7" fmla="*/ 0 w 470430"/>
                <a:gd name="connsiteY7" fmla="*/ 159261 h 195151"/>
                <a:gd name="connsiteX8" fmla="*/ 0 w 470430"/>
                <a:gd name="connsiteY8" fmla="*/ 31853 h 195151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401800 w 470430"/>
                <a:gd name="connsiteY4" fmla="*/ 161280 h 195151"/>
                <a:gd name="connsiteX5" fmla="*/ 349761 w 470430"/>
                <a:gd name="connsiteY5" fmla="*/ 195151 h 195151"/>
                <a:gd name="connsiteX6" fmla="*/ 124706 w 470430"/>
                <a:gd name="connsiteY6" fmla="*/ 193132 h 195151"/>
                <a:gd name="connsiteX7" fmla="*/ 94871 w 470430"/>
                <a:gd name="connsiteY7" fmla="*/ 157242 h 195151"/>
                <a:gd name="connsiteX8" fmla="*/ 0 w 470430"/>
                <a:gd name="connsiteY8" fmla="*/ 31853 h 195151"/>
                <a:gd name="connsiteX0" fmla="*/ 0 w 470430"/>
                <a:gd name="connsiteY0" fmla="*/ 31853 h 195151"/>
                <a:gd name="connsiteX1" fmla="*/ 31853 w 470430"/>
                <a:gd name="connsiteY1" fmla="*/ 0 h 195151"/>
                <a:gd name="connsiteX2" fmla="*/ 438577 w 470430"/>
                <a:gd name="connsiteY2" fmla="*/ 0 h 195151"/>
                <a:gd name="connsiteX3" fmla="*/ 470430 w 470430"/>
                <a:gd name="connsiteY3" fmla="*/ 31853 h 195151"/>
                <a:gd name="connsiteX4" fmla="*/ 401800 w 470430"/>
                <a:gd name="connsiteY4" fmla="*/ 161280 h 195151"/>
                <a:gd name="connsiteX5" fmla="*/ 349761 w 470430"/>
                <a:gd name="connsiteY5" fmla="*/ 195151 h 195151"/>
                <a:gd name="connsiteX6" fmla="*/ 124706 w 470430"/>
                <a:gd name="connsiteY6" fmla="*/ 193132 h 195151"/>
                <a:gd name="connsiteX7" fmla="*/ 82760 w 470430"/>
                <a:gd name="connsiteY7" fmla="*/ 159261 h 195151"/>
                <a:gd name="connsiteX8" fmla="*/ 0 w 470430"/>
                <a:gd name="connsiteY8" fmla="*/ 31853 h 195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0430" h="195151">
                  <a:moveTo>
                    <a:pt x="0" y="31853"/>
                  </a:moveTo>
                  <a:cubicBezTo>
                    <a:pt x="0" y="14261"/>
                    <a:pt x="14261" y="0"/>
                    <a:pt x="31853" y="0"/>
                  </a:cubicBezTo>
                  <a:lnTo>
                    <a:pt x="438577" y="0"/>
                  </a:lnTo>
                  <a:cubicBezTo>
                    <a:pt x="456169" y="0"/>
                    <a:pt x="470430" y="14261"/>
                    <a:pt x="470430" y="31853"/>
                  </a:cubicBezTo>
                  <a:lnTo>
                    <a:pt x="401800" y="161280"/>
                  </a:lnTo>
                  <a:cubicBezTo>
                    <a:pt x="401800" y="178872"/>
                    <a:pt x="367353" y="195151"/>
                    <a:pt x="349761" y="195151"/>
                  </a:cubicBezTo>
                  <a:cubicBezTo>
                    <a:pt x="214186" y="195151"/>
                    <a:pt x="260281" y="193132"/>
                    <a:pt x="124706" y="193132"/>
                  </a:cubicBezTo>
                  <a:cubicBezTo>
                    <a:pt x="107114" y="193132"/>
                    <a:pt x="82760" y="176853"/>
                    <a:pt x="82760" y="159261"/>
                  </a:cubicBezTo>
                  <a:lnTo>
                    <a:pt x="0" y="31853"/>
                  </a:lnTo>
                  <a:close/>
                </a:path>
              </a:pathLst>
            </a:cu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48" name="TextBox 947">
              <a:extLst>
                <a:ext uri="{FF2B5EF4-FFF2-40B4-BE49-F238E27FC236}">
                  <a16:creationId xmlns:a16="http://schemas.microsoft.com/office/drawing/2014/main" id="{3B9C1BF2-5F56-E075-F602-5DA8E65964A3}"/>
                </a:ext>
              </a:extLst>
            </p:cNvPr>
            <p:cNvSpPr txBox="1"/>
            <p:nvPr/>
          </p:nvSpPr>
          <p:spPr bwMode="auto">
            <a:xfrm>
              <a:off x="9249580" y="2761298"/>
              <a:ext cx="56721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Ki-67</a:t>
              </a:r>
            </a:p>
          </p:txBody>
        </p:sp>
      </p:grpSp>
      <p:grpSp>
        <p:nvGrpSpPr>
          <p:cNvPr id="949" name="Group 948">
            <a:extLst>
              <a:ext uri="{FF2B5EF4-FFF2-40B4-BE49-F238E27FC236}">
                <a16:creationId xmlns:a16="http://schemas.microsoft.com/office/drawing/2014/main" id="{D4A87241-838A-DCEB-3C57-B010AE228411}"/>
              </a:ext>
            </a:extLst>
          </p:cNvPr>
          <p:cNvGrpSpPr/>
          <p:nvPr/>
        </p:nvGrpSpPr>
        <p:grpSpPr>
          <a:xfrm>
            <a:off x="9523573" y="3947647"/>
            <a:ext cx="822497" cy="276999"/>
            <a:chOff x="9070053" y="3912045"/>
            <a:chExt cx="822497" cy="276999"/>
          </a:xfrm>
        </p:grpSpPr>
        <p:sp>
          <p:nvSpPr>
            <p:cNvPr id="950" name="Rectangle: Rounded Corners 949">
              <a:extLst>
                <a:ext uri="{FF2B5EF4-FFF2-40B4-BE49-F238E27FC236}">
                  <a16:creationId xmlns:a16="http://schemas.microsoft.com/office/drawing/2014/main" id="{4D777ABE-62B4-E478-DCD8-1E7B9BAA978A}"/>
                </a:ext>
              </a:extLst>
            </p:cNvPr>
            <p:cNvSpPr/>
            <p:nvPr/>
          </p:nvSpPr>
          <p:spPr bwMode="auto">
            <a:xfrm>
              <a:off x="9070053" y="3927340"/>
              <a:ext cx="706908" cy="223961"/>
            </a:xfrm>
            <a:prstGeom prst="roundRect">
              <a:avLst>
                <a:gd name="adj" fmla="val 37397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51" name="TextBox 950">
              <a:extLst>
                <a:ext uri="{FF2B5EF4-FFF2-40B4-BE49-F238E27FC236}">
                  <a16:creationId xmlns:a16="http://schemas.microsoft.com/office/drawing/2014/main" id="{B8AF3DB4-80B5-50F1-AFF5-9E7AB73E0194}"/>
                </a:ext>
              </a:extLst>
            </p:cNvPr>
            <p:cNvSpPr txBox="1"/>
            <p:nvPr/>
          </p:nvSpPr>
          <p:spPr bwMode="auto">
            <a:xfrm>
              <a:off x="9095763" y="3912045"/>
              <a:ext cx="79678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MDM2</a:t>
              </a:r>
            </a:p>
          </p:txBody>
        </p:sp>
      </p:grpSp>
      <p:grpSp>
        <p:nvGrpSpPr>
          <p:cNvPr id="952" name="Group 951">
            <a:extLst>
              <a:ext uri="{FF2B5EF4-FFF2-40B4-BE49-F238E27FC236}">
                <a16:creationId xmlns:a16="http://schemas.microsoft.com/office/drawing/2014/main" id="{732C00B6-5C36-13AB-1D5A-E41CA5FE721C}"/>
              </a:ext>
            </a:extLst>
          </p:cNvPr>
          <p:cNvGrpSpPr/>
          <p:nvPr/>
        </p:nvGrpSpPr>
        <p:grpSpPr>
          <a:xfrm>
            <a:off x="8314648" y="4070136"/>
            <a:ext cx="634505" cy="301774"/>
            <a:chOff x="8311741" y="4068479"/>
            <a:chExt cx="634505" cy="301774"/>
          </a:xfrm>
        </p:grpSpPr>
        <p:sp>
          <p:nvSpPr>
            <p:cNvPr id="953" name="Oval 952">
              <a:extLst>
                <a:ext uri="{FF2B5EF4-FFF2-40B4-BE49-F238E27FC236}">
                  <a16:creationId xmlns:a16="http://schemas.microsoft.com/office/drawing/2014/main" id="{0CC48FA3-1946-557A-B364-646A35B99CCF}"/>
                </a:ext>
              </a:extLst>
            </p:cNvPr>
            <p:cNvSpPr/>
            <p:nvPr/>
          </p:nvSpPr>
          <p:spPr bwMode="auto">
            <a:xfrm>
              <a:off x="8311741" y="4068479"/>
              <a:ext cx="529672" cy="301774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54" name="TextBox 953">
              <a:extLst>
                <a:ext uri="{FF2B5EF4-FFF2-40B4-BE49-F238E27FC236}">
                  <a16:creationId xmlns:a16="http://schemas.microsoft.com/office/drawing/2014/main" id="{DFB10D2B-2A44-5D47-FE28-C92988AB4ABF}"/>
                </a:ext>
              </a:extLst>
            </p:cNvPr>
            <p:cNvSpPr txBox="1"/>
            <p:nvPr/>
          </p:nvSpPr>
          <p:spPr bwMode="auto">
            <a:xfrm>
              <a:off x="8340027" y="4088694"/>
              <a:ext cx="606219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AP-1</a:t>
              </a:r>
            </a:p>
          </p:txBody>
        </p:sp>
      </p:grpSp>
      <p:sp>
        <p:nvSpPr>
          <p:cNvPr id="955" name="TextBox 954">
            <a:extLst>
              <a:ext uri="{FF2B5EF4-FFF2-40B4-BE49-F238E27FC236}">
                <a16:creationId xmlns:a16="http://schemas.microsoft.com/office/drawing/2014/main" id="{A0EDF18D-1E3A-78B6-65EC-8534812BB0F4}"/>
              </a:ext>
            </a:extLst>
          </p:cNvPr>
          <p:cNvSpPr txBox="1"/>
          <p:nvPr/>
        </p:nvSpPr>
        <p:spPr bwMode="auto">
          <a:xfrm>
            <a:off x="10344653" y="3990379"/>
            <a:ext cx="136788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Ubiquitination</a:t>
            </a:r>
          </a:p>
        </p:txBody>
      </p:sp>
      <p:sp>
        <p:nvSpPr>
          <p:cNvPr id="956" name="TextBox 955">
            <a:extLst>
              <a:ext uri="{FF2B5EF4-FFF2-40B4-BE49-F238E27FC236}">
                <a16:creationId xmlns:a16="http://schemas.microsoft.com/office/drawing/2014/main" id="{4294BF70-2255-389F-CF14-C729D0CEA4F5}"/>
              </a:ext>
            </a:extLst>
          </p:cNvPr>
          <p:cNvSpPr txBox="1"/>
          <p:nvPr/>
        </p:nvSpPr>
        <p:spPr bwMode="auto">
          <a:xfrm>
            <a:off x="10484396" y="4404358"/>
            <a:ext cx="1206702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Proteasomal degradation</a:t>
            </a:r>
          </a:p>
        </p:txBody>
      </p:sp>
      <p:sp>
        <p:nvSpPr>
          <p:cNvPr id="957" name="Oval 88">
            <a:extLst>
              <a:ext uri="{FF2B5EF4-FFF2-40B4-BE49-F238E27FC236}">
                <a16:creationId xmlns:a16="http://schemas.microsoft.com/office/drawing/2014/main" id="{F2A2BC5B-0C91-9B87-15F2-CD80B254F277}"/>
              </a:ext>
            </a:extLst>
          </p:cNvPr>
          <p:cNvSpPr/>
          <p:nvPr/>
        </p:nvSpPr>
        <p:spPr bwMode="auto">
          <a:xfrm>
            <a:off x="10765329" y="4786412"/>
            <a:ext cx="91660" cy="132618"/>
          </a:xfrm>
          <a:custGeom>
            <a:avLst/>
            <a:gdLst>
              <a:gd name="connsiteX0" fmla="*/ 0 w 111607"/>
              <a:gd name="connsiteY0" fmla="*/ 73420 h 146839"/>
              <a:gd name="connsiteX1" fmla="*/ 55804 w 111607"/>
              <a:gd name="connsiteY1" fmla="*/ 0 h 146839"/>
              <a:gd name="connsiteX2" fmla="*/ 111608 w 111607"/>
              <a:gd name="connsiteY2" fmla="*/ 73420 h 146839"/>
              <a:gd name="connsiteX3" fmla="*/ 55804 w 111607"/>
              <a:gd name="connsiteY3" fmla="*/ 146840 h 146839"/>
              <a:gd name="connsiteX4" fmla="*/ 0 w 111607"/>
              <a:gd name="connsiteY4" fmla="*/ 73420 h 146839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252 w 112112"/>
              <a:gd name="connsiteY0" fmla="*/ 73420 h 162209"/>
              <a:gd name="connsiteX1" fmla="*/ 56056 w 112112"/>
              <a:gd name="connsiteY1" fmla="*/ 0 h 162209"/>
              <a:gd name="connsiteX2" fmla="*/ 111860 w 112112"/>
              <a:gd name="connsiteY2" fmla="*/ 73420 h 162209"/>
              <a:gd name="connsiteX3" fmla="*/ 56056 w 112112"/>
              <a:gd name="connsiteY3" fmla="*/ 162182 h 162209"/>
              <a:gd name="connsiteX4" fmla="*/ 252 w 112112"/>
              <a:gd name="connsiteY4" fmla="*/ 73420 h 162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112" h="162209">
                <a:moveTo>
                  <a:pt x="252" y="73420"/>
                </a:moveTo>
                <a:cubicBezTo>
                  <a:pt x="252" y="46390"/>
                  <a:pt x="25236" y="0"/>
                  <a:pt x="56056" y="0"/>
                </a:cubicBezTo>
                <a:cubicBezTo>
                  <a:pt x="86876" y="0"/>
                  <a:pt x="111860" y="32871"/>
                  <a:pt x="111860" y="73420"/>
                </a:cubicBezTo>
                <a:cubicBezTo>
                  <a:pt x="111860" y="113969"/>
                  <a:pt x="119095" y="160647"/>
                  <a:pt x="56056" y="162182"/>
                </a:cubicBezTo>
                <a:cubicBezTo>
                  <a:pt x="-6983" y="163717"/>
                  <a:pt x="252" y="100450"/>
                  <a:pt x="252" y="73420"/>
                </a:cubicBezTo>
                <a:close/>
              </a:path>
            </a:pathLst>
          </a:cu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58" name="Oval 88">
            <a:extLst>
              <a:ext uri="{FF2B5EF4-FFF2-40B4-BE49-F238E27FC236}">
                <a16:creationId xmlns:a16="http://schemas.microsoft.com/office/drawing/2014/main" id="{55B48A0D-F3E8-5BB4-0C51-52574A8E0E26}"/>
              </a:ext>
            </a:extLst>
          </p:cNvPr>
          <p:cNvSpPr/>
          <p:nvPr/>
        </p:nvSpPr>
        <p:spPr bwMode="auto">
          <a:xfrm rot="15987895">
            <a:off x="10915351" y="4711513"/>
            <a:ext cx="91660" cy="179755"/>
          </a:xfrm>
          <a:custGeom>
            <a:avLst/>
            <a:gdLst>
              <a:gd name="connsiteX0" fmla="*/ 0 w 111607"/>
              <a:gd name="connsiteY0" fmla="*/ 73420 h 146839"/>
              <a:gd name="connsiteX1" fmla="*/ 55804 w 111607"/>
              <a:gd name="connsiteY1" fmla="*/ 0 h 146839"/>
              <a:gd name="connsiteX2" fmla="*/ 111608 w 111607"/>
              <a:gd name="connsiteY2" fmla="*/ 73420 h 146839"/>
              <a:gd name="connsiteX3" fmla="*/ 55804 w 111607"/>
              <a:gd name="connsiteY3" fmla="*/ 146840 h 146839"/>
              <a:gd name="connsiteX4" fmla="*/ 0 w 111607"/>
              <a:gd name="connsiteY4" fmla="*/ 73420 h 146839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252 w 112112"/>
              <a:gd name="connsiteY0" fmla="*/ 73420 h 162209"/>
              <a:gd name="connsiteX1" fmla="*/ 56056 w 112112"/>
              <a:gd name="connsiteY1" fmla="*/ 0 h 162209"/>
              <a:gd name="connsiteX2" fmla="*/ 111860 w 112112"/>
              <a:gd name="connsiteY2" fmla="*/ 73420 h 162209"/>
              <a:gd name="connsiteX3" fmla="*/ 56056 w 112112"/>
              <a:gd name="connsiteY3" fmla="*/ 162182 h 162209"/>
              <a:gd name="connsiteX4" fmla="*/ 252 w 112112"/>
              <a:gd name="connsiteY4" fmla="*/ 73420 h 162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112" h="162209">
                <a:moveTo>
                  <a:pt x="252" y="73420"/>
                </a:moveTo>
                <a:cubicBezTo>
                  <a:pt x="252" y="46390"/>
                  <a:pt x="25236" y="0"/>
                  <a:pt x="56056" y="0"/>
                </a:cubicBezTo>
                <a:cubicBezTo>
                  <a:pt x="86876" y="0"/>
                  <a:pt x="111860" y="32871"/>
                  <a:pt x="111860" y="73420"/>
                </a:cubicBezTo>
                <a:cubicBezTo>
                  <a:pt x="111860" y="113969"/>
                  <a:pt x="119095" y="160647"/>
                  <a:pt x="56056" y="162182"/>
                </a:cubicBezTo>
                <a:cubicBezTo>
                  <a:pt x="-6983" y="163717"/>
                  <a:pt x="252" y="100450"/>
                  <a:pt x="252" y="73420"/>
                </a:cubicBezTo>
                <a:close/>
              </a:path>
            </a:pathLst>
          </a:cu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59" name="Oval 88">
            <a:extLst>
              <a:ext uri="{FF2B5EF4-FFF2-40B4-BE49-F238E27FC236}">
                <a16:creationId xmlns:a16="http://schemas.microsoft.com/office/drawing/2014/main" id="{744B3192-A3A9-7A7A-5D25-19BD2A7722D9}"/>
              </a:ext>
            </a:extLst>
          </p:cNvPr>
          <p:cNvSpPr/>
          <p:nvPr/>
        </p:nvSpPr>
        <p:spPr bwMode="auto">
          <a:xfrm rot="16200000">
            <a:off x="10943800" y="4810599"/>
            <a:ext cx="62189" cy="166369"/>
          </a:xfrm>
          <a:custGeom>
            <a:avLst/>
            <a:gdLst>
              <a:gd name="connsiteX0" fmla="*/ 0 w 111607"/>
              <a:gd name="connsiteY0" fmla="*/ 73420 h 146839"/>
              <a:gd name="connsiteX1" fmla="*/ 55804 w 111607"/>
              <a:gd name="connsiteY1" fmla="*/ 0 h 146839"/>
              <a:gd name="connsiteX2" fmla="*/ 111608 w 111607"/>
              <a:gd name="connsiteY2" fmla="*/ 73420 h 146839"/>
              <a:gd name="connsiteX3" fmla="*/ 55804 w 111607"/>
              <a:gd name="connsiteY3" fmla="*/ 146840 h 146839"/>
              <a:gd name="connsiteX4" fmla="*/ 0 w 111607"/>
              <a:gd name="connsiteY4" fmla="*/ 73420 h 146839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0 w 111608"/>
              <a:gd name="connsiteY0" fmla="*/ 73420 h 162182"/>
              <a:gd name="connsiteX1" fmla="*/ 55804 w 111608"/>
              <a:gd name="connsiteY1" fmla="*/ 0 h 162182"/>
              <a:gd name="connsiteX2" fmla="*/ 111608 w 111608"/>
              <a:gd name="connsiteY2" fmla="*/ 73420 h 162182"/>
              <a:gd name="connsiteX3" fmla="*/ 55804 w 111608"/>
              <a:gd name="connsiteY3" fmla="*/ 162182 h 162182"/>
              <a:gd name="connsiteX4" fmla="*/ 0 w 111608"/>
              <a:gd name="connsiteY4" fmla="*/ 73420 h 162182"/>
              <a:gd name="connsiteX0" fmla="*/ 252 w 112112"/>
              <a:gd name="connsiteY0" fmla="*/ 73420 h 162209"/>
              <a:gd name="connsiteX1" fmla="*/ 56056 w 112112"/>
              <a:gd name="connsiteY1" fmla="*/ 0 h 162209"/>
              <a:gd name="connsiteX2" fmla="*/ 111860 w 112112"/>
              <a:gd name="connsiteY2" fmla="*/ 73420 h 162209"/>
              <a:gd name="connsiteX3" fmla="*/ 56056 w 112112"/>
              <a:gd name="connsiteY3" fmla="*/ 162182 h 162209"/>
              <a:gd name="connsiteX4" fmla="*/ 252 w 112112"/>
              <a:gd name="connsiteY4" fmla="*/ 73420 h 162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112" h="162209">
                <a:moveTo>
                  <a:pt x="252" y="73420"/>
                </a:moveTo>
                <a:cubicBezTo>
                  <a:pt x="252" y="46390"/>
                  <a:pt x="25236" y="0"/>
                  <a:pt x="56056" y="0"/>
                </a:cubicBezTo>
                <a:cubicBezTo>
                  <a:pt x="86876" y="0"/>
                  <a:pt x="111860" y="32871"/>
                  <a:pt x="111860" y="73420"/>
                </a:cubicBezTo>
                <a:cubicBezTo>
                  <a:pt x="111860" y="113969"/>
                  <a:pt x="119095" y="160647"/>
                  <a:pt x="56056" y="162182"/>
                </a:cubicBezTo>
                <a:cubicBezTo>
                  <a:pt x="-6983" y="163717"/>
                  <a:pt x="252" y="100450"/>
                  <a:pt x="252" y="73420"/>
                </a:cubicBezTo>
                <a:close/>
              </a:path>
            </a:pathLst>
          </a:cu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960" name="TextBox 959">
            <a:extLst>
              <a:ext uri="{FF2B5EF4-FFF2-40B4-BE49-F238E27FC236}">
                <a16:creationId xmlns:a16="http://schemas.microsoft.com/office/drawing/2014/main" id="{777F2FEE-E5B3-7106-F068-E469447E0B3C}"/>
              </a:ext>
            </a:extLst>
          </p:cNvPr>
          <p:cNvSpPr txBox="1"/>
          <p:nvPr/>
        </p:nvSpPr>
        <p:spPr bwMode="auto">
          <a:xfrm>
            <a:off x="10120412" y="4933085"/>
            <a:ext cx="8073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FOXO3a</a:t>
            </a:r>
          </a:p>
        </p:txBody>
      </p:sp>
      <p:grpSp>
        <p:nvGrpSpPr>
          <p:cNvPr id="961" name="Group 960">
            <a:extLst>
              <a:ext uri="{FF2B5EF4-FFF2-40B4-BE49-F238E27FC236}">
                <a16:creationId xmlns:a16="http://schemas.microsoft.com/office/drawing/2014/main" id="{2E68F6E2-EAA8-26C2-F0BE-22840C7D6911}"/>
              </a:ext>
            </a:extLst>
          </p:cNvPr>
          <p:cNvGrpSpPr/>
          <p:nvPr/>
        </p:nvGrpSpPr>
        <p:grpSpPr>
          <a:xfrm>
            <a:off x="8915400" y="2563695"/>
            <a:ext cx="441121" cy="90605"/>
            <a:chOff x="8915400" y="2563695"/>
            <a:chExt cx="441121" cy="90605"/>
          </a:xfrm>
        </p:grpSpPr>
        <p:sp>
          <p:nvSpPr>
            <p:cNvPr id="962" name="Freeform: Shape 961">
              <a:extLst>
                <a:ext uri="{FF2B5EF4-FFF2-40B4-BE49-F238E27FC236}">
                  <a16:creationId xmlns:a16="http://schemas.microsoft.com/office/drawing/2014/main" id="{CD383134-02A5-9E82-865B-57165A2C3F3F}"/>
                </a:ext>
              </a:extLst>
            </p:cNvPr>
            <p:cNvSpPr/>
            <p:nvPr/>
          </p:nvSpPr>
          <p:spPr bwMode="auto">
            <a:xfrm>
              <a:off x="8915400" y="2563695"/>
              <a:ext cx="438789" cy="46027"/>
            </a:xfrm>
            <a:custGeom>
              <a:avLst/>
              <a:gdLst>
                <a:gd name="connsiteX0" fmla="*/ 0 w 438789"/>
                <a:gd name="connsiteY0" fmla="*/ 0 h 46027"/>
                <a:gd name="connsiteX1" fmla="*/ 199450 w 438789"/>
                <a:gd name="connsiteY1" fmla="*/ 36822 h 46027"/>
                <a:gd name="connsiteX2" fmla="*/ 438789 w 438789"/>
                <a:gd name="connsiteY2" fmla="*/ 46027 h 46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8789" h="46027">
                  <a:moveTo>
                    <a:pt x="0" y="0"/>
                  </a:moveTo>
                  <a:cubicBezTo>
                    <a:pt x="63159" y="14575"/>
                    <a:pt x="126319" y="29151"/>
                    <a:pt x="199450" y="36822"/>
                  </a:cubicBezTo>
                  <a:cubicBezTo>
                    <a:pt x="272582" y="44493"/>
                    <a:pt x="355685" y="45260"/>
                    <a:pt x="438789" y="46027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63" name="Straight Connector 962">
              <a:extLst>
                <a:ext uri="{FF2B5EF4-FFF2-40B4-BE49-F238E27FC236}">
                  <a16:creationId xmlns:a16="http://schemas.microsoft.com/office/drawing/2014/main" id="{D5240E51-858F-E875-61C5-6B0575EDFFC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351857" y="2566923"/>
              <a:ext cx="4664" cy="87377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64" name="Group 963">
            <a:extLst>
              <a:ext uri="{FF2B5EF4-FFF2-40B4-BE49-F238E27FC236}">
                <a16:creationId xmlns:a16="http://schemas.microsoft.com/office/drawing/2014/main" id="{452E14C7-49AE-896D-C726-88F227C1B69C}"/>
              </a:ext>
            </a:extLst>
          </p:cNvPr>
          <p:cNvGrpSpPr/>
          <p:nvPr/>
        </p:nvGrpSpPr>
        <p:grpSpPr>
          <a:xfrm>
            <a:off x="8864858" y="2635624"/>
            <a:ext cx="330422" cy="188566"/>
            <a:chOff x="8863236" y="2628133"/>
            <a:chExt cx="330422" cy="188566"/>
          </a:xfrm>
        </p:grpSpPr>
        <p:sp>
          <p:nvSpPr>
            <p:cNvPr id="965" name="Freeform: Shape 964">
              <a:extLst>
                <a:ext uri="{FF2B5EF4-FFF2-40B4-BE49-F238E27FC236}">
                  <a16:creationId xmlns:a16="http://schemas.microsoft.com/office/drawing/2014/main" id="{46FB0EBE-011C-7421-27B2-0DC69224A279}"/>
                </a:ext>
              </a:extLst>
            </p:cNvPr>
            <p:cNvSpPr/>
            <p:nvPr/>
          </p:nvSpPr>
          <p:spPr bwMode="auto">
            <a:xfrm>
              <a:off x="8863236" y="2628133"/>
              <a:ext cx="262353" cy="170299"/>
            </a:xfrm>
            <a:custGeom>
              <a:avLst/>
              <a:gdLst>
                <a:gd name="connsiteX0" fmla="*/ 0 w 262353"/>
                <a:gd name="connsiteY0" fmla="*/ 0 h 170299"/>
                <a:gd name="connsiteX1" fmla="*/ 127341 w 262353"/>
                <a:gd name="connsiteY1" fmla="*/ 104327 h 170299"/>
                <a:gd name="connsiteX2" fmla="*/ 262353 w 262353"/>
                <a:gd name="connsiteY2" fmla="*/ 170299 h 170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70299">
                  <a:moveTo>
                    <a:pt x="0" y="0"/>
                  </a:moveTo>
                  <a:cubicBezTo>
                    <a:pt x="41808" y="37972"/>
                    <a:pt x="83616" y="75944"/>
                    <a:pt x="127341" y="104327"/>
                  </a:cubicBezTo>
                  <a:cubicBezTo>
                    <a:pt x="171067" y="132710"/>
                    <a:pt x="216710" y="151504"/>
                    <a:pt x="262353" y="170299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66" name="Straight Arrow Connector 965">
              <a:extLst>
                <a:ext uri="{FF2B5EF4-FFF2-40B4-BE49-F238E27FC236}">
                  <a16:creationId xmlns:a16="http://schemas.microsoft.com/office/drawing/2014/main" id="{347191BA-EA18-02F1-7198-C26977BE819D}"/>
                </a:ext>
              </a:extLst>
            </p:cNvPr>
            <p:cNvCxnSpPr>
              <a:cxnSpLocks/>
              <a:stCxn id="965" idx="2"/>
            </p:cNvCxnSpPr>
            <p:nvPr/>
          </p:nvCxnSpPr>
          <p:spPr bwMode="auto">
            <a:xfrm>
              <a:off x="9125589" y="2798432"/>
              <a:ext cx="68069" cy="18267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cxnSp>
        <p:nvCxnSpPr>
          <p:cNvPr id="967" name="Straight Arrow Connector 966">
            <a:extLst>
              <a:ext uri="{FF2B5EF4-FFF2-40B4-BE49-F238E27FC236}">
                <a16:creationId xmlns:a16="http://schemas.microsoft.com/office/drawing/2014/main" id="{01EEFFED-AAEF-85AA-4BCD-2ABB16E69BB5}"/>
              </a:ext>
            </a:extLst>
          </p:cNvPr>
          <p:cNvCxnSpPr>
            <a:cxnSpLocks/>
            <a:stCxn id="879" idx="1"/>
          </p:cNvCxnSpPr>
          <p:nvPr/>
        </p:nvCxnSpPr>
        <p:spPr bwMode="auto">
          <a:xfrm flipH="1">
            <a:off x="8949153" y="3303193"/>
            <a:ext cx="24548" cy="63069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968" name="Group 967">
            <a:extLst>
              <a:ext uri="{FF2B5EF4-FFF2-40B4-BE49-F238E27FC236}">
                <a16:creationId xmlns:a16="http://schemas.microsoft.com/office/drawing/2014/main" id="{5DAC1EB3-6337-03A6-193E-4E9EEEDA4B60}"/>
              </a:ext>
            </a:extLst>
          </p:cNvPr>
          <p:cNvGrpSpPr/>
          <p:nvPr/>
        </p:nvGrpSpPr>
        <p:grpSpPr>
          <a:xfrm>
            <a:off x="6772687" y="2752693"/>
            <a:ext cx="1159097" cy="944798"/>
            <a:chOff x="7042051" y="2815309"/>
            <a:chExt cx="897580" cy="882181"/>
          </a:xfrm>
        </p:grpSpPr>
        <p:sp>
          <p:nvSpPr>
            <p:cNvPr id="969" name="Freeform: Shape 968">
              <a:extLst>
                <a:ext uri="{FF2B5EF4-FFF2-40B4-BE49-F238E27FC236}">
                  <a16:creationId xmlns:a16="http://schemas.microsoft.com/office/drawing/2014/main" id="{27C8C64C-66D9-A357-3647-54E4A08AC529}"/>
                </a:ext>
              </a:extLst>
            </p:cNvPr>
            <p:cNvSpPr/>
            <p:nvPr/>
          </p:nvSpPr>
          <p:spPr bwMode="auto">
            <a:xfrm>
              <a:off x="7072792" y="2815309"/>
              <a:ext cx="866839" cy="814675"/>
            </a:xfrm>
            <a:custGeom>
              <a:avLst/>
              <a:gdLst>
                <a:gd name="connsiteX0" fmla="*/ 866839 w 866839"/>
                <a:gd name="connsiteY0" fmla="*/ 0 h 814675"/>
                <a:gd name="connsiteX1" fmla="*/ 487885 w 866839"/>
                <a:gd name="connsiteY1" fmla="*/ 254682 h 814675"/>
                <a:gd name="connsiteX2" fmla="*/ 167231 w 866839"/>
                <a:gd name="connsiteY2" fmla="*/ 587609 h 814675"/>
                <a:gd name="connsiteX3" fmla="*/ 0 w 866839"/>
                <a:gd name="connsiteY3" fmla="*/ 814675 h 814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839" h="814675">
                  <a:moveTo>
                    <a:pt x="866839" y="0"/>
                  </a:moveTo>
                  <a:cubicBezTo>
                    <a:pt x="735662" y="78373"/>
                    <a:pt x="604486" y="156747"/>
                    <a:pt x="487885" y="254682"/>
                  </a:cubicBezTo>
                  <a:cubicBezTo>
                    <a:pt x="371284" y="352617"/>
                    <a:pt x="248545" y="494277"/>
                    <a:pt x="167231" y="587609"/>
                  </a:cubicBezTo>
                  <a:cubicBezTo>
                    <a:pt x="85917" y="680941"/>
                    <a:pt x="42958" y="747808"/>
                    <a:pt x="0" y="81467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70" name="Straight Arrow Connector 969">
              <a:extLst>
                <a:ext uri="{FF2B5EF4-FFF2-40B4-BE49-F238E27FC236}">
                  <a16:creationId xmlns:a16="http://schemas.microsoft.com/office/drawing/2014/main" id="{A47BB7A2-239C-9880-893D-2A5A94DFB434}"/>
                </a:ext>
              </a:extLst>
            </p:cNvPr>
            <p:cNvCxnSpPr>
              <a:cxnSpLocks/>
              <a:stCxn id="969" idx="3"/>
            </p:cNvCxnSpPr>
            <p:nvPr/>
          </p:nvCxnSpPr>
          <p:spPr bwMode="auto">
            <a:xfrm flipH="1">
              <a:off x="7042051" y="3629984"/>
              <a:ext cx="30741" cy="67506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71" name="Group 970">
            <a:extLst>
              <a:ext uri="{FF2B5EF4-FFF2-40B4-BE49-F238E27FC236}">
                <a16:creationId xmlns:a16="http://schemas.microsoft.com/office/drawing/2014/main" id="{A108A985-C69A-8DCC-947C-84FB4AF22CDF}"/>
              </a:ext>
            </a:extLst>
          </p:cNvPr>
          <p:cNvGrpSpPr/>
          <p:nvPr/>
        </p:nvGrpSpPr>
        <p:grpSpPr>
          <a:xfrm>
            <a:off x="7129921" y="3311646"/>
            <a:ext cx="675134" cy="467051"/>
            <a:chOff x="7111074" y="3329275"/>
            <a:chExt cx="675134" cy="467051"/>
          </a:xfrm>
        </p:grpSpPr>
        <p:sp>
          <p:nvSpPr>
            <p:cNvPr id="972" name="Freeform: Shape 971">
              <a:extLst>
                <a:ext uri="{FF2B5EF4-FFF2-40B4-BE49-F238E27FC236}">
                  <a16:creationId xmlns:a16="http://schemas.microsoft.com/office/drawing/2014/main" id="{6F9E9AAB-E91E-8AF6-22E3-1B6367E25634}"/>
                </a:ext>
              </a:extLst>
            </p:cNvPr>
            <p:cNvSpPr/>
            <p:nvPr/>
          </p:nvSpPr>
          <p:spPr bwMode="auto">
            <a:xfrm>
              <a:off x="7170983" y="3329275"/>
              <a:ext cx="615225" cy="435721"/>
            </a:xfrm>
            <a:custGeom>
              <a:avLst/>
              <a:gdLst>
                <a:gd name="connsiteX0" fmla="*/ 615225 w 615225"/>
                <a:gd name="connsiteY0" fmla="*/ 0 h 435721"/>
                <a:gd name="connsiteX1" fmla="*/ 335996 w 615225"/>
                <a:gd name="connsiteY1" fmla="*/ 251614 h 435721"/>
                <a:gd name="connsiteX2" fmla="*/ 0 w 615225"/>
                <a:gd name="connsiteY2" fmla="*/ 435721 h 43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5225" h="435721">
                  <a:moveTo>
                    <a:pt x="615225" y="0"/>
                  </a:moveTo>
                  <a:cubicBezTo>
                    <a:pt x="526879" y="89497"/>
                    <a:pt x="438533" y="178994"/>
                    <a:pt x="335996" y="251614"/>
                  </a:cubicBezTo>
                  <a:cubicBezTo>
                    <a:pt x="233458" y="324234"/>
                    <a:pt x="116729" y="379977"/>
                    <a:pt x="0" y="435721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73" name="Straight Arrow Connector 972">
              <a:extLst>
                <a:ext uri="{FF2B5EF4-FFF2-40B4-BE49-F238E27FC236}">
                  <a16:creationId xmlns:a16="http://schemas.microsoft.com/office/drawing/2014/main" id="{776CA402-A8A6-D1EB-C26D-CC364FD7EBA7}"/>
                </a:ext>
              </a:extLst>
            </p:cNvPr>
            <p:cNvCxnSpPr>
              <a:cxnSpLocks/>
              <a:stCxn id="972" idx="2"/>
            </p:cNvCxnSpPr>
            <p:nvPr/>
          </p:nvCxnSpPr>
          <p:spPr bwMode="auto">
            <a:xfrm flipH="1">
              <a:off x="7111074" y="3764996"/>
              <a:ext cx="59909" cy="31330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74" name="Group 973">
            <a:extLst>
              <a:ext uri="{FF2B5EF4-FFF2-40B4-BE49-F238E27FC236}">
                <a16:creationId xmlns:a16="http://schemas.microsoft.com/office/drawing/2014/main" id="{7F1B00BA-7315-F12E-A8D8-783280F2F852}"/>
              </a:ext>
            </a:extLst>
          </p:cNvPr>
          <p:cNvGrpSpPr/>
          <p:nvPr/>
        </p:nvGrpSpPr>
        <p:grpSpPr>
          <a:xfrm>
            <a:off x="7149503" y="3587026"/>
            <a:ext cx="965030" cy="277723"/>
            <a:chOff x="7149503" y="3587026"/>
            <a:chExt cx="965030" cy="277723"/>
          </a:xfrm>
        </p:grpSpPr>
        <p:sp>
          <p:nvSpPr>
            <p:cNvPr id="975" name="Freeform: Shape 974">
              <a:extLst>
                <a:ext uri="{FF2B5EF4-FFF2-40B4-BE49-F238E27FC236}">
                  <a16:creationId xmlns:a16="http://schemas.microsoft.com/office/drawing/2014/main" id="{72B36FAE-2FE1-F635-C60C-2D8AE5894CDF}"/>
                </a:ext>
              </a:extLst>
            </p:cNvPr>
            <p:cNvSpPr/>
            <p:nvPr/>
          </p:nvSpPr>
          <p:spPr bwMode="auto">
            <a:xfrm>
              <a:off x="7243091" y="3587026"/>
              <a:ext cx="871442" cy="259284"/>
            </a:xfrm>
            <a:custGeom>
              <a:avLst/>
              <a:gdLst>
                <a:gd name="connsiteX0" fmla="*/ 871442 w 871442"/>
                <a:gd name="connsiteY0" fmla="*/ 0 h 259284"/>
                <a:gd name="connsiteX1" fmla="*/ 469474 w 871442"/>
                <a:gd name="connsiteY1" fmla="*/ 144217 h 259284"/>
                <a:gd name="connsiteX2" fmla="*/ 0 w 871442"/>
                <a:gd name="connsiteY2" fmla="*/ 259284 h 259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71442" h="259284">
                  <a:moveTo>
                    <a:pt x="871442" y="0"/>
                  </a:moveTo>
                  <a:cubicBezTo>
                    <a:pt x="743078" y="50501"/>
                    <a:pt x="614714" y="101003"/>
                    <a:pt x="469474" y="144217"/>
                  </a:cubicBezTo>
                  <a:cubicBezTo>
                    <a:pt x="324234" y="187431"/>
                    <a:pt x="162117" y="223357"/>
                    <a:pt x="0" y="259284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76" name="Straight Arrow Connector 975">
              <a:extLst>
                <a:ext uri="{FF2B5EF4-FFF2-40B4-BE49-F238E27FC236}">
                  <a16:creationId xmlns:a16="http://schemas.microsoft.com/office/drawing/2014/main" id="{E6EAC9D3-D835-CACD-1349-635F7CBFC53F}"/>
                </a:ext>
              </a:extLst>
            </p:cNvPr>
            <p:cNvCxnSpPr>
              <a:cxnSpLocks/>
              <a:stCxn id="975" idx="2"/>
            </p:cNvCxnSpPr>
            <p:nvPr/>
          </p:nvCxnSpPr>
          <p:spPr bwMode="auto">
            <a:xfrm flipH="1">
              <a:off x="7149503" y="3846310"/>
              <a:ext cx="93588" cy="18439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77" name="Group 976">
            <a:extLst>
              <a:ext uri="{FF2B5EF4-FFF2-40B4-BE49-F238E27FC236}">
                <a16:creationId xmlns:a16="http://schemas.microsoft.com/office/drawing/2014/main" id="{557E6801-0F98-BCD3-8F71-80412A365029}"/>
              </a:ext>
            </a:extLst>
          </p:cNvPr>
          <p:cNvGrpSpPr/>
          <p:nvPr/>
        </p:nvGrpSpPr>
        <p:grpSpPr>
          <a:xfrm>
            <a:off x="7291180" y="3669874"/>
            <a:ext cx="1515290" cy="283832"/>
            <a:chOff x="7291180" y="3669874"/>
            <a:chExt cx="1515290" cy="283832"/>
          </a:xfrm>
        </p:grpSpPr>
        <p:sp>
          <p:nvSpPr>
            <p:cNvPr id="978" name="Freeform: Shape 977">
              <a:extLst>
                <a:ext uri="{FF2B5EF4-FFF2-40B4-BE49-F238E27FC236}">
                  <a16:creationId xmlns:a16="http://schemas.microsoft.com/office/drawing/2014/main" id="{5BBF9AB5-CE39-6C25-15E5-228E52450AE6}"/>
                </a:ext>
              </a:extLst>
            </p:cNvPr>
            <p:cNvSpPr/>
            <p:nvPr/>
          </p:nvSpPr>
          <p:spPr bwMode="auto">
            <a:xfrm>
              <a:off x="7375035" y="3669874"/>
              <a:ext cx="1431435" cy="283832"/>
            </a:xfrm>
            <a:custGeom>
              <a:avLst/>
              <a:gdLst>
                <a:gd name="connsiteX0" fmla="*/ 1500475 w 1500475"/>
                <a:gd name="connsiteY0" fmla="*/ 0 h 282298"/>
                <a:gd name="connsiteX1" fmla="*/ 1262669 w 1500475"/>
                <a:gd name="connsiteY1" fmla="*/ 104327 h 282298"/>
                <a:gd name="connsiteX2" fmla="*/ 506295 w 1500475"/>
                <a:gd name="connsiteY2" fmla="*/ 231668 h 282298"/>
                <a:gd name="connsiteX3" fmla="*/ 0 w 1500475"/>
                <a:gd name="connsiteY3" fmla="*/ 282298 h 282298"/>
                <a:gd name="connsiteX0" fmla="*/ 1500475 w 1500475"/>
                <a:gd name="connsiteY0" fmla="*/ 0 h 282298"/>
                <a:gd name="connsiteX1" fmla="*/ 1254998 w 1500475"/>
                <a:gd name="connsiteY1" fmla="*/ 142683 h 282298"/>
                <a:gd name="connsiteX2" fmla="*/ 506295 w 1500475"/>
                <a:gd name="connsiteY2" fmla="*/ 231668 h 282298"/>
                <a:gd name="connsiteX3" fmla="*/ 0 w 1500475"/>
                <a:gd name="connsiteY3" fmla="*/ 282298 h 282298"/>
                <a:gd name="connsiteX0" fmla="*/ 1500475 w 1500475"/>
                <a:gd name="connsiteY0" fmla="*/ 0 h 282298"/>
                <a:gd name="connsiteX1" fmla="*/ 1254998 w 1500475"/>
                <a:gd name="connsiteY1" fmla="*/ 142683 h 282298"/>
                <a:gd name="connsiteX2" fmla="*/ 569198 w 1500475"/>
                <a:gd name="connsiteY2" fmla="*/ 248544 h 282298"/>
                <a:gd name="connsiteX3" fmla="*/ 0 w 1500475"/>
                <a:gd name="connsiteY3" fmla="*/ 282298 h 282298"/>
                <a:gd name="connsiteX0" fmla="*/ 1431435 w 1431435"/>
                <a:gd name="connsiteY0" fmla="*/ 0 h 283832"/>
                <a:gd name="connsiteX1" fmla="*/ 1185958 w 1431435"/>
                <a:gd name="connsiteY1" fmla="*/ 142683 h 283832"/>
                <a:gd name="connsiteX2" fmla="*/ 500158 w 1431435"/>
                <a:gd name="connsiteY2" fmla="*/ 248544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85958 w 1431435"/>
                <a:gd name="connsiteY1" fmla="*/ 142683 h 283832"/>
                <a:gd name="connsiteX2" fmla="*/ 524706 w 1431435"/>
                <a:gd name="connsiteY2" fmla="*/ 251613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79821 w 1431435"/>
                <a:gd name="connsiteY1" fmla="*/ 159559 h 283832"/>
                <a:gd name="connsiteX2" fmla="*/ 524706 w 1431435"/>
                <a:gd name="connsiteY2" fmla="*/ 251613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79821 w 1431435"/>
                <a:gd name="connsiteY1" fmla="*/ 159559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79821 w 1431435"/>
                <a:gd name="connsiteY1" fmla="*/ 159559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79821 w 1431435"/>
                <a:gd name="connsiteY1" fmla="*/ 159559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79821 w 1431435"/>
                <a:gd name="connsiteY1" fmla="*/ 159559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58342 w 1431435"/>
                <a:gd name="connsiteY1" fmla="*/ 164162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  <a:gd name="connsiteX0" fmla="*/ 1431435 w 1431435"/>
                <a:gd name="connsiteY0" fmla="*/ 0 h 283832"/>
                <a:gd name="connsiteX1" fmla="*/ 1167547 w 1431435"/>
                <a:gd name="connsiteY1" fmla="*/ 147286 h 283832"/>
                <a:gd name="connsiteX2" fmla="*/ 570732 w 1431435"/>
                <a:gd name="connsiteY2" fmla="*/ 245476 h 283832"/>
                <a:gd name="connsiteX3" fmla="*/ 0 w 1431435"/>
                <a:gd name="connsiteY3" fmla="*/ 283832 h 283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31435" h="283832">
                  <a:moveTo>
                    <a:pt x="1431435" y="0"/>
                  </a:moveTo>
                  <a:cubicBezTo>
                    <a:pt x="1395380" y="32858"/>
                    <a:pt x="1308860" y="99512"/>
                    <a:pt x="1167547" y="147286"/>
                  </a:cubicBezTo>
                  <a:cubicBezTo>
                    <a:pt x="1005686" y="202007"/>
                    <a:pt x="765323" y="222718"/>
                    <a:pt x="570732" y="245476"/>
                  </a:cubicBezTo>
                  <a:cubicBezTo>
                    <a:pt x="376141" y="268234"/>
                    <a:pt x="190244" y="271047"/>
                    <a:pt x="0" y="283832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79" name="Straight Arrow Connector 978">
              <a:extLst>
                <a:ext uri="{FF2B5EF4-FFF2-40B4-BE49-F238E27FC236}">
                  <a16:creationId xmlns:a16="http://schemas.microsoft.com/office/drawing/2014/main" id="{B9BB5014-1293-B451-F9B6-20A95066566F}"/>
                </a:ext>
              </a:extLst>
            </p:cNvPr>
            <p:cNvCxnSpPr>
              <a:cxnSpLocks/>
              <a:stCxn id="978" idx="3"/>
            </p:cNvCxnSpPr>
            <p:nvPr/>
          </p:nvCxnSpPr>
          <p:spPr bwMode="auto">
            <a:xfrm flipH="1" flipV="1">
              <a:off x="7291180" y="3950493"/>
              <a:ext cx="83855" cy="3213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80" name="Group 979">
            <a:extLst>
              <a:ext uri="{FF2B5EF4-FFF2-40B4-BE49-F238E27FC236}">
                <a16:creationId xmlns:a16="http://schemas.microsoft.com/office/drawing/2014/main" id="{CD389BCA-C646-1C7C-9E80-EBF015FC33C0}"/>
              </a:ext>
            </a:extLst>
          </p:cNvPr>
          <p:cNvGrpSpPr/>
          <p:nvPr/>
        </p:nvGrpSpPr>
        <p:grpSpPr>
          <a:xfrm>
            <a:off x="8748968" y="3669874"/>
            <a:ext cx="175637" cy="399624"/>
            <a:chOff x="8748968" y="3669874"/>
            <a:chExt cx="175637" cy="399624"/>
          </a:xfrm>
        </p:grpSpPr>
        <p:sp>
          <p:nvSpPr>
            <p:cNvPr id="981" name="Freeform: Shape 980">
              <a:extLst>
                <a:ext uri="{FF2B5EF4-FFF2-40B4-BE49-F238E27FC236}">
                  <a16:creationId xmlns:a16="http://schemas.microsoft.com/office/drawing/2014/main" id="{1E70C8BB-5F58-D792-D33A-AC697CF4546C}"/>
                </a:ext>
              </a:extLst>
            </p:cNvPr>
            <p:cNvSpPr/>
            <p:nvPr/>
          </p:nvSpPr>
          <p:spPr bwMode="auto">
            <a:xfrm>
              <a:off x="8798799" y="3669874"/>
              <a:ext cx="125806" cy="337530"/>
            </a:xfrm>
            <a:custGeom>
              <a:avLst/>
              <a:gdLst>
                <a:gd name="connsiteX0" fmla="*/ 125806 w 125806"/>
                <a:gd name="connsiteY0" fmla="*/ 0 h 337530"/>
                <a:gd name="connsiteX1" fmla="*/ 79780 w 125806"/>
                <a:gd name="connsiteY1" fmla="*/ 171833 h 337530"/>
                <a:gd name="connsiteX2" fmla="*/ 0 w 125806"/>
                <a:gd name="connsiteY2" fmla="*/ 337530 h 33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5806" h="337530">
                  <a:moveTo>
                    <a:pt x="125806" y="0"/>
                  </a:moveTo>
                  <a:cubicBezTo>
                    <a:pt x="113277" y="57789"/>
                    <a:pt x="100748" y="115578"/>
                    <a:pt x="79780" y="171833"/>
                  </a:cubicBezTo>
                  <a:cubicBezTo>
                    <a:pt x="58812" y="228088"/>
                    <a:pt x="29406" y="282809"/>
                    <a:pt x="0" y="33753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82" name="Straight Arrow Connector 981">
              <a:extLst>
                <a:ext uri="{FF2B5EF4-FFF2-40B4-BE49-F238E27FC236}">
                  <a16:creationId xmlns:a16="http://schemas.microsoft.com/office/drawing/2014/main" id="{2B436B50-7BA1-588D-ADF0-B062AF06024D}"/>
                </a:ext>
              </a:extLst>
            </p:cNvPr>
            <p:cNvCxnSpPr>
              <a:cxnSpLocks/>
              <a:stCxn id="981" idx="2"/>
            </p:cNvCxnSpPr>
            <p:nvPr/>
          </p:nvCxnSpPr>
          <p:spPr bwMode="auto">
            <a:xfrm flipH="1">
              <a:off x="8748968" y="4007404"/>
              <a:ext cx="49831" cy="62094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83" name="Group 982">
            <a:extLst>
              <a:ext uri="{FF2B5EF4-FFF2-40B4-BE49-F238E27FC236}">
                <a16:creationId xmlns:a16="http://schemas.microsoft.com/office/drawing/2014/main" id="{5870B8C7-EEFC-70FB-CDBA-D4AA990649FF}"/>
              </a:ext>
            </a:extLst>
          </p:cNvPr>
          <p:cNvGrpSpPr/>
          <p:nvPr/>
        </p:nvGrpSpPr>
        <p:grpSpPr>
          <a:xfrm>
            <a:off x="9059617" y="3663737"/>
            <a:ext cx="931295" cy="136052"/>
            <a:chOff x="9059617" y="3663737"/>
            <a:chExt cx="931295" cy="136052"/>
          </a:xfrm>
        </p:grpSpPr>
        <p:sp>
          <p:nvSpPr>
            <p:cNvPr id="984" name="Freeform: Shape 983">
              <a:extLst>
                <a:ext uri="{FF2B5EF4-FFF2-40B4-BE49-F238E27FC236}">
                  <a16:creationId xmlns:a16="http://schemas.microsoft.com/office/drawing/2014/main" id="{0D4209C9-5E73-E5B3-A45D-B412FA9641F4}"/>
                </a:ext>
              </a:extLst>
            </p:cNvPr>
            <p:cNvSpPr/>
            <p:nvPr/>
          </p:nvSpPr>
          <p:spPr bwMode="auto">
            <a:xfrm>
              <a:off x="9059617" y="3663737"/>
              <a:ext cx="820813" cy="133478"/>
            </a:xfrm>
            <a:custGeom>
              <a:avLst/>
              <a:gdLst>
                <a:gd name="connsiteX0" fmla="*/ 0 w 820813"/>
                <a:gd name="connsiteY0" fmla="*/ 0 h 133478"/>
                <a:gd name="connsiteX1" fmla="*/ 343668 w 820813"/>
                <a:gd name="connsiteY1" fmla="*/ 102793 h 133478"/>
                <a:gd name="connsiteX2" fmla="*/ 820813 w 820813"/>
                <a:gd name="connsiteY2" fmla="*/ 133478 h 133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20813" h="133478">
                  <a:moveTo>
                    <a:pt x="0" y="0"/>
                  </a:moveTo>
                  <a:cubicBezTo>
                    <a:pt x="103433" y="40273"/>
                    <a:pt x="206866" y="80547"/>
                    <a:pt x="343668" y="102793"/>
                  </a:cubicBezTo>
                  <a:cubicBezTo>
                    <a:pt x="480470" y="125039"/>
                    <a:pt x="650641" y="129258"/>
                    <a:pt x="820813" y="133478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85" name="Straight Arrow Connector 984">
              <a:extLst>
                <a:ext uri="{FF2B5EF4-FFF2-40B4-BE49-F238E27FC236}">
                  <a16:creationId xmlns:a16="http://schemas.microsoft.com/office/drawing/2014/main" id="{D09F0B5C-E833-4890-6431-2F4446FDBEFD}"/>
                </a:ext>
              </a:extLst>
            </p:cNvPr>
            <p:cNvCxnSpPr>
              <a:cxnSpLocks/>
              <a:stCxn id="984" idx="2"/>
            </p:cNvCxnSpPr>
            <p:nvPr/>
          </p:nvCxnSpPr>
          <p:spPr bwMode="auto">
            <a:xfrm>
              <a:off x="9880430" y="3797215"/>
              <a:ext cx="110482" cy="2574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86" name="Group 985">
            <a:extLst>
              <a:ext uri="{FF2B5EF4-FFF2-40B4-BE49-F238E27FC236}">
                <a16:creationId xmlns:a16="http://schemas.microsoft.com/office/drawing/2014/main" id="{F8FBF4D6-B751-5ABF-33A3-92AE8FA0EF63}"/>
              </a:ext>
            </a:extLst>
          </p:cNvPr>
          <p:cNvGrpSpPr/>
          <p:nvPr/>
        </p:nvGrpSpPr>
        <p:grpSpPr>
          <a:xfrm rot="6302244" flipV="1">
            <a:off x="10783621" y="4286754"/>
            <a:ext cx="246363" cy="74824"/>
            <a:chOff x="9001317" y="3223413"/>
            <a:chExt cx="343559" cy="144131"/>
          </a:xfrm>
        </p:grpSpPr>
        <p:sp>
          <p:nvSpPr>
            <p:cNvPr id="987" name="Freeform: Shape 986">
              <a:extLst>
                <a:ext uri="{FF2B5EF4-FFF2-40B4-BE49-F238E27FC236}">
                  <a16:creationId xmlns:a16="http://schemas.microsoft.com/office/drawing/2014/main" id="{F5BACFEA-EED1-4D33-79AC-7B9D3329A02B}"/>
                </a:ext>
              </a:extLst>
            </p:cNvPr>
            <p:cNvSpPr/>
            <p:nvPr/>
          </p:nvSpPr>
          <p:spPr bwMode="auto">
            <a:xfrm>
              <a:off x="9001317" y="3223413"/>
              <a:ext cx="262353" cy="124273"/>
            </a:xfrm>
            <a:custGeom>
              <a:avLst/>
              <a:gdLst>
                <a:gd name="connsiteX0" fmla="*/ 0 w 262353"/>
                <a:gd name="connsiteY0" fmla="*/ 0 h 124273"/>
                <a:gd name="connsiteX1" fmla="*/ 116601 w 262353"/>
                <a:gd name="connsiteY1" fmla="*/ 75178 h 124273"/>
                <a:gd name="connsiteX2" fmla="*/ 262353 w 262353"/>
                <a:gd name="connsiteY2" fmla="*/ 124273 h 1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24273">
                  <a:moveTo>
                    <a:pt x="0" y="0"/>
                  </a:moveTo>
                  <a:cubicBezTo>
                    <a:pt x="36438" y="27233"/>
                    <a:pt x="72876" y="54466"/>
                    <a:pt x="116601" y="75178"/>
                  </a:cubicBezTo>
                  <a:cubicBezTo>
                    <a:pt x="160326" y="95890"/>
                    <a:pt x="211339" y="110081"/>
                    <a:pt x="262353" y="124273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88" name="Straight Arrow Connector 987">
              <a:extLst>
                <a:ext uri="{FF2B5EF4-FFF2-40B4-BE49-F238E27FC236}">
                  <a16:creationId xmlns:a16="http://schemas.microsoft.com/office/drawing/2014/main" id="{4D197E1E-F8E9-5B96-C0E2-5FDBA40E37FD}"/>
                </a:ext>
              </a:extLst>
            </p:cNvPr>
            <p:cNvCxnSpPr>
              <a:cxnSpLocks/>
              <a:stCxn id="987" idx="2"/>
            </p:cNvCxnSpPr>
            <p:nvPr/>
          </p:nvCxnSpPr>
          <p:spPr bwMode="auto">
            <a:xfrm>
              <a:off x="9263670" y="3347686"/>
              <a:ext cx="81206" cy="19858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89" name="Group 988">
            <a:extLst>
              <a:ext uri="{FF2B5EF4-FFF2-40B4-BE49-F238E27FC236}">
                <a16:creationId xmlns:a16="http://schemas.microsoft.com/office/drawing/2014/main" id="{841BF064-DBD4-1499-649B-7AF37ED52B05}"/>
              </a:ext>
            </a:extLst>
          </p:cNvPr>
          <p:cNvGrpSpPr/>
          <p:nvPr/>
        </p:nvGrpSpPr>
        <p:grpSpPr>
          <a:xfrm rot="7054965" flipV="1">
            <a:off x="10766965" y="5096945"/>
            <a:ext cx="246363" cy="74824"/>
            <a:chOff x="9001317" y="3223413"/>
            <a:chExt cx="343559" cy="144131"/>
          </a:xfrm>
        </p:grpSpPr>
        <p:sp>
          <p:nvSpPr>
            <p:cNvPr id="990" name="Freeform: Shape 989">
              <a:extLst>
                <a:ext uri="{FF2B5EF4-FFF2-40B4-BE49-F238E27FC236}">
                  <a16:creationId xmlns:a16="http://schemas.microsoft.com/office/drawing/2014/main" id="{76AF0863-CDAF-0AF5-A15B-1830FC78A7EA}"/>
                </a:ext>
              </a:extLst>
            </p:cNvPr>
            <p:cNvSpPr/>
            <p:nvPr/>
          </p:nvSpPr>
          <p:spPr bwMode="auto">
            <a:xfrm>
              <a:off x="9001317" y="3223413"/>
              <a:ext cx="262353" cy="124273"/>
            </a:xfrm>
            <a:custGeom>
              <a:avLst/>
              <a:gdLst>
                <a:gd name="connsiteX0" fmla="*/ 0 w 262353"/>
                <a:gd name="connsiteY0" fmla="*/ 0 h 124273"/>
                <a:gd name="connsiteX1" fmla="*/ 116601 w 262353"/>
                <a:gd name="connsiteY1" fmla="*/ 75178 h 124273"/>
                <a:gd name="connsiteX2" fmla="*/ 262353 w 262353"/>
                <a:gd name="connsiteY2" fmla="*/ 124273 h 1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24273">
                  <a:moveTo>
                    <a:pt x="0" y="0"/>
                  </a:moveTo>
                  <a:cubicBezTo>
                    <a:pt x="36438" y="27233"/>
                    <a:pt x="72876" y="54466"/>
                    <a:pt x="116601" y="75178"/>
                  </a:cubicBezTo>
                  <a:cubicBezTo>
                    <a:pt x="160326" y="95890"/>
                    <a:pt x="211339" y="110081"/>
                    <a:pt x="262353" y="124273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91" name="Straight Arrow Connector 990">
              <a:extLst>
                <a:ext uri="{FF2B5EF4-FFF2-40B4-BE49-F238E27FC236}">
                  <a16:creationId xmlns:a16="http://schemas.microsoft.com/office/drawing/2014/main" id="{9800511F-42A5-D944-C4E4-91AF1EF86E8B}"/>
                </a:ext>
              </a:extLst>
            </p:cNvPr>
            <p:cNvCxnSpPr>
              <a:cxnSpLocks/>
              <a:stCxn id="990" idx="2"/>
            </p:cNvCxnSpPr>
            <p:nvPr/>
          </p:nvCxnSpPr>
          <p:spPr bwMode="auto">
            <a:xfrm>
              <a:off x="9263670" y="3347686"/>
              <a:ext cx="81206" cy="19858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92" name="Group 991">
            <a:extLst>
              <a:ext uri="{FF2B5EF4-FFF2-40B4-BE49-F238E27FC236}">
                <a16:creationId xmlns:a16="http://schemas.microsoft.com/office/drawing/2014/main" id="{CDF058E6-3045-AD4C-E55A-7382976E6DF7}"/>
              </a:ext>
            </a:extLst>
          </p:cNvPr>
          <p:cNvGrpSpPr/>
          <p:nvPr/>
        </p:nvGrpSpPr>
        <p:grpSpPr>
          <a:xfrm rot="4854089" flipV="1">
            <a:off x="9410004" y="5072154"/>
            <a:ext cx="246363" cy="74824"/>
            <a:chOff x="9001317" y="3223413"/>
            <a:chExt cx="343559" cy="144131"/>
          </a:xfrm>
        </p:grpSpPr>
        <p:sp>
          <p:nvSpPr>
            <p:cNvPr id="993" name="Freeform: Shape 992">
              <a:extLst>
                <a:ext uri="{FF2B5EF4-FFF2-40B4-BE49-F238E27FC236}">
                  <a16:creationId xmlns:a16="http://schemas.microsoft.com/office/drawing/2014/main" id="{2137ADAC-69D6-8380-38FA-E775B448C41C}"/>
                </a:ext>
              </a:extLst>
            </p:cNvPr>
            <p:cNvSpPr/>
            <p:nvPr/>
          </p:nvSpPr>
          <p:spPr bwMode="auto">
            <a:xfrm>
              <a:off x="9001317" y="3223413"/>
              <a:ext cx="262353" cy="124273"/>
            </a:xfrm>
            <a:custGeom>
              <a:avLst/>
              <a:gdLst>
                <a:gd name="connsiteX0" fmla="*/ 0 w 262353"/>
                <a:gd name="connsiteY0" fmla="*/ 0 h 124273"/>
                <a:gd name="connsiteX1" fmla="*/ 116601 w 262353"/>
                <a:gd name="connsiteY1" fmla="*/ 75178 h 124273"/>
                <a:gd name="connsiteX2" fmla="*/ 262353 w 262353"/>
                <a:gd name="connsiteY2" fmla="*/ 124273 h 1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353" h="124273">
                  <a:moveTo>
                    <a:pt x="0" y="0"/>
                  </a:moveTo>
                  <a:cubicBezTo>
                    <a:pt x="36438" y="27233"/>
                    <a:pt x="72876" y="54466"/>
                    <a:pt x="116601" y="75178"/>
                  </a:cubicBezTo>
                  <a:cubicBezTo>
                    <a:pt x="160326" y="95890"/>
                    <a:pt x="211339" y="110081"/>
                    <a:pt x="262353" y="124273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94" name="Straight Arrow Connector 993">
              <a:extLst>
                <a:ext uri="{FF2B5EF4-FFF2-40B4-BE49-F238E27FC236}">
                  <a16:creationId xmlns:a16="http://schemas.microsoft.com/office/drawing/2014/main" id="{0F53A5A5-8917-08F1-6CE3-7D40416C607F}"/>
                </a:ext>
              </a:extLst>
            </p:cNvPr>
            <p:cNvCxnSpPr>
              <a:cxnSpLocks/>
              <a:stCxn id="993" idx="2"/>
            </p:cNvCxnSpPr>
            <p:nvPr/>
          </p:nvCxnSpPr>
          <p:spPr bwMode="auto">
            <a:xfrm>
              <a:off x="9263670" y="3347686"/>
              <a:ext cx="81206" cy="19858"/>
            </a:xfrm>
            <a:prstGeom prst="straightConnector1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95" name="Group 994">
            <a:extLst>
              <a:ext uri="{FF2B5EF4-FFF2-40B4-BE49-F238E27FC236}">
                <a16:creationId xmlns:a16="http://schemas.microsoft.com/office/drawing/2014/main" id="{F0156FBB-4DA8-D050-C728-B62ABF7FB6A8}"/>
              </a:ext>
            </a:extLst>
          </p:cNvPr>
          <p:cNvGrpSpPr/>
          <p:nvPr/>
        </p:nvGrpSpPr>
        <p:grpSpPr>
          <a:xfrm>
            <a:off x="7237463" y="4341867"/>
            <a:ext cx="1125616" cy="220684"/>
            <a:chOff x="7333107" y="4341866"/>
            <a:chExt cx="1029971" cy="234061"/>
          </a:xfrm>
        </p:grpSpPr>
        <p:sp>
          <p:nvSpPr>
            <p:cNvPr id="996" name="Freeform: Shape 995">
              <a:extLst>
                <a:ext uri="{FF2B5EF4-FFF2-40B4-BE49-F238E27FC236}">
                  <a16:creationId xmlns:a16="http://schemas.microsoft.com/office/drawing/2014/main" id="{F674748C-EF21-8C47-FC93-5EEE60AB72E6}"/>
                </a:ext>
              </a:extLst>
            </p:cNvPr>
            <p:cNvSpPr/>
            <p:nvPr/>
          </p:nvSpPr>
          <p:spPr bwMode="auto">
            <a:xfrm>
              <a:off x="7408788" y="4341866"/>
              <a:ext cx="954290" cy="227066"/>
            </a:xfrm>
            <a:custGeom>
              <a:avLst/>
              <a:gdLst>
                <a:gd name="connsiteX0" fmla="*/ 954290 w 954290"/>
                <a:gd name="connsiteY0" fmla="*/ 0 h 227066"/>
                <a:gd name="connsiteX1" fmla="*/ 619828 w 954290"/>
                <a:gd name="connsiteY1" fmla="*/ 135012 h 227066"/>
                <a:gd name="connsiteX2" fmla="*/ 0 w 954290"/>
                <a:gd name="connsiteY2" fmla="*/ 227066 h 227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4290" h="227066">
                  <a:moveTo>
                    <a:pt x="954290" y="0"/>
                  </a:moveTo>
                  <a:cubicBezTo>
                    <a:pt x="866583" y="48584"/>
                    <a:pt x="778876" y="97168"/>
                    <a:pt x="619828" y="135012"/>
                  </a:cubicBezTo>
                  <a:cubicBezTo>
                    <a:pt x="460780" y="172856"/>
                    <a:pt x="230390" y="199961"/>
                    <a:pt x="0" y="22706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997" name="Straight Arrow Connector 996">
              <a:extLst>
                <a:ext uri="{FF2B5EF4-FFF2-40B4-BE49-F238E27FC236}">
                  <a16:creationId xmlns:a16="http://schemas.microsoft.com/office/drawing/2014/main" id="{1800A9E4-8640-F33F-9A7B-C5801E45B8D1}"/>
                </a:ext>
              </a:extLst>
            </p:cNvPr>
            <p:cNvCxnSpPr>
              <a:cxnSpLocks/>
              <a:stCxn id="996" idx="2"/>
            </p:cNvCxnSpPr>
            <p:nvPr/>
          </p:nvCxnSpPr>
          <p:spPr bwMode="auto">
            <a:xfrm flipH="1">
              <a:off x="7333107" y="4568932"/>
              <a:ext cx="75681" cy="6995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998" name="Group 997">
            <a:extLst>
              <a:ext uri="{FF2B5EF4-FFF2-40B4-BE49-F238E27FC236}">
                <a16:creationId xmlns:a16="http://schemas.microsoft.com/office/drawing/2014/main" id="{DA9749E7-ECC7-5FF5-5FDC-55C813C754E3}"/>
              </a:ext>
            </a:extLst>
          </p:cNvPr>
          <p:cNvGrpSpPr/>
          <p:nvPr/>
        </p:nvGrpSpPr>
        <p:grpSpPr>
          <a:xfrm>
            <a:off x="8016978" y="4384824"/>
            <a:ext cx="456564" cy="298952"/>
            <a:chOff x="8016978" y="4384824"/>
            <a:chExt cx="456564" cy="298952"/>
          </a:xfrm>
        </p:grpSpPr>
        <p:sp>
          <p:nvSpPr>
            <p:cNvPr id="999" name="Freeform: Shape 998">
              <a:extLst>
                <a:ext uri="{FF2B5EF4-FFF2-40B4-BE49-F238E27FC236}">
                  <a16:creationId xmlns:a16="http://schemas.microsoft.com/office/drawing/2014/main" id="{9B7808D6-04E6-C189-11CA-03290A2C2E60}"/>
                </a:ext>
              </a:extLst>
            </p:cNvPr>
            <p:cNvSpPr/>
            <p:nvPr/>
          </p:nvSpPr>
          <p:spPr bwMode="auto">
            <a:xfrm>
              <a:off x="8079246" y="4384824"/>
              <a:ext cx="394296" cy="257750"/>
            </a:xfrm>
            <a:custGeom>
              <a:avLst/>
              <a:gdLst>
                <a:gd name="connsiteX0" fmla="*/ 394296 w 394296"/>
                <a:gd name="connsiteY0" fmla="*/ 0 h 257750"/>
                <a:gd name="connsiteX1" fmla="*/ 248545 w 394296"/>
                <a:gd name="connsiteY1" fmla="*/ 133478 h 257750"/>
                <a:gd name="connsiteX2" fmla="*/ 0 w 394296"/>
                <a:gd name="connsiteY2" fmla="*/ 257750 h 25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4296" h="257750">
                  <a:moveTo>
                    <a:pt x="394296" y="0"/>
                  </a:moveTo>
                  <a:cubicBezTo>
                    <a:pt x="354278" y="45260"/>
                    <a:pt x="314261" y="90520"/>
                    <a:pt x="248545" y="133478"/>
                  </a:cubicBezTo>
                  <a:cubicBezTo>
                    <a:pt x="182829" y="176436"/>
                    <a:pt x="91414" y="217093"/>
                    <a:pt x="0" y="25775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000" name="Straight Arrow Connector 999">
              <a:extLst>
                <a:ext uri="{FF2B5EF4-FFF2-40B4-BE49-F238E27FC236}">
                  <a16:creationId xmlns:a16="http://schemas.microsoft.com/office/drawing/2014/main" id="{25F7B1FA-1E10-62CB-53E0-9C2BC728D321}"/>
                </a:ext>
              </a:extLst>
            </p:cNvPr>
            <p:cNvCxnSpPr>
              <a:cxnSpLocks/>
              <a:stCxn id="999" idx="2"/>
            </p:cNvCxnSpPr>
            <p:nvPr/>
          </p:nvCxnSpPr>
          <p:spPr bwMode="auto">
            <a:xfrm flipH="1">
              <a:off x="8016978" y="4642574"/>
              <a:ext cx="62268" cy="41202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001" name="Group 1000">
            <a:extLst>
              <a:ext uri="{FF2B5EF4-FFF2-40B4-BE49-F238E27FC236}">
                <a16:creationId xmlns:a16="http://schemas.microsoft.com/office/drawing/2014/main" id="{DC8E87C2-BD97-CAC0-FBA8-6338C379608A}"/>
              </a:ext>
            </a:extLst>
          </p:cNvPr>
          <p:cNvGrpSpPr/>
          <p:nvPr/>
        </p:nvGrpSpPr>
        <p:grpSpPr>
          <a:xfrm>
            <a:off x="8473542" y="4402526"/>
            <a:ext cx="102332" cy="407420"/>
            <a:chOff x="8473542" y="4402526"/>
            <a:chExt cx="102332" cy="407420"/>
          </a:xfrm>
        </p:grpSpPr>
        <p:sp>
          <p:nvSpPr>
            <p:cNvPr id="1002" name="Freeform: Shape 1001">
              <a:extLst>
                <a:ext uri="{FF2B5EF4-FFF2-40B4-BE49-F238E27FC236}">
                  <a16:creationId xmlns:a16="http://schemas.microsoft.com/office/drawing/2014/main" id="{1417E9A6-AA32-876B-7CDA-E13E38C9E279}"/>
                </a:ext>
              </a:extLst>
            </p:cNvPr>
            <p:cNvSpPr/>
            <p:nvPr/>
          </p:nvSpPr>
          <p:spPr bwMode="auto">
            <a:xfrm>
              <a:off x="8512729" y="4402526"/>
              <a:ext cx="63145" cy="318482"/>
            </a:xfrm>
            <a:custGeom>
              <a:avLst/>
              <a:gdLst>
                <a:gd name="connsiteX0" fmla="*/ 72109 w 72109"/>
                <a:gd name="connsiteY0" fmla="*/ 0 h 288434"/>
                <a:gd name="connsiteX1" fmla="*/ 53698 w 72109"/>
                <a:gd name="connsiteY1" fmla="*/ 133477 h 288434"/>
                <a:gd name="connsiteX2" fmla="*/ 0 w 72109"/>
                <a:gd name="connsiteY2" fmla="*/ 288434 h 288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109" h="288434">
                  <a:moveTo>
                    <a:pt x="72109" y="0"/>
                  </a:moveTo>
                  <a:cubicBezTo>
                    <a:pt x="68912" y="42702"/>
                    <a:pt x="65716" y="85405"/>
                    <a:pt x="53698" y="133477"/>
                  </a:cubicBezTo>
                  <a:cubicBezTo>
                    <a:pt x="41680" y="181549"/>
                    <a:pt x="20840" y="234991"/>
                    <a:pt x="0" y="288434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003" name="Straight Arrow Connector 1002">
              <a:extLst>
                <a:ext uri="{FF2B5EF4-FFF2-40B4-BE49-F238E27FC236}">
                  <a16:creationId xmlns:a16="http://schemas.microsoft.com/office/drawing/2014/main" id="{398DA2B0-2276-FC14-D539-12A658693474}"/>
                </a:ext>
              </a:extLst>
            </p:cNvPr>
            <p:cNvCxnSpPr>
              <a:cxnSpLocks/>
              <a:stCxn id="1002" idx="2"/>
            </p:cNvCxnSpPr>
            <p:nvPr/>
          </p:nvCxnSpPr>
          <p:spPr bwMode="auto">
            <a:xfrm flipH="1">
              <a:off x="8473542" y="4721008"/>
              <a:ext cx="39187" cy="88938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004" name="Group 1003">
            <a:extLst>
              <a:ext uri="{FF2B5EF4-FFF2-40B4-BE49-F238E27FC236}">
                <a16:creationId xmlns:a16="http://schemas.microsoft.com/office/drawing/2014/main" id="{C006753E-3DA4-42C1-D26C-D4F40965E4DA}"/>
              </a:ext>
            </a:extLst>
          </p:cNvPr>
          <p:cNvGrpSpPr/>
          <p:nvPr/>
        </p:nvGrpSpPr>
        <p:grpSpPr>
          <a:xfrm>
            <a:off x="8666855" y="4381756"/>
            <a:ext cx="359133" cy="322239"/>
            <a:chOff x="8666855" y="4381756"/>
            <a:chExt cx="359133" cy="322239"/>
          </a:xfrm>
        </p:grpSpPr>
        <p:sp>
          <p:nvSpPr>
            <p:cNvPr id="1005" name="Freeform: Shape 1004">
              <a:extLst>
                <a:ext uri="{FF2B5EF4-FFF2-40B4-BE49-F238E27FC236}">
                  <a16:creationId xmlns:a16="http://schemas.microsoft.com/office/drawing/2014/main" id="{AE7C980F-A27D-AF45-ED47-01133D5E0038}"/>
                </a:ext>
              </a:extLst>
            </p:cNvPr>
            <p:cNvSpPr/>
            <p:nvPr/>
          </p:nvSpPr>
          <p:spPr bwMode="auto">
            <a:xfrm>
              <a:off x="8666855" y="4381756"/>
              <a:ext cx="297640" cy="302243"/>
            </a:xfrm>
            <a:custGeom>
              <a:avLst/>
              <a:gdLst>
                <a:gd name="connsiteX0" fmla="*/ 0 w 297640"/>
                <a:gd name="connsiteY0" fmla="*/ 0 h 302243"/>
                <a:gd name="connsiteX1" fmla="*/ 128875 w 297640"/>
                <a:gd name="connsiteY1" fmla="*/ 174902 h 302243"/>
                <a:gd name="connsiteX2" fmla="*/ 297640 w 297640"/>
                <a:gd name="connsiteY2" fmla="*/ 302243 h 302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7640" h="302243">
                  <a:moveTo>
                    <a:pt x="0" y="0"/>
                  </a:moveTo>
                  <a:cubicBezTo>
                    <a:pt x="39634" y="62264"/>
                    <a:pt x="79268" y="124528"/>
                    <a:pt x="128875" y="174902"/>
                  </a:cubicBezTo>
                  <a:cubicBezTo>
                    <a:pt x="178482" y="225276"/>
                    <a:pt x="238061" y="263759"/>
                    <a:pt x="297640" y="302243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006" name="Straight Arrow Connector 1005">
              <a:extLst>
                <a:ext uri="{FF2B5EF4-FFF2-40B4-BE49-F238E27FC236}">
                  <a16:creationId xmlns:a16="http://schemas.microsoft.com/office/drawing/2014/main" id="{5B0C7155-8649-1D62-D8E4-AF3912661640}"/>
                </a:ext>
              </a:extLst>
            </p:cNvPr>
            <p:cNvCxnSpPr>
              <a:cxnSpLocks/>
              <a:stCxn id="1005" idx="2"/>
            </p:cNvCxnSpPr>
            <p:nvPr/>
          </p:nvCxnSpPr>
          <p:spPr bwMode="auto">
            <a:xfrm>
              <a:off x="8964495" y="4683999"/>
              <a:ext cx="61493" cy="19996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007" name="Group 1006">
            <a:extLst>
              <a:ext uri="{FF2B5EF4-FFF2-40B4-BE49-F238E27FC236}">
                <a16:creationId xmlns:a16="http://schemas.microsoft.com/office/drawing/2014/main" id="{24A29A24-8872-1E57-75B5-B7D9E8A978D5}"/>
              </a:ext>
            </a:extLst>
          </p:cNvPr>
          <p:cNvGrpSpPr/>
          <p:nvPr/>
        </p:nvGrpSpPr>
        <p:grpSpPr>
          <a:xfrm>
            <a:off x="8784991" y="4338797"/>
            <a:ext cx="710514" cy="198803"/>
            <a:chOff x="8784991" y="4338797"/>
            <a:chExt cx="710514" cy="198803"/>
          </a:xfrm>
        </p:grpSpPr>
        <p:sp>
          <p:nvSpPr>
            <p:cNvPr id="1008" name="Freeform: Shape 1007">
              <a:extLst>
                <a:ext uri="{FF2B5EF4-FFF2-40B4-BE49-F238E27FC236}">
                  <a16:creationId xmlns:a16="http://schemas.microsoft.com/office/drawing/2014/main" id="{3D232A1E-05D6-372F-5B04-48439ECFE486}"/>
                </a:ext>
              </a:extLst>
            </p:cNvPr>
            <p:cNvSpPr/>
            <p:nvPr/>
          </p:nvSpPr>
          <p:spPr bwMode="auto">
            <a:xfrm>
              <a:off x="8784991" y="4338797"/>
              <a:ext cx="619828" cy="190245"/>
            </a:xfrm>
            <a:custGeom>
              <a:avLst/>
              <a:gdLst>
                <a:gd name="connsiteX0" fmla="*/ 0 w 619828"/>
                <a:gd name="connsiteY0" fmla="*/ 0 h 190245"/>
                <a:gd name="connsiteX1" fmla="*/ 251613 w 619828"/>
                <a:gd name="connsiteY1" fmla="*/ 124273 h 190245"/>
                <a:gd name="connsiteX2" fmla="*/ 619828 w 619828"/>
                <a:gd name="connsiteY2" fmla="*/ 190245 h 190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9828" h="190245">
                  <a:moveTo>
                    <a:pt x="0" y="0"/>
                  </a:moveTo>
                  <a:cubicBezTo>
                    <a:pt x="74154" y="46283"/>
                    <a:pt x="148308" y="92566"/>
                    <a:pt x="251613" y="124273"/>
                  </a:cubicBezTo>
                  <a:cubicBezTo>
                    <a:pt x="354918" y="155981"/>
                    <a:pt x="487373" y="173113"/>
                    <a:pt x="619828" y="19024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009" name="Straight Arrow Connector 1008">
              <a:extLst>
                <a:ext uri="{FF2B5EF4-FFF2-40B4-BE49-F238E27FC236}">
                  <a16:creationId xmlns:a16="http://schemas.microsoft.com/office/drawing/2014/main" id="{F8E47805-31F1-3944-4AE7-B043A9451383}"/>
                </a:ext>
              </a:extLst>
            </p:cNvPr>
            <p:cNvCxnSpPr>
              <a:cxnSpLocks/>
              <a:stCxn id="1008" idx="2"/>
            </p:cNvCxnSpPr>
            <p:nvPr/>
          </p:nvCxnSpPr>
          <p:spPr bwMode="auto">
            <a:xfrm>
              <a:off x="9404819" y="4529042"/>
              <a:ext cx="90686" cy="8558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1010" name="Group 1009">
            <a:extLst>
              <a:ext uri="{FF2B5EF4-FFF2-40B4-BE49-F238E27FC236}">
                <a16:creationId xmlns:a16="http://schemas.microsoft.com/office/drawing/2014/main" id="{64062306-7A51-8F21-2FBC-99DBD5BEC40B}"/>
              </a:ext>
            </a:extLst>
          </p:cNvPr>
          <p:cNvGrpSpPr/>
          <p:nvPr/>
        </p:nvGrpSpPr>
        <p:grpSpPr>
          <a:xfrm>
            <a:off x="8427515" y="5405086"/>
            <a:ext cx="808539" cy="338785"/>
            <a:chOff x="8427515" y="5405086"/>
            <a:chExt cx="808539" cy="338785"/>
          </a:xfrm>
        </p:grpSpPr>
        <p:sp>
          <p:nvSpPr>
            <p:cNvPr id="1011" name="Freeform: Shape 1010">
              <a:extLst>
                <a:ext uri="{FF2B5EF4-FFF2-40B4-BE49-F238E27FC236}">
                  <a16:creationId xmlns:a16="http://schemas.microsoft.com/office/drawing/2014/main" id="{A6D8AAF7-04B6-0297-E8A6-54A55642D37D}"/>
                </a:ext>
              </a:extLst>
            </p:cNvPr>
            <p:cNvSpPr/>
            <p:nvPr/>
          </p:nvSpPr>
          <p:spPr bwMode="auto">
            <a:xfrm>
              <a:off x="8484282" y="5405086"/>
              <a:ext cx="751772" cy="288435"/>
            </a:xfrm>
            <a:custGeom>
              <a:avLst/>
              <a:gdLst>
                <a:gd name="connsiteX0" fmla="*/ 751772 w 751772"/>
                <a:gd name="connsiteY0" fmla="*/ 0 h 288435"/>
                <a:gd name="connsiteX1" fmla="*/ 345201 w 751772"/>
                <a:gd name="connsiteY1" fmla="*/ 104327 h 288435"/>
                <a:gd name="connsiteX2" fmla="*/ 0 w 751772"/>
                <a:gd name="connsiteY2" fmla="*/ 288435 h 288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1772" h="288435">
                  <a:moveTo>
                    <a:pt x="751772" y="0"/>
                  </a:moveTo>
                  <a:cubicBezTo>
                    <a:pt x="611134" y="28127"/>
                    <a:pt x="470496" y="56255"/>
                    <a:pt x="345201" y="104327"/>
                  </a:cubicBezTo>
                  <a:cubicBezTo>
                    <a:pt x="219906" y="152399"/>
                    <a:pt x="109953" y="220417"/>
                    <a:pt x="0" y="288435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012" name="Straight Arrow Connector 1011">
              <a:extLst>
                <a:ext uri="{FF2B5EF4-FFF2-40B4-BE49-F238E27FC236}">
                  <a16:creationId xmlns:a16="http://schemas.microsoft.com/office/drawing/2014/main" id="{3DDBB698-13B4-F753-9B3F-3891349B609D}"/>
                </a:ext>
              </a:extLst>
            </p:cNvPr>
            <p:cNvCxnSpPr>
              <a:cxnSpLocks/>
              <a:stCxn id="1011" idx="2"/>
            </p:cNvCxnSpPr>
            <p:nvPr/>
          </p:nvCxnSpPr>
          <p:spPr bwMode="auto">
            <a:xfrm flipH="1">
              <a:off x="8427515" y="5693521"/>
              <a:ext cx="56767" cy="50350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cxnSp>
        <p:nvCxnSpPr>
          <p:cNvPr id="1013" name="Straight Arrow Connector 1012">
            <a:extLst>
              <a:ext uri="{FF2B5EF4-FFF2-40B4-BE49-F238E27FC236}">
                <a16:creationId xmlns:a16="http://schemas.microsoft.com/office/drawing/2014/main" id="{FD754E9D-C25C-8BF9-7635-0EB0E0ACC7E9}"/>
              </a:ext>
            </a:extLst>
          </p:cNvPr>
          <p:cNvCxnSpPr/>
          <p:nvPr/>
        </p:nvCxnSpPr>
        <p:spPr bwMode="auto">
          <a:xfrm>
            <a:off x="8584442" y="5883736"/>
            <a:ext cx="469565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861109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6A5C-F132-F291-5960-F4F399376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noProof="0"/>
              <a:t>Anti–TROP-2 </a:t>
            </a:r>
            <a:r>
              <a:rPr lang="fr-FR" noProof="0" dirty="0"/>
              <a:t>Antibody</a:t>
            </a:r>
            <a:r>
              <a:rPr lang="fr-FR" noProof="0"/>
              <a:t>–Drug </a:t>
            </a:r>
            <a:r>
              <a:rPr lang="fr-FR" noProof="0" dirty="0"/>
              <a:t>Conjugates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323245-A516-68BB-F605-91B192FB710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1. Okajima. Mol Can Ther. 2021;20:2329. 2. Kopp. Mol Cancer Ther. 2023;22:102. 3. Fang. ASCO 2024. </a:t>
            </a:r>
            <a:r>
              <a:rPr lang="en-US" altLang="en-US" dirty="0"/>
              <a:t>Abstr</a:t>
            </a:r>
            <a:r>
              <a:rPr lang="en-US" altLang="en-US"/>
              <a:t> 8502. </a:t>
            </a: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8D1840AF-4918-DA35-3FDA-59A238B46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474134"/>
              </p:ext>
            </p:extLst>
          </p:nvPr>
        </p:nvGraphicFramePr>
        <p:xfrm>
          <a:off x="231078" y="1333500"/>
          <a:ext cx="11740261" cy="3657600"/>
        </p:xfrm>
        <a:graphic>
          <a:graphicData uri="http://schemas.openxmlformats.org/drawingml/2006/table">
            <a:tbl>
              <a:tblPr firstRow="1" bandRow="1"/>
              <a:tblGrid>
                <a:gridCol w="24766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2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05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30580">
                  <a:extLst>
                    <a:ext uri="{9D8B030D-6E8A-4147-A177-3AD203B41FA5}">
                      <a16:colId xmlns:a16="http://schemas.microsoft.com/office/drawing/2014/main" val="1386750957"/>
                    </a:ext>
                  </a:extLst>
                </a:gridCol>
              </a:tblGrid>
              <a:tr h="416459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915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  <a:endParaRPr lang="en-US" sz="18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6854" marR="140970" indent="-901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Datopotamab Deruxtecan</a:t>
                      </a:r>
                      <a:r>
                        <a:rPr lang="en-US" sz="1800" b="1" spc="-25" baseline="300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  <a:r>
                        <a:rPr lang="en-US" sz="1800" b="1" spc="-25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 </a:t>
                      </a:r>
                    </a:p>
                    <a:p>
                      <a:pPr marL="236854" marR="140970" indent="-901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25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(Dato-DXd)</a:t>
                      </a:r>
                      <a:endParaRPr lang="en-US" sz="1800" b="1" spc="-25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Sacituzumab Govitecan</a:t>
                      </a:r>
                      <a:r>
                        <a:rPr lang="en-US" sz="1800" b="1" spc="-10" baseline="300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 baseline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(SG)</a:t>
                      </a:r>
                      <a:endParaRPr lang="en-US" sz="1800" baseline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Sacituzumab Tirumotecan</a:t>
                      </a:r>
                      <a:r>
                        <a:rPr lang="en-US" sz="1800" b="1" baseline="300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3</a:t>
                      </a:r>
                    </a:p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baseline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(sac-TMT)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7747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Antibody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Anti–TROP-2 IgG1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1397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Anti–TROP-2 IgG1 kappa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39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Anti–TROP-2 IgG1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7747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High affinity binding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+++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+++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1270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+++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28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Linker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Enzymatically cleavable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Hydrolytically cleavable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1524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Hydrolytically cleavable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915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Payload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Deruxtecan derivative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(topoisomerase I inhibitor)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SN-38</a:t>
                      </a:r>
                    </a:p>
                    <a:p>
                      <a:pPr marL="0" marR="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(topoisomerase I inhibitor)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Belotecan derivative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(topoisomerase I inhibitor)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28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DAR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4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524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7.6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524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7.4 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53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28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Dose/schedule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6 mg/kg Q3W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524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pl-PL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10 mg/kg D1, D8 Q3W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524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pl-PL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5 mg/kg D1 Q3W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797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1491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5B12C-955B-1829-179C-27E02DEE441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EEBE4"/>
          </a:solidFill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b="1"/>
              <a:t>TROPION-Lung01 </a:t>
            </a:r>
          </a:p>
          <a:p>
            <a:pPr lvl="2"/>
            <a:r>
              <a:rPr lang="en-US"/>
              <a:t>Randomized phase III study of Dato-</a:t>
            </a:r>
            <a:r>
              <a:rPr lang="en-US" dirty="0"/>
              <a:t>DXd</a:t>
            </a:r>
            <a:r>
              <a:rPr lang="en-US"/>
              <a:t> vs docetaxel for previously treated advanced or metastatic NSCLC</a:t>
            </a:r>
          </a:p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6D29DD-5976-C221-5292-97D8999D1250}"/>
              </a:ext>
            </a:extLst>
          </p:cNvPr>
          <p:cNvSpPr>
            <a:spLocks noGrp="1"/>
          </p:cNvSpPr>
          <p:nvPr>
            <p:ph idx="13"/>
          </p:nvPr>
        </p:nvSpPr>
        <p:spPr>
          <a:solidFill>
            <a:srgbClr val="F1EEFF"/>
          </a:solidFill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b="1"/>
              <a:t>EVOKE-01</a:t>
            </a:r>
          </a:p>
          <a:p>
            <a:pPr lvl="2"/>
            <a:r>
              <a:rPr lang="en-US"/>
              <a:t>Randomized phase III study of sacituzumab govitecan vs docetaxel for previously treated advanced or metastatic NSCLC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3EDC35-F99F-3D1A-806B-74DFB0838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TROPION-Lung01 and EVOKE-01 Failed to Show OS Benefit in Previously Treated Advanced or Metastatic NSCLC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B4D645-30F8-F652-614A-76526705AD0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1. Ahn. JCO. 2025;43:260. 2. Paz-Ares. JCO. 2024;42;2860. 3. Reinmuth. ASCO 2025. </a:t>
            </a:r>
            <a:r>
              <a:rPr lang="en-US" dirty="0"/>
              <a:t>Abstr</a:t>
            </a:r>
            <a:r>
              <a:rPr lang="en-US"/>
              <a:t> 8599.</a:t>
            </a:r>
          </a:p>
        </p:txBody>
      </p:sp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5DB0B157-BFE2-8D59-F154-9A31413D9C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1757060"/>
              </p:ext>
            </p:extLst>
          </p:nvPr>
        </p:nvGraphicFramePr>
        <p:xfrm>
          <a:off x="231079" y="3288702"/>
          <a:ext cx="5644121" cy="2011760"/>
        </p:xfrm>
        <a:graphic>
          <a:graphicData uri="http://schemas.openxmlformats.org/drawingml/2006/table">
            <a:tbl>
              <a:tblPr/>
              <a:tblGrid>
                <a:gridCol w="1546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8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8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Efficacy</a:t>
                      </a:r>
                      <a:r>
                        <a:rPr kumimoji="0" lang="en-GB" sz="17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  <a:endParaRPr kumimoji="0" lang="en-GB" sz="17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</a:t>
                      </a:r>
                      <a:b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299)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</a:t>
                      </a:r>
                      <a:b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mPFS, mo (95% CI)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4.4 (4.2-5.6)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3.7 (2.9-4.2)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HR: 0.75 (95% CI: 0.62-0.91); </a:t>
                      </a:r>
                      <a:r>
                        <a:rPr kumimoji="0" lang="en-US" sz="17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= .004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544725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mOS, mo (95% CI)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12.9 (11.0-13.9)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11.8 (10.0-12.8)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3000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HR: 0.94 (95% CI: 0.78-1.14); </a:t>
                      </a:r>
                      <a:r>
                        <a:rPr kumimoji="0" lang="en-US" sz="17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= .530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" name="Group 3">
            <a:extLst>
              <a:ext uri="{FF2B5EF4-FFF2-40B4-BE49-F238E27FC236}">
                <a16:creationId xmlns:a16="http://schemas.microsoft.com/office/drawing/2014/main" id="{32A60C32-8652-6B42-C502-6643926A9A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2457897"/>
              </p:ext>
            </p:extLst>
          </p:nvPr>
        </p:nvGraphicFramePr>
        <p:xfrm>
          <a:off x="6327216" y="3288734"/>
          <a:ext cx="5644123" cy="2011728"/>
        </p:xfrm>
        <a:graphic>
          <a:graphicData uri="http://schemas.openxmlformats.org/drawingml/2006/table">
            <a:tbl>
              <a:tblPr/>
              <a:tblGrid>
                <a:gridCol w="1381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1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1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Efficacy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SG</a:t>
                      </a:r>
                      <a:b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299)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</a:t>
                      </a:r>
                      <a:b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mPFS</a:t>
                      </a:r>
                      <a:r>
                        <a:rPr kumimoji="0" lang="en-US" sz="17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mo (95% CI)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>
                          <a:solidFill>
                            <a:schemeClr val="tx1"/>
                          </a:solidFill>
                        </a:rPr>
                        <a:t>4.1 (3.0-4.4)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>
                          <a:solidFill>
                            <a:schemeClr val="tx1"/>
                          </a:solidFill>
                        </a:rPr>
                        <a:t>3.9 (3.1-4.2)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HR: 0.92 (95% CI: 0.77-1.11)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544725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mOS</a:t>
                      </a:r>
                      <a:r>
                        <a:rPr kumimoji="0" lang="en-US" sz="17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</a:t>
                      </a: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mo (95% CI)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>
                          <a:solidFill>
                            <a:schemeClr val="tx1"/>
                          </a:solidFill>
                        </a:rPr>
                        <a:t>11.3 (9.5-12.7)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>
                          <a:solidFill>
                            <a:schemeClr val="tx1"/>
                          </a:solidFill>
                        </a:rPr>
                        <a:t>9.6 (8.1-10.6)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3000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0.89 (95% CI: 0.74–1.07); </a:t>
                      </a:r>
                      <a:r>
                        <a:rPr kumimoji="0" lang="it-IT" sz="17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kumimoji="0" lang="it-IT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= .1028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4ECA8046-B026-7685-8AA9-D92D1AC627F6}"/>
              </a:ext>
            </a:extLst>
          </p:cNvPr>
          <p:cNvSpPr/>
          <p:nvPr/>
        </p:nvSpPr>
        <p:spPr>
          <a:xfrm>
            <a:off x="6327214" y="5498229"/>
            <a:ext cx="5633707" cy="73604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EVOKE-01 failed to meet primary endpoint OS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B625D2-8ABC-C3A3-92BF-6FBF26E57B22}"/>
              </a:ext>
            </a:extLst>
          </p:cNvPr>
          <p:cNvSpPr/>
          <p:nvPr/>
        </p:nvSpPr>
        <p:spPr>
          <a:xfrm>
            <a:off x="231078" y="5498230"/>
            <a:ext cx="5644121" cy="73604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TROPION-Lung-01 met </a:t>
            </a:r>
            <a:r>
              <a:rPr lang="en-US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coprimary </a:t>
            </a:r>
            <a:r>
              <a:rPr lang="en-US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endpoint PFS, but failed to meet </a:t>
            </a:r>
            <a:r>
              <a:rPr lang="en-US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coprimary</a:t>
            </a:r>
            <a:r>
              <a:rPr lang="en-US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endpoint OS</a:t>
            </a:r>
          </a:p>
        </p:txBody>
      </p:sp>
    </p:spTree>
    <p:extLst>
      <p:ext uri="{BB962C8B-B14F-4D97-AF65-F5344CB8AC3E}">
        <p14:creationId xmlns:p14="http://schemas.microsoft.com/office/powerpoint/2010/main" val="2253772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46E000BF-9A87-D6E5-5146-C1D09BC5DB99}"/>
              </a:ext>
            </a:extLst>
          </p:cNvPr>
          <p:cNvGrpSpPr/>
          <p:nvPr/>
        </p:nvGrpSpPr>
        <p:grpSpPr>
          <a:xfrm>
            <a:off x="6302694" y="2407929"/>
            <a:ext cx="305526" cy="1831895"/>
            <a:chOff x="5690722" y="2037396"/>
            <a:chExt cx="1138002" cy="888898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3D9FA19-3D61-2A9A-C7E9-902C97427842}"/>
                </a:ext>
              </a:extLst>
            </p:cNvPr>
            <p:cNvGrpSpPr/>
            <p:nvPr/>
          </p:nvGrpSpPr>
          <p:grpSpPr>
            <a:xfrm>
              <a:off x="5690722" y="2037396"/>
              <a:ext cx="1129537" cy="888898"/>
              <a:chOff x="5606050" y="2086681"/>
              <a:chExt cx="1129537" cy="888898"/>
            </a:xfrm>
          </p:grpSpPr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5B5C24BB-C04C-FCFB-CBDA-FF89A1E47D6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606050" y="2972394"/>
                <a:ext cx="112106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13F005C3-42C9-ACB3-672C-40C52A0131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735587" y="2086681"/>
                <a:ext cx="0" cy="888898"/>
              </a:xfrm>
              <a:prstGeom prst="line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89443D9-90E3-6523-8C94-E7A31AD2E15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07656" y="2043395"/>
              <a:ext cx="1121068" cy="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7AC20F-B9D4-DD91-FF59-E1E899580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Pooled Analysis of TROPION-Lung01 and </a:t>
            </a:r>
            <a:br>
              <a:rPr lang="en-US"/>
            </a:br>
            <a:r>
              <a:rPr lang="en-US"/>
              <a:t>TROPION-Lung05 in </a:t>
            </a:r>
            <a:r>
              <a:rPr lang="en-US" i="1"/>
              <a:t>EGFR-</a:t>
            </a:r>
            <a:r>
              <a:rPr lang="en-US"/>
              <a:t>Mutated Adv NSCLC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97A3D-93C0-69D2-56F2-1CC93196F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/>
              <a:t>Endpoints: </a:t>
            </a:r>
            <a:r>
              <a:rPr lang="en-US" sz="1800"/>
              <a:t>ORR per BICR, BOR per BICR, DCR per BICR, </a:t>
            </a:r>
            <a:r>
              <a:rPr lang="en-US" sz="1800" dirty="0"/>
              <a:t>DoR</a:t>
            </a:r>
            <a:r>
              <a:rPr lang="en-US" sz="1800"/>
              <a:t> per BICR, PFS per BICR, OS, safety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06DB6-0936-880C-EC40-C974F922EE6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Ahn. ESMO Asia 2024. </a:t>
            </a:r>
            <a:r>
              <a:rPr lang="en-US" altLang="en-US" dirty="0"/>
              <a:t>Abstr</a:t>
            </a:r>
            <a:r>
              <a:rPr lang="en-US" altLang="en-US"/>
              <a:t> LBA7. Ahn. JTO. 2025;20:1669.</a:t>
            </a: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F0A9BAF6-F82F-077C-A296-174791EFA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263" y="3915857"/>
            <a:ext cx="2422371" cy="6115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Dato-DXd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 mg/kg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(n = 299)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Rectangle 50">
            <a:extLst>
              <a:ext uri="{FF2B5EF4-FFF2-40B4-BE49-F238E27FC236}">
                <a16:creationId xmlns:a16="http://schemas.microsoft.com/office/drawing/2014/main" id="{CA368249-50B8-BE7A-D3E6-F71577672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9138" y="4724698"/>
            <a:ext cx="2447118" cy="6115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Docetaxel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75 mg/m</a:t>
            </a:r>
            <a:r>
              <a:rPr kumimoji="0" lang="en-US" altLang="en-US" sz="1400" i="0" u="none" strike="noStrike" kern="1200" cap="none" spc="0" normalizeH="0" baseline="3000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(n = 305)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9" name="Rectangle 49">
            <a:extLst>
              <a:ext uri="{FF2B5EF4-FFF2-40B4-BE49-F238E27FC236}">
                <a16:creationId xmlns:a16="http://schemas.microsoft.com/office/drawing/2014/main" id="{0636432F-72BD-7056-51AD-EEDDBD7DE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262" y="2225567"/>
            <a:ext cx="2422371" cy="6115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Dato-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DXd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 mg/kg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(N = 137)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CB5F45A-8E5E-3383-8392-FA8FDD62A01E}"/>
              </a:ext>
            </a:extLst>
          </p:cNvPr>
          <p:cNvCxnSpPr>
            <a:cxnSpLocks/>
          </p:cNvCxnSpPr>
          <p:nvPr/>
        </p:nvCxnSpPr>
        <p:spPr bwMode="auto">
          <a:xfrm flipV="1">
            <a:off x="3417249" y="4239829"/>
            <a:ext cx="494077" cy="276818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E7DC363-B3DC-70D8-F2B4-A6A65D855199}"/>
              </a:ext>
            </a:extLst>
          </p:cNvPr>
          <p:cNvCxnSpPr>
            <a:cxnSpLocks/>
          </p:cNvCxnSpPr>
          <p:nvPr/>
        </p:nvCxnSpPr>
        <p:spPr bwMode="auto">
          <a:xfrm>
            <a:off x="3403020" y="4753678"/>
            <a:ext cx="494077" cy="276818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" name="Line 32">
            <a:extLst>
              <a:ext uri="{FF2B5EF4-FFF2-40B4-BE49-F238E27FC236}">
                <a16:creationId xmlns:a16="http://schemas.microsoft.com/office/drawing/2014/main" id="{F3DA4D22-D21E-96CE-43BE-95EEDCB283F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03020" y="2497156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Line 52">
            <a:extLst>
              <a:ext uri="{FF2B5EF4-FFF2-40B4-BE49-F238E27FC236}">
                <a16:creationId xmlns:a16="http://schemas.microsoft.com/office/drawing/2014/main" id="{53A423A4-EA72-F541-32A4-E2ABEFF04E45}"/>
              </a:ext>
            </a:extLst>
          </p:cNvPr>
          <p:cNvSpPr>
            <a:spLocks noChangeShapeType="1"/>
          </p:cNvSpPr>
          <p:nvPr/>
        </p:nvSpPr>
        <p:spPr bwMode="auto">
          <a:xfrm>
            <a:off x="6603673" y="3323876"/>
            <a:ext cx="29835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A1B78B-8B4C-E9AB-AAD4-7FD528E93D2B}"/>
              </a:ext>
            </a:extLst>
          </p:cNvPr>
          <p:cNvSpPr txBox="1"/>
          <p:nvPr/>
        </p:nvSpPr>
        <p:spPr bwMode="auto">
          <a:xfrm>
            <a:off x="6848719" y="2292824"/>
            <a:ext cx="20040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sz="1600">
                <a:latin typeface="Poppins" pitchFamily="2" charset="77"/>
                <a:cs typeface="Poppins" pitchFamily="2" charset="77"/>
              </a:rPr>
              <a:t>m pool: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N = 117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en-US" sz="160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TROPION-Lung05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(n = 78)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en-US" sz="160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TROPION-Lung01</a:t>
            </a: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>
                <a:latin typeface="Poppins" pitchFamily="2" charset="77"/>
                <a:cs typeface="Poppins" pitchFamily="2" charset="77"/>
              </a:rPr>
              <a:t>(n = 39)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6E87B4-5F67-621A-EF40-993A7BEE4536}"/>
              </a:ext>
            </a:extLst>
          </p:cNvPr>
          <p:cNvSpPr txBox="1"/>
          <p:nvPr/>
        </p:nvSpPr>
        <p:spPr bwMode="auto">
          <a:xfrm>
            <a:off x="220662" y="1821500"/>
            <a:ext cx="334120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Phase II TROPION-Lung05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stage IIIB-IV NSCLC with ≥1 AGA who received 1 or 2 cytotoxic agent–containing therapies including platinum-based CT, received ≥1 targeted therapy, and experienced PD on targeted therapy</a:t>
            </a:r>
            <a:endParaRPr lang="en-US" sz="1400" b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D7E0D1-86B1-C36A-89C0-5DEBE35B78C1}"/>
              </a:ext>
            </a:extLst>
          </p:cNvPr>
          <p:cNvSpPr txBox="1"/>
          <p:nvPr/>
        </p:nvSpPr>
        <p:spPr bwMode="auto">
          <a:xfrm>
            <a:off x="220663" y="3839429"/>
            <a:ext cx="319545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Phase III TROPION-Lung01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previously treated stage IIIB, IIIC, or IV NSCLC;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those with AGAs who received 1-2 approved targeted therapies + platinum-based CT, and ≤1 anti–PD1/PD-L1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mAb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, no prior docetaxel 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5DB394-E7F0-DC29-482E-8FF852CE67ED}"/>
              </a:ext>
            </a:extLst>
          </p:cNvPr>
          <p:cNvSpPr txBox="1"/>
          <p:nvPr/>
        </p:nvSpPr>
        <p:spPr>
          <a:xfrm>
            <a:off x="8620289" y="1745351"/>
            <a:ext cx="3351617" cy="33756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i="1">
                <a:latin typeface="Poppins" pitchFamily="2" charset="77"/>
                <a:cs typeface="Poppins" pitchFamily="2" charset="77"/>
              </a:rPr>
              <a:t>EGFR </a:t>
            </a:r>
            <a:r>
              <a:rPr lang="en-US" sz="1600">
                <a:latin typeface="Poppins" pitchFamily="2" charset="77"/>
                <a:cs typeface="Poppins" pitchFamily="2" charset="77"/>
              </a:rPr>
              <a:t>Mutational Profile (N = 117)</a:t>
            </a:r>
            <a:endParaRPr lang="en-US" sz="1600" i="1" baseline="3000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683CF51A-656F-5322-FB71-348D3CC569D5}"/>
              </a:ext>
            </a:extLst>
          </p:cNvPr>
          <p:cNvGraphicFramePr/>
          <p:nvPr/>
        </p:nvGraphicFramePr>
        <p:xfrm>
          <a:off x="8799486" y="2082911"/>
          <a:ext cx="3172988" cy="4128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43923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6733F-C613-2C89-CCE6-F3E1A3345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Pooled Analysis of TROPION-Lung01 and </a:t>
            </a:r>
            <a:br>
              <a:rPr lang="en-US"/>
            </a:br>
            <a:r>
              <a:rPr lang="en-US"/>
              <a:t>TROPION-Lung05 in </a:t>
            </a:r>
            <a:r>
              <a:rPr lang="en-US" i="1"/>
              <a:t>EGFR-</a:t>
            </a:r>
            <a:r>
              <a:rPr lang="en-US"/>
              <a:t>Mutated Adv NSCLC: Efficacy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23B274-98A0-02CD-B40F-91E8D87CA93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Ahn. ESMO Asia 2024. </a:t>
            </a:r>
            <a:r>
              <a:rPr lang="en-US" altLang="en-US" dirty="0"/>
              <a:t>Abstr</a:t>
            </a:r>
            <a:r>
              <a:rPr lang="en-US" altLang="en-US"/>
              <a:t> LBA7. Ahn. JTO. 2025;20:1669.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BB0FB5B8-BC8B-9A63-902C-9DD64A4898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7774963"/>
              </p:ext>
            </p:extLst>
          </p:nvPr>
        </p:nvGraphicFramePr>
        <p:xfrm>
          <a:off x="231079" y="1545769"/>
          <a:ext cx="6083669" cy="3465082"/>
        </p:xfrm>
        <a:graphic>
          <a:graphicData uri="http://schemas.openxmlformats.org/drawingml/2006/table">
            <a:tbl>
              <a:tblPr/>
              <a:tblGrid>
                <a:gridCol w="2607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81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8191">
                  <a:extLst>
                    <a:ext uri="{9D8B030D-6E8A-4147-A177-3AD203B41FA5}">
                      <a16:colId xmlns:a16="http://schemas.microsoft.com/office/drawing/2014/main" val="1944880402"/>
                    </a:ext>
                  </a:extLst>
                </a:gridCol>
              </a:tblGrid>
              <a:tr h="5404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EGFR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 Pool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Prior Osi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96)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3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Confirmed ORR, n (%)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Non-CR/non-PD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43 (34-52)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(38)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48 (41)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(35-55)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 (41)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 (39)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 (10)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DoR,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7.0 (4.2-9.8)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6.9 (4.2–9.8)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DCR, n (%) [95% CI]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86 (79–92)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85 (77–92)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  <a:tr h="317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5.8 (5.4-8.2)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5.8 (5.4–8.3)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299525"/>
                  </a:ext>
                </a:extLst>
              </a:tr>
              <a:tr h="317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OS,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15.6 (13.1-19.0)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18.3 (12.4–NE)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78499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87931AB-7B90-8764-B0A6-5734911C13B8}"/>
              </a:ext>
            </a:extLst>
          </p:cNvPr>
          <p:cNvSpPr/>
          <p:nvPr/>
        </p:nvSpPr>
        <p:spPr bwMode="auto">
          <a:xfrm>
            <a:off x="231078" y="5103317"/>
            <a:ext cx="6083671" cy="989794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eaLnBrk="1" hangingPunct="1">
              <a:spcBef>
                <a:spcPct val="35000"/>
              </a:spcBef>
              <a:spcAft>
                <a:spcPct val="25000"/>
              </a:spcAft>
              <a:buClr>
                <a:schemeClr val="tx1"/>
              </a:buClr>
            </a:pPr>
            <a:r>
              <a:rPr lang="en-US" sz="1400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On June 23, 2025, the FDA granted accelerated approval to </a:t>
            </a:r>
            <a:r>
              <a:rPr lang="en-US" sz="1400" b="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datopotamab</a:t>
            </a:r>
            <a:r>
              <a:rPr lang="en-US" sz="1400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 deruxtecan for adults with locally advanced or metastatic </a:t>
            </a:r>
            <a:r>
              <a:rPr lang="en-US" sz="1400" b="0" i="1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EGFR</a:t>
            </a:r>
            <a:r>
              <a:rPr lang="en-US" sz="1400" b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-mutated NSCLC who have received prior EGFR-directed therapy and platinum-based chemotherapy.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FF0700-72D3-A0E9-FC7C-74EA187718B0}"/>
              </a:ext>
            </a:extLst>
          </p:cNvPr>
          <p:cNvSpPr/>
          <p:nvPr/>
        </p:nvSpPr>
        <p:spPr bwMode="auto">
          <a:xfrm>
            <a:off x="231078" y="2098675"/>
            <a:ext cx="6083668" cy="273819"/>
          </a:xfrm>
          <a:prstGeom prst="roundRect">
            <a:avLst>
              <a:gd name="adj" fmla="val 1013"/>
            </a:avLst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EC4211-C228-3EC0-31DA-990D38473D59}"/>
              </a:ext>
            </a:extLst>
          </p:cNvPr>
          <p:cNvSpPr txBox="1"/>
          <p:nvPr/>
        </p:nvSpPr>
        <p:spPr>
          <a:xfrm>
            <a:off x="7474058" y="1414648"/>
            <a:ext cx="3613270" cy="33756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>
                <a:latin typeface="Poppins" pitchFamily="2" charset="77"/>
                <a:cs typeface="Poppins" pitchFamily="2" charset="77"/>
              </a:rPr>
              <a:t>PFS: </a:t>
            </a:r>
            <a:r>
              <a:rPr lang="en-US" sz="1600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sz="1600">
                <a:latin typeface="Poppins" pitchFamily="2" charset="77"/>
                <a:cs typeface="Poppins" pitchFamily="2" charset="77"/>
              </a:rPr>
              <a:t>m Pool</a:t>
            </a:r>
            <a:endParaRPr lang="en-US" sz="1600" baseline="3000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D57E2B-E0F7-1579-E0A1-967709F2FB55}"/>
              </a:ext>
            </a:extLst>
          </p:cNvPr>
          <p:cNvSpPr txBox="1"/>
          <p:nvPr/>
        </p:nvSpPr>
        <p:spPr>
          <a:xfrm>
            <a:off x="7474058" y="3839721"/>
            <a:ext cx="3613270" cy="33756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>
                <a:latin typeface="Poppins" pitchFamily="2" charset="77"/>
                <a:cs typeface="Poppins" pitchFamily="2" charset="77"/>
              </a:rPr>
              <a:t>OS: </a:t>
            </a:r>
            <a:r>
              <a:rPr lang="en-US" sz="1600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sz="1600">
                <a:latin typeface="Poppins" pitchFamily="2" charset="77"/>
                <a:cs typeface="Poppins" pitchFamily="2" charset="77"/>
              </a:rPr>
              <a:t>m Pool</a:t>
            </a:r>
            <a:endParaRPr lang="en-US" sz="1600" baseline="3000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185404-7127-B374-D3B4-0250C6E622CA}"/>
              </a:ext>
            </a:extLst>
          </p:cNvPr>
          <p:cNvSpPr txBox="1"/>
          <p:nvPr/>
        </p:nvSpPr>
        <p:spPr bwMode="auto">
          <a:xfrm rot="16200000">
            <a:off x="6381003" y="2334338"/>
            <a:ext cx="8322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PFS (%)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16A50F3-24F4-5CDE-554F-E76D2CCBD2E1}"/>
              </a:ext>
            </a:extLst>
          </p:cNvPr>
          <p:cNvGrpSpPr/>
          <p:nvPr/>
        </p:nvGrpSpPr>
        <p:grpSpPr>
          <a:xfrm>
            <a:off x="7136632" y="3222631"/>
            <a:ext cx="4163394" cy="307777"/>
            <a:chOff x="7136632" y="3222631"/>
            <a:chExt cx="4163394" cy="30777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67CD6FC-D5C7-8E66-C3D3-D0F86B73A0EA}"/>
                </a:ext>
              </a:extLst>
            </p:cNvPr>
            <p:cNvSpPr txBox="1"/>
            <p:nvPr/>
          </p:nvSpPr>
          <p:spPr bwMode="auto">
            <a:xfrm>
              <a:off x="7136632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5C92A22-2B0A-F248-3200-C456BDF0A612}"/>
                </a:ext>
              </a:extLst>
            </p:cNvPr>
            <p:cNvSpPr txBox="1"/>
            <p:nvPr/>
          </p:nvSpPr>
          <p:spPr bwMode="auto">
            <a:xfrm>
              <a:off x="7368670" y="3222631"/>
              <a:ext cx="24237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7AEC92C-C988-6391-A262-2AC6A8194BA2}"/>
                </a:ext>
              </a:extLst>
            </p:cNvPr>
            <p:cNvSpPr txBox="1"/>
            <p:nvPr/>
          </p:nvSpPr>
          <p:spPr bwMode="auto">
            <a:xfrm>
              <a:off x="7547110" y="3222631"/>
              <a:ext cx="2872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E09AF8A-9618-5C01-2DB8-02B2D7F12230}"/>
                </a:ext>
              </a:extLst>
            </p:cNvPr>
            <p:cNvSpPr txBox="1"/>
            <p:nvPr/>
          </p:nvSpPr>
          <p:spPr bwMode="auto">
            <a:xfrm>
              <a:off x="7745531" y="3222631"/>
              <a:ext cx="29046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7E6CC77-58ED-7EDF-05B0-640C3A576F24}"/>
                </a:ext>
              </a:extLst>
            </p:cNvPr>
            <p:cNvSpPr txBox="1"/>
            <p:nvPr/>
          </p:nvSpPr>
          <p:spPr bwMode="auto">
            <a:xfrm>
              <a:off x="7943207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290CE32-3624-DE37-DC8D-D05E34DD05C7}"/>
                </a:ext>
              </a:extLst>
            </p:cNvPr>
            <p:cNvSpPr txBox="1"/>
            <p:nvPr/>
          </p:nvSpPr>
          <p:spPr bwMode="auto">
            <a:xfrm>
              <a:off x="8147994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DA89BAC-D760-30C5-F540-8D8361929934}"/>
                </a:ext>
              </a:extLst>
            </p:cNvPr>
            <p:cNvSpPr txBox="1"/>
            <p:nvPr/>
          </p:nvSpPr>
          <p:spPr bwMode="auto">
            <a:xfrm>
              <a:off x="8348074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CCEB501-E64B-5141-78FF-350CF5D97B1F}"/>
                </a:ext>
              </a:extLst>
            </p:cNvPr>
            <p:cNvSpPr txBox="1"/>
            <p:nvPr/>
          </p:nvSpPr>
          <p:spPr bwMode="auto">
            <a:xfrm>
              <a:off x="8556113" y="3222631"/>
              <a:ext cx="28245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112BCEE-C925-3999-E8C4-AD76F080288F}"/>
                </a:ext>
              </a:extLst>
            </p:cNvPr>
            <p:cNvSpPr txBox="1"/>
            <p:nvPr/>
          </p:nvSpPr>
          <p:spPr bwMode="auto">
            <a:xfrm>
              <a:off x="8749246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C33D034-7A89-95A7-39CC-B30515F6A0D0}"/>
                </a:ext>
              </a:extLst>
            </p:cNvPr>
            <p:cNvSpPr txBox="1"/>
            <p:nvPr/>
          </p:nvSpPr>
          <p:spPr bwMode="auto">
            <a:xfrm>
              <a:off x="8950128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35295CD-DCD3-1CA0-643E-A530BE579059}"/>
                </a:ext>
              </a:extLst>
            </p:cNvPr>
            <p:cNvSpPr txBox="1"/>
            <p:nvPr/>
          </p:nvSpPr>
          <p:spPr bwMode="auto">
            <a:xfrm>
              <a:off x="9115688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9DE3D44-F1E4-819A-73A4-FF4B210FE19E}"/>
                </a:ext>
              </a:extLst>
            </p:cNvPr>
            <p:cNvSpPr txBox="1"/>
            <p:nvPr/>
          </p:nvSpPr>
          <p:spPr bwMode="auto">
            <a:xfrm>
              <a:off x="9350233" y="3222631"/>
              <a:ext cx="30008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3A75586-2A4A-2A21-2483-A37A516193FB}"/>
                </a:ext>
              </a:extLst>
            </p:cNvPr>
            <p:cNvSpPr txBox="1"/>
            <p:nvPr/>
          </p:nvSpPr>
          <p:spPr bwMode="auto">
            <a:xfrm>
              <a:off x="9532578" y="3222631"/>
              <a:ext cx="34496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20FBC29-2414-87E0-3592-EB2A96E3FF64}"/>
                </a:ext>
              </a:extLst>
            </p:cNvPr>
            <p:cNvSpPr txBox="1"/>
            <p:nvPr/>
          </p:nvSpPr>
          <p:spPr bwMode="auto">
            <a:xfrm>
              <a:off x="9731857" y="3222631"/>
              <a:ext cx="3481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D23246B-8040-B1A9-A914-3C29465EFECD}"/>
                </a:ext>
              </a:extLst>
            </p:cNvPr>
            <p:cNvSpPr txBox="1"/>
            <p:nvPr/>
          </p:nvSpPr>
          <p:spPr bwMode="auto">
            <a:xfrm>
              <a:off x="9922263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22152B8-4B63-66AD-7627-4023415CDB1D}"/>
                </a:ext>
              </a:extLst>
            </p:cNvPr>
            <p:cNvSpPr txBox="1"/>
            <p:nvPr/>
          </p:nvSpPr>
          <p:spPr bwMode="auto">
            <a:xfrm>
              <a:off x="10126043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15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07BE078-B205-BCA6-57A9-373BC273F6E5}"/>
                </a:ext>
              </a:extLst>
            </p:cNvPr>
            <p:cNvSpPr txBox="1"/>
            <p:nvPr/>
          </p:nvSpPr>
          <p:spPr bwMode="auto">
            <a:xfrm>
              <a:off x="10326925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188B757-9C83-3FF1-238B-F9CE4F577B8D}"/>
                </a:ext>
              </a:extLst>
            </p:cNvPr>
            <p:cNvSpPr txBox="1"/>
            <p:nvPr/>
          </p:nvSpPr>
          <p:spPr bwMode="auto">
            <a:xfrm>
              <a:off x="10545337" y="3222631"/>
              <a:ext cx="34015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A7D6CF7-3CF6-AE6B-CCC3-F20703F05898}"/>
                </a:ext>
              </a:extLst>
            </p:cNvPr>
            <p:cNvSpPr txBox="1"/>
            <p:nvPr/>
          </p:nvSpPr>
          <p:spPr bwMode="auto">
            <a:xfrm>
              <a:off x="10732594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EBA8FB5A-3751-2708-3D2E-3365ED245C83}"/>
                </a:ext>
              </a:extLst>
            </p:cNvPr>
            <p:cNvSpPr txBox="1"/>
            <p:nvPr/>
          </p:nvSpPr>
          <p:spPr bwMode="auto">
            <a:xfrm>
              <a:off x="10932618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7FF81EE-ABCA-A9F3-5960-B6A23FE92FAF}"/>
              </a:ext>
            </a:extLst>
          </p:cNvPr>
          <p:cNvGrpSpPr/>
          <p:nvPr/>
        </p:nvGrpSpPr>
        <p:grpSpPr>
          <a:xfrm>
            <a:off x="7115792" y="3587817"/>
            <a:ext cx="4132938" cy="246221"/>
            <a:chOff x="7115792" y="3222631"/>
            <a:chExt cx="4132938" cy="246221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3D74BB0-8D7F-448B-BA73-1F3827A5EC43}"/>
                </a:ext>
              </a:extLst>
            </p:cNvPr>
            <p:cNvSpPr txBox="1"/>
            <p:nvPr/>
          </p:nvSpPr>
          <p:spPr bwMode="auto">
            <a:xfrm>
              <a:off x="7115792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117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555CD73-6CC7-E71C-BF2A-E6EAB4AD0D95}"/>
                </a:ext>
              </a:extLst>
            </p:cNvPr>
            <p:cNvSpPr txBox="1"/>
            <p:nvPr/>
          </p:nvSpPr>
          <p:spPr bwMode="auto">
            <a:xfrm>
              <a:off x="7315770" y="3222631"/>
              <a:ext cx="3481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115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262076E-C8DD-38E4-13C4-0CE34E1B8BAC}"/>
                </a:ext>
              </a:extLst>
            </p:cNvPr>
            <p:cNvSpPr txBox="1"/>
            <p:nvPr/>
          </p:nvSpPr>
          <p:spPr bwMode="auto">
            <a:xfrm>
              <a:off x="7516653" y="3222631"/>
              <a:ext cx="3481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101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23805A4-7E5C-91A4-91EE-48ACD43B5589}"/>
                </a:ext>
              </a:extLst>
            </p:cNvPr>
            <p:cNvSpPr txBox="1"/>
            <p:nvPr/>
          </p:nvSpPr>
          <p:spPr bwMode="auto">
            <a:xfrm>
              <a:off x="7717478" y="3222631"/>
              <a:ext cx="34657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86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E479BA5-0968-025A-93DE-11A48218506D}"/>
                </a:ext>
              </a:extLst>
            </p:cNvPr>
            <p:cNvSpPr txBox="1"/>
            <p:nvPr/>
          </p:nvSpPr>
          <p:spPr bwMode="auto">
            <a:xfrm>
              <a:off x="7928780" y="3222631"/>
              <a:ext cx="32573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77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E207633-DF70-3494-1AD5-2343DF776852}"/>
                </a:ext>
              </a:extLst>
            </p:cNvPr>
            <p:cNvSpPr txBox="1"/>
            <p:nvPr/>
          </p:nvSpPr>
          <p:spPr bwMode="auto">
            <a:xfrm>
              <a:off x="8138376" y="3222631"/>
              <a:ext cx="31611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61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9F12587-7649-380B-C8F5-905C2763FEE7}"/>
                </a:ext>
              </a:extLst>
            </p:cNvPr>
            <p:cNvSpPr txBox="1"/>
            <p:nvPr/>
          </p:nvSpPr>
          <p:spPr bwMode="auto">
            <a:xfrm>
              <a:off x="8328037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22B9400-6002-B198-0ECA-3BC34E3291EB}"/>
                </a:ext>
              </a:extLst>
            </p:cNvPr>
            <p:cNvSpPr txBox="1"/>
            <p:nvPr/>
          </p:nvSpPr>
          <p:spPr bwMode="auto">
            <a:xfrm>
              <a:off x="8527259" y="3222631"/>
              <a:ext cx="340158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34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952385C-2746-3DF3-A90C-C4032634FED4}"/>
                </a:ext>
              </a:extLst>
            </p:cNvPr>
            <p:cNvSpPr txBox="1"/>
            <p:nvPr/>
          </p:nvSpPr>
          <p:spPr bwMode="auto">
            <a:xfrm>
              <a:off x="8747643" y="3222631"/>
              <a:ext cx="30168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31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043FBEB-026C-F3D8-8FAF-D85BA51E136B}"/>
                </a:ext>
              </a:extLst>
            </p:cNvPr>
            <p:cNvSpPr txBox="1"/>
            <p:nvPr/>
          </p:nvSpPr>
          <p:spPr bwMode="auto">
            <a:xfrm>
              <a:off x="8930091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AC6E4E48-E7C7-9DB1-66F6-4A2EF1166376}"/>
                </a:ext>
              </a:extLst>
            </p:cNvPr>
            <p:cNvSpPr txBox="1"/>
            <p:nvPr/>
          </p:nvSpPr>
          <p:spPr bwMode="auto">
            <a:xfrm>
              <a:off x="9150954" y="3222631"/>
              <a:ext cx="29687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D8C07E1-54EE-E677-016B-33CF95170685}"/>
                </a:ext>
              </a:extLst>
            </p:cNvPr>
            <p:cNvSpPr txBox="1"/>
            <p:nvPr/>
          </p:nvSpPr>
          <p:spPr bwMode="auto">
            <a:xfrm>
              <a:off x="9351836" y="3222631"/>
              <a:ext cx="29687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754EE6D-2EA9-6071-C5A4-EFE97C5A37A0}"/>
                </a:ext>
              </a:extLst>
            </p:cNvPr>
            <p:cNvSpPr txBox="1"/>
            <p:nvPr/>
          </p:nvSpPr>
          <p:spPr bwMode="auto">
            <a:xfrm>
              <a:off x="9554218" y="3222631"/>
              <a:ext cx="30168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E14C13A-5D10-9A42-8654-0470B30CEFF2}"/>
                </a:ext>
              </a:extLst>
            </p:cNvPr>
            <p:cNvSpPr txBox="1"/>
            <p:nvPr/>
          </p:nvSpPr>
          <p:spPr bwMode="auto">
            <a:xfrm>
              <a:off x="9771932" y="3222631"/>
              <a:ext cx="26802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3BB99C1-D8D4-F880-428D-4801FA69EBDF}"/>
                </a:ext>
              </a:extLst>
            </p:cNvPr>
            <p:cNvSpPr txBox="1"/>
            <p:nvPr/>
          </p:nvSpPr>
          <p:spPr bwMode="auto">
            <a:xfrm>
              <a:off x="9947911" y="3222631"/>
              <a:ext cx="31611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8227701-E183-9FA2-CC37-15F368461927}"/>
                </a:ext>
              </a:extLst>
            </p:cNvPr>
            <p:cNvSpPr txBox="1"/>
            <p:nvPr/>
          </p:nvSpPr>
          <p:spPr bwMode="auto">
            <a:xfrm>
              <a:off x="10151691" y="3222631"/>
              <a:ext cx="31611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973867F-A5F5-A459-6F7C-30FF4D7F4A82}"/>
                </a:ext>
              </a:extLst>
            </p:cNvPr>
            <p:cNvSpPr txBox="1"/>
            <p:nvPr/>
          </p:nvSpPr>
          <p:spPr bwMode="auto">
            <a:xfrm>
              <a:off x="10378221" y="3222631"/>
              <a:ext cx="26481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38587771-542D-B049-E5F5-988C001E9CC7}"/>
                </a:ext>
              </a:extLst>
            </p:cNvPr>
            <p:cNvSpPr txBox="1"/>
            <p:nvPr/>
          </p:nvSpPr>
          <p:spPr bwMode="auto">
            <a:xfrm>
              <a:off x="10586214" y="3222631"/>
              <a:ext cx="25840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29787821-0722-B0AE-DEF4-BC4A12558EE5}"/>
                </a:ext>
              </a:extLst>
            </p:cNvPr>
            <p:cNvSpPr txBox="1"/>
            <p:nvPr/>
          </p:nvSpPr>
          <p:spPr bwMode="auto">
            <a:xfrm>
              <a:off x="10787096" y="3222631"/>
              <a:ext cx="25840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DB93BEE2-CD0B-44FA-9D36-3C055A541122}"/>
                </a:ext>
              </a:extLst>
            </p:cNvPr>
            <p:cNvSpPr txBox="1"/>
            <p:nvPr/>
          </p:nvSpPr>
          <p:spPr bwMode="auto">
            <a:xfrm>
              <a:off x="10983914" y="3222631"/>
              <a:ext cx="26481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2DD82044-3992-5A14-343B-F51D0F3EA5A2}"/>
              </a:ext>
            </a:extLst>
          </p:cNvPr>
          <p:cNvSpPr txBox="1"/>
          <p:nvPr/>
        </p:nvSpPr>
        <p:spPr bwMode="auto">
          <a:xfrm>
            <a:off x="8973856" y="3374071"/>
            <a:ext cx="4635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BECDEAB-FD59-D41A-F511-DE4DC6CD13A8}"/>
              </a:ext>
            </a:extLst>
          </p:cNvPr>
          <p:cNvSpPr txBox="1"/>
          <p:nvPr/>
        </p:nvSpPr>
        <p:spPr bwMode="auto">
          <a:xfrm>
            <a:off x="6417557" y="3589828"/>
            <a:ext cx="86433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No. at Risk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34905ED-94FB-2820-9AC2-F11D2E295967}"/>
              </a:ext>
            </a:extLst>
          </p:cNvPr>
          <p:cNvGrpSpPr/>
          <p:nvPr/>
        </p:nvGrpSpPr>
        <p:grpSpPr>
          <a:xfrm>
            <a:off x="6808592" y="1604408"/>
            <a:ext cx="466795" cy="1737702"/>
            <a:chOff x="6780014" y="1604408"/>
            <a:chExt cx="466795" cy="173770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26290E7F-B5BA-806F-FDE3-C91C301FD925}"/>
                </a:ext>
              </a:extLst>
            </p:cNvPr>
            <p:cNvSpPr txBox="1"/>
            <p:nvPr/>
          </p:nvSpPr>
          <p:spPr bwMode="auto">
            <a:xfrm>
              <a:off x="6949933" y="3034333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80587B7-110A-182F-8AED-1458453D1D96}"/>
                </a:ext>
              </a:extLst>
            </p:cNvPr>
            <p:cNvSpPr txBox="1"/>
            <p:nvPr/>
          </p:nvSpPr>
          <p:spPr bwMode="auto">
            <a:xfrm>
              <a:off x="6847341" y="2747435"/>
              <a:ext cx="39946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54EC77C-60E1-9DA7-3C8C-1922F14937D9}"/>
                </a:ext>
              </a:extLst>
            </p:cNvPr>
            <p:cNvSpPr txBox="1"/>
            <p:nvPr/>
          </p:nvSpPr>
          <p:spPr bwMode="auto">
            <a:xfrm>
              <a:off x="6837723" y="2463210"/>
              <a:ext cx="4090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D3ECE4AA-F324-0A29-6F99-96A78CD70759}"/>
                </a:ext>
              </a:extLst>
            </p:cNvPr>
            <p:cNvSpPr txBox="1"/>
            <p:nvPr/>
          </p:nvSpPr>
          <p:spPr bwMode="auto">
            <a:xfrm>
              <a:off x="6836119" y="2176312"/>
              <a:ext cx="41069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707B670-2AF1-1A0F-689B-34F7C2F79218}"/>
                </a:ext>
              </a:extLst>
            </p:cNvPr>
            <p:cNvSpPr txBox="1"/>
            <p:nvPr/>
          </p:nvSpPr>
          <p:spPr bwMode="auto">
            <a:xfrm>
              <a:off x="6836119" y="1891306"/>
              <a:ext cx="41069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CE614943-7ADD-0295-E009-3B7442BB969E}"/>
                </a:ext>
              </a:extLst>
            </p:cNvPr>
            <p:cNvSpPr txBox="1"/>
            <p:nvPr/>
          </p:nvSpPr>
          <p:spPr bwMode="auto">
            <a:xfrm>
              <a:off x="6780014" y="1604408"/>
              <a:ext cx="4667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100</a:t>
              </a:r>
            </a:p>
          </p:txBody>
        </p:sp>
      </p:grpSp>
      <p:sp>
        <p:nvSpPr>
          <p:cNvPr id="65" name="Freeform: Shape 223">
            <a:extLst>
              <a:ext uri="{FF2B5EF4-FFF2-40B4-BE49-F238E27FC236}">
                <a16:creationId xmlns:a16="http://schemas.microsoft.com/office/drawing/2014/main" id="{73F9B6EF-DCAC-124B-F307-CA10FE4B83AA}"/>
              </a:ext>
            </a:extLst>
          </p:cNvPr>
          <p:cNvSpPr/>
          <p:nvPr/>
        </p:nvSpPr>
        <p:spPr bwMode="auto">
          <a:xfrm>
            <a:off x="7283932" y="1685925"/>
            <a:ext cx="3879368" cy="1504950"/>
          </a:xfrm>
          <a:custGeom>
            <a:avLst/>
            <a:gdLst>
              <a:gd name="connsiteX0" fmla="*/ 0 w 3919537"/>
              <a:gd name="connsiteY0" fmla="*/ 0 h 1504950"/>
              <a:gd name="connsiteX1" fmla="*/ 0 w 3919537"/>
              <a:gd name="connsiteY1" fmla="*/ 1504950 h 1504950"/>
              <a:gd name="connsiteX2" fmla="*/ 3919537 w 3919537"/>
              <a:gd name="connsiteY2" fmla="*/ 1504950 h 150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9537" h="1504950">
                <a:moveTo>
                  <a:pt x="0" y="0"/>
                </a:moveTo>
                <a:lnTo>
                  <a:pt x="0" y="1504950"/>
                </a:lnTo>
                <a:lnTo>
                  <a:pt x="3919537" y="1504950"/>
                </a:lnTo>
              </a:path>
            </a:pathLst>
          </a:custGeom>
          <a:noFill/>
          <a:ln w="19050">
            <a:solidFill>
              <a:schemeClr val="tx1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972C4BC4-E42F-BE8C-649C-93FB6B946BB1}"/>
              </a:ext>
            </a:extLst>
          </p:cNvPr>
          <p:cNvCxnSpPr>
            <a:cxnSpLocks/>
          </p:cNvCxnSpPr>
          <p:nvPr/>
        </p:nvCxnSpPr>
        <p:spPr bwMode="auto">
          <a:xfrm>
            <a:off x="9707950" y="2852685"/>
            <a:ext cx="0" cy="314375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CC1E42D8-98CF-2DDB-90C6-8D50B78B2D86}"/>
              </a:ext>
            </a:extLst>
          </p:cNvPr>
          <p:cNvCxnSpPr>
            <a:cxnSpLocks/>
          </p:cNvCxnSpPr>
          <p:nvPr/>
        </p:nvCxnSpPr>
        <p:spPr bwMode="auto">
          <a:xfrm>
            <a:off x="8498275" y="2495550"/>
            <a:ext cx="0" cy="67151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4471F825-2B6C-A6E4-D6FA-57A30B60E34F}"/>
              </a:ext>
            </a:extLst>
          </p:cNvPr>
          <p:cNvCxnSpPr>
            <a:cxnSpLocks/>
          </p:cNvCxnSpPr>
          <p:nvPr/>
        </p:nvCxnSpPr>
        <p:spPr bwMode="auto">
          <a:xfrm>
            <a:off x="7283932" y="2463210"/>
            <a:ext cx="1140932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9" name="Group 68">
            <a:extLst>
              <a:ext uri="{FF2B5EF4-FFF2-40B4-BE49-F238E27FC236}">
                <a16:creationId xmlns:a16="http://schemas.microsoft.com/office/drawing/2014/main" id="{F509BF78-F4DA-3371-9E6E-F60D085EC661}"/>
              </a:ext>
            </a:extLst>
          </p:cNvPr>
          <p:cNvGrpSpPr/>
          <p:nvPr/>
        </p:nvGrpSpPr>
        <p:grpSpPr>
          <a:xfrm>
            <a:off x="7200903" y="1752601"/>
            <a:ext cx="74483" cy="1438273"/>
            <a:chOff x="7073777" y="1752601"/>
            <a:chExt cx="510500" cy="143827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9BBE73D4-9410-EB0E-D651-BB5A5F166B1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175260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D482368-C76C-CD82-1222-8D5B21A60A3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040256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8900BEB-F9FE-D382-C4B2-EEDC83206F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32791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87F00CE-B6AB-4F97-CC03-DB8DF83F7F5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615566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9DD439BB-0547-7834-76F3-5B01321E26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90322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B00F258C-C72D-09A2-3370-B5661002507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3190874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19C4F5EE-27E5-FAB0-C5EB-0A8F50A2398F}"/>
              </a:ext>
            </a:extLst>
          </p:cNvPr>
          <p:cNvGrpSpPr/>
          <p:nvPr/>
        </p:nvGrpSpPr>
        <p:grpSpPr>
          <a:xfrm>
            <a:off x="7283933" y="3198780"/>
            <a:ext cx="3835209" cy="71356"/>
            <a:chOff x="7283933" y="3019420"/>
            <a:chExt cx="3835209" cy="250755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71E819A9-BD77-343A-7460-3F1A007C18F0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166138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4DE2F030-A26A-5E20-8BF1-2A67AC86613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964622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8D5E7AAD-F3EC-CB73-DD73-9731E5199756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763105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EB794044-D0B0-346D-E5CF-57DF8C5BC53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561589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D9E01C2-B676-97CA-6E26-0B61554BCCCC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360073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BB7C6ED6-C2C7-53A8-B494-7ECC29E13D14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158558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7527F750-AC99-B134-EAE3-9C534A4A73D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374899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8020794A-8058-FB38-83D0-95A10111266F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173383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74EC66F3-DCF4-44AF-9C26-9C8401AF9ACA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971866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4F5524C0-CD8E-0999-A096-87D4BAA5D9AD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770350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460F5B7-B604-1C41-F1EB-DB61D95B0C3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568834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DA75ADA-2570-3003-0909-DB9E05D13AE6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367319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7ABFCBB0-8E4F-7BE6-C3A5-3AB598B71242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587267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369593F3-EC30-FE73-2739-6FF364016B3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385750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DF29F12-1D99-1270-BF1C-DCC2FDD57B94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184234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B13EB751-3412-B791-C71E-6C6AF26ED236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982718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278AF1E-87F7-70C1-BE1D-F985CF2FB988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781202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44E076B2-B3AF-6285-5BD2-669B84B684AD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579687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4E3A5187-551C-348B-D229-53B5F316FD8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993767" y="3144796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55852764-FE80-B26B-55F2-3F84F15B9A62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792250" y="3144797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861B9FF0-A8EB-9803-B8B8-F4019BEBDEF0}"/>
              </a:ext>
            </a:extLst>
          </p:cNvPr>
          <p:cNvSpPr txBox="1"/>
          <p:nvPr/>
        </p:nvSpPr>
        <p:spPr bwMode="auto">
          <a:xfrm>
            <a:off x="7419617" y="2852685"/>
            <a:ext cx="1056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Censored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AFACE17-2A3F-2C30-28D1-E2B8DEF0D555}"/>
              </a:ext>
            </a:extLst>
          </p:cNvPr>
          <p:cNvSpPr txBox="1"/>
          <p:nvPr/>
        </p:nvSpPr>
        <p:spPr bwMode="auto">
          <a:xfrm>
            <a:off x="9325028" y="1694430"/>
            <a:ext cx="20553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Median PFS (95% CI)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5.8 Mo (5.4-8.2)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F286E391-163E-0FEA-0F7A-2E26DFED931A}"/>
              </a:ext>
            </a:extLst>
          </p:cNvPr>
          <p:cNvSpPr txBox="1"/>
          <p:nvPr/>
        </p:nvSpPr>
        <p:spPr bwMode="auto">
          <a:xfrm>
            <a:off x="8396286" y="2187773"/>
            <a:ext cx="7473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48.5%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7D838DA-F1D3-987C-064A-5BC49899A901}"/>
              </a:ext>
            </a:extLst>
          </p:cNvPr>
          <p:cNvSpPr txBox="1"/>
          <p:nvPr/>
        </p:nvSpPr>
        <p:spPr bwMode="auto">
          <a:xfrm>
            <a:off x="9610723" y="2550374"/>
            <a:ext cx="7120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23.3%</a:t>
            </a: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D72E87ED-8A36-97A8-9C92-2FC663798CF3}"/>
              </a:ext>
            </a:extLst>
          </p:cNvPr>
          <p:cNvGrpSpPr/>
          <p:nvPr/>
        </p:nvGrpSpPr>
        <p:grpSpPr>
          <a:xfrm>
            <a:off x="7360832" y="2947539"/>
            <a:ext cx="124011" cy="110757"/>
            <a:chOff x="11918110" y="2262848"/>
            <a:chExt cx="124011" cy="124011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E982195C-EDBE-944E-4E99-E8E8C6D183A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A610207E-99CB-B51B-87B9-5AAD1AEABD73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02D97F1-DC0A-3A78-D991-DAF72E17028A}"/>
              </a:ext>
            </a:extLst>
          </p:cNvPr>
          <p:cNvGrpSpPr/>
          <p:nvPr/>
        </p:nvGrpSpPr>
        <p:grpSpPr>
          <a:xfrm>
            <a:off x="7280275" y="1746250"/>
            <a:ext cx="3698875" cy="1333500"/>
            <a:chOff x="7280275" y="1746250"/>
            <a:chExt cx="3698875" cy="1333500"/>
          </a:xfrm>
        </p:grpSpPr>
        <p:sp>
          <p:nvSpPr>
            <p:cNvPr id="105" name="Freeform: Shape 523">
              <a:extLst>
                <a:ext uri="{FF2B5EF4-FFF2-40B4-BE49-F238E27FC236}">
                  <a16:creationId xmlns:a16="http://schemas.microsoft.com/office/drawing/2014/main" id="{1850BE8F-37CE-F695-0D0F-5D4B1B9E77EF}"/>
                </a:ext>
              </a:extLst>
            </p:cNvPr>
            <p:cNvSpPr/>
            <p:nvPr/>
          </p:nvSpPr>
          <p:spPr bwMode="auto">
            <a:xfrm>
              <a:off x="7851775" y="2076450"/>
              <a:ext cx="3127375" cy="1003300"/>
            </a:xfrm>
            <a:custGeom>
              <a:avLst/>
              <a:gdLst>
                <a:gd name="connsiteX0" fmla="*/ 3127375 w 3127375"/>
                <a:gd name="connsiteY0" fmla="*/ 1003300 h 1003300"/>
                <a:gd name="connsiteX1" fmla="*/ 2860675 w 3127375"/>
                <a:gd name="connsiteY1" fmla="*/ 1003300 h 1003300"/>
                <a:gd name="connsiteX2" fmla="*/ 2860675 w 3127375"/>
                <a:gd name="connsiteY2" fmla="*/ 946150 h 1003300"/>
                <a:gd name="connsiteX3" fmla="*/ 2600325 w 3127375"/>
                <a:gd name="connsiteY3" fmla="*/ 946150 h 1003300"/>
                <a:gd name="connsiteX4" fmla="*/ 2600325 w 3127375"/>
                <a:gd name="connsiteY4" fmla="*/ 904875 h 1003300"/>
                <a:gd name="connsiteX5" fmla="*/ 2546350 w 3127375"/>
                <a:gd name="connsiteY5" fmla="*/ 904875 h 1003300"/>
                <a:gd name="connsiteX6" fmla="*/ 2546350 w 3127375"/>
                <a:gd name="connsiteY6" fmla="*/ 866775 h 1003300"/>
                <a:gd name="connsiteX7" fmla="*/ 2514600 w 3127375"/>
                <a:gd name="connsiteY7" fmla="*/ 866775 h 1003300"/>
                <a:gd name="connsiteX8" fmla="*/ 2514600 w 3127375"/>
                <a:gd name="connsiteY8" fmla="*/ 831850 h 1003300"/>
                <a:gd name="connsiteX9" fmla="*/ 1955800 w 3127375"/>
                <a:gd name="connsiteY9" fmla="*/ 831850 h 1003300"/>
                <a:gd name="connsiteX10" fmla="*/ 1955800 w 3127375"/>
                <a:gd name="connsiteY10" fmla="*/ 806450 h 1003300"/>
                <a:gd name="connsiteX11" fmla="*/ 1930400 w 3127375"/>
                <a:gd name="connsiteY11" fmla="*/ 806450 h 1003300"/>
                <a:gd name="connsiteX12" fmla="*/ 1930400 w 3127375"/>
                <a:gd name="connsiteY12" fmla="*/ 781050 h 1003300"/>
                <a:gd name="connsiteX13" fmla="*/ 1768475 w 3127375"/>
                <a:gd name="connsiteY13" fmla="*/ 781050 h 1003300"/>
                <a:gd name="connsiteX14" fmla="*/ 1768475 w 3127375"/>
                <a:gd name="connsiteY14" fmla="*/ 755650 h 1003300"/>
                <a:gd name="connsiteX15" fmla="*/ 1685925 w 3127375"/>
                <a:gd name="connsiteY15" fmla="*/ 755650 h 1003300"/>
                <a:gd name="connsiteX16" fmla="*/ 1685925 w 3127375"/>
                <a:gd name="connsiteY16" fmla="*/ 733425 h 1003300"/>
                <a:gd name="connsiteX17" fmla="*/ 1666875 w 3127375"/>
                <a:gd name="connsiteY17" fmla="*/ 733425 h 1003300"/>
                <a:gd name="connsiteX18" fmla="*/ 1666875 w 3127375"/>
                <a:gd name="connsiteY18" fmla="*/ 711200 h 1003300"/>
                <a:gd name="connsiteX19" fmla="*/ 1393825 w 3127375"/>
                <a:gd name="connsiteY19" fmla="*/ 711200 h 1003300"/>
                <a:gd name="connsiteX20" fmla="*/ 1393825 w 3127375"/>
                <a:gd name="connsiteY20" fmla="*/ 676275 h 1003300"/>
                <a:gd name="connsiteX21" fmla="*/ 1384300 w 3127375"/>
                <a:gd name="connsiteY21" fmla="*/ 676275 h 1003300"/>
                <a:gd name="connsiteX22" fmla="*/ 1384300 w 3127375"/>
                <a:gd name="connsiteY22" fmla="*/ 663575 h 1003300"/>
                <a:gd name="connsiteX23" fmla="*/ 1117600 w 3127375"/>
                <a:gd name="connsiteY23" fmla="*/ 663575 h 1003300"/>
                <a:gd name="connsiteX24" fmla="*/ 1117600 w 3127375"/>
                <a:gd name="connsiteY24" fmla="*/ 628650 h 1003300"/>
                <a:gd name="connsiteX25" fmla="*/ 1111250 w 3127375"/>
                <a:gd name="connsiteY25" fmla="*/ 635000 h 1003300"/>
                <a:gd name="connsiteX26" fmla="*/ 1111250 w 3127375"/>
                <a:gd name="connsiteY26" fmla="*/ 552450 h 1003300"/>
                <a:gd name="connsiteX27" fmla="*/ 1098550 w 3127375"/>
                <a:gd name="connsiteY27" fmla="*/ 552450 h 1003300"/>
                <a:gd name="connsiteX28" fmla="*/ 1098550 w 3127375"/>
                <a:gd name="connsiteY28" fmla="*/ 508000 h 1003300"/>
                <a:gd name="connsiteX29" fmla="*/ 1012825 w 3127375"/>
                <a:gd name="connsiteY29" fmla="*/ 508000 h 1003300"/>
                <a:gd name="connsiteX30" fmla="*/ 1012825 w 3127375"/>
                <a:gd name="connsiteY30" fmla="*/ 492125 h 1003300"/>
                <a:gd name="connsiteX31" fmla="*/ 847725 w 3127375"/>
                <a:gd name="connsiteY31" fmla="*/ 492125 h 1003300"/>
                <a:gd name="connsiteX32" fmla="*/ 847725 w 3127375"/>
                <a:gd name="connsiteY32" fmla="*/ 463550 h 1003300"/>
                <a:gd name="connsiteX33" fmla="*/ 838200 w 3127375"/>
                <a:gd name="connsiteY33" fmla="*/ 463550 h 1003300"/>
                <a:gd name="connsiteX34" fmla="*/ 838200 w 3127375"/>
                <a:gd name="connsiteY34" fmla="*/ 454025 h 1003300"/>
                <a:gd name="connsiteX35" fmla="*/ 800100 w 3127375"/>
                <a:gd name="connsiteY35" fmla="*/ 454025 h 1003300"/>
                <a:gd name="connsiteX36" fmla="*/ 800100 w 3127375"/>
                <a:gd name="connsiteY36" fmla="*/ 438150 h 1003300"/>
                <a:gd name="connsiteX37" fmla="*/ 695325 w 3127375"/>
                <a:gd name="connsiteY37" fmla="*/ 438150 h 1003300"/>
                <a:gd name="connsiteX38" fmla="*/ 695325 w 3127375"/>
                <a:gd name="connsiteY38" fmla="*/ 422275 h 1003300"/>
                <a:gd name="connsiteX39" fmla="*/ 619125 w 3127375"/>
                <a:gd name="connsiteY39" fmla="*/ 422275 h 1003300"/>
                <a:gd name="connsiteX40" fmla="*/ 619125 w 3127375"/>
                <a:gd name="connsiteY40" fmla="*/ 400050 h 1003300"/>
                <a:gd name="connsiteX41" fmla="*/ 593725 w 3127375"/>
                <a:gd name="connsiteY41" fmla="*/ 400050 h 1003300"/>
                <a:gd name="connsiteX42" fmla="*/ 593725 w 3127375"/>
                <a:gd name="connsiteY42" fmla="*/ 368300 h 1003300"/>
                <a:gd name="connsiteX43" fmla="*/ 558800 w 3127375"/>
                <a:gd name="connsiteY43" fmla="*/ 368300 h 1003300"/>
                <a:gd name="connsiteX44" fmla="*/ 558800 w 3127375"/>
                <a:gd name="connsiteY44" fmla="*/ 346075 h 1003300"/>
                <a:gd name="connsiteX45" fmla="*/ 549275 w 3127375"/>
                <a:gd name="connsiteY45" fmla="*/ 346075 h 1003300"/>
                <a:gd name="connsiteX46" fmla="*/ 549275 w 3127375"/>
                <a:gd name="connsiteY46" fmla="*/ 320675 h 1003300"/>
                <a:gd name="connsiteX47" fmla="*/ 536575 w 3127375"/>
                <a:gd name="connsiteY47" fmla="*/ 320675 h 1003300"/>
                <a:gd name="connsiteX48" fmla="*/ 536575 w 3127375"/>
                <a:gd name="connsiteY48" fmla="*/ 304800 h 1003300"/>
                <a:gd name="connsiteX49" fmla="*/ 520700 w 3127375"/>
                <a:gd name="connsiteY49" fmla="*/ 304800 h 1003300"/>
                <a:gd name="connsiteX50" fmla="*/ 520700 w 3127375"/>
                <a:gd name="connsiteY50" fmla="*/ 254000 h 1003300"/>
                <a:gd name="connsiteX51" fmla="*/ 511175 w 3127375"/>
                <a:gd name="connsiteY51" fmla="*/ 254000 h 1003300"/>
                <a:gd name="connsiteX52" fmla="*/ 511175 w 3127375"/>
                <a:gd name="connsiteY52" fmla="*/ 219075 h 1003300"/>
                <a:gd name="connsiteX53" fmla="*/ 504825 w 3127375"/>
                <a:gd name="connsiteY53" fmla="*/ 219075 h 1003300"/>
                <a:gd name="connsiteX54" fmla="*/ 504825 w 3127375"/>
                <a:gd name="connsiteY54" fmla="*/ 203200 h 1003300"/>
                <a:gd name="connsiteX55" fmla="*/ 425450 w 3127375"/>
                <a:gd name="connsiteY55" fmla="*/ 203200 h 1003300"/>
                <a:gd name="connsiteX56" fmla="*/ 425450 w 3127375"/>
                <a:gd name="connsiteY56" fmla="*/ 187325 h 1003300"/>
                <a:gd name="connsiteX57" fmla="*/ 295275 w 3127375"/>
                <a:gd name="connsiteY57" fmla="*/ 187325 h 1003300"/>
                <a:gd name="connsiteX58" fmla="*/ 295275 w 3127375"/>
                <a:gd name="connsiteY58" fmla="*/ 161925 h 1003300"/>
                <a:gd name="connsiteX59" fmla="*/ 276225 w 3127375"/>
                <a:gd name="connsiteY59" fmla="*/ 161925 h 1003300"/>
                <a:gd name="connsiteX60" fmla="*/ 276225 w 3127375"/>
                <a:gd name="connsiteY60" fmla="*/ 107950 h 1003300"/>
                <a:gd name="connsiteX61" fmla="*/ 263525 w 3127375"/>
                <a:gd name="connsiteY61" fmla="*/ 107950 h 1003300"/>
                <a:gd name="connsiteX62" fmla="*/ 263525 w 3127375"/>
                <a:gd name="connsiteY62" fmla="*/ 92075 h 1003300"/>
                <a:gd name="connsiteX63" fmla="*/ 247650 w 3127375"/>
                <a:gd name="connsiteY63" fmla="*/ 92075 h 1003300"/>
                <a:gd name="connsiteX64" fmla="*/ 247650 w 3127375"/>
                <a:gd name="connsiteY64" fmla="*/ 76200 h 1003300"/>
                <a:gd name="connsiteX65" fmla="*/ 228600 w 3127375"/>
                <a:gd name="connsiteY65" fmla="*/ 76200 h 1003300"/>
                <a:gd name="connsiteX66" fmla="*/ 228600 w 3127375"/>
                <a:gd name="connsiteY66" fmla="*/ 34925 h 1003300"/>
                <a:gd name="connsiteX67" fmla="*/ 101600 w 3127375"/>
                <a:gd name="connsiteY67" fmla="*/ 34925 h 1003300"/>
                <a:gd name="connsiteX68" fmla="*/ 101600 w 3127375"/>
                <a:gd name="connsiteY68" fmla="*/ 15875 h 1003300"/>
                <a:gd name="connsiteX69" fmla="*/ 38100 w 3127375"/>
                <a:gd name="connsiteY69" fmla="*/ 15875 h 1003300"/>
                <a:gd name="connsiteX70" fmla="*/ 38100 w 3127375"/>
                <a:gd name="connsiteY70" fmla="*/ 0 h 1003300"/>
                <a:gd name="connsiteX71" fmla="*/ 0 w 3127375"/>
                <a:gd name="connsiteY71" fmla="*/ 0 h 100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3127375" h="1003300">
                  <a:moveTo>
                    <a:pt x="3127375" y="1003300"/>
                  </a:moveTo>
                  <a:lnTo>
                    <a:pt x="2860675" y="1003300"/>
                  </a:lnTo>
                  <a:lnTo>
                    <a:pt x="2860675" y="946150"/>
                  </a:lnTo>
                  <a:lnTo>
                    <a:pt x="2600325" y="946150"/>
                  </a:lnTo>
                  <a:lnTo>
                    <a:pt x="2600325" y="904875"/>
                  </a:lnTo>
                  <a:lnTo>
                    <a:pt x="2546350" y="904875"/>
                  </a:lnTo>
                  <a:lnTo>
                    <a:pt x="2546350" y="866775"/>
                  </a:lnTo>
                  <a:lnTo>
                    <a:pt x="2514600" y="866775"/>
                  </a:lnTo>
                  <a:lnTo>
                    <a:pt x="2514600" y="831850"/>
                  </a:lnTo>
                  <a:lnTo>
                    <a:pt x="1955800" y="831850"/>
                  </a:lnTo>
                  <a:lnTo>
                    <a:pt x="1955800" y="806450"/>
                  </a:lnTo>
                  <a:lnTo>
                    <a:pt x="1930400" y="806450"/>
                  </a:lnTo>
                  <a:lnTo>
                    <a:pt x="1930400" y="781050"/>
                  </a:lnTo>
                  <a:lnTo>
                    <a:pt x="1768475" y="781050"/>
                  </a:lnTo>
                  <a:lnTo>
                    <a:pt x="1768475" y="755650"/>
                  </a:lnTo>
                  <a:lnTo>
                    <a:pt x="1685925" y="755650"/>
                  </a:lnTo>
                  <a:lnTo>
                    <a:pt x="1685925" y="733425"/>
                  </a:lnTo>
                  <a:lnTo>
                    <a:pt x="1666875" y="733425"/>
                  </a:lnTo>
                  <a:lnTo>
                    <a:pt x="1666875" y="711200"/>
                  </a:lnTo>
                  <a:lnTo>
                    <a:pt x="1393825" y="711200"/>
                  </a:lnTo>
                  <a:lnTo>
                    <a:pt x="1393825" y="676275"/>
                  </a:lnTo>
                  <a:lnTo>
                    <a:pt x="1384300" y="676275"/>
                  </a:lnTo>
                  <a:lnTo>
                    <a:pt x="1384300" y="663575"/>
                  </a:lnTo>
                  <a:lnTo>
                    <a:pt x="1117600" y="663575"/>
                  </a:lnTo>
                  <a:lnTo>
                    <a:pt x="1117600" y="628650"/>
                  </a:lnTo>
                  <a:lnTo>
                    <a:pt x="1111250" y="635000"/>
                  </a:lnTo>
                  <a:lnTo>
                    <a:pt x="1111250" y="552450"/>
                  </a:lnTo>
                  <a:lnTo>
                    <a:pt x="1098550" y="552450"/>
                  </a:lnTo>
                  <a:lnTo>
                    <a:pt x="1098550" y="508000"/>
                  </a:lnTo>
                  <a:lnTo>
                    <a:pt x="1012825" y="508000"/>
                  </a:lnTo>
                  <a:lnTo>
                    <a:pt x="1012825" y="492125"/>
                  </a:lnTo>
                  <a:lnTo>
                    <a:pt x="847725" y="492125"/>
                  </a:lnTo>
                  <a:lnTo>
                    <a:pt x="847725" y="463550"/>
                  </a:lnTo>
                  <a:lnTo>
                    <a:pt x="838200" y="463550"/>
                  </a:lnTo>
                  <a:lnTo>
                    <a:pt x="838200" y="454025"/>
                  </a:lnTo>
                  <a:lnTo>
                    <a:pt x="800100" y="454025"/>
                  </a:lnTo>
                  <a:lnTo>
                    <a:pt x="800100" y="438150"/>
                  </a:lnTo>
                  <a:lnTo>
                    <a:pt x="695325" y="438150"/>
                  </a:lnTo>
                  <a:lnTo>
                    <a:pt x="695325" y="422275"/>
                  </a:lnTo>
                  <a:lnTo>
                    <a:pt x="619125" y="422275"/>
                  </a:lnTo>
                  <a:lnTo>
                    <a:pt x="619125" y="400050"/>
                  </a:lnTo>
                  <a:lnTo>
                    <a:pt x="593725" y="400050"/>
                  </a:lnTo>
                  <a:lnTo>
                    <a:pt x="593725" y="368300"/>
                  </a:lnTo>
                  <a:lnTo>
                    <a:pt x="558800" y="368300"/>
                  </a:lnTo>
                  <a:lnTo>
                    <a:pt x="558800" y="346075"/>
                  </a:lnTo>
                  <a:lnTo>
                    <a:pt x="549275" y="346075"/>
                  </a:lnTo>
                  <a:lnTo>
                    <a:pt x="549275" y="320675"/>
                  </a:lnTo>
                  <a:lnTo>
                    <a:pt x="536575" y="320675"/>
                  </a:lnTo>
                  <a:lnTo>
                    <a:pt x="536575" y="304800"/>
                  </a:lnTo>
                  <a:lnTo>
                    <a:pt x="520700" y="304800"/>
                  </a:lnTo>
                  <a:lnTo>
                    <a:pt x="520700" y="254000"/>
                  </a:lnTo>
                  <a:lnTo>
                    <a:pt x="511175" y="254000"/>
                  </a:lnTo>
                  <a:lnTo>
                    <a:pt x="511175" y="219075"/>
                  </a:lnTo>
                  <a:lnTo>
                    <a:pt x="504825" y="219075"/>
                  </a:lnTo>
                  <a:lnTo>
                    <a:pt x="504825" y="203200"/>
                  </a:lnTo>
                  <a:lnTo>
                    <a:pt x="425450" y="203200"/>
                  </a:lnTo>
                  <a:lnTo>
                    <a:pt x="425450" y="187325"/>
                  </a:lnTo>
                  <a:lnTo>
                    <a:pt x="295275" y="187325"/>
                  </a:lnTo>
                  <a:lnTo>
                    <a:pt x="295275" y="161925"/>
                  </a:lnTo>
                  <a:lnTo>
                    <a:pt x="276225" y="161925"/>
                  </a:lnTo>
                  <a:lnTo>
                    <a:pt x="276225" y="107950"/>
                  </a:lnTo>
                  <a:lnTo>
                    <a:pt x="263525" y="107950"/>
                  </a:lnTo>
                  <a:lnTo>
                    <a:pt x="263525" y="92075"/>
                  </a:lnTo>
                  <a:lnTo>
                    <a:pt x="247650" y="92075"/>
                  </a:lnTo>
                  <a:lnTo>
                    <a:pt x="247650" y="76200"/>
                  </a:lnTo>
                  <a:lnTo>
                    <a:pt x="228600" y="76200"/>
                  </a:lnTo>
                  <a:lnTo>
                    <a:pt x="228600" y="34925"/>
                  </a:lnTo>
                  <a:lnTo>
                    <a:pt x="101600" y="34925"/>
                  </a:lnTo>
                  <a:lnTo>
                    <a:pt x="101600" y="15875"/>
                  </a:lnTo>
                  <a:lnTo>
                    <a:pt x="38100" y="15875"/>
                  </a:lnTo>
                  <a:lnTo>
                    <a:pt x="3810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106" name="Freeform: Shape 524">
              <a:extLst>
                <a:ext uri="{FF2B5EF4-FFF2-40B4-BE49-F238E27FC236}">
                  <a16:creationId xmlns:a16="http://schemas.microsoft.com/office/drawing/2014/main" id="{9F000BB9-062F-8AFF-7809-01B005C34373}"/>
                </a:ext>
              </a:extLst>
            </p:cNvPr>
            <p:cNvSpPr/>
            <p:nvPr/>
          </p:nvSpPr>
          <p:spPr bwMode="auto">
            <a:xfrm>
              <a:off x="7280275" y="1746250"/>
              <a:ext cx="571500" cy="323850"/>
            </a:xfrm>
            <a:custGeom>
              <a:avLst/>
              <a:gdLst>
                <a:gd name="connsiteX0" fmla="*/ 0 w 571500"/>
                <a:gd name="connsiteY0" fmla="*/ 0 h 323850"/>
                <a:gd name="connsiteX1" fmla="*/ 158750 w 571500"/>
                <a:gd name="connsiteY1" fmla="*/ 0 h 323850"/>
                <a:gd name="connsiteX2" fmla="*/ 158750 w 571500"/>
                <a:gd name="connsiteY2" fmla="*/ 22225 h 323850"/>
                <a:gd name="connsiteX3" fmla="*/ 238125 w 571500"/>
                <a:gd name="connsiteY3" fmla="*/ 22225 h 323850"/>
                <a:gd name="connsiteX4" fmla="*/ 238125 w 571500"/>
                <a:gd name="connsiteY4" fmla="*/ 44450 h 323850"/>
                <a:gd name="connsiteX5" fmla="*/ 263525 w 571500"/>
                <a:gd name="connsiteY5" fmla="*/ 44450 h 323850"/>
                <a:gd name="connsiteX6" fmla="*/ 263525 w 571500"/>
                <a:gd name="connsiteY6" fmla="*/ 82550 h 323850"/>
                <a:gd name="connsiteX7" fmla="*/ 282575 w 571500"/>
                <a:gd name="connsiteY7" fmla="*/ 82550 h 323850"/>
                <a:gd name="connsiteX8" fmla="*/ 282575 w 571500"/>
                <a:gd name="connsiteY8" fmla="*/ 165100 h 323850"/>
                <a:gd name="connsiteX9" fmla="*/ 403225 w 571500"/>
                <a:gd name="connsiteY9" fmla="*/ 165100 h 323850"/>
                <a:gd name="connsiteX10" fmla="*/ 403225 w 571500"/>
                <a:gd name="connsiteY10" fmla="*/ 177800 h 323850"/>
                <a:gd name="connsiteX11" fmla="*/ 438150 w 571500"/>
                <a:gd name="connsiteY11" fmla="*/ 177800 h 323850"/>
                <a:gd name="connsiteX12" fmla="*/ 438150 w 571500"/>
                <a:gd name="connsiteY12" fmla="*/ 209550 h 323850"/>
                <a:gd name="connsiteX13" fmla="*/ 514350 w 571500"/>
                <a:gd name="connsiteY13" fmla="*/ 209550 h 323850"/>
                <a:gd name="connsiteX14" fmla="*/ 514350 w 571500"/>
                <a:gd name="connsiteY14" fmla="*/ 228600 h 323850"/>
                <a:gd name="connsiteX15" fmla="*/ 536575 w 571500"/>
                <a:gd name="connsiteY15" fmla="*/ 228600 h 323850"/>
                <a:gd name="connsiteX16" fmla="*/ 536575 w 571500"/>
                <a:gd name="connsiteY16" fmla="*/ 250825 h 323850"/>
                <a:gd name="connsiteX17" fmla="*/ 546100 w 571500"/>
                <a:gd name="connsiteY17" fmla="*/ 250825 h 323850"/>
                <a:gd name="connsiteX18" fmla="*/ 546100 w 571500"/>
                <a:gd name="connsiteY18" fmla="*/ 279400 h 323850"/>
                <a:gd name="connsiteX19" fmla="*/ 571500 w 571500"/>
                <a:gd name="connsiteY19" fmla="*/ 279400 h 323850"/>
                <a:gd name="connsiteX20" fmla="*/ 571500 w 571500"/>
                <a:gd name="connsiteY20" fmla="*/ 323850 h 323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71500" h="323850">
                  <a:moveTo>
                    <a:pt x="0" y="0"/>
                  </a:moveTo>
                  <a:lnTo>
                    <a:pt x="158750" y="0"/>
                  </a:lnTo>
                  <a:lnTo>
                    <a:pt x="158750" y="22225"/>
                  </a:lnTo>
                  <a:lnTo>
                    <a:pt x="238125" y="22225"/>
                  </a:lnTo>
                  <a:lnTo>
                    <a:pt x="238125" y="44450"/>
                  </a:lnTo>
                  <a:lnTo>
                    <a:pt x="263525" y="44450"/>
                  </a:lnTo>
                  <a:lnTo>
                    <a:pt x="263525" y="82550"/>
                  </a:lnTo>
                  <a:lnTo>
                    <a:pt x="282575" y="82550"/>
                  </a:lnTo>
                  <a:lnTo>
                    <a:pt x="282575" y="165100"/>
                  </a:lnTo>
                  <a:lnTo>
                    <a:pt x="403225" y="165100"/>
                  </a:lnTo>
                  <a:lnTo>
                    <a:pt x="403225" y="177800"/>
                  </a:lnTo>
                  <a:lnTo>
                    <a:pt x="438150" y="177800"/>
                  </a:lnTo>
                  <a:lnTo>
                    <a:pt x="438150" y="209550"/>
                  </a:lnTo>
                  <a:lnTo>
                    <a:pt x="514350" y="209550"/>
                  </a:lnTo>
                  <a:lnTo>
                    <a:pt x="514350" y="228600"/>
                  </a:lnTo>
                  <a:lnTo>
                    <a:pt x="536575" y="228600"/>
                  </a:lnTo>
                  <a:lnTo>
                    <a:pt x="536575" y="250825"/>
                  </a:lnTo>
                  <a:lnTo>
                    <a:pt x="546100" y="250825"/>
                  </a:lnTo>
                  <a:lnTo>
                    <a:pt x="546100" y="279400"/>
                  </a:lnTo>
                  <a:lnTo>
                    <a:pt x="571500" y="279400"/>
                  </a:lnTo>
                  <a:lnTo>
                    <a:pt x="571500" y="32385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endParaRP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DECADCDE-C5F5-B82C-BDAB-262474328A7D}"/>
              </a:ext>
            </a:extLst>
          </p:cNvPr>
          <p:cNvGrpSpPr/>
          <p:nvPr/>
        </p:nvGrpSpPr>
        <p:grpSpPr>
          <a:xfrm>
            <a:off x="7442720" y="1731534"/>
            <a:ext cx="3572031" cy="1412428"/>
            <a:chOff x="8724334" y="1720901"/>
            <a:chExt cx="3572031" cy="1412428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7C7FCD3C-A3DF-48C3-378D-655B7D0B984C}"/>
                </a:ext>
              </a:extLst>
            </p:cNvPr>
            <p:cNvGrpSpPr/>
            <p:nvPr/>
          </p:nvGrpSpPr>
          <p:grpSpPr>
            <a:xfrm>
              <a:off x="8724334" y="1720901"/>
              <a:ext cx="124011" cy="110757"/>
              <a:chOff x="11918110" y="2262848"/>
              <a:chExt cx="124011" cy="124011"/>
            </a:xfrm>
          </p:grpSpPr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D6D94718-D077-C85C-17CF-E8CDAD198E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3924D98E-E800-57E6-D48D-62EFA8CADE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7C2733A9-E836-9940-24BB-8E534F0EB771}"/>
                </a:ext>
              </a:extLst>
            </p:cNvPr>
            <p:cNvGrpSpPr/>
            <p:nvPr/>
          </p:nvGrpSpPr>
          <p:grpSpPr>
            <a:xfrm>
              <a:off x="8759259" y="1767448"/>
              <a:ext cx="124011" cy="110757"/>
              <a:chOff x="11918110" y="2262848"/>
              <a:chExt cx="124011" cy="124011"/>
            </a:xfrm>
          </p:grpSpPr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F3FE8DB5-2301-65E6-CF46-17F0F28BF4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0509BE7A-74BA-ACA8-01DB-E6F298FC05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9A98D4D9-24D3-4BE5-AB93-7E476F128B62}"/>
                </a:ext>
              </a:extLst>
            </p:cNvPr>
            <p:cNvGrpSpPr/>
            <p:nvPr/>
          </p:nvGrpSpPr>
          <p:grpSpPr>
            <a:xfrm>
              <a:off x="9055888" y="1973335"/>
              <a:ext cx="124011" cy="110757"/>
              <a:chOff x="11918110" y="2262848"/>
              <a:chExt cx="124011" cy="124011"/>
            </a:xfrm>
          </p:grpSpPr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96074D75-5280-F9A7-86A3-4DE8DD55DC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82C658F2-C666-174C-63A1-8AE292AFE0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925563D8-945E-9DEF-337B-2E716900F28E}"/>
                </a:ext>
              </a:extLst>
            </p:cNvPr>
            <p:cNvGrpSpPr/>
            <p:nvPr/>
          </p:nvGrpSpPr>
          <p:grpSpPr>
            <a:xfrm>
              <a:off x="9030488" y="1920856"/>
              <a:ext cx="124011" cy="110757"/>
              <a:chOff x="11918110" y="2262848"/>
              <a:chExt cx="124011" cy="124011"/>
            </a:xfrm>
          </p:grpSpPr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EF6AD15D-31C2-5ABF-961D-A88CB816969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B25E1D6E-4155-4B60-53A3-A03741F25B9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2B9C2311-4DBF-48DB-A22F-A9FCD6F4A1A6}"/>
                </a:ext>
              </a:extLst>
            </p:cNvPr>
            <p:cNvGrpSpPr/>
            <p:nvPr/>
          </p:nvGrpSpPr>
          <p:grpSpPr>
            <a:xfrm>
              <a:off x="9157906" y="2034788"/>
              <a:ext cx="124011" cy="110757"/>
              <a:chOff x="11918110" y="2262848"/>
              <a:chExt cx="124011" cy="124011"/>
            </a:xfrm>
          </p:grpSpPr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21DC774B-513D-A337-2B06-23DFABF1080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DD1C9077-EE23-791C-D59D-A0DFD9F4528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4B6A57C4-E07E-9B40-3FEE-52749AFC513F}"/>
                </a:ext>
              </a:extLst>
            </p:cNvPr>
            <p:cNvGrpSpPr/>
            <p:nvPr/>
          </p:nvGrpSpPr>
          <p:grpSpPr>
            <a:xfrm>
              <a:off x="9196006" y="2037963"/>
              <a:ext cx="124011" cy="110757"/>
              <a:chOff x="11918110" y="2262848"/>
              <a:chExt cx="124011" cy="124011"/>
            </a:xfrm>
          </p:grpSpPr>
          <p:cxnSp>
            <p:nvCxnSpPr>
              <p:cNvPr id="189" name="Straight Connector 188">
                <a:extLst>
                  <a:ext uri="{FF2B5EF4-FFF2-40B4-BE49-F238E27FC236}">
                    <a16:creationId xmlns:a16="http://schemas.microsoft.com/office/drawing/2014/main" id="{C4C8C25D-3344-76ED-FEC6-6B85498D9D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F341B476-4E34-0A1F-56CB-A4384DC2653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7F034354-4A9F-DFA3-24BE-A75915041CD1}"/>
                </a:ext>
              </a:extLst>
            </p:cNvPr>
            <p:cNvGrpSpPr/>
            <p:nvPr/>
          </p:nvGrpSpPr>
          <p:grpSpPr>
            <a:xfrm>
              <a:off x="9254559" y="2037963"/>
              <a:ext cx="124011" cy="110757"/>
              <a:chOff x="11918110" y="2262848"/>
              <a:chExt cx="124011" cy="124011"/>
            </a:xfrm>
          </p:grpSpPr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67BCF8A7-F947-934E-BDC6-8209F2C51F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8" name="Straight Connector 187">
                <a:extLst>
                  <a:ext uri="{FF2B5EF4-FFF2-40B4-BE49-F238E27FC236}">
                    <a16:creationId xmlns:a16="http://schemas.microsoft.com/office/drawing/2014/main" id="{C7413DA8-F7AC-76D0-D300-3E4B0E730D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2681A76E-B5F3-BEF8-7F1E-C3361AB2F033}"/>
                </a:ext>
              </a:extLst>
            </p:cNvPr>
            <p:cNvGrpSpPr/>
            <p:nvPr/>
          </p:nvGrpSpPr>
          <p:grpSpPr>
            <a:xfrm>
              <a:off x="9300413" y="2098598"/>
              <a:ext cx="124011" cy="110757"/>
              <a:chOff x="11918110" y="2262848"/>
              <a:chExt cx="124011" cy="124011"/>
            </a:xfrm>
          </p:grpSpPr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D4ECB925-DBDE-31B2-6B14-B8917838CF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BBED9F93-E188-7BE6-B8FC-D748F47ACB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33919A50-47FD-857B-9A07-6612D2F6BD40}"/>
                </a:ext>
              </a:extLst>
            </p:cNvPr>
            <p:cNvGrpSpPr/>
            <p:nvPr/>
          </p:nvGrpSpPr>
          <p:grpSpPr>
            <a:xfrm>
              <a:off x="9324260" y="2129936"/>
              <a:ext cx="124011" cy="110757"/>
              <a:chOff x="11918110" y="2262848"/>
              <a:chExt cx="124011" cy="124011"/>
            </a:xfrm>
          </p:grpSpPr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FD4B19D4-1322-778D-FFFD-46F490C4384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EB1F2B35-8DCC-A841-C7B1-3558E345F94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E02B0EF5-BCAE-BF73-9A5B-D54F9744440C}"/>
                </a:ext>
              </a:extLst>
            </p:cNvPr>
            <p:cNvGrpSpPr/>
            <p:nvPr/>
          </p:nvGrpSpPr>
          <p:grpSpPr>
            <a:xfrm>
              <a:off x="9343829" y="2168621"/>
              <a:ext cx="124011" cy="110757"/>
              <a:chOff x="11918110" y="2262848"/>
              <a:chExt cx="124011" cy="124011"/>
            </a:xfrm>
          </p:grpSpPr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DA9B17D0-0853-F2A0-11F5-25B624ADD58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2" name="Straight Connector 181">
                <a:extLst>
                  <a:ext uri="{FF2B5EF4-FFF2-40B4-BE49-F238E27FC236}">
                    <a16:creationId xmlns:a16="http://schemas.microsoft.com/office/drawing/2014/main" id="{1B6FEECD-6D2D-0D7A-E535-E681031A3FB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2D65A360-06F6-AEE6-9820-2A5345E65C5A}"/>
                </a:ext>
              </a:extLst>
            </p:cNvPr>
            <p:cNvGrpSpPr/>
            <p:nvPr/>
          </p:nvGrpSpPr>
          <p:grpSpPr>
            <a:xfrm>
              <a:off x="9367590" y="2203240"/>
              <a:ext cx="124011" cy="110757"/>
              <a:chOff x="11918110" y="2262848"/>
              <a:chExt cx="124011" cy="124011"/>
            </a:xfrm>
          </p:grpSpPr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7207BD24-BBD9-7241-3588-A818BA7B00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715B18D2-B497-0B0A-AF09-B5CCC2C43C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9CC1B453-AB98-D489-40AB-D4073FEE1127}"/>
                </a:ext>
              </a:extLst>
            </p:cNvPr>
            <p:cNvGrpSpPr/>
            <p:nvPr/>
          </p:nvGrpSpPr>
          <p:grpSpPr>
            <a:xfrm>
              <a:off x="9429318" y="2203240"/>
              <a:ext cx="124011" cy="110757"/>
              <a:chOff x="11918110" y="2262848"/>
              <a:chExt cx="124011" cy="124011"/>
            </a:xfrm>
          </p:grpSpPr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412EC0C1-B7D1-5091-6776-EEA7747FDF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1572C67F-02C2-1938-5DFE-83EAC0AB9A7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AF73CFA0-7BB4-0698-2AA7-0C69D5ED9136}"/>
                </a:ext>
              </a:extLst>
            </p:cNvPr>
            <p:cNvGrpSpPr/>
            <p:nvPr/>
          </p:nvGrpSpPr>
          <p:grpSpPr>
            <a:xfrm>
              <a:off x="9587886" y="2308377"/>
              <a:ext cx="124011" cy="110757"/>
              <a:chOff x="11918110" y="2262848"/>
              <a:chExt cx="124011" cy="124011"/>
            </a:xfrm>
          </p:grpSpPr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47ABC9A1-FAF8-00BA-E576-91C52A66E9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A14DA3C6-42D2-73E1-F358-A146C83509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1026CA05-61DE-E7C9-99AC-90BB623C019D}"/>
                </a:ext>
              </a:extLst>
            </p:cNvPr>
            <p:cNvGrpSpPr/>
            <p:nvPr/>
          </p:nvGrpSpPr>
          <p:grpSpPr>
            <a:xfrm>
              <a:off x="9628055" y="2377469"/>
              <a:ext cx="124011" cy="110757"/>
              <a:chOff x="11918110" y="2262848"/>
              <a:chExt cx="124011" cy="124011"/>
            </a:xfrm>
          </p:grpSpPr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E383E3B6-F0F0-0AF7-9E30-977CFBEBC1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BDD6DCA9-FB79-56D0-A7C0-68B6D5414E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462A2DC4-5B98-D9A3-5360-354438DDFD31}"/>
                </a:ext>
              </a:extLst>
            </p:cNvPr>
            <p:cNvGrpSpPr/>
            <p:nvPr/>
          </p:nvGrpSpPr>
          <p:grpSpPr>
            <a:xfrm>
              <a:off x="9719850" y="2432847"/>
              <a:ext cx="124011" cy="110757"/>
              <a:chOff x="11918110" y="2262848"/>
              <a:chExt cx="124011" cy="124011"/>
            </a:xfrm>
          </p:grpSpPr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E61FC201-12EA-ECF1-ACA8-BF3C73D310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A749A099-1158-D883-50A5-DE4D88B9CAE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C8DCC544-7C3C-700B-7E5B-619A7CC199FB}"/>
                </a:ext>
              </a:extLst>
            </p:cNvPr>
            <p:cNvGrpSpPr/>
            <p:nvPr/>
          </p:nvGrpSpPr>
          <p:grpSpPr>
            <a:xfrm>
              <a:off x="9834419" y="2455508"/>
              <a:ext cx="124011" cy="110757"/>
              <a:chOff x="11918110" y="2262848"/>
              <a:chExt cx="124011" cy="124011"/>
            </a:xfrm>
          </p:grpSpPr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CD220F7E-8AF1-8848-FD0D-D07EE925BC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8BF15B0D-4B6E-F83B-37F5-2F4E601797C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B0ECC102-60BA-0C14-0C31-42D91AE4954D}"/>
                </a:ext>
              </a:extLst>
            </p:cNvPr>
            <p:cNvGrpSpPr/>
            <p:nvPr/>
          </p:nvGrpSpPr>
          <p:grpSpPr>
            <a:xfrm>
              <a:off x="9861382" y="2455508"/>
              <a:ext cx="124011" cy="110757"/>
              <a:chOff x="11918110" y="2262848"/>
              <a:chExt cx="124011" cy="124011"/>
            </a:xfrm>
          </p:grpSpPr>
          <p:cxnSp>
            <p:nvCxnSpPr>
              <p:cNvPr id="167" name="Straight Connector 166">
                <a:extLst>
                  <a:ext uri="{FF2B5EF4-FFF2-40B4-BE49-F238E27FC236}">
                    <a16:creationId xmlns:a16="http://schemas.microsoft.com/office/drawing/2014/main" id="{6C60E79E-3ECE-FD6A-5D69-4E9697631D3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23740C9B-0D63-9730-ED10-67FF6F5C34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EFA5388C-775C-9834-8D13-23A94499CB9F}"/>
                </a:ext>
              </a:extLst>
            </p:cNvPr>
            <p:cNvGrpSpPr/>
            <p:nvPr/>
          </p:nvGrpSpPr>
          <p:grpSpPr>
            <a:xfrm>
              <a:off x="9997539" y="2513776"/>
              <a:ext cx="124011" cy="110757"/>
              <a:chOff x="11918110" y="2262848"/>
              <a:chExt cx="124011" cy="124011"/>
            </a:xfrm>
          </p:grpSpPr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F1858BEE-E21A-FED7-483E-B78DC27AD1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1289DFA0-7417-6F61-6BBA-D7F0D76C45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C7197118-BB54-BB9B-5EF8-52262ED873F7}"/>
                </a:ext>
              </a:extLst>
            </p:cNvPr>
            <p:cNvGrpSpPr/>
            <p:nvPr/>
          </p:nvGrpSpPr>
          <p:grpSpPr>
            <a:xfrm>
              <a:off x="10140653" y="2531769"/>
              <a:ext cx="124011" cy="110757"/>
              <a:chOff x="11918110" y="2262848"/>
              <a:chExt cx="124011" cy="124011"/>
            </a:xfrm>
          </p:grpSpPr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AFD31241-2F9D-4468-118F-DD7DE798487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C741AA5A-677F-CBC5-0CE5-9D5D0249EEC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718C8642-EE68-F971-B7AB-FE20AAB842E1}"/>
                </a:ext>
              </a:extLst>
            </p:cNvPr>
            <p:cNvGrpSpPr/>
            <p:nvPr/>
          </p:nvGrpSpPr>
          <p:grpSpPr>
            <a:xfrm>
              <a:off x="10162143" y="2531769"/>
              <a:ext cx="124011" cy="110757"/>
              <a:chOff x="11918110" y="2262848"/>
              <a:chExt cx="124011" cy="124011"/>
            </a:xfrm>
          </p:grpSpPr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A88B8165-9BAA-6952-3DEA-CAD1E2AAA9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F4CBB52A-5F35-7AF9-5592-357219C7BE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8FDF3D88-DDB6-4717-EE54-95E6FC8956C6}"/>
                </a:ext>
              </a:extLst>
            </p:cNvPr>
            <p:cNvGrpSpPr/>
            <p:nvPr/>
          </p:nvGrpSpPr>
          <p:grpSpPr>
            <a:xfrm>
              <a:off x="10185823" y="2577514"/>
              <a:ext cx="124011" cy="110757"/>
              <a:chOff x="11918110" y="2262848"/>
              <a:chExt cx="124011" cy="124011"/>
            </a:xfrm>
          </p:grpSpPr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6205E440-E5D6-32AE-FF1B-DAF858063B6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206D138E-74EC-462A-D0CE-C29B301C3D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82118C8E-9C80-FF2A-369A-D8BEB9C4F089}"/>
                </a:ext>
              </a:extLst>
            </p:cNvPr>
            <p:cNvGrpSpPr/>
            <p:nvPr/>
          </p:nvGrpSpPr>
          <p:grpSpPr>
            <a:xfrm>
              <a:off x="10217521" y="2685439"/>
              <a:ext cx="124011" cy="110757"/>
              <a:chOff x="11918110" y="2262848"/>
              <a:chExt cx="124011" cy="124011"/>
            </a:xfrm>
          </p:grpSpPr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A3983328-81A6-03BE-DF78-7A35DD44BC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74C40305-9096-E870-2099-03FD94F0BB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FC0B94F7-9588-3D56-744F-4870ECE3F380}"/>
                </a:ext>
              </a:extLst>
            </p:cNvPr>
            <p:cNvGrpSpPr/>
            <p:nvPr/>
          </p:nvGrpSpPr>
          <p:grpSpPr>
            <a:xfrm>
              <a:off x="10502000" y="2726738"/>
              <a:ext cx="124011" cy="110757"/>
              <a:chOff x="11918110" y="2262848"/>
              <a:chExt cx="124011" cy="124011"/>
            </a:xfrm>
          </p:grpSpPr>
          <p:cxnSp>
            <p:nvCxnSpPr>
              <p:cNvPr id="155" name="Straight Connector 154">
                <a:extLst>
                  <a:ext uri="{FF2B5EF4-FFF2-40B4-BE49-F238E27FC236}">
                    <a16:creationId xmlns:a16="http://schemas.microsoft.com/office/drawing/2014/main" id="{BE38E0CA-6E8B-E3A0-7E52-869BB40FBB2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7A7AAB51-283F-0167-695D-FBF2C80883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B570FBF7-BF5F-B2FF-122E-BB6C3F001C3D}"/>
                </a:ext>
              </a:extLst>
            </p:cNvPr>
            <p:cNvGrpSpPr/>
            <p:nvPr/>
          </p:nvGrpSpPr>
          <p:grpSpPr>
            <a:xfrm>
              <a:off x="11259252" y="2850951"/>
              <a:ext cx="124011" cy="110757"/>
              <a:chOff x="11918110" y="2262848"/>
              <a:chExt cx="124011" cy="124011"/>
            </a:xfrm>
          </p:grpSpPr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A3F6EA65-AECD-3B9D-4AE4-B3852F6E4FB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B23EFC06-5011-5C1C-3DF7-65CA285E19E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BFC169F3-A8DE-8CE5-5D1B-BE8885FD57D6}"/>
                </a:ext>
              </a:extLst>
            </p:cNvPr>
            <p:cNvGrpSpPr/>
            <p:nvPr/>
          </p:nvGrpSpPr>
          <p:grpSpPr>
            <a:xfrm>
              <a:off x="11526629" y="2850951"/>
              <a:ext cx="124011" cy="110757"/>
              <a:chOff x="11918110" y="2262848"/>
              <a:chExt cx="124011" cy="124011"/>
            </a:xfrm>
          </p:grpSpPr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51DA0561-058A-0A4D-E9D4-0935F78367C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0BDC55D3-BEF9-917D-F9AB-FB654AE936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5C362338-0160-0065-7D27-0D0FA1FD537A}"/>
                </a:ext>
              </a:extLst>
            </p:cNvPr>
            <p:cNvGrpSpPr/>
            <p:nvPr/>
          </p:nvGrpSpPr>
          <p:grpSpPr>
            <a:xfrm>
              <a:off x="11570651" y="2850951"/>
              <a:ext cx="124011" cy="110757"/>
              <a:chOff x="11918110" y="2262848"/>
              <a:chExt cx="124011" cy="124011"/>
            </a:xfrm>
          </p:grpSpPr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1B7F1E5B-C8E3-2B17-C931-3BD7AD5C42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ED7BC11E-66B7-32EA-B7AD-1078644C6E7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2407951C-D51D-43FD-49D1-3E71B88C534B}"/>
                </a:ext>
              </a:extLst>
            </p:cNvPr>
            <p:cNvGrpSpPr/>
            <p:nvPr/>
          </p:nvGrpSpPr>
          <p:grpSpPr>
            <a:xfrm>
              <a:off x="11622854" y="2925918"/>
              <a:ext cx="124011" cy="110757"/>
              <a:chOff x="11918110" y="2262848"/>
              <a:chExt cx="124011" cy="124011"/>
            </a:xfrm>
          </p:grpSpPr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90DA93E6-C58F-D556-A897-3CF93DCB204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052E3A67-ADC3-8C9F-C618-569C4F190D9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47AF3588-F917-B2BC-F2C8-13B4EA7B4B23}"/>
                </a:ext>
              </a:extLst>
            </p:cNvPr>
            <p:cNvGrpSpPr/>
            <p:nvPr/>
          </p:nvGrpSpPr>
          <p:grpSpPr>
            <a:xfrm>
              <a:off x="12172354" y="3022572"/>
              <a:ext cx="124011" cy="110757"/>
              <a:chOff x="11918110" y="2262848"/>
              <a:chExt cx="124011" cy="124011"/>
            </a:xfrm>
          </p:grpSpPr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8A57683C-D04F-69CF-2EDE-B023D6D949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36AB897B-86E0-A071-245D-04D7402CF32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FB157A99-18D1-5453-7C67-42DCAF10B367}"/>
                </a:ext>
              </a:extLst>
            </p:cNvPr>
            <p:cNvGrpSpPr/>
            <p:nvPr/>
          </p:nvGrpSpPr>
          <p:grpSpPr>
            <a:xfrm>
              <a:off x="12148725" y="3022572"/>
              <a:ext cx="124011" cy="110757"/>
              <a:chOff x="11918110" y="2262848"/>
              <a:chExt cx="124011" cy="124011"/>
            </a:xfrm>
          </p:grpSpPr>
          <p:cxnSp>
            <p:nvCxnSpPr>
              <p:cNvPr id="143" name="Straight Connector 142">
                <a:extLst>
                  <a:ext uri="{FF2B5EF4-FFF2-40B4-BE49-F238E27FC236}">
                    <a16:creationId xmlns:a16="http://schemas.microsoft.com/office/drawing/2014/main" id="{5C05D208-F48D-2F30-0BA6-0FC7B0DC95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id="{0502AD3F-3488-F446-CB85-1273625336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A8004E14-7830-0233-0C75-1A79825FC201}"/>
                </a:ext>
              </a:extLst>
            </p:cNvPr>
            <p:cNvGrpSpPr/>
            <p:nvPr/>
          </p:nvGrpSpPr>
          <p:grpSpPr>
            <a:xfrm>
              <a:off x="11805825" y="2964018"/>
              <a:ext cx="124011" cy="110757"/>
              <a:chOff x="11918110" y="2262848"/>
              <a:chExt cx="124011" cy="124011"/>
            </a:xfrm>
          </p:grpSpPr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B496B170-5E9E-57D5-4832-6AA01CCAF05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9D4B8D46-5B44-9537-CE05-6BB68776111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EB280423-D1D3-CF28-91A0-5DDEA143E2BA}"/>
                </a:ext>
              </a:extLst>
            </p:cNvPr>
            <p:cNvGrpSpPr/>
            <p:nvPr/>
          </p:nvGrpSpPr>
          <p:grpSpPr>
            <a:xfrm>
              <a:off x="10790011" y="2783932"/>
              <a:ext cx="124011" cy="110757"/>
              <a:chOff x="11918110" y="2262848"/>
              <a:chExt cx="124011" cy="124011"/>
            </a:xfrm>
          </p:grpSpPr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75CD07B3-E690-FD48-23E5-5971C13DF58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055F7462-443E-E425-ED68-AE8337B61A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201" name="TextBox 200">
            <a:extLst>
              <a:ext uri="{FF2B5EF4-FFF2-40B4-BE49-F238E27FC236}">
                <a16:creationId xmlns:a16="http://schemas.microsoft.com/office/drawing/2014/main" id="{D001A987-6110-1846-A8E5-DB86C04A017A}"/>
              </a:ext>
            </a:extLst>
          </p:cNvPr>
          <p:cNvSpPr txBox="1"/>
          <p:nvPr/>
        </p:nvSpPr>
        <p:spPr bwMode="auto">
          <a:xfrm rot="16200000">
            <a:off x="6397033" y="4764738"/>
            <a:ext cx="8002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OS (%)</a:t>
            </a:r>
          </a:p>
        </p:txBody>
      </p: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5F857C14-B09A-6008-E308-768BC66FC217}"/>
              </a:ext>
            </a:extLst>
          </p:cNvPr>
          <p:cNvGrpSpPr/>
          <p:nvPr/>
        </p:nvGrpSpPr>
        <p:grpSpPr>
          <a:xfrm>
            <a:off x="7136632" y="5653031"/>
            <a:ext cx="4561103" cy="307777"/>
            <a:chOff x="7136632" y="3222631"/>
            <a:chExt cx="4561103" cy="307777"/>
          </a:xfrm>
        </p:grpSpPr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728D8576-9E20-567D-6E01-0FB800F5447C}"/>
                </a:ext>
              </a:extLst>
            </p:cNvPr>
            <p:cNvSpPr txBox="1"/>
            <p:nvPr/>
          </p:nvSpPr>
          <p:spPr bwMode="auto">
            <a:xfrm>
              <a:off x="7136632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41B0930D-2963-B63F-03C2-88EC2C5DF583}"/>
                </a:ext>
              </a:extLst>
            </p:cNvPr>
            <p:cNvSpPr txBox="1"/>
            <p:nvPr/>
          </p:nvSpPr>
          <p:spPr bwMode="auto">
            <a:xfrm>
              <a:off x="7368670" y="3222631"/>
              <a:ext cx="24237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41C396E8-8B80-5844-4889-85225D68F781}"/>
                </a:ext>
              </a:extLst>
            </p:cNvPr>
            <p:cNvSpPr txBox="1"/>
            <p:nvPr/>
          </p:nvSpPr>
          <p:spPr bwMode="auto">
            <a:xfrm>
              <a:off x="7547110" y="3222631"/>
              <a:ext cx="2872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E6E7A242-39C3-8469-3574-C7A575342BEC}"/>
                </a:ext>
              </a:extLst>
            </p:cNvPr>
            <p:cNvSpPr txBox="1"/>
            <p:nvPr/>
          </p:nvSpPr>
          <p:spPr bwMode="auto">
            <a:xfrm>
              <a:off x="7745531" y="3222631"/>
              <a:ext cx="29046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</a:t>
              </a: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692DCBAA-841F-008D-3CB0-62294762EA67}"/>
                </a:ext>
              </a:extLst>
            </p:cNvPr>
            <p:cNvSpPr txBox="1"/>
            <p:nvPr/>
          </p:nvSpPr>
          <p:spPr bwMode="auto">
            <a:xfrm>
              <a:off x="7943207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</a:t>
              </a:r>
            </a:p>
          </p:txBody>
        </p: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F95EDB85-207C-DD08-CD92-7ABE764C720C}"/>
                </a:ext>
              </a:extLst>
            </p:cNvPr>
            <p:cNvSpPr txBox="1"/>
            <p:nvPr/>
          </p:nvSpPr>
          <p:spPr bwMode="auto">
            <a:xfrm>
              <a:off x="8147994" y="3222631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</a:t>
              </a: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D7189C88-27AF-1C61-A0FA-081A45B92B50}"/>
                </a:ext>
              </a:extLst>
            </p:cNvPr>
            <p:cNvSpPr txBox="1"/>
            <p:nvPr/>
          </p:nvSpPr>
          <p:spPr bwMode="auto">
            <a:xfrm>
              <a:off x="8348074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B6CF7BFF-C808-8602-1E97-F80D78A54458}"/>
                </a:ext>
              </a:extLst>
            </p:cNvPr>
            <p:cNvSpPr txBox="1"/>
            <p:nvPr/>
          </p:nvSpPr>
          <p:spPr bwMode="auto">
            <a:xfrm>
              <a:off x="8556113" y="3222631"/>
              <a:ext cx="28245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</a:t>
              </a:r>
            </a:p>
          </p:txBody>
        </p:sp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C8C4E0EF-A06B-8D34-F283-FA9B5EA9F288}"/>
                </a:ext>
              </a:extLst>
            </p:cNvPr>
            <p:cNvSpPr txBox="1"/>
            <p:nvPr/>
          </p:nvSpPr>
          <p:spPr bwMode="auto">
            <a:xfrm>
              <a:off x="8749246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</a:t>
              </a: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E0E74C18-C40C-D189-513A-8BCD359E3E4F}"/>
                </a:ext>
              </a:extLst>
            </p:cNvPr>
            <p:cNvSpPr txBox="1"/>
            <p:nvPr/>
          </p:nvSpPr>
          <p:spPr bwMode="auto">
            <a:xfrm>
              <a:off x="8950128" y="3222631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EA8F3450-CAE9-3CF7-4C2B-4153AF31FB4B}"/>
                </a:ext>
              </a:extLst>
            </p:cNvPr>
            <p:cNvSpPr txBox="1"/>
            <p:nvPr/>
          </p:nvSpPr>
          <p:spPr bwMode="auto">
            <a:xfrm>
              <a:off x="9115688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7FE12110-DC9E-214F-0879-7C13A6D96EFB}"/>
                </a:ext>
              </a:extLst>
            </p:cNvPr>
            <p:cNvSpPr txBox="1"/>
            <p:nvPr/>
          </p:nvSpPr>
          <p:spPr bwMode="auto">
            <a:xfrm>
              <a:off x="9350233" y="3222631"/>
              <a:ext cx="30008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983316DD-9174-0B15-D127-D41223E42BAD}"/>
                </a:ext>
              </a:extLst>
            </p:cNvPr>
            <p:cNvSpPr txBox="1"/>
            <p:nvPr/>
          </p:nvSpPr>
          <p:spPr bwMode="auto">
            <a:xfrm>
              <a:off x="9532578" y="3222631"/>
              <a:ext cx="34496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DAA3CF4E-B3CA-7ACB-F1E8-E4D0EC9A6C67}"/>
                </a:ext>
              </a:extLst>
            </p:cNvPr>
            <p:cNvSpPr txBox="1"/>
            <p:nvPr/>
          </p:nvSpPr>
          <p:spPr bwMode="auto">
            <a:xfrm>
              <a:off x="9731857" y="3222631"/>
              <a:ext cx="3481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13</a:t>
              </a:r>
            </a:p>
          </p:txBody>
        </p:sp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08C2CE8E-66CE-C498-D04E-42F80BED6C6A}"/>
                </a:ext>
              </a:extLst>
            </p:cNvPr>
            <p:cNvSpPr txBox="1"/>
            <p:nvPr/>
          </p:nvSpPr>
          <p:spPr bwMode="auto">
            <a:xfrm>
              <a:off x="9922263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14</a:t>
              </a:r>
            </a:p>
          </p:txBody>
        </p:sp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F241FE71-278F-F87B-6DF2-E4F77EC7F03F}"/>
                </a:ext>
              </a:extLst>
            </p:cNvPr>
            <p:cNvSpPr txBox="1"/>
            <p:nvPr/>
          </p:nvSpPr>
          <p:spPr bwMode="auto">
            <a:xfrm>
              <a:off x="10126043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15</a:t>
              </a:r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9AF79D05-39B1-C49E-161B-2426899657B4}"/>
                </a:ext>
              </a:extLst>
            </p:cNvPr>
            <p:cNvSpPr txBox="1"/>
            <p:nvPr/>
          </p:nvSpPr>
          <p:spPr bwMode="auto">
            <a:xfrm>
              <a:off x="10326925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16</a:t>
              </a: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5A8624A2-D699-B724-DF70-71D9E58D7C03}"/>
                </a:ext>
              </a:extLst>
            </p:cNvPr>
            <p:cNvSpPr txBox="1"/>
            <p:nvPr/>
          </p:nvSpPr>
          <p:spPr bwMode="auto">
            <a:xfrm>
              <a:off x="10545337" y="3222631"/>
              <a:ext cx="34015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17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DF81C6D1-6E28-0C08-2A93-8CD7FBB6281E}"/>
                </a:ext>
              </a:extLst>
            </p:cNvPr>
            <p:cNvSpPr txBox="1"/>
            <p:nvPr/>
          </p:nvSpPr>
          <p:spPr bwMode="auto">
            <a:xfrm>
              <a:off x="10732594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18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99EAED5F-9231-1BBC-5D44-34B3D53E5259}"/>
                </a:ext>
              </a:extLst>
            </p:cNvPr>
            <p:cNvSpPr txBox="1"/>
            <p:nvPr/>
          </p:nvSpPr>
          <p:spPr bwMode="auto">
            <a:xfrm>
              <a:off x="10932618" y="3222631"/>
              <a:ext cx="36740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79050D72-0970-6E9C-D345-D47B1F13E364}"/>
                </a:ext>
              </a:extLst>
            </p:cNvPr>
            <p:cNvSpPr txBox="1"/>
            <p:nvPr/>
          </p:nvSpPr>
          <p:spPr bwMode="auto">
            <a:xfrm>
              <a:off x="11127527" y="3222631"/>
              <a:ext cx="39946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C11939EB-5B90-E018-23A0-13B045060579}"/>
                </a:ext>
              </a:extLst>
            </p:cNvPr>
            <p:cNvSpPr txBox="1"/>
            <p:nvPr/>
          </p:nvSpPr>
          <p:spPr bwMode="auto">
            <a:xfrm>
              <a:off x="11352769" y="3222631"/>
              <a:ext cx="34496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21</a:t>
              </a:r>
            </a:p>
          </p:txBody>
        </p:sp>
      </p:grpSp>
      <p:sp>
        <p:nvSpPr>
          <p:cNvPr id="225" name="TextBox 224">
            <a:extLst>
              <a:ext uri="{FF2B5EF4-FFF2-40B4-BE49-F238E27FC236}">
                <a16:creationId xmlns:a16="http://schemas.microsoft.com/office/drawing/2014/main" id="{F31A9FE2-A2C4-F9C9-41D2-F05E111D43DC}"/>
              </a:ext>
            </a:extLst>
          </p:cNvPr>
          <p:cNvSpPr txBox="1"/>
          <p:nvPr/>
        </p:nvSpPr>
        <p:spPr bwMode="auto">
          <a:xfrm>
            <a:off x="9150486" y="5804471"/>
            <a:ext cx="4635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Mo</a:t>
            </a:r>
          </a:p>
        </p:txBody>
      </p: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838F945A-DF76-36B2-3690-1C79AA9130B8}"/>
              </a:ext>
            </a:extLst>
          </p:cNvPr>
          <p:cNvGrpSpPr/>
          <p:nvPr/>
        </p:nvGrpSpPr>
        <p:grpSpPr>
          <a:xfrm>
            <a:off x="6808592" y="4034808"/>
            <a:ext cx="466795" cy="1737702"/>
            <a:chOff x="6780014" y="1604408"/>
            <a:chExt cx="466795" cy="1737702"/>
          </a:xfrm>
        </p:grpSpPr>
        <p:sp>
          <p:nvSpPr>
            <p:cNvPr id="227" name="TextBox 226">
              <a:extLst>
                <a:ext uri="{FF2B5EF4-FFF2-40B4-BE49-F238E27FC236}">
                  <a16:creationId xmlns:a16="http://schemas.microsoft.com/office/drawing/2014/main" id="{94C6B165-3503-5944-1988-F89B9F96C71D}"/>
                </a:ext>
              </a:extLst>
            </p:cNvPr>
            <p:cNvSpPr txBox="1"/>
            <p:nvPr/>
          </p:nvSpPr>
          <p:spPr bwMode="auto">
            <a:xfrm>
              <a:off x="6949933" y="3034333"/>
              <a:ext cx="2968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E015FA8B-7039-C7EC-C98A-D5254D9594A8}"/>
                </a:ext>
              </a:extLst>
            </p:cNvPr>
            <p:cNvSpPr txBox="1"/>
            <p:nvPr/>
          </p:nvSpPr>
          <p:spPr bwMode="auto">
            <a:xfrm>
              <a:off x="6847341" y="2747435"/>
              <a:ext cx="39946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20</a:t>
              </a:r>
            </a:p>
          </p:txBody>
        </p:sp>
        <p:sp>
          <p:nvSpPr>
            <p:cNvPr id="229" name="TextBox 228">
              <a:extLst>
                <a:ext uri="{FF2B5EF4-FFF2-40B4-BE49-F238E27FC236}">
                  <a16:creationId xmlns:a16="http://schemas.microsoft.com/office/drawing/2014/main" id="{3DDE9FDC-4189-529A-DF62-84DAE98233FB}"/>
                </a:ext>
              </a:extLst>
            </p:cNvPr>
            <p:cNvSpPr txBox="1"/>
            <p:nvPr/>
          </p:nvSpPr>
          <p:spPr bwMode="auto">
            <a:xfrm>
              <a:off x="6837723" y="2463210"/>
              <a:ext cx="4090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40</a:t>
              </a:r>
            </a:p>
          </p:txBody>
        </p:sp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6BB6C086-3013-2D69-AD7A-7D5E78C8AE14}"/>
                </a:ext>
              </a:extLst>
            </p:cNvPr>
            <p:cNvSpPr txBox="1"/>
            <p:nvPr/>
          </p:nvSpPr>
          <p:spPr bwMode="auto">
            <a:xfrm>
              <a:off x="6836119" y="2176312"/>
              <a:ext cx="41069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60</a:t>
              </a:r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FB7FE9EB-3471-2C91-02C3-8E19317C2359}"/>
                </a:ext>
              </a:extLst>
            </p:cNvPr>
            <p:cNvSpPr txBox="1"/>
            <p:nvPr/>
          </p:nvSpPr>
          <p:spPr bwMode="auto">
            <a:xfrm>
              <a:off x="6836119" y="1891306"/>
              <a:ext cx="41069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82BDB262-E957-DA16-7CD8-731181BA274D}"/>
                </a:ext>
              </a:extLst>
            </p:cNvPr>
            <p:cNvSpPr txBox="1"/>
            <p:nvPr/>
          </p:nvSpPr>
          <p:spPr bwMode="auto">
            <a:xfrm>
              <a:off x="6780014" y="1604408"/>
              <a:ext cx="46679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100</a:t>
              </a:r>
            </a:p>
          </p:txBody>
        </p:sp>
      </p:grpSp>
      <p:sp>
        <p:nvSpPr>
          <p:cNvPr id="233" name="Freeform: Shape 651">
            <a:extLst>
              <a:ext uri="{FF2B5EF4-FFF2-40B4-BE49-F238E27FC236}">
                <a16:creationId xmlns:a16="http://schemas.microsoft.com/office/drawing/2014/main" id="{A636CEF1-8CAB-E396-C209-1F92BFF45DEA}"/>
              </a:ext>
            </a:extLst>
          </p:cNvPr>
          <p:cNvSpPr/>
          <p:nvPr/>
        </p:nvSpPr>
        <p:spPr bwMode="auto">
          <a:xfrm>
            <a:off x="7283932" y="4116325"/>
            <a:ext cx="4298468" cy="1504950"/>
          </a:xfrm>
          <a:custGeom>
            <a:avLst/>
            <a:gdLst>
              <a:gd name="connsiteX0" fmla="*/ 0 w 3919537"/>
              <a:gd name="connsiteY0" fmla="*/ 0 h 1504950"/>
              <a:gd name="connsiteX1" fmla="*/ 0 w 3919537"/>
              <a:gd name="connsiteY1" fmla="*/ 1504950 h 1504950"/>
              <a:gd name="connsiteX2" fmla="*/ 3919537 w 3919537"/>
              <a:gd name="connsiteY2" fmla="*/ 1504950 h 150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9537" h="1504950">
                <a:moveTo>
                  <a:pt x="0" y="0"/>
                </a:moveTo>
                <a:lnTo>
                  <a:pt x="0" y="1504950"/>
                </a:lnTo>
                <a:lnTo>
                  <a:pt x="3919537" y="1504950"/>
                </a:lnTo>
              </a:path>
            </a:pathLst>
          </a:custGeom>
          <a:noFill/>
          <a:ln w="19050">
            <a:solidFill>
              <a:schemeClr val="tx1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EBDBD354-6678-0429-15BD-024831B25EFC}"/>
              </a:ext>
            </a:extLst>
          </p:cNvPr>
          <p:cNvGrpSpPr/>
          <p:nvPr/>
        </p:nvGrpSpPr>
        <p:grpSpPr>
          <a:xfrm>
            <a:off x="7200903" y="4183001"/>
            <a:ext cx="74483" cy="1438273"/>
            <a:chOff x="7073777" y="1752601"/>
            <a:chExt cx="510500" cy="1438273"/>
          </a:xfrm>
        </p:grpSpPr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4102C67E-CEAC-EAC8-0BC7-107419B3C6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175260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378DF3B3-8845-4AF2-9CEF-67C885F2A9B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040256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14CE5D52-4BEA-DAA8-F260-678A031E4F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32791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122D60D6-3936-6505-1BEE-66F941C9A91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615566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9B248618-C902-5896-AA18-076CB23D90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903221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341BFD43-8533-5364-ED57-1BE64205CAB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3190874"/>
              <a:ext cx="510500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71C22A62-18A8-8F17-1C8B-CCF40B03799A}"/>
              </a:ext>
            </a:extLst>
          </p:cNvPr>
          <p:cNvGrpSpPr/>
          <p:nvPr/>
        </p:nvGrpSpPr>
        <p:grpSpPr>
          <a:xfrm>
            <a:off x="7283933" y="5629180"/>
            <a:ext cx="4244784" cy="71356"/>
            <a:chOff x="7283933" y="3019420"/>
            <a:chExt cx="4244784" cy="250755"/>
          </a:xfrm>
        </p:grpSpPr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CCB29ED4-11B8-F2AC-F686-8B1202D75073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166138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05414101-B311-8EFD-5293-FC9A0FB7C180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964622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42D46CF8-5A04-6960-D31B-A29EDEA01FB6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763105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D3FBE812-70CA-CEC0-2469-6D2B5212EE4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561589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FED2C10A-3756-5E74-E214-E2B92A1BAEC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360073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8D0CACB7-EA9E-CEB7-A98F-36D816E17E4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158558" y="3144800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1DA9F331-1C95-8BFC-6C9E-E8E4A1B2C307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374899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2897E5EC-392B-E92B-6850-C844C635875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173383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1A22BA49-418C-A254-7836-41404A17DF32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971866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163433C3-A7CC-98C9-8CF7-C20D2B7526E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770350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6A4F45EA-F80E-9605-085D-77E97836E653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568834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FFFD4697-56A3-2C39-0A1D-B9BC8D09BF64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367319" y="3144801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D9CF39DF-CA9E-816B-F809-7281536927E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587267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id="{ECD27238-93CD-4530-F317-F511C0C230A8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385750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DE95DC23-E290-022F-B8C3-6936E405769A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184234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C9622E4B-035E-C594-9EEE-D07D4F8F2C8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982718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9D26D251-96D9-22BD-73ED-2345DF744BB5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781202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AA14BCC5-2F4A-7728-01E3-9FBC861F5C9A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579687" y="3144795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1DB50C38-75C5-9456-7D53-22BBB888B15C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993767" y="3144796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E8F2794D-80BE-04F9-44F0-2A180BC3ECF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792250" y="3144797"/>
              <a:ext cx="250749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EC807A7E-A822-8A0D-6950-6E3AFBD4024A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1403343" y="3144799"/>
              <a:ext cx="250748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1F35EAAB-4CF4-9D8A-2B3B-ABA05E988FE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1201826" y="3144799"/>
              <a:ext cx="250748" cy="0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64" name="Group 263">
            <a:extLst>
              <a:ext uri="{FF2B5EF4-FFF2-40B4-BE49-F238E27FC236}">
                <a16:creationId xmlns:a16="http://schemas.microsoft.com/office/drawing/2014/main" id="{6F83ED3A-5132-3F17-4F34-3B27594EF359}"/>
              </a:ext>
            </a:extLst>
          </p:cNvPr>
          <p:cNvGrpSpPr/>
          <p:nvPr/>
        </p:nvGrpSpPr>
        <p:grpSpPr>
          <a:xfrm>
            <a:off x="7115793" y="6021470"/>
            <a:ext cx="4541867" cy="246221"/>
            <a:chOff x="7115793" y="3222631"/>
            <a:chExt cx="4541867" cy="246221"/>
          </a:xfrm>
        </p:grpSpPr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01D917F6-D0E6-4EC3-8774-C00C4473B913}"/>
                </a:ext>
              </a:extLst>
            </p:cNvPr>
            <p:cNvSpPr txBox="1"/>
            <p:nvPr/>
          </p:nvSpPr>
          <p:spPr bwMode="auto">
            <a:xfrm>
              <a:off x="7115793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117</a:t>
              </a:r>
            </a:p>
          </p:txBody>
        </p:sp>
        <p:sp>
          <p:nvSpPr>
            <p:cNvPr id="266" name="TextBox 265">
              <a:extLst>
                <a:ext uri="{FF2B5EF4-FFF2-40B4-BE49-F238E27FC236}">
                  <a16:creationId xmlns:a16="http://schemas.microsoft.com/office/drawing/2014/main" id="{E8FFBDBC-3671-7646-28D6-FD7A9E99F599}"/>
                </a:ext>
              </a:extLst>
            </p:cNvPr>
            <p:cNvSpPr txBox="1"/>
            <p:nvPr/>
          </p:nvSpPr>
          <p:spPr bwMode="auto">
            <a:xfrm>
              <a:off x="7320580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117</a:t>
              </a:r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AE86D8F4-5AC2-9A1F-F265-6A44C2C5DE58}"/>
                </a:ext>
              </a:extLst>
            </p:cNvPr>
            <p:cNvSpPr txBox="1"/>
            <p:nvPr/>
          </p:nvSpPr>
          <p:spPr bwMode="auto">
            <a:xfrm>
              <a:off x="7519057" y="3222631"/>
              <a:ext cx="34336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113</a:t>
              </a:r>
            </a:p>
          </p:txBody>
        </p:sp>
        <p:sp>
          <p:nvSpPr>
            <p:cNvPr id="268" name="TextBox 267">
              <a:extLst>
                <a:ext uri="{FF2B5EF4-FFF2-40B4-BE49-F238E27FC236}">
                  <a16:creationId xmlns:a16="http://schemas.microsoft.com/office/drawing/2014/main" id="{84AC9843-1CD3-0739-8E2E-6BF234C2B83F}"/>
                </a:ext>
              </a:extLst>
            </p:cNvPr>
            <p:cNvSpPr txBox="1"/>
            <p:nvPr/>
          </p:nvSpPr>
          <p:spPr bwMode="auto">
            <a:xfrm>
              <a:off x="7697441" y="3222631"/>
              <a:ext cx="38664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109</a:t>
              </a:r>
            </a:p>
          </p:txBody>
        </p:sp>
        <p:sp>
          <p:nvSpPr>
            <p:cNvPr id="269" name="TextBox 268">
              <a:extLst>
                <a:ext uri="{FF2B5EF4-FFF2-40B4-BE49-F238E27FC236}">
                  <a16:creationId xmlns:a16="http://schemas.microsoft.com/office/drawing/2014/main" id="{208453BF-028A-3AAB-ED15-3206990E06E3}"/>
                </a:ext>
              </a:extLst>
            </p:cNvPr>
            <p:cNvSpPr txBox="1"/>
            <p:nvPr/>
          </p:nvSpPr>
          <p:spPr bwMode="auto">
            <a:xfrm>
              <a:off x="7900727" y="3222631"/>
              <a:ext cx="38183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103</a:t>
              </a:r>
            </a:p>
          </p:txBody>
        </p: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43F85199-8E8F-6414-F9E7-FCC380080D88}"/>
                </a:ext>
              </a:extLst>
            </p:cNvPr>
            <p:cNvSpPr txBox="1"/>
            <p:nvPr/>
          </p:nvSpPr>
          <p:spPr bwMode="auto">
            <a:xfrm>
              <a:off x="8123949" y="3222631"/>
              <a:ext cx="34496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98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1C55EF17-77D8-2FAD-B6AE-795FEAA8E2A0}"/>
                </a:ext>
              </a:extLst>
            </p:cNvPr>
            <p:cNvSpPr txBox="1"/>
            <p:nvPr/>
          </p:nvSpPr>
          <p:spPr bwMode="auto">
            <a:xfrm>
              <a:off x="8324831" y="3222631"/>
              <a:ext cx="34496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94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89F7C992-C00B-E539-9992-BBB9B6A5B0B2}"/>
                </a:ext>
              </a:extLst>
            </p:cNvPr>
            <p:cNvSpPr txBox="1"/>
            <p:nvPr/>
          </p:nvSpPr>
          <p:spPr bwMode="auto">
            <a:xfrm>
              <a:off x="8524855" y="3222631"/>
              <a:ext cx="34496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89</a:t>
              </a:r>
            </a:p>
          </p:txBody>
        </p:sp>
        <p:sp>
          <p:nvSpPr>
            <p:cNvPr id="273" name="TextBox 272">
              <a:extLst>
                <a:ext uri="{FF2B5EF4-FFF2-40B4-BE49-F238E27FC236}">
                  <a16:creationId xmlns:a16="http://schemas.microsoft.com/office/drawing/2014/main" id="{753D4A7C-0CCB-E187-1475-15022521F8C5}"/>
                </a:ext>
              </a:extLst>
            </p:cNvPr>
            <p:cNvSpPr txBox="1"/>
            <p:nvPr/>
          </p:nvSpPr>
          <p:spPr bwMode="auto">
            <a:xfrm>
              <a:off x="8725201" y="3222631"/>
              <a:ext cx="34657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86</a:t>
              </a:r>
            </a:p>
          </p:txBody>
        </p:sp>
        <p:sp>
          <p:nvSpPr>
            <p:cNvPr id="274" name="TextBox 273">
              <a:extLst>
                <a:ext uri="{FF2B5EF4-FFF2-40B4-BE49-F238E27FC236}">
                  <a16:creationId xmlns:a16="http://schemas.microsoft.com/office/drawing/2014/main" id="{4A46E0BE-467B-1108-F9DF-27B56A8ACD92}"/>
                </a:ext>
              </a:extLst>
            </p:cNvPr>
            <p:cNvSpPr txBox="1"/>
            <p:nvPr/>
          </p:nvSpPr>
          <p:spPr bwMode="auto">
            <a:xfrm>
              <a:off x="8926885" y="3222631"/>
              <a:ext cx="34496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80</a:t>
              </a:r>
            </a:p>
          </p:txBody>
        </p:sp>
        <p:sp>
          <p:nvSpPr>
            <p:cNvPr id="275" name="TextBox 274">
              <a:extLst>
                <a:ext uri="{FF2B5EF4-FFF2-40B4-BE49-F238E27FC236}">
                  <a16:creationId xmlns:a16="http://schemas.microsoft.com/office/drawing/2014/main" id="{E7B41205-D493-6E58-F27C-18E83357F58F}"/>
                </a:ext>
              </a:extLst>
            </p:cNvPr>
            <p:cNvSpPr txBox="1"/>
            <p:nvPr/>
          </p:nvSpPr>
          <p:spPr bwMode="auto">
            <a:xfrm>
              <a:off x="9136527" y="3222631"/>
              <a:ext cx="32573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77</a:t>
              </a:r>
            </a:p>
          </p:txBody>
        </p:sp>
        <p:sp>
          <p:nvSpPr>
            <p:cNvPr id="276" name="TextBox 275">
              <a:extLst>
                <a:ext uri="{FF2B5EF4-FFF2-40B4-BE49-F238E27FC236}">
                  <a16:creationId xmlns:a16="http://schemas.microsoft.com/office/drawing/2014/main" id="{D04CF536-85C6-D3EC-8409-3C9D7AEAB087}"/>
                </a:ext>
              </a:extLst>
            </p:cNvPr>
            <p:cNvSpPr txBox="1"/>
            <p:nvPr/>
          </p:nvSpPr>
          <p:spPr bwMode="auto">
            <a:xfrm>
              <a:off x="9335004" y="3222631"/>
              <a:ext cx="33054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73</a:t>
              </a:r>
            </a:p>
          </p:txBody>
        </p:sp>
        <p:sp>
          <p:nvSpPr>
            <p:cNvPr id="277" name="TextBox 276">
              <a:extLst>
                <a:ext uri="{FF2B5EF4-FFF2-40B4-BE49-F238E27FC236}">
                  <a16:creationId xmlns:a16="http://schemas.microsoft.com/office/drawing/2014/main" id="{BCC9F10E-A43A-A1A0-D0F2-61E186BA9A8E}"/>
                </a:ext>
              </a:extLst>
            </p:cNvPr>
            <p:cNvSpPr txBox="1"/>
            <p:nvPr/>
          </p:nvSpPr>
          <p:spPr bwMode="auto">
            <a:xfrm>
              <a:off x="9531776" y="3222631"/>
              <a:ext cx="34657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68</a:t>
              </a:r>
            </a:p>
          </p:txBody>
        </p:sp>
        <p:sp>
          <p:nvSpPr>
            <p:cNvPr id="278" name="TextBox 277">
              <a:extLst>
                <a:ext uri="{FF2B5EF4-FFF2-40B4-BE49-F238E27FC236}">
                  <a16:creationId xmlns:a16="http://schemas.microsoft.com/office/drawing/2014/main" id="{EC6212C4-A464-2FE0-0BFA-EBBCF1F237D3}"/>
                </a:ext>
              </a:extLst>
            </p:cNvPr>
            <p:cNvSpPr txBox="1"/>
            <p:nvPr/>
          </p:nvSpPr>
          <p:spPr bwMode="auto">
            <a:xfrm>
              <a:off x="9735063" y="3222631"/>
              <a:ext cx="341761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63</a:t>
              </a:r>
            </a:p>
          </p:txBody>
        </p:sp>
        <p:sp>
          <p:nvSpPr>
            <p:cNvPr id="279" name="TextBox 278">
              <a:extLst>
                <a:ext uri="{FF2B5EF4-FFF2-40B4-BE49-F238E27FC236}">
                  <a16:creationId xmlns:a16="http://schemas.microsoft.com/office/drawing/2014/main" id="{7559F00F-68A5-02E3-2AD1-1DF8E2379994}"/>
                </a:ext>
              </a:extLst>
            </p:cNvPr>
            <p:cNvSpPr txBox="1"/>
            <p:nvPr/>
          </p:nvSpPr>
          <p:spPr bwMode="auto">
            <a:xfrm>
              <a:off x="9935888" y="3222631"/>
              <a:ext cx="340158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53</a:t>
              </a:r>
            </a:p>
          </p:txBody>
        </p:sp>
        <p:sp>
          <p:nvSpPr>
            <p:cNvPr id="280" name="TextBox 279">
              <a:extLst>
                <a:ext uri="{FF2B5EF4-FFF2-40B4-BE49-F238E27FC236}">
                  <a16:creationId xmlns:a16="http://schemas.microsoft.com/office/drawing/2014/main" id="{7890B93B-E4DC-AFB4-9B56-36C414C5A65A}"/>
                </a:ext>
              </a:extLst>
            </p:cNvPr>
            <p:cNvSpPr txBox="1"/>
            <p:nvPr/>
          </p:nvSpPr>
          <p:spPr bwMode="auto">
            <a:xfrm>
              <a:off x="10142073" y="3222631"/>
              <a:ext cx="33534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47</a:t>
              </a:r>
            </a:p>
          </p:txBody>
        </p:sp>
        <p:sp>
          <p:nvSpPr>
            <p:cNvPr id="281" name="TextBox 280">
              <a:extLst>
                <a:ext uri="{FF2B5EF4-FFF2-40B4-BE49-F238E27FC236}">
                  <a16:creationId xmlns:a16="http://schemas.microsoft.com/office/drawing/2014/main" id="{3FA48065-D4C4-920B-D9AF-1809ABCF4A8D}"/>
                </a:ext>
              </a:extLst>
            </p:cNvPr>
            <p:cNvSpPr txBox="1"/>
            <p:nvPr/>
          </p:nvSpPr>
          <p:spPr bwMode="auto">
            <a:xfrm>
              <a:off x="10340550" y="3222631"/>
              <a:ext cx="340158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35</a:t>
              </a:r>
            </a:p>
          </p:txBody>
        </p:sp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043DF5C4-70BB-EB0B-F7C5-E965EA904F29}"/>
                </a:ext>
              </a:extLst>
            </p:cNvPr>
            <p:cNvSpPr txBox="1"/>
            <p:nvPr/>
          </p:nvSpPr>
          <p:spPr bwMode="auto">
            <a:xfrm>
              <a:off x="10546139" y="3222631"/>
              <a:ext cx="338554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24</a:t>
              </a:r>
            </a:p>
          </p:txBody>
        </p:sp>
        <p:sp>
          <p:nvSpPr>
            <p:cNvPr id="283" name="TextBox 282">
              <a:extLst>
                <a:ext uri="{FF2B5EF4-FFF2-40B4-BE49-F238E27FC236}">
                  <a16:creationId xmlns:a16="http://schemas.microsoft.com/office/drawing/2014/main" id="{9BA87CFB-34A8-64CE-8E12-130FA1D776CC}"/>
                </a:ext>
              </a:extLst>
            </p:cNvPr>
            <p:cNvSpPr txBox="1"/>
            <p:nvPr/>
          </p:nvSpPr>
          <p:spPr bwMode="auto">
            <a:xfrm>
              <a:off x="10758242" y="3222631"/>
              <a:ext cx="31611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19</a:t>
              </a:r>
            </a:p>
          </p:txBody>
        </p:sp>
        <p:sp>
          <p:nvSpPr>
            <p:cNvPr id="284" name="TextBox 283">
              <a:extLst>
                <a:ext uri="{FF2B5EF4-FFF2-40B4-BE49-F238E27FC236}">
                  <a16:creationId xmlns:a16="http://schemas.microsoft.com/office/drawing/2014/main" id="{013D769B-F4E0-6EC9-20E8-0A408DE5DA28}"/>
                </a:ext>
              </a:extLst>
            </p:cNvPr>
            <p:cNvSpPr txBox="1"/>
            <p:nvPr/>
          </p:nvSpPr>
          <p:spPr bwMode="auto">
            <a:xfrm>
              <a:off x="10966281" y="3222631"/>
              <a:ext cx="30008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12</a:t>
              </a:r>
            </a:p>
          </p:txBody>
        </p:sp>
        <p:sp>
          <p:nvSpPr>
            <p:cNvPr id="285" name="TextBox 284">
              <a:extLst>
                <a:ext uri="{FF2B5EF4-FFF2-40B4-BE49-F238E27FC236}">
                  <a16:creationId xmlns:a16="http://schemas.microsoft.com/office/drawing/2014/main" id="{18DB3654-421D-7FA5-BB9D-57B6D89387EE}"/>
                </a:ext>
              </a:extLst>
            </p:cNvPr>
            <p:cNvSpPr txBox="1"/>
            <p:nvPr/>
          </p:nvSpPr>
          <p:spPr bwMode="auto">
            <a:xfrm>
              <a:off x="11194051" y="3222631"/>
              <a:ext cx="26642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6</a:t>
              </a:r>
            </a:p>
          </p:txBody>
        </p:sp>
        <p:sp>
          <p:nvSpPr>
            <p:cNvPr id="286" name="TextBox 285">
              <a:extLst>
                <a:ext uri="{FF2B5EF4-FFF2-40B4-BE49-F238E27FC236}">
                  <a16:creationId xmlns:a16="http://schemas.microsoft.com/office/drawing/2014/main" id="{2A68469F-D4A2-38B4-9F86-32D49BFB8FC6}"/>
                </a:ext>
              </a:extLst>
            </p:cNvPr>
            <p:cNvSpPr txBox="1"/>
            <p:nvPr/>
          </p:nvSpPr>
          <p:spPr bwMode="auto">
            <a:xfrm>
              <a:off x="11392844" y="3222631"/>
              <a:ext cx="26481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0</a:t>
              </a:r>
            </a:p>
          </p:txBody>
        </p:sp>
      </p:grpSp>
      <p:sp>
        <p:nvSpPr>
          <p:cNvPr id="287" name="TextBox 286">
            <a:extLst>
              <a:ext uri="{FF2B5EF4-FFF2-40B4-BE49-F238E27FC236}">
                <a16:creationId xmlns:a16="http://schemas.microsoft.com/office/drawing/2014/main" id="{E5A7DC81-3F22-4B19-D8A1-C5EE88A66E61}"/>
              </a:ext>
            </a:extLst>
          </p:cNvPr>
          <p:cNvSpPr txBox="1"/>
          <p:nvPr/>
        </p:nvSpPr>
        <p:spPr bwMode="auto">
          <a:xfrm>
            <a:off x="6417557" y="6022011"/>
            <a:ext cx="86433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No. at Risk</a:t>
            </a:r>
          </a:p>
        </p:txBody>
      </p: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EA61CE52-598C-4E5F-FA9F-7898FF5003DF}"/>
              </a:ext>
            </a:extLst>
          </p:cNvPr>
          <p:cNvCxnSpPr>
            <a:cxnSpLocks/>
          </p:cNvCxnSpPr>
          <p:nvPr/>
        </p:nvCxnSpPr>
        <p:spPr bwMode="auto">
          <a:xfrm>
            <a:off x="8498275" y="4443412"/>
            <a:ext cx="0" cy="1162051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065DAE44-D95A-48F2-7950-395A1DBDE213}"/>
              </a:ext>
            </a:extLst>
          </p:cNvPr>
          <p:cNvCxnSpPr>
            <a:cxnSpLocks/>
          </p:cNvCxnSpPr>
          <p:nvPr/>
        </p:nvCxnSpPr>
        <p:spPr bwMode="auto">
          <a:xfrm>
            <a:off x="9707950" y="4711612"/>
            <a:ext cx="0" cy="908138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90" name="Straight Connector 289">
            <a:extLst>
              <a:ext uri="{FF2B5EF4-FFF2-40B4-BE49-F238E27FC236}">
                <a16:creationId xmlns:a16="http://schemas.microsoft.com/office/drawing/2014/main" id="{7A011267-7F1A-C84A-A6E2-4391BB16B265}"/>
              </a:ext>
            </a:extLst>
          </p:cNvPr>
          <p:cNvCxnSpPr>
            <a:cxnSpLocks/>
          </p:cNvCxnSpPr>
          <p:nvPr/>
        </p:nvCxnSpPr>
        <p:spPr bwMode="auto">
          <a:xfrm>
            <a:off x="7283932" y="4904337"/>
            <a:ext cx="2979256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9CE74DB6-1856-8C6C-B0EB-10249131BF07}"/>
              </a:ext>
            </a:extLst>
          </p:cNvPr>
          <p:cNvGrpSpPr/>
          <p:nvPr/>
        </p:nvGrpSpPr>
        <p:grpSpPr>
          <a:xfrm>
            <a:off x="7486676" y="4147833"/>
            <a:ext cx="4042626" cy="1128605"/>
            <a:chOff x="8772647" y="4147833"/>
            <a:chExt cx="4042626" cy="1128605"/>
          </a:xfrm>
        </p:grpSpPr>
        <p:grpSp>
          <p:nvGrpSpPr>
            <p:cNvPr id="292" name="Group 291">
              <a:extLst>
                <a:ext uri="{FF2B5EF4-FFF2-40B4-BE49-F238E27FC236}">
                  <a16:creationId xmlns:a16="http://schemas.microsoft.com/office/drawing/2014/main" id="{E70CBFF3-ADFE-4CEC-EA21-723E06C215B8}"/>
                </a:ext>
              </a:extLst>
            </p:cNvPr>
            <p:cNvGrpSpPr/>
            <p:nvPr/>
          </p:nvGrpSpPr>
          <p:grpSpPr>
            <a:xfrm>
              <a:off x="8772647" y="4147833"/>
              <a:ext cx="124011" cy="110757"/>
              <a:chOff x="11918110" y="2262848"/>
              <a:chExt cx="124011" cy="124011"/>
            </a:xfrm>
          </p:grpSpPr>
          <p:cxnSp>
            <p:nvCxnSpPr>
              <p:cNvPr id="422" name="Straight Connector 421">
                <a:extLst>
                  <a:ext uri="{FF2B5EF4-FFF2-40B4-BE49-F238E27FC236}">
                    <a16:creationId xmlns:a16="http://schemas.microsoft.com/office/drawing/2014/main" id="{61F5567A-F28A-5C0E-B3D7-3EA6659545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3" name="Straight Connector 422">
                <a:extLst>
                  <a:ext uri="{FF2B5EF4-FFF2-40B4-BE49-F238E27FC236}">
                    <a16:creationId xmlns:a16="http://schemas.microsoft.com/office/drawing/2014/main" id="{666E6F4F-4096-1EBD-397C-4DB24C2FF9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3" name="Group 292">
              <a:extLst>
                <a:ext uri="{FF2B5EF4-FFF2-40B4-BE49-F238E27FC236}">
                  <a16:creationId xmlns:a16="http://schemas.microsoft.com/office/drawing/2014/main" id="{8C5720BF-FBCF-939F-72EC-BA49E914BD85}"/>
                </a:ext>
              </a:extLst>
            </p:cNvPr>
            <p:cNvGrpSpPr/>
            <p:nvPr/>
          </p:nvGrpSpPr>
          <p:grpSpPr>
            <a:xfrm>
              <a:off x="9096613" y="4208978"/>
              <a:ext cx="124011" cy="110757"/>
              <a:chOff x="11918110" y="2262848"/>
              <a:chExt cx="124011" cy="124011"/>
            </a:xfrm>
          </p:grpSpPr>
          <p:cxnSp>
            <p:nvCxnSpPr>
              <p:cNvPr id="420" name="Straight Connector 419">
                <a:extLst>
                  <a:ext uri="{FF2B5EF4-FFF2-40B4-BE49-F238E27FC236}">
                    <a16:creationId xmlns:a16="http://schemas.microsoft.com/office/drawing/2014/main" id="{34B85622-9A8C-843B-B852-D4518E2C82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21" name="Straight Connector 420">
                <a:extLst>
                  <a:ext uri="{FF2B5EF4-FFF2-40B4-BE49-F238E27FC236}">
                    <a16:creationId xmlns:a16="http://schemas.microsoft.com/office/drawing/2014/main" id="{DB4AE671-C992-3E3D-4448-517B963A29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4" name="Group 293">
              <a:extLst>
                <a:ext uri="{FF2B5EF4-FFF2-40B4-BE49-F238E27FC236}">
                  <a16:creationId xmlns:a16="http://schemas.microsoft.com/office/drawing/2014/main" id="{632597BD-58A9-14FF-A1DF-ED01EC87E21A}"/>
                </a:ext>
              </a:extLst>
            </p:cNvPr>
            <p:cNvGrpSpPr/>
            <p:nvPr/>
          </p:nvGrpSpPr>
          <p:grpSpPr>
            <a:xfrm>
              <a:off x="9341882" y="4287427"/>
              <a:ext cx="124011" cy="110757"/>
              <a:chOff x="11918110" y="2262848"/>
              <a:chExt cx="124011" cy="124011"/>
            </a:xfrm>
          </p:grpSpPr>
          <p:cxnSp>
            <p:nvCxnSpPr>
              <p:cNvPr id="418" name="Straight Connector 417">
                <a:extLst>
                  <a:ext uri="{FF2B5EF4-FFF2-40B4-BE49-F238E27FC236}">
                    <a16:creationId xmlns:a16="http://schemas.microsoft.com/office/drawing/2014/main" id="{74BFD897-FF14-DDDE-534F-569F26D1743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9" name="Straight Connector 418">
                <a:extLst>
                  <a:ext uri="{FF2B5EF4-FFF2-40B4-BE49-F238E27FC236}">
                    <a16:creationId xmlns:a16="http://schemas.microsoft.com/office/drawing/2014/main" id="{436AE6A0-3503-6C50-4924-F6FFB906ACF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5" name="Group 294">
              <a:extLst>
                <a:ext uri="{FF2B5EF4-FFF2-40B4-BE49-F238E27FC236}">
                  <a16:creationId xmlns:a16="http://schemas.microsoft.com/office/drawing/2014/main" id="{EEE93B6D-B798-B0C8-2808-58CE99B39AB2}"/>
                </a:ext>
              </a:extLst>
            </p:cNvPr>
            <p:cNvGrpSpPr/>
            <p:nvPr/>
          </p:nvGrpSpPr>
          <p:grpSpPr>
            <a:xfrm>
              <a:off x="9441895" y="4307826"/>
              <a:ext cx="124011" cy="110757"/>
              <a:chOff x="11918110" y="2262848"/>
              <a:chExt cx="124011" cy="124011"/>
            </a:xfrm>
          </p:grpSpPr>
          <p:cxnSp>
            <p:nvCxnSpPr>
              <p:cNvPr id="416" name="Straight Connector 415">
                <a:extLst>
                  <a:ext uri="{FF2B5EF4-FFF2-40B4-BE49-F238E27FC236}">
                    <a16:creationId xmlns:a16="http://schemas.microsoft.com/office/drawing/2014/main" id="{794A7941-077D-C3FE-5E1B-902695C9CE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7" name="Straight Connector 416">
                <a:extLst>
                  <a:ext uri="{FF2B5EF4-FFF2-40B4-BE49-F238E27FC236}">
                    <a16:creationId xmlns:a16="http://schemas.microsoft.com/office/drawing/2014/main" id="{F3329B57-62CC-A7CB-F07B-306803944F9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6" name="Group 295">
              <a:extLst>
                <a:ext uri="{FF2B5EF4-FFF2-40B4-BE49-F238E27FC236}">
                  <a16:creationId xmlns:a16="http://schemas.microsoft.com/office/drawing/2014/main" id="{BEC1ACD3-2AF8-5E34-F654-3B6CC9A5A24C}"/>
                </a:ext>
              </a:extLst>
            </p:cNvPr>
            <p:cNvGrpSpPr/>
            <p:nvPr/>
          </p:nvGrpSpPr>
          <p:grpSpPr>
            <a:xfrm>
              <a:off x="10673001" y="4619460"/>
              <a:ext cx="124011" cy="110757"/>
              <a:chOff x="11918110" y="2262848"/>
              <a:chExt cx="124011" cy="124011"/>
            </a:xfrm>
          </p:grpSpPr>
          <p:cxnSp>
            <p:nvCxnSpPr>
              <p:cNvPr id="414" name="Straight Connector 413">
                <a:extLst>
                  <a:ext uri="{FF2B5EF4-FFF2-40B4-BE49-F238E27FC236}">
                    <a16:creationId xmlns:a16="http://schemas.microsoft.com/office/drawing/2014/main" id="{74C93AB5-46F4-506C-57A7-0AC7492102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5" name="Straight Connector 414">
                <a:extLst>
                  <a:ext uri="{FF2B5EF4-FFF2-40B4-BE49-F238E27FC236}">
                    <a16:creationId xmlns:a16="http://schemas.microsoft.com/office/drawing/2014/main" id="{D220B290-4E6F-4456-CC7F-AD9DF7AC72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7" name="Group 296">
              <a:extLst>
                <a:ext uri="{FF2B5EF4-FFF2-40B4-BE49-F238E27FC236}">
                  <a16:creationId xmlns:a16="http://schemas.microsoft.com/office/drawing/2014/main" id="{0D9EA143-EEA3-8818-B0D4-5B26D3EDA4CB}"/>
                </a:ext>
              </a:extLst>
            </p:cNvPr>
            <p:cNvGrpSpPr/>
            <p:nvPr/>
          </p:nvGrpSpPr>
          <p:grpSpPr>
            <a:xfrm>
              <a:off x="10698400" y="4619460"/>
              <a:ext cx="124011" cy="110757"/>
              <a:chOff x="11918110" y="2262848"/>
              <a:chExt cx="124011" cy="124011"/>
            </a:xfrm>
          </p:grpSpPr>
          <p:cxnSp>
            <p:nvCxnSpPr>
              <p:cNvPr id="412" name="Straight Connector 411">
                <a:extLst>
                  <a:ext uri="{FF2B5EF4-FFF2-40B4-BE49-F238E27FC236}">
                    <a16:creationId xmlns:a16="http://schemas.microsoft.com/office/drawing/2014/main" id="{3272D227-892C-3F47-A7A6-8F58B53D146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3" name="Straight Connector 412">
                <a:extLst>
                  <a:ext uri="{FF2B5EF4-FFF2-40B4-BE49-F238E27FC236}">
                    <a16:creationId xmlns:a16="http://schemas.microsoft.com/office/drawing/2014/main" id="{1553E28F-10D7-2782-8E1B-A53D5A90A71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8" name="Group 297">
              <a:extLst>
                <a:ext uri="{FF2B5EF4-FFF2-40B4-BE49-F238E27FC236}">
                  <a16:creationId xmlns:a16="http://schemas.microsoft.com/office/drawing/2014/main" id="{8389EE31-B375-0CD2-EB67-ED1757B98EE1}"/>
                </a:ext>
              </a:extLst>
            </p:cNvPr>
            <p:cNvGrpSpPr/>
            <p:nvPr/>
          </p:nvGrpSpPr>
          <p:grpSpPr>
            <a:xfrm>
              <a:off x="10724594" y="4619460"/>
              <a:ext cx="124011" cy="110757"/>
              <a:chOff x="11918110" y="2262848"/>
              <a:chExt cx="124011" cy="124011"/>
            </a:xfrm>
          </p:grpSpPr>
          <p:cxnSp>
            <p:nvCxnSpPr>
              <p:cNvPr id="410" name="Straight Connector 409">
                <a:extLst>
                  <a:ext uri="{FF2B5EF4-FFF2-40B4-BE49-F238E27FC236}">
                    <a16:creationId xmlns:a16="http://schemas.microsoft.com/office/drawing/2014/main" id="{C469342A-7AFA-4539-9396-EAE446C703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11" name="Straight Connector 410">
                <a:extLst>
                  <a:ext uri="{FF2B5EF4-FFF2-40B4-BE49-F238E27FC236}">
                    <a16:creationId xmlns:a16="http://schemas.microsoft.com/office/drawing/2014/main" id="{6530C2EA-88B8-08A4-BD06-0DE69932BC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4FE8A4EC-3770-B561-0A8B-5945D7474AC8}"/>
                </a:ext>
              </a:extLst>
            </p:cNvPr>
            <p:cNvGrpSpPr/>
            <p:nvPr/>
          </p:nvGrpSpPr>
          <p:grpSpPr>
            <a:xfrm>
              <a:off x="10746984" y="4619460"/>
              <a:ext cx="124011" cy="110757"/>
              <a:chOff x="11918110" y="2262848"/>
              <a:chExt cx="124011" cy="124011"/>
            </a:xfrm>
          </p:grpSpPr>
          <p:cxnSp>
            <p:nvCxnSpPr>
              <p:cNvPr id="408" name="Straight Connector 407">
                <a:extLst>
                  <a:ext uri="{FF2B5EF4-FFF2-40B4-BE49-F238E27FC236}">
                    <a16:creationId xmlns:a16="http://schemas.microsoft.com/office/drawing/2014/main" id="{78D168C8-AAC3-B73E-7151-DD73959050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9" name="Straight Connector 408">
                <a:extLst>
                  <a:ext uri="{FF2B5EF4-FFF2-40B4-BE49-F238E27FC236}">
                    <a16:creationId xmlns:a16="http://schemas.microsoft.com/office/drawing/2014/main" id="{5FD85B1F-98AF-10DE-D874-34ACCF6ED16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0" name="Group 299">
              <a:extLst>
                <a:ext uri="{FF2B5EF4-FFF2-40B4-BE49-F238E27FC236}">
                  <a16:creationId xmlns:a16="http://schemas.microsoft.com/office/drawing/2014/main" id="{4F90A038-41D0-CEC6-932D-90314EC2F446}"/>
                </a:ext>
              </a:extLst>
            </p:cNvPr>
            <p:cNvGrpSpPr/>
            <p:nvPr/>
          </p:nvGrpSpPr>
          <p:grpSpPr>
            <a:xfrm>
              <a:off x="10908909" y="4619460"/>
              <a:ext cx="124011" cy="110757"/>
              <a:chOff x="11918110" y="2262848"/>
              <a:chExt cx="124011" cy="124011"/>
            </a:xfrm>
          </p:grpSpPr>
          <p:cxnSp>
            <p:nvCxnSpPr>
              <p:cNvPr id="406" name="Straight Connector 405">
                <a:extLst>
                  <a:ext uri="{FF2B5EF4-FFF2-40B4-BE49-F238E27FC236}">
                    <a16:creationId xmlns:a16="http://schemas.microsoft.com/office/drawing/2014/main" id="{6C297831-84CE-50EB-3E20-4EB8D517957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7" name="Straight Connector 406">
                <a:extLst>
                  <a:ext uri="{FF2B5EF4-FFF2-40B4-BE49-F238E27FC236}">
                    <a16:creationId xmlns:a16="http://schemas.microsoft.com/office/drawing/2014/main" id="{E0586E90-4470-C977-537D-9306A222FB7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1" name="Group 300">
              <a:extLst>
                <a:ext uri="{FF2B5EF4-FFF2-40B4-BE49-F238E27FC236}">
                  <a16:creationId xmlns:a16="http://schemas.microsoft.com/office/drawing/2014/main" id="{4931CDBE-9E56-7020-2DBE-A2FF634B8F23}"/>
                </a:ext>
              </a:extLst>
            </p:cNvPr>
            <p:cNvGrpSpPr/>
            <p:nvPr/>
          </p:nvGrpSpPr>
          <p:grpSpPr>
            <a:xfrm>
              <a:off x="10926350" y="4641839"/>
              <a:ext cx="124011" cy="110757"/>
              <a:chOff x="11918110" y="2262848"/>
              <a:chExt cx="124011" cy="124011"/>
            </a:xfrm>
          </p:grpSpPr>
          <p:cxnSp>
            <p:nvCxnSpPr>
              <p:cNvPr id="404" name="Straight Connector 403">
                <a:extLst>
                  <a:ext uri="{FF2B5EF4-FFF2-40B4-BE49-F238E27FC236}">
                    <a16:creationId xmlns:a16="http://schemas.microsoft.com/office/drawing/2014/main" id="{D9495A52-AA97-5CC6-8E1B-F596E8BCE5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5" name="Straight Connector 404">
                <a:extLst>
                  <a:ext uri="{FF2B5EF4-FFF2-40B4-BE49-F238E27FC236}">
                    <a16:creationId xmlns:a16="http://schemas.microsoft.com/office/drawing/2014/main" id="{B6A24DFD-F39F-755E-9B56-AB6DB9EE58E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2" name="Group 301">
              <a:extLst>
                <a:ext uri="{FF2B5EF4-FFF2-40B4-BE49-F238E27FC236}">
                  <a16:creationId xmlns:a16="http://schemas.microsoft.com/office/drawing/2014/main" id="{BCE97A09-A340-E2D3-6DD4-851B9D5A5C38}"/>
                </a:ext>
              </a:extLst>
            </p:cNvPr>
            <p:cNvGrpSpPr/>
            <p:nvPr/>
          </p:nvGrpSpPr>
          <p:grpSpPr>
            <a:xfrm>
              <a:off x="10993229" y="4650482"/>
              <a:ext cx="124011" cy="110757"/>
              <a:chOff x="11918110" y="2262848"/>
              <a:chExt cx="124011" cy="124011"/>
            </a:xfrm>
          </p:grpSpPr>
          <p:cxnSp>
            <p:nvCxnSpPr>
              <p:cNvPr id="402" name="Straight Connector 401">
                <a:extLst>
                  <a:ext uri="{FF2B5EF4-FFF2-40B4-BE49-F238E27FC236}">
                    <a16:creationId xmlns:a16="http://schemas.microsoft.com/office/drawing/2014/main" id="{3042F2FC-E507-4F22-A6CD-C442D7ACFE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3" name="Straight Connector 402">
                <a:extLst>
                  <a:ext uri="{FF2B5EF4-FFF2-40B4-BE49-F238E27FC236}">
                    <a16:creationId xmlns:a16="http://schemas.microsoft.com/office/drawing/2014/main" id="{90C96405-3BCE-C839-D4CF-F5F15FF557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3" name="Group 302">
              <a:extLst>
                <a:ext uri="{FF2B5EF4-FFF2-40B4-BE49-F238E27FC236}">
                  <a16:creationId xmlns:a16="http://schemas.microsoft.com/office/drawing/2014/main" id="{F4E021E2-88D1-C1BE-B419-1F3B97864B10}"/>
                </a:ext>
              </a:extLst>
            </p:cNvPr>
            <p:cNvGrpSpPr/>
            <p:nvPr/>
          </p:nvGrpSpPr>
          <p:grpSpPr>
            <a:xfrm>
              <a:off x="11269315" y="4774139"/>
              <a:ext cx="124011" cy="110757"/>
              <a:chOff x="11918110" y="2262848"/>
              <a:chExt cx="124011" cy="124011"/>
            </a:xfrm>
          </p:grpSpPr>
          <p:cxnSp>
            <p:nvCxnSpPr>
              <p:cNvPr id="400" name="Straight Connector 399">
                <a:extLst>
                  <a:ext uri="{FF2B5EF4-FFF2-40B4-BE49-F238E27FC236}">
                    <a16:creationId xmlns:a16="http://schemas.microsoft.com/office/drawing/2014/main" id="{67CAA560-652D-63D5-E1A8-8118507012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01" name="Straight Connector 400">
                <a:extLst>
                  <a:ext uri="{FF2B5EF4-FFF2-40B4-BE49-F238E27FC236}">
                    <a16:creationId xmlns:a16="http://schemas.microsoft.com/office/drawing/2014/main" id="{37F6B5A0-54EB-FB60-8E3F-CBF26077EC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4" name="Group 303">
              <a:extLst>
                <a:ext uri="{FF2B5EF4-FFF2-40B4-BE49-F238E27FC236}">
                  <a16:creationId xmlns:a16="http://schemas.microsoft.com/office/drawing/2014/main" id="{01391AAB-D88D-D61B-766A-148BD1A3AB03}"/>
                </a:ext>
              </a:extLst>
            </p:cNvPr>
            <p:cNvGrpSpPr/>
            <p:nvPr/>
          </p:nvGrpSpPr>
          <p:grpSpPr>
            <a:xfrm>
              <a:off x="11376471" y="4813421"/>
              <a:ext cx="124011" cy="110757"/>
              <a:chOff x="11918110" y="2262848"/>
              <a:chExt cx="124011" cy="124011"/>
            </a:xfrm>
          </p:grpSpPr>
          <p:cxnSp>
            <p:nvCxnSpPr>
              <p:cNvPr id="398" name="Straight Connector 397">
                <a:extLst>
                  <a:ext uri="{FF2B5EF4-FFF2-40B4-BE49-F238E27FC236}">
                    <a16:creationId xmlns:a16="http://schemas.microsoft.com/office/drawing/2014/main" id="{013F4320-2B9A-7FAF-8E5D-2486E828B1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9" name="Straight Connector 398">
                <a:extLst>
                  <a:ext uri="{FF2B5EF4-FFF2-40B4-BE49-F238E27FC236}">
                    <a16:creationId xmlns:a16="http://schemas.microsoft.com/office/drawing/2014/main" id="{E3123FAE-6D64-D374-AA71-F202F64AB12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5" name="Group 304">
              <a:extLst>
                <a:ext uri="{FF2B5EF4-FFF2-40B4-BE49-F238E27FC236}">
                  <a16:creationId xmlns:a16="http://schemas.microsoft.com/office/drawing/2014/main" id="{77B62179-13BC-38CF-A7AD-03922B3161BC}"/>
                </a:ext>
              </a:extLst>
            </p:cNvPr>
            <p:cNvGrpSpPr/>
            <p:nvPr/>
          </p:nvGrpSpPr>
          <p:grpSpPr>
            <a:xfrm>
              <a:off x="11396802" y="4813421"/>
              <a:ext cx="124011" cy="110757"/>
              <a:chOff x="11918110" y="2262848"/>
              <a:chExt cx="124011" cy="124011"/>
            </a:xfrm>
          </p:grpSpPr>
          <p:cxnSp>
            <p:nvCxnSpPr>
              <p:cNvPr id="396" name="Straight Connector 395">
                <a:extLst>
                  <a:ext uri="{FF2B5EF4-FFF2-40B4-BE49-F238E27FC236}">
                    <a16:creationId xmlns:a16="http://schemas.microsoft.com/office/drawing/2014/main" id="{4D9CCEAC-84A1-82DD-AB3B-674C9FFD17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7" name="Straight Connector 396">
                <a:extLst>
                  <a:ext uri="{FF2B5EF4-FFF2-40B4-BE49-F238E27FC236}">
                    <a16:creationId xmlns:a16="http://schemas.microsoft.com/office/drawing/2014/main" id="{31DAAFD5-AD58-D109-05DA-142643E3CC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6" name="Group 305">
              <a:extLst>
                <a:ext uri="{FF2B5EF4-FFF2-40B4-BE49-F238E27FC236}">
                  <a16:creationId xmlns:a16="http://schemas.microsoft.com/office/drawing/2014/main" id="{D6D160FF-3529-74F3-ACD1-C5F3A11DA98E}"/>
                </a:ext>
              </a:extLst>
            </p:cNvPr>
            <p:cNvGrpSpPr/>
            <p:nvPr/>
          </p:nvGrpSpPr>
          <p:grpSpPr>
            <a:xfrm>
              <a:off x="11426210" y="4813421"/>
              <a:ext cx="124011" cy="110757"/>
              <a:chOff x="11918110" y="2262848"/>
              <a:chExt cx="124011" cy="124011"/>
            </a:xfrm>
          </p:grpSpPr>
          <p:cxnSp>
            <p:nvCxnSpPr>
              <p:cNvPr id="394" name="Straight Connector 393">
                <a:extLst>
                  <a:ext uri="{FF2B5EF4-FFF2-40B4-BE49-F238E27FC236}">
                    <a16:creationId xmlns:a16="http://schemas.microsoft.com/office/drawing/2014/main" id="{FAF60704-6146-E89D-182A-9D32228FE2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5" name="Straight Connector 394">
                <a:extLst>
                  <a:ext uri="{FF2B5EF4-FFF2-40B4-BE49-F238E27FC236}">
                    <a16:creationId xmlns:a16="http://schemas.microsoft.com/office/drawing/2014/main" id="{2C980566-A231-F099-5FE5-F21ADCEC9B0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7" name="Group 306">
              <a:extLst>
                <a:ext uri="{FF2B5EF4-FFF2-40B4-BE49-F238E27FC236}">
                  <a16:creationId xmlns:a16="http://schemas.microsoft.com/office/drawing/2014/main" id="{920FF6BF-CE1E-B420-6729-B654C58F3C07}"/>
                </a:ext>
              </a:extLst>
            </p:cNvPr>
            <p:cNvGrpSpPr/>
            <p:nvPr/>
          </p:nvGrpSpPr>
          <p:grpSpPr>
            <a:xfrm>
              <a:off x="11513693" y="4834672"/>
              <a:ext cx="124011" cy="110757"/>
              <a:chOff x="11918110" y="2262848"/>
              <a:chExt cx="124011" cy="124011"/>
            </a:xfrm>
          </p:grpSpPr>
          <p:cxnSp>
            <p:nvCxnSpPr>
              <p:cNvPr id="392" name="Straight Connector 391">
                <a:extLst>
                  <a:ext uri="{FF2B5EF4-FFF2-40B4-BE49-F238E27FC236}">
                    <a16:creationId xmlns:a16="http://schemas.microsoft.com/office/drawing/2014/main" id="{1ACAA75E-60F4-1912-EB17-C92C98A967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3" name="Straight Connector 392">
                <a:extLst>
                  <a:ext uri="{FF2B5EF4-FFF2-40B4-BE49-F238E27FC236}">
                    <a16:creationId xmlns:a16="http://schemas.microsoft.com/office/drawing/2014/main" id="{80D5F3F8-D6CF-C3F7-B04E-64B2F08CF34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8" name="Group 307">
              <a:extLst>
                <a:ext uri="{FF2B5EF4-FFF2-40B4-BE49-F238E27FC236}">
                  <a16:creationId xmlns:a16="http://schemas.microsoft.com/office/drawing/2014/main" id="{ED7ADA00-5FFA-A0CC-9092-4EE7529B6E55}"/>
                </a:ext>
              </a:extLst>
            </p:cNvPr>
            <p:cNvGrpSpPr/>
            <p:nvPr/>
          </p:nvGrpSpPr>
          <p:grpSpPr>
            <a:xfrm>
              <a:off x="11536967" y="4834672"/>
              <a:ext cx="124011" cy="110757"/>
              <a:chOff x="11918110" y="2262848"/>
              <a:chExt cx="124011" cy="124011"/>
            </a:xfrm>
          </p:grpSpPr>
          <p:cxnSp>
            <p:nvCxnSpPr>
              <p:cNvPr id="390" name="Straight Connector 389">
                <a:extLst>
                  <a:ext uri="{FF2B5EF4-FFF2-40B4-BE49-F238E27FC236}">
                    <a16:creationId xmlns:a16="http://schemas.microsoft.com/office/drawing/2014/main" id="{EB5CBDB2-DC64-F5B0-AA36-846F1FD1778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91" name="Straight Connector 390">
                <a:extLst>
                  <a:ext uri="{FF2B5EF4-FFF2-40B4-BE49-F238E27FC236}">
                    <a16:creationId xmlns:a16="http://schemas.microsoft.com/office/drawing/2014/main" id="{45298600-E43D-91CC-97E0-4E0BD67CE8B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09" name="Group 308">
              <a:extLst>
                <a:ext uri="{FF2B5EF4-FFF2-40B4-BE49-F238E27FC236}">
                  <a16:creationId xmlns:a16="http://schemas.microsoft.com/office/drawing/2014/main" id="{A5FD3E82-0915-4CAF-FEBE-438D5D6C204F}"/>
                </a:ext>
              </a:extLst>
            </p:cNvPr>
            <p:cNvGrpSpPr/>
            <p:nvPr/>
          </p:nvGrpSpPr>
          <p:grpSpPr>
            <a:xfrm>
              <a:off x="11561928" y="4834672"/>
              <a:ext cx="124011" cy="110757"/>
              <a:chOff x="11918110" y="2262848"/>
              <a:chExt cx="124011" cy="124011"/>
            </a:xfrm>
          </p:grpSpPr>
          <p:cxnSp>
            <p:nvCxnSpPr>
              <p:cNvPr id="388" name="Straight Connector 387">
                <a:extLst>
                  <a:ext uri="{FF2B5EF4-FFF2-40B4-BE49-F238E27FC236}">
                    <a16:creationId xmlns:a16="http://schemas.microsoft.com/office/drawing/2014/main" id="{EC0D1D63-51C1-BF64-2C01-D719B8B843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9" name="Straight Connector 388">
                <a:extLst>
                  <a:ext uri="{FF2B5EF4-FFF2-40B4-BE49-F238E27FC236}">
                    <a16:creationId xmlns:a16="http://schemas.microsoft.com/office/drawing/2014/main" id="{E47904D2-C53A-89EC-C323-C9A3F51B23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0" name="Group 309">
              <a:extLst>
                <a:ext uri="{FF2B5EF4-FFF2-40B4-BE49-F238E27FC236}">
                  <a16:creationId xmlns:a16="http://schemas.microsoft.com/office/drawing/2014/main" id="{46ACF92C-F6FC-7266-1534-01AB7FA13F12}"/>
                </a:ext>
              </a:extLst>
            </p:cNvPr>
            <p:cNvGrpSpPr/>
            <p:nvPr/>
          </p:nvGrpSpPr>
          <p:grpSpPr>
            <a:xfrm>
              <a:off x="11608847" y="4834672"/>
              <a:ext cx="124011" cy="110757"/>
              <a:chOff x="11918110" y="2262848"/>
              <a:chExt cx="124011" cy="124011"/>
            </a:xfrm>
          </p:grpSpPr>
          <p:cxnSp>
            <p:nvCxnSpPr>
              <p:cNvPr id="386" name="Straight Connector 385">
                <a:extLst>
                  <a:ext uri="{FF2B5EF4-FFF2-40B4-BE49-F238E27FC236}">
                    <a16:creationId xmlns:a16="http://schemas.microsoft.com/office/drawing/2014/main" id="{E123EEBD-067F-C3DD-07BC-781D8A37631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7" name="Straight Connector 386">
                <a:extLst>
                  <a:ext uri="{FF2B5EF4-FFF2-40B4-BE49-F238E27FC236}">
                    <a16:creationId xmlns:a16="http://schemas.microsoft.com/office/drawing/2014/main" id="{63E8BDCA-B7A4-0310-D613-32866879B91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1" name="Group 310">
              <a:extLst>
                <a:ext uri="{FF2B5EF4-FFF2-40B4-BE49-F238E27FC236}">
                  <a16:creationId xmlns:a16="http://schemas.microsoft.com/office/drawing/2014/main" id="{EC399BEE-869F-C1BE-D0F0-B5CB6AD12F50}"/>
                </a:ext>
              </a:extLst>
            </p:cNvPr>
            <p:cNvGrpSpPr/>
            <p:nvPr/>
          </p:nvGrpSpPr>
          <p:grpSpPr>
            <a:xfrm>
              <a:off x="11626831" y="4834672"/>
              <a:ext cx="124011" cy="110757"/>
              <a:chOff x="11918110" y="2262848"/>
              <a:chExt cx="124011" cy="124011"/>
            </a:xfrm>
          </p:grpSpPr>
          <p:cxnSp>
            <p:nvCxnSpPr>
              <p:cNvPr id="384" name="Straight Connector 383">
                <a:extLst>
                  <a:ext uri="{FF2B5EF4-FFF2-40B4-BE49-F238E27FC236}">
                    <a16:creationId xmlns:a16="http://schemas.microsoft.com/office/drawing/2014/main" id="{216B05FB-14C7-80CF-0A54-4ADA3DAD4B3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5" name="Straight Connector 384">
                <a:extLst>
                  <a:ext uri="{FF2B5EF4-FFF2-40B4-BE49-F238E27FC236}">
                    <a16:creationId xmlns:a16="http://schemas.microsoft.com/office/drawing/2014/main" id="{2504EAE3-9B0E-E930-0748-1BA9FD494BA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2" name="Group 311">
              <a:extLst>
                <a:ext uri="{FF2B5EF4-FFF2-40B4-BE49-F238E27FC236}">
                  <a16:creationId xmlns:a16="http://schemas.microsoft.com/office/drawing/2014/main" id="{27209E9A-0976-78CA-0CB9-FF2947DA943C}"/>
                </a:ext>
              </a:extLst>
            </p:cNvPr>
            <p:cNvGrpSpPr/>
            <p:nvPr/>
          </p:nvGrpSpPr>
          <p:grpSpPr>
            <a:xfrm>
              <a:off x="11674456" y="4908917"/>
              <a:ext cx="124011" cy="110757"/>
              <a:chOff x="11918110" y="2262848"/>
              <a:chExt cx="124011" cy="124011"/>
            </a:xfrm>
          </p:grpSpPr>
          <p:cxnSp>
            <p:nvCxnSpPr>
              <p:cNvPr id="382" name="Straight Connector 381">
                <a:extLst>
                  <a:ext uri="{FF2B5EF4-FFF2-40B4-BE49-F238E27FC236}">
                    <a16:creationId xmlns:a16="http://schemas.microsoft.com/office/drawing/2014/main" id="{B1F48490-E072-CF83-9D21-B83988BA55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3" name="Straight Connector 382">
                <a:extLst>
                  <a:ext uri="{FF2B5EF4-FFF2-40B4-BE49-F238E27FC236}">
                    <a16:creationId xmlns:a16="http://schemas.microsoft.com/office/drawing/2014/main" id="{93C77779-854B-9286-9722-0C9B29C8B9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3" name="Group 312">
              <a:extLst>
                <a:ext uri="{FF2B5EF4-FFF2-40B4-BE49-F238E27FC236}">
                  <a16:creationId xmlns:a16="http://schemas.microsoft.com/office/drawing/2014/main" id="{F29B6323-9CB7-EBC9-EE6B-F18384314A4B}"/>
                </a:ext>
              </a:extLst>
            </p:cNvPr>
            <p:cNvGrpSpPr/>
            <p:nvPr/>
          </p:nvGrpSpPr>
          <p:grpSpPr>
            <a:xfrm>
              <a:off x="11743295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80" name="Straight Connector 379">
                <a:extLst>
                  <a:ext uri="{FF2B5EF4-FFF2-40B4-BE49-F238E27FC236}">
                    <a16:creationId xmlns:a16="http://schemas.microsoft.com/office/drawing/2014/main" id="{A2209C73-F08C-FA41-B071-A0B1F0A911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81" name="Straight Connector 380">
                <a:extLst>
                  <a:ext uri="{FF2B5EF4-FFF2-40B4-BE49-F238E27FC236}">
                    <a16:creationId xmlns:a16="http://schemas.microsoft.com/office/drawing/2014/main" id="{A11F4DB3-AEDB-262E-37BE-075F20C130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id="{D89AF822-4912-8BBE-067A-1626A62958FE}"/>
                </a:ext>
              </a:extLst>
            </p:cNvPr>
            <p:cNvGrpSpPr/>
            <p:nvPr/>
          </p:nvGrpSpPr>
          <p:grpSpPr>
            <a:xfrm>
              <a:off x="11776633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78" name="Straight Connector 377">
                <a:extLst>
                  <a:ext uri="{FF2B5EF4-FFF2-40B4-BE49-F238E27FC236}">
                    <a16:creationId xmlns:a16="http://schemas.microsoft.com/office/drawing/2014/main" id="{6CDEDF5E-01EC-E663-43F4-D8EC994C0C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9" name="Straight Connector 378">
                <a:extLst>
                  <a:ext uri="{FF2B5EF4-FFF2-40B4-BE49-F238E27FC236}">
                    <a16:creationId xmlns:a16="http://schemas.microsoft.com/office/drawing/2014/main" id="{8E48FBBD-1160-E6F4-9F25-1F8845C17F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5" name="Group 314">
              <a:extLst>
                <a:ext uri="{FF2B5EF4-FFF2-40B4-BE49-F238E27FC236}">
                  <a16:creationId xmlns:a16="http://schemas.microsoft.com/office/drawing/2014/main" id="{A7D73EAE-FE64-BE8C-9F7B-89DEBC24EA18}"/>
                </a:ext>
              </a:extLst>
            </p:cNvPr>
            <p:cNvGrpSpPr/>
            <p:nvPr/>
          </p:nvGrpSpPr>
          <p:grpSpPr>
            <a:xfrm>
              <a:off x="11808197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76" name="Straight Connector 375">
                <a:extLst>
                  <a:ext uri="{FF2B5EF4-FFF2-40B4-BE49-F238E27FC236}">
                    <a16:creationId xmlns:a16="http://schemas.microsoft.com/office/drawing/2014/main" id="{60B6FC95-C681-6E2A-073A-63903469B4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7" name="Straight Connector 376">
                <a:extLst>
                  <a:ext uri="{FF2B5EF4-FFF2-40B4-BE49-F238E27FC236}">
                    <a16:creationId xmlns:a16="http://schemas.microsoft.com/office/drawing/2014/main" id="{3DDC9E69-0340-0D49-23E5-748025DC12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6" name="Group 315">
              <a:extLst>
                <a:ext uri="{FF2B5EF4-FFF2-40B4-BE49-F238E27FC236}">
                  <a16:creationId xmlns:a16="http://schemas.microsoft.com/office/drawing/2014/main" id="{CED1F876-543B-AA7D-A969-61BFCD052A5D}"/>
                </a:ext>
              </a:extLst>
            </p:cNvPr>
            <p:cNvGrpSpPr/>
            <p:nvPr/>
          </p:nvGrpSpPr>
          <p:grpSpPr>
            <a:xfrm>
              <a:off x="11839154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74" name="Straight Connector 373">
                <a:extLst>
                  <a:ext uri="{FF2B5EF4-FFF2-40B4-BE49-F238E27FC236}">
                    <a16:creationId xmlns:a16="http://schemas.microsoft.com/office/drawing/2014/main" id="{172D23A8-35B8-3431-B44A-6424754A25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5" name="Straight Connector 374">
                <a:extLst>
                  <a:ext uri="{FF2B5EF4-FFF2-40B4-BE49-F238E27FC236}">
                    <a16:creationId xmlns:a16="http://schemas.microsoft.com/office/drawing/2014/main" id="{698D488D-D769-1319-C398-D9F29A9AEB5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7" name="Group 316">
              <a:extLst>
                <a:ext uri="{FF2B5EF4-FFF2-40B4-BE49-F238E27FC236}">
                  <a16:creationId xmlns:a16="http://schemas.microsoft.com/office/drawing/2014/main" id="{E3EA6D75-8F6B-A35C-F074-7D3D3D20798B}"/>
                </a:ext>
              </a:extLst>
            </p:cNvPr>
            <p:cNvGrpSpPr/>
            <p:nvPr/>
          </p:nvGrpSpPr>
          <p:grpSpPr>
            <a:xfrm>
              <a:off x="11863576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72" name="Straight Connector 371">
                <a:extLst>
                  <a:ext uri="{FF2B5EF4-FFF2-40B4-BE49-F238E27FC236}">
                    <a16:creationId xmlns:a16="http://schemas.microsoft.com/office/drawing/2014/main" id="{AA64DBD3-96C7-99D9-EE92-CC0115D217B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3" name="Straight Connector 372">
                <a:extLst>
                  <a:ext uri="{FF2B5EF4-FFF2-40B4-BE49-F238E27FC236}">
                    <a16:creationId xmlns:a16="http://schemas.microsoft.com/office/drawing/2014/main" id="{92E5F343-AB40-01A4-1EB7-5F9060F0E7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8" name="Group 317">
              <a:extLst>
                <a:ext uri="{FF2B5EF4-FFF2-40B4-BE49-F238E27FC236}">
                  <a16:creationId xmlns:a16="http://schemas.microsoft.com/office/drawing/2014/main" id="{66FABA1C-65E6-83AC-0B86-EF831FC3A4BB}"/>
                </a:ext>
              </a:extLst>
            </p:cNvPr>
            <p:cNvGrpSpPr/>
            <p:nvPr/>
          </p:nvGrpSpPr>
          <p:grpSpPr>
            <a:xfrm>
              <a:off x="11894532" y="4923388"/>
              <a:ext cx="124011" cy="110757"/>
              <a:chOff x="11918110" y="2262848"/>
              <a:chExt cx="124011" cy="124011"/>
            </a:xfrm>
          </p:grpSpPr>
          <p:cxnSp>
            <p:nvCxnSpPr>
              <p:cNvPr id="370" name="Straight Connector 369">
                <a:extLst>
                  <a:ext uri="{FF2B5EF4-FFF2-40B4-BE49-F238E27FC236}">
                    <a16:creationId xmlns:a16="http://schemas.microsoft.com/office/drawing/2014/main" id="{3BABD205-E548-A94C-8FB2-B05B946F720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71" name="Straight Connector 370">
                <a:extLst>
                  <a:ext uri="{FF2B5EF4-FFF2-40B4-BE49-F238E27FC236}">
                    <a16:creationId xmlns:a16="http://schemas.microsoft.com/office/drawing/2014/main" id="{F2577824-A147-B235-34B6-59C0C393009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9" name="Group 318">
              <a:extLst>
                <a:ext uri="{FF2B5EF4-FFF2-40B4-BE49-F238E27FC236}">
                  <a16:creationId xmlns:a16="http://schemas.microsoft.com/office/drawing/2014/main" id="{33B90273-F06D-7C8D-25CF-DCC1B3F8EDF1}"/>
                </a:ext>
              </a:extLst>
            </p:cNvPr>
            <p:cNvGrpSpPr/>
            <p:nvPr/>
          </p:nvGrpSpPr>
          <p:grpSpPr>
            <a:xfrm>
              <a:off x="11977876" y="4964295"/>
              <a:ext cx="124011" cy="110757"/>
              <a:chOff x="11918110" y="2262848"/>
              <a:chExt cx="124011" cy="124011"/>
            </a:xfrm>
          </p:grpSpPr>
          <p:cxnSp>
            <p:nvCxnSpPr>
              <p:cNvPr id="368" name="Straight Connector 367">
                <a:extLst>
                  <a:ext uri="{FF2B5EF4-FFF2-40B4-BE49-F238E27FC236}">
                    <a16:creationId xmlns:a16="http://schemas.microsoft.com/office/drawing/2014/main" id="{C13AAD4D-9CBE-59A9-73FB-BE9BA5D61B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9" name="Straight Connector 368">
                <a:extLst>
                  <a:ext uri="{FF2B5EF4-FFF2-40B4-BE49-F238E27FC236}">
                    <a16:creationId xmlns:a16="http://schemas.microsoft.com/office/drawing/2014/main" id="{4AADF96A-54A4-5D1E-F572-4BFCBCA18E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188EE8E2-A933-9560-3962-2C8248857CE4}"/>
                </a:ext>
              </a:extLst>
            </p:cNvPr>
            <p:cNvGrpSpPr/>
            <p:nvPr/>
          </p:nvGrpSpPr>
          <p:grpSpPr>
            <a:xfrm>
              <a:off x="12058838" y="4964295"/>
              <a:ext cx="124011" cy="110757"/>
              <a:chOff x="11918110" y="2262848"/>
              <a:chExt cx="124011" cy="124011"/>
            </a:xfrm>
          </p:grpSpPr>
          <p:cxnSp>
            <p:nvCxnSpPr>
              <p:cNvPr id="366" name="Straight Connector 365">
                <a:extLst>
                  <a:ext uri="{FF2B5EF4-FFF2-40B4-BE49-F238E27FC236}">
                    <a16:creationId xmlns:a16="http://schemas.microsoft.com/office/drawing/2014/main" id="{D20311D2-B90F-66E1-2C01-2A868087C04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7" name="Straight Connector 366">
                <a:extLst>
                  <a:ext uri="{FF2B5EF4-FFF2-40B4-BE49-F238E27FC236}">
                    <a16:creationId xmlns:a16="http://schemas.microsoft.com/office/drawing/2014/main" id="{E6595CF4-EF2C-C1DD-80B2-9FE7FCB102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7424FC01-33DF-2D85-5AF7-5863A221AA00}"/>
                </a:ext>
              </a:extLst>
            </p:cNvPr>
            <p:cNvGrpSpPr/>
            <p:nvPr/>
          </p:nvGrpSpPr>
          <p:grpSpPr>
            <a:xfrm>
              <a:off x="12080647" y="4964295"/>
              <a:ext cx="124011" cy="110757"/>
              <a:chOff x="11918110" y="2262848"/>
              <a:chExt cx="124011" cy="124011"/>
            </a:xfrm>
          </p:grpSpPr>
          <p:cxnSp>
            <p:nvCxnSpPr>
              <p:cNvPr id="364" name="Straight Connector 363">
                <a:extLst>
                  <a:ext uri="{FF2B5EF4-FFF2-40B4-BE49-F238E27FC236}">
                    <a16:creationId xmlns:a16="http://schemas.microsoft.com/office/drawing/2014/main" id="{DDC69F37-4A7A-EEEE-8E6E-DCF24480B4D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5" name="Straight Connector 364">
                <a:extLst>
                  <a:ext uri="{FF2B5EF4-FFF2-40B4-BE49-F238E27FC236}">
                    <a16:creationId xmlns:a16="http://schemas.microsoft.com/office/drawing/2014/main" id="{A91269FB-F08E-0400-D039-975E697F79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EB4E10EA-264F-EE22-046E-1D8FFC3449D0}"/>
                </a:ext>
              </a:extLst>
            </p:cNvPr>
            <p:cNvGrpSpPr/>
            <p:nvPr/>
          </p:nvGrpSpPr>
          <p:grpSpPr>
            <a:xfrm>
              <a:off x="12136025" y="4964295"/>
              <a:ext cx="124011" cy="110757"/>
              <a:chOff x="11918110" y="2262848"/>
              <a:chExt cx="124011" cy="124011"/>
            </a:xfrm>
          </p:grpSpPr>
          <p:cxnSp>
            <p:nvCxnSpPr>
              <p:cNvPr id="362" name="Straight Connector 361">
                <a:extLst>
                  <a:ext uri="{FF2B5EF4-FFF2-40B4-BE49-F238E27FC236}">
                    <a16:creationId xmlns:a16="http://schemas.microsoft.com/office/drawing/2014/main" id="{ED4C5C3A-3050-1454-1A95-8AB6A1D65D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3" name="Straight Connector 362">
                <a:extLst>
                  <a:ext uri="{FF2B5EF4-FFF2-40B4-BE49-F238E27FC236}">
                    <a16:creationId xmlns:a16="http://schemas.microsoft.com/office/drawing/2014/main" id="{BA7C57E8-EBDD-250D-6ED0-83013A90F9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7EEF8B53-2FD1-1412-6CA7-150CA29071E4}"/>
                </a:ext>
              </a:extLst>
            </p:cNvPr>
            <p:cNvGrpSpPr/>
            <p:nvPr/>
          </p:nvGrpSpPr>
          <p:grpSpPr>
            <a:xfrm>
              <a:off x="12191404" y="4964295"/>
              <a:ext cx="124011" cy="110757"/>
              <a:chOff x="11918110" y="2262848"/>
              <a:chExt cx="124011" cy="124011"/>
            </a:xfrm>
          </p:grpSpPr>
          <p:cxnSp>
            <p:nvCxnSpPr>
              <p:cNvPr id="360" name="Straight Connector 359">
                <a:extLst>
                  <a:ext uri="{FF2B5EF4-FFF2-40B4-BE49-F238E27FC236}">
                    <a16:creationId xmlns:a16="http://schemas.microsoft.com/office/drawing/2014/main" id="{C3BC4559-3060-1582-D91B-C1B7CF6CE1A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61" name="Straight Connector 360">
                <a:extLst>
                  <a:ext uri="{FF2B5EF4-FFF2-40B4-BE49-F238E27FC236}">
                    <a16:creationId xmlns:a16="http://schemas.microsoft.com/office/drawing/2014/main" id="{65FF41E9-6136-7E3D-1E3D-C839B048AC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F59C6D65-A47D-A24E-FAC2-1503101F2DD7}"/>
                </a:ext>
              </a:extLst>
            </p:cNvPr>
            <p:cNvGrpSpPr/>
            <p:nvPr/>
          </p:nvGrpSpPr>
          <p:grpSpPr>
            <a:xfrm>
              <a:off x="12203309" y="4990490"/>
              <a:ext cx="124011" cy="110757"/>
              <a:chOff x="11918110" y="2262848"/>
              <a:chExt cx="124011" cy="124011"/>
            </a:xfrm>
          </p:grpSpPr>
          <p:cxnSp>
            <p:nvCxnSpPr>
              <p:cNvPr id="358" name="Straight Connector 357">
                <a:extLst>
                  <a:ext uri="{FF2B5EF4-FFF2-40B4-BE49-F238E27FC236}">
                    <a16:creationId xmlns:a16="http://schemas.microsoft.com/office/drawing/2014/main" id="{B9DF8483-1DFC-BC8F-3D45-D2C97ABF9DE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9" name="Straight Connector 358">
                <a:extLst>
                  <a:ext uri="{FF2B5EF4-FFF2-40B4-BE49-F238E27FC236}">
                    <a16:creationId xmlns:a16="http://schemas.microsoft.com/office/drawing/2014/main" id="{AC840CAD-539F-E0C0-50AE-BEEAE914B68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B719989-4533-32CC-1470-6F5F76789FCF}"/>
                </a:ext>
              </a:extLst>
            </p:cNvPr>
            <p:cNvGrpSpPr/>
            <p:nvPr/>
          </p:nvGrpSpPr>
          <p:grpSpPr>
            <a:xfrm>
              <a:off x="12229502" y="4990490"/>
              <a:ext cx="124011" cy="110757"/>
              <a:chOff x="11918110" y="2262848"/>
              <a:chExt cx="124011" cy="124011"/>
            </a:xfrm>
          </p:grpSpPr>
          <p:cxnSp>
            <p:nvCxnSpPr>
              <p:cNvPr id="356" name="Straight Connector 355">
                <a:extLst>
                  <a:ext uri="{FF2B5EF4-FFF2-40B4-BE49-F238E27FC236}">
                    <a16:creationId xmlns:a16="http://schemas.microsoft.com/office/drawing/2014/main" id="{1446A19D-5BD6-0035-6999-D6CF9CD214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7" name="Straight Connector 356">
                <a:extLst>
                  <a:ext uri="{FF2B5EF4-FFF2-40B4-BE49-F238E27FC236}">
                    <a16:creationId xmlns:a16="http://schemas.microsoft.com/office/drawing/2014/main" id="{7EF4A300-0605-45FC-93C2-3DC66B55598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84C60009-60D8-ADE4-C22B-E04FC14C0CFA}"/>
                </a:ext>
              </a:extLst>
            </p:cNvPr>
            <p:cNvGrpSpPr/>
            <p:nvPr/>
          </p:nvGrpSpPr>
          <p:grpSpPr>
            <a:xfrm>
              <a:off x="12358089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54" name="Straight Connector 353">
                <a:extLst>
                  <a:ext uri="{FF2B5EF4-FFF2-40B4-BE49-F238E27FC236}">
                    <a16:creationId xmlns:a16="http://schemas.microsoft.com/office/drawing/2014/main" id="{5C08ED15-D694-EC7D-6901-8B8B1CB88B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5" name="Straight Connector 354">
                <a:extLst>
                  <a:ext uri="{FF2B5EF4-FFF2-40B4-BE49-F238E27FC236}">
                    <a16:creationId xmlns:a16="http://schemas.microsoft.com/office/drawing/2014/main" id="{4150FCC4-68CF-4BF9-B2C9-BD5EC655EE6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6258614F-41FC-EC50-94D8-99BAC0BB828F}"/>
                </a:ext>
              </a:extLst>
            </p:cNvPr>
            <p:cNvGrpSpPr/>
            <p:nvPr/>
          </p:nvGrpSpPr>
          <p:grpSpPr>
            <a:xfrm>
              <a:off x="12381700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52" name="Straight Connector 351">
                <a:extLst>
                  <a:ext uri="{FF2B5EF4-FFF2-40B4-BE49-F238E27FC236}">
                    <a16:creationId xmlns:a16="http://schemas.microsoft.com/office/drawing/2014/main" id="{42E8B754-7678-AEB2-3589-7640BF37B3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3" name="Straight Connector 352">
                <a:extLst>
                  <a:ext uri="{FF2B5EF4-FFF2-40B4-BE49-F238E27FC236}">
                    <a16:creationId xmlns:a16="http://schemas.microsoft.com/office/drawing/2014/main" id="{0ABDA7E7-4304-E977-34CD-1682BBBB469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D9DA21ED-4D81-27E2-3017-D9C8C32D7A83}"/>
                </a:ext>
              </a:extLst>
            </p:cNvPr>
            <p:cNvGrpSpPr/>
            <p:nvPr/>
          </p:nvGrpSpPr>
          <p:grpSpPr>
            <a:xfrm>
              <a:off x="12412656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50" name="Straight Connector 349">
                <a:extLst>
                  <a:ext uri="{FF2B5EF4-FFF2-40B4-BE49-F238E27FC236}">
                    <a16:creationId xmlns:a16="http://schemas.microsoft.com/office/drawing/2014/main" id="{5016B6D7-1E4B-3EDE-3E2B-3B221A017E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51" name="Straight Connector 350">
                <a:extLst>
                  <a:ext uri="{FF2B5EF4-FFF2-40B4-BE49-F238E27FC236}">
                    <a16:creationId xmlns:a16="http://schemas.microsoft.com/office/drawing/2014/main" id="{6C7EB336-A96E-BA05-A42B-A1664152A0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9F7D61CB-6825-F39E-C532-A92BADB91777}"/>
                </a:ext>
              </a:extLst>
            </p:cNvPr>
            <p:cNvGrpSpPr/>
            <p:nvPr/>
          </p:nvGrpSpPr>
          <p:grpSpPr>
            <a:xfrm>
              <a:off x="12465043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48" name="Straight Connector 347">
                <a:extLst>
                  <a:ext uri="{FF2B5EF4-FFF2-40B4-BE49-F238E27FC236}">
                    <a16:creationId xmlns:a16="http://schemas.microsoft.com/office/drawing/2014/main" id="{3C2B77DB-8552-C1F8-03B5-A83857B3BD4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9" name="Straight Connector 348">
                <a:extLst>
                  <a:ext uri="{FF2B5EF4-FFF2-40B4-BE49-F238E27FC236}">
                    <a16:creationId xmlns:a16="http://schemas.microsoft.com/office/drawing/2014/main" id="{04FEECC7-EAE9-D0B9-BC01-C3B22CB94E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A808190A-8791-D033-2703-B36C78F84F8E}"/>
                </a:ext>
              </a:extLst>
            </p:cNvPr>
            <p:cNvGrpSpPr/>
            <p:nvPr/>
          </p:nvGrpSpPr>
          <p:grpSpPr>
            <a:xfrm>
              <a:off x="12512668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46" name="Straight Connector 345">
                <a:extLst>
                  <a:ext uri="{FF2B5EF4-FFF2-40B4-BE49-F238E27FC236}">
                    <a16:creationId xmlns:a16="http://schemas.microsoft.com/office/drawing/2014/main" id="{88DCB526-9336-E610-5396-861E76268A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7" name="Straight Connector 346">
                <a:extLst>
                  <a:ext uri="{FF2B5EF4-FFF2-40B4-BE49-F238E27FC236}">
                    <a16:creationId xmlns:a16="http://schemas.microsoft.com/office/drawing/2014/main" id="{72ADC620-61D5-CCA2-FBF7-B56F9906F4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B5304E3E-1511-FAFD-F603-BEF7F2A723A6}"/>
                </a:ext>
              </a:extLst>
            </p:cNvPr>
            <p:cNvGrpSpPr/>
            <p:nvPr/>
          </p:nvGrpSpPr>
          <p:grpSpPr>
            <a:xfrm>
              <a:off x="12557912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44" name="Straight Connector 343">
                <a:extLst>
                  <a:ext uri="{FF2B5EF4-FFF2-40B4-BE49-F238E27FC236}">
                    <a16:creationId xmlns:a16="http://schemas.microsoft.com/office/drawing/2014/main" id="{C4B6CA93-C758-156F-0CDB-00B1C632EF9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5" name="Straight Connector 344">
                <a:extLst>
                  <a:ext uri="{FF2B5EF4-FFF2-40B4-BE49-F238E27FC236}">
                    <a16:creationId xmlns:a16="http://schemas.microsoft.com/office/drawing/2014/main" id="{9D1FE5C6-B839-6D6B-C829-E524AC56543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2" name="Group 331">
              <a:extLst>
                <a:ext uri="{FF2B5EF4-FFF2-40B4-BE49-F238E27FC236}">
                  <a16:creationId xmlns:a16="http://schemas.microsoft.com/office/drawing/2014/main" id="{D51CFE72-F8E4-EFF2-CD13-0658FE01E337}"/>
                </a:ext>
              </a:extLst>
            </p:cNvPr>
            <p:cNvGrpSpPr/>
            <p:nvPr/>
          </p:nvGrpSpPr>
          <p:grpSpPr>
            <a:xfrm>
              <a:off x="12596012" y="5031579"/>
              <a:ext cx="124011" cy="110757"/>
              <a:chOff x="11918110" y="2262848"/>
              <a:chExt cx="124011" cy="124011"/>
            </a:xfrm>
          </p:grpSpPr>
          <p:cxnSp>
            <p:nvCxnSpPr>
              <p:cNvPr id="342" name="Straight Connector 341">
                <a:extLst>
                  <a:ext uri="{FF2B5EF4-FFF2-40B4-BE49-F238E27FC236}">
                    <a16:creationId xmlns:a16="http://schemas.microsoft.com/office/drawing/2014/main" id="{90F76BBD-68ED-4A7E-9DDC-20240F88E4A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3" name="Straight Connector 342">
                <a:extLst>
                  <a:ext uri="{FF2B5EF4-FFF2-40B4-BE49-F238E27FC236}">
                    <a16:creationId xmlns:a16="http://schemas.microsoft.com/office/drawing/2014/main" id="{7C10940A-EA2B-D423-9956-295495FF290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3" name="Group 332">
              <a:extLst>
                <a:ext uri="{FF2B5EF4-FFF2-40B4-BE49-F238E27FC236}">
                  <a16:creationId xmlns:a16="http://schemas.microsoft.com/office/drawing/2014/main" id="{3CB56708-353F-60AE-BC08-989D89AC8D28}"/>
                </a:ext>
              </a:extLst>
            </p:cNvPr>
            <p:cNvGrpSpPr/>
            <p:nvPr/>
          </p:nvGrpSpPr>
          <p:grpSpPr>
            <a:xfrm>
              <a:off x="12619825" y="5165681"/>
              <a:ext cx="124011" cy="110757"/>
              <a:chOff x="11918110" y="2262848"/>
              <a:chExt cx="124011" cy="124011"/>
            </a:xfrm>
          </p:grpSpPr>
          <p:cxnSp>
            <p:nvCxnSpPr>
              <p:cNvPr id="340" name="Straight Connector 339">
                <a:extLst>
                  <a:ext uri="{FF2B5EF4-FFF2-40B4-BE49-F238E27FC236}">
                    <a16:creationId xmlns:a16="http://schemas.microsoft.com/office/drawing/2014/main" id="{B48D082A-0752-9294-0579-19F8F94F653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1" name="Straight Connector 340">
                <a:extLst>
                  <a:ext uri="{FF2B5EF4-FFF2-40B4-BE49-F238E27FC236}">
                    <a16:creationId xmlns:a16="http://schemas.microsoft.com/office/drawing/2014/main" id="{B97F675B-039F-21F4-F391-094B9E9E18B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4" name="Group 333">
              <a:extLst>
                <a:ext uri="{FF2B5EF4-FFF2-40B4-BE49-F238E27FC236}">
                  <a16:creationId xmlns:a16="http://schemas.microsoft.com/office/drawing/2014/main" id="{F634029C-E658-4014-FB96-72D376354181}"/>
                </a:ext>
              </a:extLst>
            </p:cNvPr>
            <p:cNvGrpSpPr/>
            <p:nvPr/>
          </p:nvGrpSpPr>
          <p:grpSpPr>
            <a:xfrm>
              <a:off x="12643637" y="5165681"/>
              <a:ext cx="124011" cy="110757"/>
              <a:chOff x="11918110" y="2262848"/>
              <a:chExt cx="124011" cy="124011"/>
            </a:xfrm>
          </p:grpSpPr>
          <p:cxnSp>
            <p:nvCxnSpPr>
              <p:cNvPr id="338" name="Straight Connector 337">
                <a:extLst>
                  <a:ext uri="{FF2B5EF4-FFF2-40B4-BE49-F238E27FC236}">
                    <a16:creationId xmlns:a16="http://schemas.microsoft.com/office/drawing/2014/main" id="{795E94BB-0CAA-FE24-003D-A2D001E64F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9" name="Straight Connector 338">
                <a:extLst>
                  <a:ext uri="{FF2B5EF4-FFF2-40B4-BE49-F238E27FC236}">
                    <a16:creationId xmlns:a16="http://schemas.microsoft.com/office/drawing/2014/main" id="{9394DDA4-A6F8-0BB6-0450-917EBAD0F6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35" name="Group 334">
              <a:extLst>
                <a:ext uri="{FF2B5EF4-FFF2-40B4-BE49-F238E27FC236}">
                  <a16:creationId xmlns:a16="http://schemas.microsoft.com/office/drawing/2014/main" id="{0970FBFF-86F6-C831-20F4-ED3D4593FE57}"/>
                </a:ext>
              </a:extLst>
            </p:cNvPr>
            <p:cNvGrpSpPr/>
            <p:nvPr/>
          </p:nvGrpSpPr>
          <p:grpSpPr>
            <a:xfrm>
              <a:off x="12691262" y="5165681"/>
              <a:ext cx="124011" cy="110757"/>
              <a:chOff x="11918110" y="2262848"/>
              <a:chExt cx="124011" cy="124011"/>
            </a:xfrm>
          </p:grpSpPr>
          <p:cxnSp>
            <p:nvCxnSpPr>
              <p:cNvPr id="336" name="Straight Connector 335">
                <a:extLst>
                  <a:ext uri="{FF2B5EF4-FFF2-40B4-BE49-F238E27FC236}">
                    <a16:creationId xmlns:a16="http://schemas.microsoft.com/office/drawing/2014/main" id="{7D955921-8EAE-0DC9-9B18-C9418A541F5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7" name="Straight Connector 336">
                <a:extLst>
                  <a:ext uri="{FF2B5EF4-FFF2-40B4-BE49-F238E27FC236}">
                    <a16:creationId xmlns:a16="http://schemas.microsoft.com/office/drawing/2014/main" id="{854E46FC-40E7-E713-A53E-4FE243D634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24" name="Freeform: Shape 842">
            <a:extLst>
              <a:ext uri="{FF2B5EF4-FFF2-40B4-BE49-F238E27FC236}">
                <a16:creationId xmlns:a16="http://schemas.microsoft.com/office/drawing/2014/main" id="{430AA730-BC4C-0A0E-FCED-8A23E931A45B}"/>
              </a:ext>
            </a:extLst>
          </p:cNvPr>
          <p:cNvSpPr/>
          <p:nvPr/>
        </p:nvSpPr>
        <p:spPr bwMode="auto">
          <a:xfrm>
            <a:off x="7308850" y="4184650"/>
            <a:ext cx="4181475" cy="1022350"/>
          </a:xfrm>
          <a:custGeom>
            <a:avLst/>
            <a:gdLst>
              <a:gd name="connsiteX0" fmla="*/ 0 w 4181475"/>
              <a:gd name="connsiteY0" fmla="*/ 0 h 1022350"/>
              <a:gd name="connsiteX1" fmla="*/ 209550 w 4181475"/>
              <a:gd name="connsiteY1" fmla="*/ 0 h 1022350"/>
              <a:gd name="connsiteX2" fmla="*/ 209550 w 4181475"/>
              <a:gd name="connsiteY2" fmla="*/ 15875 h 1022350"/>
              <a:gd name="connsiteX3" fmla="*/ 301625 w 4181475"/>
              <a:gd name="connsiteY3" fmla="*/ 15875 h 1022350"/>
              <a:gd name="connsiteX4" fmla="*/ 301625 w 4181475"/>
              <a:gd name="connsiteY4" fmla="*/ 38100 h 1022350"/>
              <a:gd name="connsiteX5" fmla="*/ 409575 w 4181475"/>
              <a:gd name="connsiteY5" fmla="*/ 38100 h 1022350"/>
              <a:gd name="connsiteX6" fmla="*/ 409575 w 4181475"/>
              <a:gd name="connsiteY6" fmla="*/ 63500 h 1022350"/>
              <a:gd name="connsiteX7" fmla="*/ 565150 w 4181475"/>
              <a:gd name="connsiteY7" fmla="*/ 63500 h 1022350"/>
              <a:gd name="connsiteX8" fmla="*/ 565150 w 4181475"/>
              <a:gd name="connsiteY8" fmla="*/ 73025 h 1022350"/>
              <a:gd name="connsiteX9" fmla="*/ 584200 w 4181475"/>
              <a:gd name="connsiteY9" fmla="*/ 73025 h 1022350"/>
              <a:gd name="connsiteX10" fmla="*/ 584200 w 4181475"/>
              <a:gd name="connsiteY10" fmla="*/ 98425 h 1022350"/>
              <a:gd name="connsiteX11" fmla="*/ 711200 w 4181475"/>
              <a:gd name="connsiteY11" fmla="*/ 98425 h 1022350"/>
              <a:gd name="connsiteX12" fmla="*/ 711200 w 4181475"/>
              <a:gd name="connsiteY12" fmla="*/ 107950 h 1022350"/>
              <a:gd name="connsiteX13" fmla="*/ 749300 w 4181475"/>
              <a:gd name="connsiteY13" fmla="*/ 107950 h 1022350"/>
              <a:gd name="connsiteX14" fmla="*/ 749300 w 4181475"/>
              <a:gd name="connsiteY14" fmla="*/ 127000 h 1022350"/>
              <a:gd name="connsiteX15" fmla="*/ 768350 w 4181475"/>
              <a:gd name="connsiteY15" fmla="*/ 127000 h 1022350"/>
              <a:gd name="connsiteX16" fmla="*/ 768350 w 4181475"/>
              <a:gd name="connsiteY16" fmla="*/ 146050 h 1022350"/>
              <a:gd name="connsiteX17" fmla="*/ 908050 w 4181475"/>
              <a:gd name="connsiteY17" fmla="*/ 146050 h 1022350"/>
              <a:gd name="connsiteX18" fmla="*/ 908050 w 4181475"/>
              <a:gd name="connsiteY18" fmla="*/ 171450 h 1022350"/>
              <a:gd name="connsiteX19" fmla="*/ 936625 w 4181475"/>
              <a:gd name="connsiteY19" fmla="*/ 171450 h 1022350"/>
              <a:gd name="connsiteX20" fmla="*/ 936625 w 4181475"/>
              <a:gd name="connsiteY20" fmla="*/ 184150 h 1022350"/>
              <a:gd name="connsiteX21" fmla="*/ 1063625 w 4181475"/>
              <a:gd name="connsiteY21" fmla="*/ 184150 h 1022350"/>
              <a:gd name="connsiteX22" fmla="*/ 1063625 w 4181475"/>
              <a:gd name="connsiteY22" fmla="*/ 200025 h 1022350"/>
              <a:gd name="connsiteX23" fmla="*/ 1101725 w 4181475"/>
              <a:gd name="connsiteY23" fmla="*/ 200025 h 1022350"/>
              <a:gd name="connsiteX24" fmla="*/ 1101725 w 4181475"/>
              <a:gd name="connsiteY24" fmla="*/ 222250 h 1022350"/>
              <a:gd name="connsiteX25" fmla="*/ 1158875 w 4181475"/>
              <a:gd name="connsiteY25" fmla="*/ 222250 h 1022350"/>
              <a:gd name="connsiteX26" fmla="*/ 1158875 w 4181475"/>
              <a:gd name="connsiteY26" fmla="*/ 231775 h 1022350"/>
              <a:gd name="connsiteX27" fmla="*/ 1241425 w 4181475"/>
              <a:gd name="connsiteY27" fmla="*/ 231775 h 1022350"/>
              <a:gd name="connsiteX28" fmla="*/ 1241425 w 4181475"/>
              <a:gd name="connsiteY28" fmla="*/ 247650 h 1022350"/>
              <a:gd name="connsiteX29" fmla="*/ 1298575 w 4181475"/>
              <a:gd name="connsiteY29" fmla="*/ 247650 h 1022350"/>
              <a:gd name="connsiteX30" fmla="*/ 1298575 w 4181475"/>
              <a:gd name="connsiteY30" fmla="*/ 257175 h 1022350"/>
              <a:gd name="connsiteX31" fmla="*/ 1333500 w 4181475"/>
              <a:gd name="connsiteY31" fmla="*/ 257175 h 1022350"/>
              <a:gd name="connsiteX32" fmla="*/ 1333500 w 4181475"/>
              <a:gd name="connsiteY32" fmla="*/ 279400 h 1022350"/>
              <a:gd name="connsiteX33" fmla="*/ 1368425 w 4181475"/>
              <a:gd name="connsiteY33" fmla="*/ 279400 h 1022350"/>
              <a:gd name="connsiteX34" fmla="*/ 1368425 w 4181475"/>
              <a:gd name="connsiteY34" fmla="*/ 304800 h 1022350"/>
              <a:gd name="connsiteX35" fmla="*/ 1422400 w 4181475"/>
              <a:gd name="connsiteY35" fmla="*/ 304800 h 1022350"/>
              <a:gd name="connsiteX36" fmla="*/ 1422400 w 4181475"/>
              <a:gd name="connsiteY36" fmla="*/ 342900 h 1022350"/>
              <a:gd name="connsiteX37" fmla="*/ 1619250 w 4181475"/>
              <a:gd name="connsiteY37" fmla="*/ 342900 h 1022350"/>
              <a:gd name="connsiteX38" fmla="*/ 1628775 w 4181475"/>
              <a:gd name="connsiteY38" fmla="*/ 352425 h 1022350"/>
              <a:gd name="connsiteX39" fmla="*/ 1685925 w 4181475"/>
              <a:gd name="connsiteY39" fmla="*/ 352425 h 1022350"/>
              <a:gd name="connsiteX40" fmla="*/ 1685925 w 4181475"/>
              <a:gd name="connsiteY40" fmla="*/ 374650 h 1022350"/>
              <a:gd name="connsiteX41" fmla="*/ 1704975 w 4181475"/>
              <a:gd name="connsiteY41" fmla="*/ 374650 h 1022350"/>
              <a:gd name="connsiteX42" fmla="*/ 1704975 w 4181475"/>
              <a:gd name="connsiteY42" fmla="*/ 403225 h 1022350"/>
              <a:gd name="connsiteX43" fmla="*/ 1730375 w 4181475"/>
              <a:gd name="connsiteY43" fmla="*/ 403225 h 1022350"/>
              <a:gd name="connsiteX44" fmla="*/ 1730375 w 4181475"/>
              <a:gd name="connsiteY44" fmla="*/ 422275 h 1022350"/>
              <a:gd name="connsiteX45" fmla="*/ 1952625 w 4181475"/>
              <a:gd name="connsiteY45" fmla="*/ 422275 h 1022350"/>
              <a:gd name="connsiteX46" fmla="*/ 1952625 w 4181475"/>
              <a:gd name="connsiteY46" fmla="*/ 434975 h 1022350"/>
              <a:gd name="connsiteX47" fmla="*/ 1971675 w 4181475"/>
              <a:gd name="connsiteY47" fmla="*/ 434975 h 1022350"/>
              <a:gd name="connsiteX48" fmla="*/ 1971675 w 4181475"/>
              <a:gd name="connsiteY48" fmla="*/ 450850 h 1022350"/>
              <a:gd name="connsiteX49" fmla="*/ 2079625 w 4181475"/>
              <a:gd name="connsiteY49" fmla="*/ 450850 h 1022350"/>
              <a:gd name="connsiteX50" fmla="*/ 2079625 w 4181475"/>
              <a:gd name="connsiteY50" fmla="*/ 466725 h 1022350"/>
              <a:gd name="connsiteX51" fmla="*/ 2105025 w 4181475"/>
              <a:gd name="connsiteY51" fmla="*/ 466725 h 1022350"/>
              <a:gd name="connsiteX52" fmla="*/ 2105025 w 4181475"/>
              <a:gd name="connsiteY52" fmla="*/ 476250 h 1022350"/>
              <a:gd name="connsiteX53" fmla="*/ 2406650 w 4181475"/>
              <a:gd name="connsiteY53" fmla="*/ 476250 h 1022350"/>
              <a:gd name="connsiteX54" fmla="*/ 2406650 w 4181475"/>
              <a:gd name="connsiteY54" fmla="*/ 495300 h 1022350"/>
              <a:gd name="connsiteX55" fmla="*/ 2444750 w 4181475"/>
              <a:gd name="connsiteY55" fmla="*/ 495300 h 1022350"/>
              <a:gd name="connsiteX56" fmla="*/ 2444750 w 4181475"/>
              <a:gd name="connsiteY56" fmla="*/ 511175 h 1022350"/>
              <a:gd name="connsiteX57" fmla="*/ 2466975 w 4181475"/>
              <a:gd name="connsiteY57" fmla="*/ 511175 h 1022350"/>
              <a:gd name="connsiteX58" fmla="*/ 2466975 w 4181475"/>
              <a:gd name="connsiteY58" fmla="*/ 530225 h 1022350"/>
              <a:gd name="connsiteX59" fmla="*/ 2536825 w 4181475"/>
              <a:gd name="connsiteY59" fmla="*/ 530225 h 1022350"/>
              <a:gd name="connsiteX60" fmla="*/ 2536825 w 4181475"/>
              <a:gd name="connsiteY60" fmla="*/ 546100 h 1022350"/>
              <a:gd name="connsiteX61" fmla="*/ 2613025 w 4181475"/>
              <a:gd name="connsiteY61" fmla="*/ 546100 h 1022350"/>
              <a:gd name="connsiteX62" fmla="*/ 2613025 w 4181475"/>
              <a:gd name="connsiteY62" fmla="*/ 558800 h 1022350"/>
              <a:gd name="connsiteX63" fmla="*/ 2625725 w 4181475"/>
              <a:gd name="connsiteY63" fmla="*/ 558800 h 1022350"/>
              <a:gd name="connsiteX64" fmla="*/ 2625725 w 4181475"/>
              <a:gd name="connsiteY64" fmla="*/ 590550 h 1022350"/>
              <a:gd name="connsiteX65" fmla="*/ 2638425 w 4181475"/>
              <a:gd name="connsiteY65" fmla="*/ 590550 h 1022350"/>
              <a:gd name="connsiteX66" fmla="*/ 2638425 w 4181475"/>
              <a:gd name="connsiteY66" fmla="*/ 603250 h 1022350"/>
              <a:gd name="connsiteX67" fmla="*/ 2660650 w 4181475"/>
              <a:gd name="connsiteY67" fmla="*/ 603250 h 1022350"/>
              <a:gd name="connsiteX68" fmla="*/ 2660650 w 4181475"/>
              <a:gd name="connsiteY68" fmla="*/ 615950 h 1022350"/>
              <a:gd name="connsiteX69" fmla="*/ 2727325 w 4181475"/>
              <a:gd name="connsiteY69" fmla="*/ 615950 h 1022350"/>
              <a:gd name="connsiteX70" fmla="*/ 2727325 w 4181475"/>
              <a:gd name="connsiteY70" fmla="*/ 631825 h 1022350"/>
              <a:gd name="connsiteX71" fmla="*/ 2765425 w 4181475"/>
              <a:gd name="connsiteY71" fmla="*/ 631825 h 1022350"/>
              <a:gd name="connsiteX72" fmla="*/ 2765425 w 4181475"/>
              <a:gd name="connsiteY72" fmla="*/ 657225 h 1022350"/>
              <a:gd name="connsiteX73" fmla="*/ 2784475 w 4181475"/>
              <a:gd name="connsiteY73" fmla="*/ 657225 h 1022350"/>
              <a:gd name="connsiteX74" fmla="*/ 2784475 w 4181475"/>
              <a:gd name="connsiteY74" fmla="*/ 669925 h 1022350"/>
              <a:gd name="connsiteX75" fmla="*/ 2927350 w 4181475"/>
              <a:gd name="connsiteY75" fmla="*/ 669925 h 1022350"/>
              <a:gd name="connsiteX76" fmla="*/ 2927350 w 4181475"/>
              <a:gd name="connsiteY76" fmla="*/ 685800 h 1022350"/>
              <a:gd name="connsiteX77" fmla="*/ 3035300 w 4181475"/>
              <a:gd name="connsiteY77" fmla="*/ 685800 h 1022350"/>
              <a:gd name="connsiteX78" fmla="*/ 3035300 w 4181475"/>
              <a:gd name="connsiteY78" fmla="*/ 701675 h 1022350"/>
              <a:gd name="connsiteX79" fmla="*/ 3136900 w 4181475"/>
              <a:gd name="connsiteY79" fmla="*/ 701675 h 1022350"/>
              <a:gd name="connsiteX80" fmla="*/ 3136900 w 4181475"/>
              <a:gd name="connsiteY80" fmla="*/ 765175 h 1022350"/>
              <a:gd name="connsiteX81" fmla="*/ 3190875 w 4181475"/>
              <a:gd name="connsiteY81" fmla="*/ 765175 h 1022350"/>
              <a:gd name="connsiteX82" fmla="*/ 3190875 w 4181475"/>
              <a:gd name="connsiteY82" fmla="*/ 787400 h 1022350"/>
              <a:gd name="connsiteX83" fmla="*/ 3403600 w 4181475"/>
              <a:gd name="connsiteY83" fmla="*/ 787400 h 1022350"/>
              <a:gd name="connsiteX84" fmla="*/ 3403600 w 4181475"/>
              <a:gd name="connsiteY84" fmla="*/ 815975 h 1022350"/>
              <a:gd name="connsiteX85" fmla="*/ 3689350 w 4181475"/>
              <a:gd name="connsiteY85" fmla="*/ 815975 h 1022350"/>
              <a:gd name="connsiteX86" fmla="*/ 3689350 w 4181475"/>
              <a:gd name="connsiteY86" fmla="*/ 847725 h 1022350"/>
              <a:gd name="connsiteX87" fmla="*/ 3816350 w 4181475"/>
              <a:gd name="connsiteY87" fmla="*/ 847725 h 1022350"/>
              <a:gd name="connsiteX88" fmla="*/ 3816350 w 4181475"/>
              <a:gd name="connsiteY88" fmla="*/ 889000 h 1022350"/>
              <a:gd name="connsiteX89" fmla="*/ 4079875 w 4181475"/>
              <a:gd name="connsiteY89" fmla="*/ 889000 h 1022350"/>
              <a:gd name="connsiteX90" fmla="*/ 4079875 w 4181475"/>
              <a:gd name="connsiteY90" fmla="*/ 1022350 h 1022350"/>
              <a:gd name="connsiteX91" fmla="*/ 4181475 w 4181475"/>
              <a:gd name="connsiteY91" fmla="*/ 1022350 h 102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4181475" h="1022350">
                <a:moveTo>
                  <a:pt x="0" y="0"/>
                </a:moveTo>
                <a:lnTo>
                  <a:pt x="209550" y="0"/>
                </a:lnTo>
                <a:lnTo>
                  <a:pt x="209550" y="15875"/>
                </a:lnTo>
                <a:lnTo>
                  <a:pt x="301625" y="15875"/>
                </a:lnTo>
                <a:lnTo>
                  <a:pt x="301625" y="38100"/>
                </a:lnTo>
                <a:lnTo>
                  <a:pt x="409575" y="38100"/>
                </a:lnTo>
                <a:lnTo>
                  <a:pt x="409575" y="63500"/>
                </a:lnTo>
                <a:lnTo>
                  <a:pt x="565150" y="63500"/>
                </a:lnTo>
                <a:lnTo>
                  <a:pt x="565150" y="73025"/>
                </a:lnTo>
                <a:lnTo>
                  <a:pt x="584200" y="73025"/>
                </a:lnTo>
                <a:lnTo>
                  <a:pt x="584200" y="98425"/>
                </a:lnTo>
                <a:lnTo>
                  <a:pt x="711200" y="98425"/>
                </a:lnTo>
                <a:lnTo>
                  <a:pt x="711200" y="107950"/>
                </a:lnTo>
                <a:lnTo>
                  <a:pt x="749300" y="107950"/>
                </a:lnTo>
                <a:lnTo>
                  <a:pt x="749300" y="127000"/>
                </a:lnTo>
                <a:lnTo>
                  <a:pt x="768350" y="127000"/>
                </a:lnTo>
                <a:lnTo>
                  <a:pt x="768350" y="146050"/>
                </a:lnTo>
                <a:lnTo>
                  <a:pt x="908050" y="146050"/>
                </a:lnTo>
                <a:lnTo>
                  <a:pt x="908050" y="171450"/>
                </a:lnTo>
                <a:lnTo>
                  <a:pt x="936625" y="171450"/>
                </a:lnTo>
                <a:lnTo>
                  <a:pt x="936625" y="184150"/>
                </a:lnTo>
                <a:lnTo>
                  <a:pt x="1063625" y="184150"/>
                </a:lnTo>
                <a:lnTo>
                  <a:pt x="1063625" y="200025"/>
                </a:lnTo>
                <a:lnTo>
                  <a:pt x="1101725" y="200025"/>
                </a:lnTo>
                <a:lnTo>
                  <a:pt x="1101725" y="222250"/>
                </a:lnTo>
                <a:lnTo>
                  <a:pt x="1158875" y="222250"/>
                </a:lnTo>
                <a:lnTo>
                  <a:pt x="1158875" y="231775"/>
                </a:lnTo>
                <a:lnTo>
                  <a:pt x="1241425" y="231775"/>
                </a:lnTo>
                <a:lnTo>
                  <a:pt x="1241425" y="247650"/>
                </a:lnTo>
                <a:lnTo>
                  <a:pt x="1298575" y="247650"/>
                </a:lnTo>
                <a:lnTo>
                  <a:pt x="1298575" y="257175"/>
                </a:lnTo>
                <a:lnTo>
                  <a:pt x="1333500" y="257175"/>
                </a:lnTo>
                <a:lnTo>
                  <a:pt x="1333500" y="279400"/>
                </a:lnTo>
                <a:lnTo>
                  <a:pt x="1368425" y="279400"/>
                </a:lnTo>
                <a:lnTo>
                  <a:pt x="1368425" y="304800"/>
                </a:lnTo>
                <a:lnTo>
                  <a:pt x="1422400" y="304800"/>
                </a:lnTo>
                <a:lnTo>
                  <a:pt x="1422400" y="342900"/>
                </a:lnTo>
                <a:lnTo>
                  <a:pt x="1619250" y="342900"/>
                </a:lnTo>
                <a:lnTo>
                  <a:pt x="1628775" y="352425"/>
                </a:lnTo>
                <a:lnTo>
                  <a:pt x="1685925" y="352425"/>
                </a:lnTo>
                <a:lnTo>
                  <a:pt x="1685925" y="374650"/>
                </a:lnTo>
                <a:lnTo>
                  <a:pt x="1704975" y="374650"/>
                </a:lnTo>
                <a:lnTo>
                  <a:pt x="1704975" y="403225"/>
                </a:lnTo>
                <a:lnTo>
                  <a:pt x="1730375" y="403225"/>
                </a:lnTo>
                <a:lnTo>
                  <a:pt x="1730375" y="422275"/>
                </a:lnTo>
                <a:lnTo>
                  <a:pt x="1952625" y="422275"/>
                </a:lnTo>
                <a:lnTo>
                  <a:pt x="1952625" y="434975"/>
                </a:lnTo>
                <a:lnTo>
                  <a:pt x="1971675" y="434975"/>
                </a:lnTo>
                <a:lnTo>
                  <a:pt x="1971675" y="450850"/>
                </a:lnTo>
                <a:lnTo>
                  <a:pt x="2079625" y="450850"/>
                </a:lnTo>
                <a:lnTo>
                  <a:pt x="2079625" y="466725"/>
                </a:lnTo>
                <a:lnTo>
                  <a:pt x="2105025" y="466725"/>
                </a:lnTo>
                <a:lnTo>
                  <a:pt x="2105025" y="476250"/>
                </a:lnTo>
                <a:lnTo>
                  <a:pt x="2406650" y="476250"/>
                </a:lnTo>
                <a:lnTo>
                  <a:pt x="2406650" y="495300"/>
                </a:lnTo>
                <a:lnTo>
                  <a:pt x="2444750" y="495300"/>
                </a:lnTo>
                <a:lnTo>
                  <a:pt x="2444750" y="511175"/>
                </a:lnTo>
                <a:lnTo>
                  <a:pt x="2466975" y="511175"/>
                </a:lnTo>
                <a:lnTo>
                  <a:pt x="2466975" y="530225"/>
                </a:lnTo>
                <a:lnTo>
                  <a:pt x="2536825" y="530225"/>
                </a:lnTo>
                <a:lnTo>
                  <a:pt x="2536825" y="546100"/>
                </a:lnTo>
                <a:lnTo>
                  <a:pt x="2613025" y="546100"/>
                </a:lnTo>
                <a:lnTo>
                  <a:pt x="2613025" y="558800"/>
                </a:lnTo>
                <a:lnTo>
                  <a:pt x="2625725" y="558800"/>
                </a:lnTo>
                <a:lnTo>
                  <a:pt x="2625725" y="590550"/>
                </a:lnTo>
                <a:lnTo>
                  <a:pt x="2638425" y="590550"/>
                </a:lnTo>
                <a:lnTo>
                  <a:pt x="2638425" y="603250"/>
                </a:lnTo>
                <a:lnTo>
                  <a:pt x="2660650" y="603250"/>
                </a:lnTo>
                <a:lnTo>
                  <a:pt x="2660650" y="615950"/>
                </a:lnTo>
                <a:lnTo>
                  <a:pt x="2727325" y="615950"/>
                </a:lnTo>
                <a:lnTo>
                  <a:pt x="2727325" y="631825"/>
                </a:lnTo>
                <a:lnTo>
                  <a:pt x="2765425" y="631825"/>
                </a:lnTo>
                <a:lnTo>
                  <a:pt x="2765425" y="657225"/>
                </a:lnTo>
                <a:lnTo>
                  <a:pt x="2784475" y="657225"/>
                </a:lnTo>
                <a:lnTo>
                  <a:pt x="2784475" y="669925"/>
                </a:lnTo>
                <a:lnTo>
                  <a:pt x="2927350" y="669925"/>
                </a:lnTo>
                <a:lnTo>
                  <a:pt x="2927350" y="685800"/>
                </a:lnTo>
                <a:lnTo>
                  <a:pt x="3035300" y="685800"/>
                </a:lnTo>
                <a:lnTo>
                  <a:pt x="3035300" y="701675"/>
                </a:lnTo>
                <a:lnTo>
                  <a:pt x="3136900" y="701675"/>
                </a:lnTo>
                <a:lnTo>
                  <a:pt x="3136900" y="765175"/>
                </a:lnTo>
                <a:lnTo>
                  <a:pt x="3190875" y="765175"/>
                </a:lnTo>
                <a:lnTo>
                  <a:pt x="3190875" y="787400"/>
                </a:lnTo>
                <a:lnTo>
                  <a:pt x="3403600" y="787400"/>
                </a:lnTo>
                <a:lnTo>
                  <a:pt x="3403600" y="815975"/>
                </a:lnTo>
                <a:lnTo>
                  <a:pt x="3689350" y="815975"/>
                </a:lnTo>
                <a:lnTo>
                  <a:pt x="3689350" y="847725"/>
                </a:lnTo>
                <a:lnTo>
                  <a:pt x="3816350" y="847725"/>
                </a:lnTo>
                <a:lnTo>
                  <a:pt x="3816350" y="889000"/>
                </a:lnTo>
                <a:lnTo>
                  <a:pt x="4079875" y="889000"/>
                </a:lnTo>
                <a:lnTo>
                  <a:pt x="4079875" y="1022350"/>
                </a:lnTo>
                <a:lnTo>
                  <a:pt x="4181475" y="102235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25" name="TextBox 424">
            <a:extLst>
              <a:ext uri="{FF2B5EF4-FFF2-40B4-BE49-F238E27FC236}">
                <a16:creationId xmlns:a16="http://schemas.microsoft.com/office/drawing/2014/main" id="{238628C8-6B10-B36F-28DE-B17B0B4E8EE5}"/>
              </a:ext>
            </a:extLst>
          </p:cNvPr>
          <p:cNvSpPr txBox="1"/>
          <p:nvPr/>
        </p:nvSpPr>
        <p:spPr bwMode="auto">
          <a:xfrm>
            <a:off x="7430250" y="5306332"/>
            <a:ext cx="1056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Censored</a:t>
            </a:r>
          </a:p>
        </p:txBody>
      </p:sp>
      <p:grpSp>
        <p:nvGrpSpPr>
          <p:cNvPr id="426" name="Group 425">
            <a:extLst>
              <a:ext uri="{FF2B5EF4-FFF2-40B4-BE49-F238E27FC236}">
                <a16:creationId xmlns:a16="http://schemas.microsoft.com/office/drawing/2014/main" id="{1F3B884A-D91D-EB6E-77D5-5938766FD540}"/>
              </a:ext>
            </a:extLst>
          </p:cNvPr>
          <p:cNvGrpSpPr/>
          <p:nvPr/>
        </p:nvGrpSpPr>
        <p:grpSpPr>
          <a:xfrm>
            <a:off x="7371465" y="5401186"/>
            <a:ext cx="124011" cy="110757"/>
            <a:chOff x="11918110" y="2262848"/>
            <a:chExt cx="124011" cy="124011"/>
          </a:xfrm>
        </p:grpSpPr>
        <p:cxnSp>
          <p:nvCxnSpPr>
            <p:cNvPr id="427" name="Straight Connector 426">
              <a:extLst>
                <a:ext uri="{FF2B5EF4-FFF2-40B4-BE49-F238E27FC236}">
                  <a16:creationId xmlns:a16="http://schemas.microsoft.com/office/drawing/2014/main" id="{AE903931-613F-D742-2E99-B345DA91A3C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id="{51988AFD-E1F6-5BD1-84E2-7959FEB06262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>
                  <a:lumMod val="90000"/>
                  <a:lumOff val="1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29" name="TextBox 428">
            <a:extLst>
              <a:ext uri="{FF2B5EF4-FFF2-40B4-BE49-F238E27FC236}">
                <a16:creationId xmlns:a16="http://schemas.microsoft.com/office/drawing/2014/main" id="{05D54367-8642-1D1C-E6AD-090B08E30774}"/>
              </a:ext>
            </a:extLst>
          </p:cNvPr>
          <p:cNvSpPr txBox="1"/>
          <p:nvPr/>
        </p:nvSpPr>
        <p:spPr bwMode="auto">
          <a:xfrm>
            <a:off x="8415703" y="4112964"/>
            <a:ext cx="73930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83.4%</a:t>
            </a:r>
          </a:p>
        </p:txBody>
      </p:sp>
      <p:sp>
        <p:nvSpPr>
          <p:cNvPr id="430" name="TextBox 429">
            <a:extLst>
              <a:ext uri="{FF2B5EF4-FFF2-40B4-BE49-F238E27FC236}">
                <a16:creationId xmlns:a16="http://schemas.microsoft.com/office/drawing/2014/main" id="{3BCB6493-FE19-B900-953D-9DE0B9BEBEA3}"/>
              </a:ext>
            </a:extLst>
          </p:cNvPr>
          <p:cNvSpPr txBox="1"/>
          <p:nvPr/>
        </p:nvSpPr>
        <p:spPr bwMode="auto">
          <a:xfrm>
            <a:off x="9605128" y="4370146"/>
            <a:ext cx="7232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64.7%</a:t>
            </a:r>
          </a:p>
        </p:txBody>
      </p:sp>
      <p:sp>
        <p:nvSpPr>
          <p:cNvPr id="431" name="TextBox 430">
            <a:extLst>
              <a:ext uri="{FF2B5EF4-FFF2-40B4-BE49-F238E27FC236}">
                <a16:creationId xmlns:a16="http://schemas.microsoft.com/office/drawing/2014/main" id="{C864B7F4-C8AD-A1C1-7662-8E24DD0CE21B}"/>
              </a:ext>
            </a:extLst>
          </p:cNvPr>
          <p:cNvSpPr txBox="1"/>
          <p:nvPr/>
        </p:nvSpPr>
        <p:spPr bwMode="auto">
          <a:xfrm>
            <a:off x="9883289" y="3978205"/>
            <a:ext cx="19864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Median OS (95% CI)</a:t>
            </a:r>
            <a:b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15.6 Mo (13.1-19.0)</a:t>
            </a:r>
          </a:p>
        </p:txBody>
      </p:sp>
    </p:spTree>
    <p:extLst>
      <p:ext uri="{BB962C8B-B14F-4D97-AF65-F5344CB8AC3E}">
        <p14:creationId xmlns:p14="http://schemas.microsoft.com/office/powerpoint/2010/main" val="2240415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26151-96DE-71B8-CC8F-8D15C9CE0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Pooled Analysis TROPION-Lung01 and TROPION-Lung05: Safety in</a:t>
            </a:r>
            <a:r>
              <a:rPr lang="en-US" i="1"/>
              <a:t> EGFR-</a:t>
            </a:r>
            <a:r>
              <a:rPr lang="en-US"/>
              <a:t>Mutated Adv NSCLC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2910A72-537A-144F-512D-21F9611B579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Ahn. ESMO Asia 2024. </a:t>
            </a:r>
            <a:r>
              <a:rPr lang="en-US" altLang="en-US" dirty="0"/>
              <a:t>Abstr</a:t>
            </a:r>
            <a:r>
              <a:rPr lang="en-US" altLang="en-US"/>
              <a:t> LBA7. Ahn. JTO. 2025;20:1669.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EDC3BF59-C47E-11CA-9FF2-7D3230F556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483880"/>
              </p:ext>
            </p:extLst>
          </p:nvPr>
        </p:nvGraphicFramePr>
        <p:xfrm>
          <a:off x="353645" y="1527088"/>
          <a:ext cx="5222919" cy="4572064"/>
        </p:xfrm>
        <a:graphic>
          <a:graphicData uri="http://schemas.openxmlformats.org/drawingml/2006/table">
            <a:tbl>
              <a:tblPr/>
              <a:tblGrid>
                <a:gridCol w="3133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AEs,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EGFR</a:t>
                      </a: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 Pool (n = 117)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Any TRAE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111 (95)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TRAE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(23)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 associated with dose reduction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(22)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 associated with dose delay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(23)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29952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 associated with tx discontinuation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78499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 associated with death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 (0)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606051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TRAE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94385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AEs of Special Interest,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EGFR</a:t>
                      </a: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 Pool (n = 117)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44686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Stomatitis or oral mucositis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81 (69)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11 (9)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29729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Ocular surface events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38 (32)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3 (3)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84340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Adjudicated drug-related ILD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5 (4)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 (1)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944913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833541F-C6F8-FA0C-0086-9E9EE24D6F48}"/>
              </a:ext>
            </a:extLst>
          </p:cNvPr>
          <p:cNvSpPr txBox="1"/>
          <p:nvPr/>
        </p:nvSpPr>
        <p:spPr bwMode="auto">
          <a:xfrm>
            <a:off x="5994400" y="4943771"/>
            <a:ext cx="5976938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67% of patients in the </a:t>
            </a:r>
            <a:r>
              <a:rPr lang="en-US" sz="1400" b="0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sz="1400" b="0">
                <a:latin typeface="Poppins" pitchFamily="2" charset="77"/>
                <a:cs typeface="Poppins" pitchFamily="2" charset="77"/>
              </a:rPr>
              <a:t>m pool had absent or clinically asymptomatic/mild stomatitis; 33% had stomatitis/oral mucositis that required clinical intervention</a:t>
            </a:r>
          </a:p>
          <a:p>
            <a:pPr marL="285750" indent="-28575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Stomatitis/oral mucositis led to dose reductions in 14% and dose delay in 8% of patients in </a:t>
            </a:r>
            <a:r>
              <a:rPr lang="en-US" sz="1400" b="0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sz="1400" b="0">
                <a:latin typeface="Poppins" pitchFamily="2" charset="77"/>
                <a:cs typeface="Poppins" pitchFamily="2" charset="77"/>
              </a:rPr>
              <a:t>m pool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628C02-19D5-B6C7-9B75-BDF659457029}"/>
              </a:ext>
            </a:extLst>
          </p:cNvPr>
          <p:cNvSpPr txBox="1"/>
          <p:nvPr/>
        </p:nvSpPr>
        <p:spPr bwMode="auto">
          <a:xfrm>
            <a:off x="7735377" y="1369792"/>
            <a:ext cx="35782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1">
                <a:latin typeface="Poppins" pitchFamily="2" charset="77"/>
                <a:cs typeface="Poppins" pitchFamily="2" charset="77"/>
              </a:rPr>
              <a:t>TRAEs in </a:t>
            </a:r>
            <a:r>
              <a:rPr lang="en-US" b="1" i="1">
                <a:latin typeface="Poppins" pitchFamily="2" charset="77"/>
                <a:cs typeface="Poppins" pitchFamily="2" charset="77"/>
              </a:rPr>
              <a:t>EGFR</a:t>
            </a:r>
            <a:r>
              <a:rPr lang="en-US" b="1">
                <a:latin typeface="Poppins" pitchFamily="2" charset="77"/>
                <a:cs typeface="Poppins" pitchFamily="2" charset="77"/>
              </a:rPr>
              <a:t>m Pool (n = 117)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DD0620-10E2-311E-9828-5394FFB6E129}"/>
              </a:ext>
            </a:extLst>
          </p:cNvPr>
          <p:cNvSpPr txBox="1"/>
          <p:nvPr/>
        </p:nvSpPr>
        <p:spPr bwMode="auto">
          <a:xfrm>
            <a:off x="10644711" y="3592308"/>
            <a:ext cx="10390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Grade 1/2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Grade ≥3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F590AC-13E7-4F8B-780D-BC4EE74184AE}"/>
              </a:ext>
            </a:extLst>
          </p:cNvPr>
          <p:cNvSpPr/>
          <p:nvPr/>
        </p:nvSpPr>
        <p:spPr bwMode="auto">
          <a:xfrm>
            <a:off x="10482140" y="3630240"/>
            <a:ext cx="182880" cy="18288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CD91A7-7EFE-F7C7-04A8-52C5B55F3D25}"/>
              </a:ext>
            </a:extLst>
          </p:cNvPr>
          <p:cNvSpPr/>
          <p:nvPr/>
        </p:nvSpPr>
        <p:spPr bwMode="auto">
          <a:xfrm>
            <a:off x="10482140" y="3836026"/>
            <a:ext cx="182880" cy="18288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E99A18-AFC1-55F4-5E26-3F6845EE2055}"/>
              </a:ext>
            </a:extLst>
          </p:cNvPr>
          <p:cNvSpPr txBox="1"/>
          <p:nvPr/>
        </p:nvSpPr>
        <p:spPr bwMode="auto">
          <a:xfrm>
            <a:off x="9071258" y="4595328"/>
            <a:ext cx="12394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Patients(%)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807BC6C-5FED-5A32-5712-FE0FA375E1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0283339"/>
              </p:ext>
            </p:extLst>
          </p:nvPr>
        </p:nvGraphicFramePr>
        <p:xfrm>
          <a:off x="5664200" y="1733929"/>
          <a:ext cx="6420488" cy="2963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300146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7FF58-ACE1-CC18-A312-B9D03CEFF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0B11F55-F945-A5CC-50A5-A08379C572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/>
              <a:t>TROPION-Lung02</a:t>
            </a:r>
            <a:r>
              <a:rPr lang="en-US"/>
              <a:t>: Phase I Study of </a:t>
            </a:r>
            <a:r>
              <a:rPr lang="en-US" altLang="en-US"/>
              <a:t>Dato-</a:t>
            </a:r>
            <a:r>
              <a:rPr lang="en-US" altLang="en-US" dirty="0"/>
              <a:t>DXd</a:t>
            </a:r>
            <a:r>
              <a:rPr lang="en-US" altLang="en-US"/>
              <a:t> </a:t>
            </a:r>
            <a:br>
              <a:rPr lang="en-US" altLang="en-US"/>
            </a:br>
            <a:r>
              <a:rPr lang="en-US" altLang="en-US"/>
              <a:t>+ </a:t>
            </a:r>
            <a:r>
              <a:rPr lang="en-US" altLang="en-US" dirty="0"/>
              <a:t>Pembro</a:t>
            </a:r>
            <a:r>
              <a:rPr lang="en-US" altLang="en-US"/>
              <a:t> ± Platinum CT in Advanced NSCLC 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AA47CD47-7F55-3293-C900-70CC32504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462773"/>
            <a:ext cx="4448219" cy="4754880"/>
          </a:xfrm>
        </p:spPr>
        <p:txBody>
          <a:bodyPr/>
          <a:lstStyle/>
          <a:p>
            <a:r>
              <a:rPr lang="en-US" sz="1800"/>
              <a:t>Multicenter, open-label phase </a:t>
            </a:r>
            <a:r>
              <a:rPr lang="en-US" sz="1800" dirty="0"/>
              <a:t>Ib</a:t>
            </a:r>
            <a:r>
              <a:rPr lang="en-US" sz="1800"/>
              <a:t> study (data cut-off: April 29, 2024)</a:t>
            </a:r>
            <a:br>
              <a:rPr lang="en-US" sz="1800"/>
            </a:br>
            <a:br>
              <a:rPr lang="en-US" sz="1800"/>
            </a:br>
            <a:br>
              <a:rPr lang="en-US" sz="1800"/>
            </a:br>
            <a:br>
              <a:rPr lang="en-US" sz="1800"/>
            </a:br>
            <a:br>
              <a:rPr lang="en-US" sz="1800"/>
            </a:br>
            <a:br>
              <a:rPr lang="en-US" sz="1800"/>
            </a:br>
            <a:br>
              <a:rPr lang="en-US" sz="1800"/>
            </a:br>
            <a:br>
              <a:rPr lang="en-US" sz="1800"/>
            </a:br>
            <a:endParaRPr lang="en-US" sz="1800"/>
          </a:p>
          <a:p>
            <a:pPr>
              <a:spcBef>
                <a:spcPts val="3600"/>
              </a:spcBef>
              <a:spcAft>
                <a:spcPts val="0"/>
              </a:spcAft>
            </a:pPr>
            <a:r>
              <a:rPr lang="en-US" sz="1800" b="1" kern="0"/>
              <a:t>Primary objectives:</a:t>
            </a:r>
            <a:r>
              <a:rPr lang="en-US" sz="1800" kern="0"/>
              <a:t> safety and tolerability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1800" b="1" kern="0"/>
              <a:t>Secondary objectives:</a:t>
            </a:r>
            <a:r>
              <a:rPr lang="en-US" sz="1800" kern="0"/>
              <a:t> efficacy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1800" kern="0"/>
              <a:t>Exploratory retrospective testing of outcomes based on TROP2 biomarker analyses</a:t>
            </a:r>
            <a:endParaRPr lang="en-US" sz="1800"/>
          </a:p>
          <a:p>
            <a:pPr marL="0" indent="0">
              <a:buNone/>
            </a:pPr>
            <a:endParaRPr lang="en-US" sz="1800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877C2369-D389-F9F6-7EC2-2AFA8BED6A1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Levy. ASCO 2025. </a:t>
            </a:r>
            <a:r>
              <a:rPr lang="en-US" altLang="en-US" dirty="0"/>
              <a:t>Abstr</a:t>
            </a:r>
            <a:r>
              <a:rPr lang="en-US" altLang="en-US"/>
              <a:t> 8501. NCT04526691.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7AD0097-0007-7B74-AF91-BFE1D2AB670A}"/>
              </a:ext>
            </a:extLst>
          </p:cNvPr>
          <p:cNvGrpSpPr/>
          <p:nvPr/>
        </p:nvGrpSpPr>
        <p:grpSpPr>
          <a:xfrm>
            <a:off x="733345" y="1795260"/>
            <a:ext cx="11237993" cy="4344749"/>
            <a:chOff x="405489" y="1693966"/>
            <a:chExt cx="9751664" cy="4344749"/>
          </a:xfrm>
        </p:grpSpPr>
        <p:sp>
          <p:nvSpPr>
            <p:cNvPr id="3" name="Rectangle 46">
              <a:extLst>
                <a:ext uri="{FF2B5EF4-FFF2-40B4-BE49-F238E27FC236}">
                  <a16:creationId xmlns:a16="http://schemas.microsoft.com/office/drawing/2014/main" id="{66C37BA9-343E-1216-E8E4-4A26085E10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1817240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1 (n = 2)</a:t>
              </a:r>
            </a:p>
          </p:txBody>
        </p:sp>
        <p:sp>
          <p:nvSpPr>
            <p:cNvPr id="4" name="Rectangle 49">
              <a:extLst>
                <a:ext uri="{FF2B5EF4-FFF2-40B4-BE49-F238E27FC236}">
                  <a16:creationId xmlns:a16="http://schemas.microsoft.com/office/drawing/2014/main" id="{6B1C0E50-8A07-9506-EAAF-DE89FB03B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1693966"/>
              <a:ext cx="3862430" cy="54864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</a:t>
              </a:r>
              <a:r>
                <a:rPr lang="en-US" altLang="en-US" sz="1600" b="1" err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DXd</a:t>
              </a: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4 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</a:t>
              </a:r>
            </a:p>
          </p:txBody>
        </p:sp>
        <p:sp>
          <p:nvSpPr>
            <p:cNvPr id="5" name="Rectangle 46">
              <a:extLst>
                <a:ext uri="{FF2B5EF4-FFF2-40B4-BE49-F238E27FC236}">
                  <a16:creationId xmlns:a16="http://schemas.microsoft.com/office/drawing/2014/main" id="{588D0F5C-1A28-B174-35AD-42ADECC336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2430216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2 (n = 40)</a:t>
              </a:r>
            </a:p>
          </p:txBody>
        </p:sp>
        <p:sp>
          <p:nvSpPr>
            <p:cNvPr id="6" name="Rectangle 46">
              <a:extLst>
                <a:ext uri="{FF2B5EF4-FFF2-40B4-BE49-F238E27FC236}">
                  <a16:creationId xmlns:a16="http://schemas.microsoft.com/office/drawing/2014/main" id="{39375218-4563-F9FB-E448-D9C086C077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3096273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3 (n = 14)</a:t>
              </a:r>
            </a:p>
          </p:txBody>
        </p:sp>
        <p:sp>
          <p:nvSpPr>
            <p:cNvPr id="7" name="Rectangle 49">
              <a:extLst>
                <a:ext uri="{FF2B5EF4-FFF2-40B4-BE49-F238E27FC236}">
                  <a16:creationId xmlns:a16="http://schemas.microsoft.com/office/drawing/2014/main" id="{84B2D655-0238-C64A-571A-20EA42C75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2325768"/>
              <a:ext cx="3862430" cy="48175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</a:t>
              </a:r>
              <a:r>
                <a:rPr lang="en-US" altLang="en-US" sz="1600" b="1" err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DXd</a:t>
              </a: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6 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</a:t>
              </a:r>
            </a:p>
          </p:txBody>
        </p:sp>
        <p:sp>
          <p:nvSpPr>
            <p:cNvPr id="8" name="Rectangle 49">
              <a:extLst>
                <a:ext uri="{FF2B5EF4-FFF2-40B4-BE49-F238E27FC236}">
                  <a16:creationId xmlns:a16="http://schemas.microsoft.com/office/drawing/2014/main" id="{17768015-CE69-CBC2-B59C-1252231B54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2888283"/>
              <a:ext cx="3862430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Dato-DXd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4 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Carboplatin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AUC 5</a:t>
              </a:r>
            </a:p>
          </p:txBody>
        </p:sp>
        <p:sp>
          <p:nvSpPr>
            <p:cNvPr id="9" name="Rectangle 46">
              <a:extLst>
                <a:ext uri="{FF2B5EF4-FFF2-40B4-BE49-F238E27FC236}">
                  <a16:creationId xmlns:a16="http://schemas.microsoft.com/office/drawing/2014/main" id="{9F9995D4-11E3-A19C-FEFD-5989E2D32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3884577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4 (n = 26)</a:t>
              </a:r>
            </a:p>
          </p:txBody>
        </p:sp>
        <p:sp>
          <p:nvSpPr>
            <p:cNvPr id="10" name="Rectangle 49">
              <a:extLst>
                <a:ext uri="{FF2B5EF4-FFF2-40B4-BE49-F238E27FC236}">
                  <a16:creationId xmlns:a16="http://schemas.microsoft.com/office/drawing/2014/main" id="{71F3B9D0-8C55-7D30-B65C-2FB03571A3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3694893"/>
              <a:ext cx="3862430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Dato-DXd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6 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Carboplatin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AUC 5</a:t>
              </a:r>
            </a:p>
          </p:txBody>
        </p:sp>
        <p:sp>
          <p:nvSpPr>
            <p:cNvPr id="11" name="Rectangle 46">
              <a:extLst>
                <a:ext uri="{FF2B5EF4-FFF2-40B4-BE49-F238E27FC236}">
                  <a16:creationId xmlns:a16="http://schemas.microsoft.com/office/drawing/2014/main" id="{1D7EC8DB-5646-577B-730D-2080175735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4682138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5 (n = 8)</a:t>
              </a:r>
            </a:p>
          </p:txBody>
        </p:sp>
        <p:sp>
          <p:nvSpPr>
            <p:cNvPr id="12" name="Rectangle 49">
              <a:extLst>
                <a:ext uri="{FF2B5EF4-FFF2-40B4-BE49-F238E27FC236}">
                  <a16:creationId xmlns:a16="http://schemas.microsoft.com/office/drawing/2014/main" id="{AB8B7F93-491C-C4F4-860A-C69278876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4501044"/>
              <a:ext cx="3862430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Dato-DXd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4 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Cisplatin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75 mg/m</a:t>
              </a:r>
              <a:r>
                <a:rPr lang="en-US" altLang="en-US" sz="1600" b="0" baseline="300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13" name="Rectangle 46">
              <a:extLst>
                <a:ext uri="{FF2B5EF4-FFF2-40B4-BE49-F238E27FC236}">
                  <a16:creationId xmlns:a16="http://schemas.microsoft.com/office/drawing/2014/main" id="{BE7A2C03-7F6A-65C6-9DCD-7ED96FFD4E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8563" y="5488289"/>
              <a:ext cx="216075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800" b="0">
                  <a:solidFill>
                    <a:schemeClr val="tx1"/>
                  </a:solidFill>
                  <a:latin typeface="Poppins" pitchFamily="2" charset="77"/>
                  <a:cs typeface="Poppins" pitchFamily="2" charset="77"/>
                </a:rPr>
                <a:t>Cohort 6 (n = 6)</a:t>
              </a:r>
            </a:p>
          </p:txBody>
        </p:sp>
        <p:sp>
          <p:nvSpPr>
            <p:cNvPr id="14" name="Rectangle 49">
              <a:extLst>
                <a:ext uri="{FF2B5EF4-FFF2-40B4-BE49-F238E27FC236}">
                  <a16:creationId xmlns:a16="http://schemas.microsoft.com/office/drawing/2014/main" id="{F3975993-21F8-6E72-2EFC-834BC3A97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723" y="5307195"/>
              <a:ext cx="3862430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Dato-DXd 6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mg/kg IV Q3W +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Pembrolizumab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200 mg IV Q3W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+</a:t>
              </a:r>
              <a:endParaRPr lang="en-US" altLang="en-US" sz="16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endParaRP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600" b="1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Cisplatin</a:t>
              </a:r>
              <a:r>
                <a:rPr lang="en-US" altLang="en-US" sz="16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 </a:t>
              </a:r>
              <a:r>
                <a:rPr lang="en-US" altLang="en-US" sz="1600" b="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75 mg/m</a:t>
              </a:r>
              <a:r>
                <a:rPr lang="en-US" altLang="en-US" sz="1600" b="0" baseline="30000">
                  <a:solidFill>
                    <a:schemeClr val="bg2"/>
                  </a:solidFill>
                  <a:latin typeface="Poppins" pitchFamily="2" charset="77"/>
                  <a:cs typeface="Poppins" pitchFamily="2" charset="77"/>
                </a:rPr>
                <a:t>2</a:t>
              </a:r>
            </a:p>
          </p:txBody>
        </p:sp>
        <p:sp>
          <p:nvSpPr>
            <p:cNvPr id="15" name="Left Brace 14">
              <a:extLst>
                <a:ext uri="{FF2B5EF4-FFF2-40B4-BE49-F238E27FC236}">
                  <a16:creationId xmlns:a16="http://schemas.microsoft.com/office/drawing/2014/main" id="{EEB69902-DA9C-FAAA-F602-CAE7788F6A1A}"/>
                </a:ext>
              </a:extLst>
            </p:cNvPr>
            <p:cNvSpPr/>
            <p:nvPr/>
          </p:nvSpPr>
          <p:spPr bwMode="auto">
            <a:xfrm>
              <a:off x="4105473" y="1836382"/>
              <a:ext cx="245537" cy="4029200"/>
            </a:xfrm>
            <a:prstGeom prst="leftBrace">
              <a:avLst>
                <a:gd name="adj1" fmla="val 8333"/>
                <a:gd name="adj2" fmla="val 32608"/>
              </a:avLst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84404F5-9FED-88F0-D740-5DA398D2ACEB}"/>
                </a:ext>
              </a:extLst>
            </p:cNvPr>
            <p:cNvCxnSpPr/>
            <p:nvPr/>
          </p:nvCxnSpPr>
          <p:spPr bwMode="auto">
            <a:xfrm>
              <a:off x="3694129" y="3156068"/>
              <a:ext cx="264495" cy="0"/>
            </a:xfrm>
            <a:prstGeom prst="straightConnector1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73E8918-0FDA-FDD7-40E0-BA1455401F24}"/>
                </a:ext>
              </a:extLst>
            </p:cNvPr>
            <p:cNvSpPr txBox="1"/>
            <p:nvPr/>
          </p:nvSpPr>
          <p:spPr bwMode="auto">
            <a:xfrm>
              <a:off x="405489" y="3677351"/>
              <a:ext cx="349354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Poppins" pitchFamily="2" charset="77"/>
                  <a:cs typeface="Poppins" pitchFamily="2" charset="77"/>
                </a:rPr>
                <a:t>*</a:t>
              </a:r>
              <a:r>
                <a:rPr lang="en-US" sz="1400" b="0" i="1">
                  <a:latin typeface="Poppins" pitchFamily="2" charset="77"/>
                  <a:cs typeface="Poppins" pitchFamily="2" charset="77"/>
                </a:rPr>
                <a:t>EGFR, ALK, ROS1, NTRK, BRAF, RET, </a:t>
              </a:r>
              <a:r>
                <a:rPr lang="en-US" sz="1400" b="0">
                  <a:latin typeface="Poppins" pitchFamily="2" charset="77"/>
                  <a:cs typeface="Poppins" pitchFamily="2" charset="77"/>
                </a:rPr>
                <a:t>or</a:t>
              </a:r>
              <a:r>
                <a:rPr lang="en-US" sz="1400" b="0" i="1">
                  <a:latin typeface="Poppins" pitchFamily="2" charset="77"/>
                  <a:cs typeface="Poppins" pitchFamily="2" charset="77"/>
                </a:rPr>
                <a:t> MET.</a:t>
              </a:r>
            </a:p>
          </p:txBody>
        </p: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48C2F19-F9CB-70A3-A73E-0ED79417DAE9}"/>
              </a:ext>
            </a:extLst>
          </p:cNvPr>
          <p:cNvCxnSpPr>
            <a:cxnSpLocks/>
          </p:cNvCxnSpPr>
          <p:nvPr/>
        </p:nvCxnSpPr>
        <p:spPr bwMode="auto">
          <a:xfrm>
            <a:off x="4779169" y="1866062"/>
            <a:ext cx="2386012" cy="0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10D7CE74-A182-9F0F-F2E9-175C175434DF}"/>
              </a:ext>
            </a:extLst>
          </p:cNvPr>
          <p:cNvSpPr txBox="1"/>
          <p:nvPr/>
        </p:nvSpPr>
        <p:spPr bwMode="auto">
          <a:xfrm>
            <a:off x="4613124" y="1490326"/>
            <a:ext cx="278456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600" b="1">
                <a:latin typeface="Poppins" pitchFamily="2" charset="77"/>
                <a:cs typeface="Poppins" pitchFamily="2" charset="77"/>
              </a:rPr>
              <a:t>First-line Patients Only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222699E-24AF-4FC3-E9D3-CEE0DF0692E3}"/>
              </a:ext>
            </a:extLst>
          </p:cNvPr>
          <p:cNvSpPr txBox="1"/>
          <p:nvPr/>
        </p:nvSpPr>
        <p:spPr>
          <a:xfrm>
            <a:off x="889208" y="2294953"/>
            <a:ext cx="350947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en-US" sz="1400" b="0">
                <a:latin typeface="Poppins" pitchFamily="2" charset="77"/>
                <a:cs typeface="Poppins" pitchFamily="2" charset="77"/>
              </a:rPr>
              <a:t>Patients with advanced or metastatic NSCLC without actionable genomic alterations*; ≤1 line of </a:t>
            </a:r>
            <a:br>
              <a:rPr lang="en-GB" altLang="en-US" sz="1400" b="0">
                <a:latin typeface="Poppins" pitchFamily="2" charset="77"/>
                <a:cs typeface="Poppins" pitchFamily="2" charset="77"/>
              </a:rPr>
            </a:br>
            <a:r>
              <a:rPr lang="en-GB" altLang="en-US" sz="1400" b="0">
                <a:latin typeface="Poppins" pitchFamily="2" charset="77"/>
                <a:cs typeface="Poppins" pitchFamily="2" charset="77"/>
              </a:rPr>
              <a:t>plat-based CT (cohorts 1 and 2) or treatment-naive (cohort 2 [enrolled after June 30, 2022] and 3-6)</a:t>
            </a:r>
          </a:p>
        </p:txBody>
      </p:sp>
    </p:spTree>
    <p:extLst>
      <p:ext uri="{BB962C8B-B14F-4D97-AF65-F5344CB8AC3E}">
        <p14:creationId xmlns:p14="http://schemas.microsoft.com/office/powerpoint/2010/main" val="866665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E0FA0B-BADE-FD6A-32F4-1AB2597A8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C51174D-5B12-7537-FB79-3C08356B4E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/>
              <a:t>TROPION-Lung02</a:t>
            </a:r>
            <a:r>
              <a:rPr lang="en-US"/>
              <a:t>: Select TRAEs in ≥20% of First-line </a:t>
            </a:r>
            <a:r>
              <a:rPr lang="en-US" altLang="en-US"/>
              <a:t>Dato-</a:t>
            </a:r>
            <a:r>
              <a:rPr lang="en-US" altLang="en-US" dirty="0"/>
              <a:t>DXd</a:t>
            </a:r>
            <a:r>
              <a:rPr lang="en-US" altLang="en-US"/>
              <a:t> + </a:t>
            </a:r>
            <a:r>
              <a:rPr lang="en-US" altLang="en-US" dirty="0"/>
              <a:t>Pembro</a:t>
            </a:r>
            <a:r>
              <a:rPr lang="en-US" altLang="en-US"/>
              <a:t> ± Platinum 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C3950-9218-BEE6-6619-31A0CB3E826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Levy. ASCO 2025. </a:t>
            </a:r>
            <a:r>
              <a:rPr lang="en-US" altLang="en-US" dirty="0"/>
              <a:t>Abstr</a:t>
            </a:r>
            <a:r>
              <a:rPr lang="en-US" altLang="en-US"/>
              <a:t> 8501.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41FEE4-E17F-C09B-F8EF-04A4A8C68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915689"/>
              </p:ext>
            </p:extLst>
          </p:nvPr>
        </p:nvGraphicFramePr>
        <p:xfrm>
          <a:off x="231078" y="1603375"/>
          <a:ext cx="5682041" cy="3566336"/>
        </p:xfrm>
        <a:graphic>
          <a:graphicData uri="http://schemas.openxmlformats.org/drawingml/2006/table">
            <a:tbl>
              <a:tblPr/>
              <a:tblGrid>
                <a:gridCol w="2215033">
                  <a:extLst>
                    <a:ext uri="{9D8B030D-6E8A-4147-A177-3AD203B41FA5}">
                      <a16:colId xmlns:a16="http://schemas.microsoft.com/office/drawing/2014/main" val="972469571"/>
                    </a:ext>
                  </a:extLst>
                </a:gridCol>
                <a:gridCol w="866752">
                  <a:extLst>
                    <a:ext uri="{9D8B030D-6E8A-4147-A177-3AD203B41FA5}">
                      <a16:colId xmlns:a16="http://schemas.microsoft.com/office/drawing/2014/main" val="547480178"/>
                    </a:ext>
                  </a:extLst>
                </a:gridCol>
                <a:gridCol w="866752">
                  <a:extLst>
                    <a:ext uri="{9D8B030D-6E8A-4147-A177-3AD203B41FA5}">
                      <a16:colId xmlns:a16="http://schemas.microsoft.com/office/drawing/2014/main" val="632885533"/>
                    </a:ext>
                  </a:extLst>
                </a:gridCol>
                <a:gridCol w="866752">
                  <a:extLst>
                    <a:ext uri="{9D8B030D-6E8A-4147-A177-3AD203B41FA5}">
                      <a16:colId xmlns:a16="http://schemas.microsoft.com/office/drawing/2014/main" val="1858793826"/>
                    </a:ext>
                  </a:extLst>
                </a:gridCol>
                <a:gridCol w="866752">
                  <a:extLst>
                    <a:ext uri="{9D8B030D-6E8A-4147-A177-3AD203B41FA5}">
                      <a16:colId xmlns:a16="http://schemas.microsoft.com/office/drawing/2014/main" val="386345771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+ CT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13095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873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Stomatitis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7907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4542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Anemia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7455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Decreased appetite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43997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Pneumonitis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5325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Increased amylase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1640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3075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Alopecia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1846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Pruritus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30393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54A991D-958B-DFCB-0A3B-56347D1B0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628914"/>
              </p:ext>
            </p:extLst>
          </p:nvPr>
        </p:nvGraphicFramePr>
        <p:xfrm>
          <a:off x="6187282" y="1603375"/>
          <a:ext cx="5784057" cy="3170064"/>
        </p:xfrm>
        <a:graphic>
          <a:graphicData uri="http://schemas.openxmlformats.org/drawingml/2006/table">
            <a:tbl>
              <a:tblPr/>
              <a:tblGrid>
                <a:gridCol w="2261509">
                  <a:extLst>
                    <a:ext uri="{9D8B030D-6E8A-4147-A177-3AD203B41FA5}">
                      <a16:colId xmlns:a16="http://schemas.microsoft.com/office/drawing/2014/main" val="41649912"/>
                    </a:ext>
                  </a:extLst>
                </a:gridCol>
                <a:gridCol w="867734">
                  <a:extLst>
                    <a:ext uri="{9D8B030D-6E8A-4147-A177-3AD203B41FA5}">
                      <a16:colId xmlns:a16="http://schemas.microsoft.com/office/drawing/2014/main" val="680039407"/>
                    </a:ext>
                  </a:extLst>
                </a:gridCol>
                <a:gridCol w="884938">
                  <a:extLst>
                    <a:ext uri="{9D8B030D-6E8A-4147-A177-3AD203B41FA5}">
                      <a16:colId xmlns:a16="http://schemas.microsoft.com/office/drawing/2014/main" val="2616053004"/>
                    </a:ext>
                  </a:extLst>
                </a:gridCol>
                <a:gridCol w="884938">
                  <a:extLst>
                    <a:ext uri="{9D8B030D-6E8A-4147-A177-3AD203B41FA5}">
                      <a16:colId xmlns:a16="http://schemas.microsoft.com/office/drawing/2014/main" val="2164831073"/>
                    </a:ext>
                  </a:extLst>
                </a:gridCol>
                <a:gridCol w="884938">
                  <a:extLst>
                    <a:ext uri="{9D8B030D-6E8A-4147-A177-3AD203B41FA5}">
                      <a16:colId xmlns:a16="http://schemas.microsoft.com/office/drawing/2014/main" val="2164076382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TRAE, 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+ CT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568109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1-2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856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Vomiting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21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Constipation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674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Decreased platelet count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85998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Increased creatinine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8008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Rash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2126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Neutropenia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4374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Decreased neutrophils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-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86591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7689591-8F7D-A356-0D0B-E4D57D6B7A84}"/>
              </a:ext>
            </a:extLst>
          </p:cNvPr>
          <p:cNvSpPr txBox="1"/>
          <p:nvPr/>
        </p:nvSpPr>
        <p:spPr bwMode="auto">
          <a:xfrm>
            <a:off x="135197" y="5336317"/>
            <a:ext cx="11836141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b="0">
                <a:latin typeface="Poppins" pitchFamily="2" charset="77"/>
                <a:cs typeface="Poppins" pitchFamily="2" charset="77"/>
              </a:rPr>
              <a:t>The most common TRAEs were stomatitis, nausea, anemia, decreased appetite, and alopecia</a:t>
            </a:r>
          </a:p>
          <a:p>
            <a:pPr marL="342900" indent="-342900"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b="0">
                <a:latin typeface="Poppins" pitchFamily="2" charset="77"/>
                <a:cs typeface="Poppins" pitchFamily="2" charset="77"/>
              </a:rPr>
              <a:t>Hematologic AEs were more frequent in the triplet groups</a:t>
            </a:r>
          </a:p>
        </p:txBody>
      </p:sp>
    </p:spTree>
    <p:extLst>
      <p:ext uri="{BB962C8B-B14F-4D97-AF65-F5344CB8AC3E}">
        <p14:creationId xmlns:p14="http://schemas.microsoft.com/office/powerpoint/2010/main" val="2875531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TROPION-Lung02</a:t>
            </a:r>
            <a:r>
              <a:rPr lang="en-US"/>
              <a:t>: Safety Summary for First-line Patients</a:t>
            </a:r>
            <a:endParaRPr lang="en-US" alt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99319D-F6F6-BF04-00C5-392A048A7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1862" y="1335023"/>
            <a:ext cx="3309475" cy="4754880"/>
          </a:xfrm>
        </p:spPr>
        <p:txBody>
          <a:bodyPr/>
          <a:lstStyle/>
          <a:p>
            <a:r>
              <a:rPr lang="en-US" sz="2000"/>
              <a:t>There were no TRAEs associated with death or grade ≥4 AEs of special interest</a:t>
            </a:r>
          </a:p>
          <a:p>
            <a:r>
              <a:rPr lang="en-US" sz="2000"/>
              <a:t>Median </a:t>
            </a:r>
            <a:r>
              <a:rPr lang="en-US" sz="2000" dirty="0"/>
              <a:t>tx</a:t>
            </a:r>
            <a:r>
              <a:rPr lang="en-US" sz="2000"/>
              <a:t> durations was 9.7 and 5.8 </a:t>
            </a:r>
            <a:r>
              <a:rPr lang="en-US" sz="2000" dirty="0"/>
              <a:t>mo</a:t>
            </a:r>
            <a:r>
              <a:rPr lang="en-US" sz="2000"/>
              <a:t> for doublet and triplet combinations, respectively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62DF85-5361-3643-0468-C6C7E24A695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Levy. ASCO 2025. </a:t>
            </a:r>
            <a:r>
              <a:rPr lang="en-US" altLang="en-US" dirty="0"/>
              <a:t>Abstr</a:t>
            </a:r>
            <a:r>
              <a:rPr lang="en-US" altLang="en-US"/>
              <a:t> 8501.</a:t>
            </a:r>
          </a:p>
        </p:txBody>
      </p:sp>
      <p:graphicFrame>
        <p:nvGraphicFramePr>
          <p:cNvPr id="2" name="Group 32">
            <a:extLst>
              <a:ext uri="{FF2B5EF4-FFF2-40B4-BE49-F238E27FC236}">
                <a16:creationId xmlns:a16="http://schemas.microsoft.com/office/drawing/2014/main" id="{969AFDD4-9E50-8D41-CD91-FC5C96DD6C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120520"/>
              </p:ext>
            </p:extLst>
          </p:nvPr>
        </p:nvGraphicFramePr>
        <p:xfrm>
          <a:off x="231078" y="1341439"/>
          <a:ext cx="8193786" cy="4297760"/>
        </p:xfrm>
        <a:graphic>
          <a:graphicData uri="http://schemas.openxmlformats.org/drawingml/2006/table">
            <a:tbl>
              <a:tblPr/>
              <a:tblGrid>
                <a:gridCol w="4325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01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8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15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Event, n (%)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Doublet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Triplet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54)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60073"/>
                  </a:ext>
                </a:extLst>
              </a:tr>
              <a:tr h="4415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TRAE, n (%)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 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39 (92.9)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 (40.5)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54 (100)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30 (55.6)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6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TEAEs associated with dose modifications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Dose reduction of any drug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Dose reduction of Dato-DXd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Discontinuation of any drug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Discontinuation of Dato-DXd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(19.0)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 (19.0)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(33.3)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(31.0)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(25.9)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(13.0)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(37.0)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 (29.6)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5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TRAEs,  n (%)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≥3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(9.5)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(22.2)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(16.7)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0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AEs of special interest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Oral mucositis/stomatitis</a:t>
                      </a:r>
                    </a:p>
                    <a:p>
                      <a:pPr marL="740664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─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Adjudicated drug-related ILD/pneumonitis</a:t>
                      </a:r>
                    </a:p>
                    <a:p>
                      <a:pPr marL="740664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─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  <a:p>
                      <a:pPr marL="283464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Ocular surface events</a:t>
                      </a:r>
                    </a:p>
                    <a:p>
                      <a:pPr marL="740664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Calibri" panose="020F0502020204030204" pitchFamily="34" charset="0"/>
                        <a:buChar char="─"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3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(61.9)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 (26.2)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(4.8)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(21.4)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(2.4)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 (40.7)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(25.9)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(33.3)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(3.7)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869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4247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5D318-4AD1-D4CB-C389-3FD86078E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TROPION-Lung02</a:t>
            </a:r>
            <a:r>
              <a:rPr lang="en-US"/>
              <a:t>: Efficacy Outcomes for First-line </a:t>
            </a:r>
            <a:r>
              <a:rPr lang="en-US" altLang="en-US"/>
              <a:t>Dato-</a:t>
            </a:r>
            <a:r>
              <a:rPr lang="en-US" altLang="en-US" dirty="0"/>
              <a:t>DXd</a:t>
            </a:r>
            <a:r>
              <a:rPr lang="en-US" altLang="en-US"/>
              <a:t> + </a:t>
            </a:r>
            <a:r>
              <a:rPr lang="en-US" altLang="en-US" dirty="0"/>
              <a:t>Pembro</a:t>
            </a:r>
            <a:r>
              <a:rPr lang="en-US" altLang="en-US"/>
              <a:t> ± Platinum CT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9103D25-F38E-3AD8-3336-C8E31A3F026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Levy. ASCO 2025. </a:t>
            </a:r>
            <a:r>
              <a:rPr lang="en-US" altLang="en-US" dirty="0"/>
              <a:t>Abstr</a:t>
            </a:r>
            <a:r>
              <a:rPr lang="en-US" altLang="en-US"/>
              <a:t> 8501.</a:t>
            </a:r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9E2D5386-72F0-2DF2-DC69-2F5F4EA412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427561"/>
              </p:ext>
            </p:extLst>
          </p:nvPr>
        </p:nvGraphicFramePr>
        <p:xfrm>
          <a:off x="4637941" y="1618447"/>
          <a:ext cx="7333398" cy="4039181"/>
        </p:xfrm>
        <a:graphic>
          <a:graphicData uri="http://schemas.openxmlformats.org/drawingml/2006/table">
            <a:tbl>
              <a:tblPr/>
              <a:tblGrid>
                <a:gridCol w="1535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9402">
                  <a:extLst>
                    <a:ext uri="{9D8B030D-6E8A-4147-A177-3AD203B41FA5}">
                      <a16:colId xmlns:a16="http://schemas.microsoft.com/office/drawing/2014/main" val="1917525391"/>
                    </a:ext>
                  </a:extLst>
                </a:gridCol>
                <a:gridCol w="1449402">
                  <a:extLst>
                    <a:ext uri="{9D8B030D-6E8A-4147-A177-3AD203B41FA5}">
                      <a16:colId xmlns:a16="http://schemas.microsoft.com/office/drawing/2014/main" val="1823545515"/>
                    </a:ext>
                  </a:extLst>
                </a:gridCol>
                <a:gridCol w="1449402">
                  <a:extLst>
                    <a:ext uri="{9D8B030D-6E8A-4147-A177-3AD203B41FA5}">
                      <a16:colId xmlns:a16="http://schemas.microsoft.com/office/drawing/2014/main" val="614789423"/>
                    </a:ext>
                  </a:extLst>
                </a:gridCol>
                <a:gridCol w="1449402">
                  <a:extLst>
                    <a:ext uri="{9D8B030D-6E8A-4147-A177-3AD203B41FA5}">
                      <a16:colId xmlns:a16="http://schemas.microsoft.com/office/drawing/2014/main" val="901582791"/>
                    </a:ext>
                  </a:extLst>
                </a:gridCol>
              </a:tblGrid>
              <a:tr h="41582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Parameter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 + Pembro + CT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699" marR="121699" marT="45728" marB="45728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678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&lt;50%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≥50%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5)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&lt;50%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≥50%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094011"/>
                  </a:ext>
                </a:extLst>
              </a:tr>
              <a:tr h="415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(95% CI)</a:t>
                      </a:r>
                    </a:p>
                  </a:txBody>
                  <a:tcPr marL="118872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53.3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(34.3-71.7)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100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(47.8-100)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55.0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(38.5-70.7)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60.0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(26.2-87.8)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DoR, mo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(95% CI)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12.0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(8.0-NE)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(5.5-NE)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14.6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(5.3-NE)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(4.1-NE)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DCR, %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(95% CI)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96.7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(82.8-99.9)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100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(47.8-100)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87.5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(73.2-95.8)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90.0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(55.5-99.7)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 (95% CI)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11.1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(7.2-13.3)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(8.3-NE)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6.4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(5.5-13.2)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6.8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(0.8-NE)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390523"/>
                  </a:ext>
                </a:extLst>
              </a:tr>
              <a:tr h="415823">
                <a:tc>
                  <a:txBody>
                    <a:bodyPr/>
                    <a:lstStyle/>
                    <a:p>
                      <a:pPr marL="1127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OS, </a:t>
                      </a:r>
                    </a:p>
                    <a:p>
                      <a:pPr marL="1127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mo (95% CI)</a:t>
                      </a:r>
                    </a:p>
                  </a:txBody>
                  <a:tcPr marL="0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(19.2-NE)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(12.6-NE)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13.3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(7.7-NE)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(0.8-NE)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597524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22EBEC5D-2BAC-D609-29D6-A772D17DC741}"/>
              </a:ext>
            </a:extLst>
          </p:cNvPr>
          <p:cNvGrpSpPr/>
          <p:nvPr/>
        </p:nvGrpSpPr>
        <p:grpSpPr>
          <a:xfrm>
            <a:off x="827971" y="1573194"/>
            <a:ext cx="94363" cy="1438273"/>
            <a:chOff x="7073777" y="1752601"/>
            <a:chExt cx="510500" cy="1438273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1CFDF70-55B4-851B-403D-85258E79B31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175260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8A518A5-C4B5-011D-FC2A-088ED18E928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040256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67C9EF5-1422-500B-AE3C-1333AA77BA0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32791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139CD57-3D3F-668D-7F14-EAF90D9B516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615566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C938A4F-CDDC-4ABE-E691-6531D463DF0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90322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52F4BF-6C2B-3BC6-4B74-D3D28F437F4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3190874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339D006-0889-705B-7184-ABCDAB6A83E6}"/>
              </a:ext>
            </a:extLst>
          </p:cNvPr>
          <p:cNvGrpSpPr/>
          <p:nvPr/>
        </p:nvGrpSpPr>
        <p:grpSpPr>
          <a:xfrm>
            <a:off x="1243500" y="3594338"/>
            <a:ext cx="3227192" cy="77574"/>
            <a:chOff x="7283933" y="3019420"/>
            <a:chExt cx="3227192" cy="250755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7A51175-4779-F578-4464-C82F4F0A130C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166138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D98561B-94FA-6F52-3AEF-ECE6B9B5484D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964622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2A874AA-699F-D348-4515-20ED29B5892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763105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227D336-B4C9-8FE1-C3A4-C72098891580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561589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A3477BE-48F3-DB9F-FC33-7D74ED9EA0D1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360073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EDD2038-8C63-ECEB-75C5-DD4CBF08ABCE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7158558" y="3144800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B43622F-C5A3-C03E-1987-714C507F7517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374899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C7AE2A0-B968-BE1A-2E50-DC33B17D4641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173383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3532B69-7D8E-1B60-3FF1-4201C2FBCF51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971866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B4B3C99-D9AF-34B5-9AC1-91E2F90C4D47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770350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FCD6171-6ABC-7D1F-7BCF-2D147F428957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568834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93111BA-44F7-4BB4-0579-2650617C80AF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8367319" y="3144801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BE7E9F9-F4AA-3B47-2D3F-F5F4295F33C1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385750" y="3144795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E71C310-1853-9514-BA9A-09CFA2CE9006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10184234" y="3144795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BC2ECEF-0B29-5288-2A7C-93CC5BFD87EB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982718" y="3144795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D959F92-E7E4-37C7-BCBC-7A8E721C6244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781202" y="3144795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68F77F0-AD5A-B3D0-A345-5A184D7164C2}"/>
                </a:ext>
              </a:extLst>
            </p:cNvPr>
            <p:cNvCxnSpPr>
              <a:cxnSpLocks/>
            </p:cNvCxnSpPr>
            <p:nvPr/>
          </p:nvCxnSpPr>
          <p:spPr bwMode="auto">
            <a:xfrm rot="5400000">
              <a:off x="9579687" y="3144795"/>
              <a:ext cx="25074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0578F88-46E1-C1DE-66C6-400F27AAFA42}"/>
              </a:ext>
            </a:extLst>
          </p:cNvPr>
          <p:cNvGrpSpPr/>
          <p:nvPr/>
        </p:nvGrpSpPr>
        <p:grpSpPr>
          <a:xfrm>
            <a:off x="2256191" y="3406009"/>
            <a:ext cx="124011" cy="110757"/>
            <a:chOff x="11918110" y="2262848"/>
            <a:chExt cx="124011" cy="124011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0E5CF9F-64C6-041C-12C5-818206B020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B3F97CD-6291-58F2-1996-DF2E1EF1CDCA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5465115-3381-C21A-B7D4-30080BD62FAC}"/>
              </a:ext>
            </a:extLst>
          </p:cNvPr>
          <p:cNvGrpSpPr/>
          <p:nvPr/>
        </p:nvGrpSpPr>
        <p:grpSpPr>
          <a:xfrm>
            <a:off x="827971" y="3976818"/>
            <a:ext cx="94363" cy="1438273"/>
            <a:chOff x="7073777" y="1752601"/>
            <a:chExt cx="510500" cy="1438273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7944E16-6CEB-A059-0D42-6FD948A3780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175260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2A18F21-FE12-469C-6D35-3244A2EC2DE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040256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130B620-4958-0656-AC13-1EA8A8D22C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32791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E02FF85E-F177-EB50-C214-17EAA446A91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615566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2D8AC64-BE17-99CA-F2D9-12179CBF8C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2903221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CB58399E-BA34-E6DE-C5B3-7155CAAB0C2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73777" y="3190874"/>
              <a:ext cx="510500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7712E16-1618-36E7-58DA-D483743BA283}"/>
              </a:ext>
            </a:extLst>
          </p:cNvPr>
          <p:cNvGrpSpPr/>
          <p:nvPr/>
        </p:nvGrpSpPr>
        <p:grpSpPr>
          <a:xfrm>
            <a:off x="2256191" y="5788893"/>
            <a:ext cx="124011" cy="110757"/>
            <a:chOff x="11918110" y="2262848"/>
            <a:chExt cx="124011" cy="124011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EEF161C6-208A-54F5-B741-642E7921A88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A6D5472-BAB0-BB07-6E1A-352DF11EB6FC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68C4E6A4-6667-5233-1A5E-0E48A88B749B}"/>
              </a:ext>
            </a:extLst>
          </p:cNvPr>
          <p:cNvSpPr txBox="1"/>
          <p:nvPr/>
        </p:nvSpPr>
        <p:spPr bwMode="auto">
          <a:xfrm>
            <a:off x="2127549" y="1323356"/>
            <a:ext cx="643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PFS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F4EC8D3-4582-40C9-A6AD-1244F296E400}"/>
              </a:ext>
            </a:extLst>
          </p:cNvPr>
          <p:cNvSpPr txBox="1"/>
          <p:nvPr/>
        </p:nvSpPr>
        <p:spPr bwMode="auto">
          <a:xfrm>
            <a:off x="910791" y="1573105"/>
            <a:ext cx="31518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Dato-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DXd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Pembro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(n = 42)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D37ABE0-A014-5924-F48E-89E466C65302}"/>
              </a:ext>
            </a:extLst>
          </p:cNvPr>
          <p:cNvSpPr txBox="1"/>
          <p:nvPr/>
        </p:nvSpPr>
        <p:spPr bwMode="auto">
          <a:xfrm>
            <a:off x="865474" y="3970155"/>
            <a:ext cx="36615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Dato-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DXd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Pembro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CT (n = 54)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2DABE2-F31C-3E82-F9D8-B339A0E00A48}"/>
              </a:ext>
            </a:extLst>
          </p:cNvPr>
          <p:cNvSpPr txBox="1"/>
          <p:nvPr/>
        </p:nvSpPr>
        <p:spPr bwMode="auto">
          <a:xfrm>
            <a:off x="2514684" y="1856583"/>
            <a:ext cx="19014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PFS: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11.2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Confirmed ORR: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54.8%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E5227E-384D-338B-247B-6B3B7DDF008B}"/>
              </a:ext>
            </a:extLst>
          </p:cNvPr>
          <p:cNvSpPr txBox="1"/>
          <p:nvPr/>
        </p:nvSpPr>
        <p:spPr bwMode="auto">
          <a:xfrm>
            <a:off x="2420812" y="4223585"/>
            <a:ext cx="19014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PFS: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6.8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Confirmed ORR: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55.6%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D53328B-D838-0A75-83E1-C0C9F3B63D2A}"/>
              </a:ext>
            </a:extLst>
          </p:cNvPr>
          <p:cNvSpPr txBox="1"/>
          <p:nvPr/>
        </p:nvSpPr>
        <p:spPr bwMode="auto">
          <a:xfrm rot="16200000">
            <a:off x="-141593" y="2552555"/>
            <a:ext cx="11031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Patients (%)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A56DAAA-5F24-0E3C-BDD2-1756A441E0F9}"/>
              </a:ext>
            </a:extLst>
          </p:cNvPr>
          <p:cNvSpPr txBox="1"/>
          <p:nvPr/>
        </p:nvSpPr>
        <p:spPr bwMode="auto">
          <a:xfrm rot="16200000">
            <a:off x="-141593" y="4980080"/>
            <a:ext cx="11031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Patients (%)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0A4EEFF-FE54-0987-8127-2C64841B7E01}"/>
              </a:ext>
            </a:extLst>
          </p:cNvPr>
          <p:cNvGrpSpPr/>
          <p:nvPr/>
        </p:nvGrpSpPr>
        <p:grpSpPr>
          <a:xfrm>
            <a:off x="767696" y="3625504"/>
            <a:ext cx="3406651" cy="276999"/>
            <a:chOff x="7138208" y="3222631"/>
            <a:chExt cx="3562873" cy="276999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E60DA19-CDD9-C7DB-492F-A18D7064299F}"/>
                </a:ext>
              </a:extLst>
            </p:cNvPr>
            <p:cNvSpPr txBox="1"/>
            <p:nvPr/>
          </p:nvSpPr>
          <p:spPr bwMode="auto">
            <a:xfrm>
              <a:off x="7138208" y="3222631"/>
              <a:ext cx="29372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B22EA16-FCB6-4793-8295-09F2AB6A50BA}"/>
                </a:ext>
              </a:extLst>
            </p:cNvPr>
            <p:cNvSpPr txBox="1"/>
            <p:nvPr/>
          </p:nvSpPr>
          <p:spPr bwMode="auto">
            <a:xfrm>
              <a:off x="7347187" y="3222631"/>
              <a:ext cx="2853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A556B0F-7E79-BE30-6FD9-146985AE7866}"/>
                </a:ext>
              </a:extLst>
            </p:cNvPr>
            <p:cNvSpPr txBox="1"/>
            <p:nvPr/>
          </p:nvSpPr>
          <p:spPr bwMode="auto">
            <a:xfrm>
              <a:off x="7543876" y="3222631"/>
              <a:ext cx="29372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0798798-CB27-926A-4866-E2F5D470F027}"/>
                </a:ext>
              </a:extLst>
            </p:cNvPr>
            <p:cNvSpPr txBox="1"/>
            <p:nvPr/>
          </p:nvSpPr>
          <p:spPr bwMode="auto">
            <a:xfrm>
              <a:off x="7743063" y="3222631"/>
              <a:ext cx="29540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4796B41-0FEB-A498-9A8C-E91A23E33028}"/>
                </a:ext>
              </a:extLst>
            </p:cNvPr>
            <p:cNvSpPr txBox="1"/>
            <p:nvPr/>
          </p:nvSpPr>
          <p:spPr bwMode="auto">
            <a:xfrm>
              <a:off x="7943944" y="3222631"/>
              <a:ext cx="29540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8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0B23AE2-76CB-E64E-8653-749AB40B520C}"/>
                </a:ext>
              </a:extLst>
            </p:cNvPr>
            <p:cNvSpPr txBox="1"/>
            <p:nvPr/>
          </p:nvSpPr>
          <p:spPr bwMode="auto">
            <a:xfrm>
              <a:off x="8123584" y="3222631"/>
              <a:ext cx="3456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C0B606E-C289-DBF4-0B91-093DA0505DA6}"/>
                </a:ext>
              </a:extLst>
            </p:cNvPr>
            <p:cNvSpPr txBox="1"/>
            <p:nvPr/>
          </p:nvSpPr>
          <p:spPr bwMode="auto">
            <a:xfrm>
              <a:off x="8328658" y="3222631"/>
              <a:ext cx="3373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12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EAB4BD2B-FD0B-035F-A3B1-7816688A0AF5}"/>
                </a:ext>
              </a:extLst>
            </p:cNvPr>
            <p:cNvSpPr txBox="1"/>
            <p:nvPr/>
          </p:nvSpPr>
          <p:spPr bwMode="auto">
            <a:xfrm>
              <a:off x="8524488" y="3222631"/>
              <a:ext cx="3456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14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066A7F0-C050-9265-E64D-8D1394556B23}"/>
                </a:ext>
              </a:extLst>
            </p:cNvPr>
            <p:cNvSpPr txBox="1"/>
            <p:nvPr/>
          </p:nvSpPr>
          <p:spPr bwMode="auto">
            <a:xfrm>
              <a:off x="8724799" y="3222631"/>
              <a:ext cx="3473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16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CBCF718A-9758-DF63-AB66-27A4C35471AD}"/>
                </a:ext>
              </a:extLst>
            </p:cNvPr>
            <p:cNvSpPr txBox="1"/>
            <p:nvPr/>
          </p:nvSpPr>
          <p:spPr bwMode="auto">
            <a:xfrm>
              <a:off x="8925682" y="3222631"/>
              <a:ext cx="3473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B53ADD6-9CCC-6A32-BB16-569E4203A5CF}"/>
                </a:ext>
              </a:extLst>
            </p:cNvPr>
            <p:cNvSpPr txBox="1"/>
            <p:nvPr/>
          </p:nvSpPr>
          <p:spPr bwMode="auto">
            <a:xfrm>
              <a:off x="9106424" y="3222631"/>
              <a:ext cx="3859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20</a:t>
              </a:r>
            </a:p>
          </p:txBody>
        </p:sp>
        <p:sp>
          <p:nvSpPr>
            <p:cNvPr id="448" name="TextBox 447">
              <a:extLst>
                <a:ext uri="{FF2B5EF4-FFF2-40B4-BE49-F238E27FC236}">
                  <a16:creationId xmlns:a16="http://schemas.microsoft.com/office/drawing/2014/main" id="{3EEF352D-3FCE-841F-980B-BE7FA67328EF}"/>
                </a:ext>
              </a:extLst>
            </p:cNvPr>
            <p:cNvSpPr txBox="1"/>
            <p:nvPr/>
          </p:nvSpPr>
          <p:spPr bwMode="auto">
            <a:xfrm>
              <a:off x="9311498" y="3222631"/>
              <a:ext cx="37755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22</a:t>
              </a:r>
            </a:p>
          </p:txBody>
        </p:sp>
        <p:sp>
          <p:nvSpPr>
            <p:cNvPr id="449" name="TextBox 448">
              <a:extLst>
                <a:ext uri="{FF2B5EF4-FFF2-40B4-BE49-F238E27FC236}">
                  <a16:creationId xmlns:a16="http://schemas.microsoft.com/office/drawing/2014/main" id="{15A8F5B5-B208-7BD0-2EAE-2BBA187BEA2C}"/>
                </a:ext>
              </a:extLst>
            </p:cNvPr>
            <p:cNvSpPr txBox="1"/>
            <p:nvPr/>
          </p:nvSpPr>
          <p:spPr bwMode="auto">
            <a:xfrm>
              <a:off x="9512094" y="3222631"/>
              <a:ext cx="3859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24</a:t>
              </a:r>
            </a:p>
          </p:txBody>
        </p:sp>
        <p:sp>
          <p:nvSpPr>
            <p:cNvPr id="450" name="TextBox 449">
              <a:extLst>
                <a:ext uri="{FF2B5EF4-FFF2-40B4-BE49-F238E27FC236}">
                  <a16:creationId xmlns:a16="http://schemas.microsoft.com/office/drawing/2014/main" id="{0562CBED-DD69-43DA-A4F7-EBE6349F1882}"/>
                </a:ext>
              </a:extLst>
            </p:cNvPr>
            <p:cNvSpPr txBox="1"/>
            <p:nvPr/>
          </p:nvSpPr>
          <p:spPr bwMode="auto">
            <a:xfrm>
              <a:off x="9712137" y="3222631"/>
              <a:ext cx="3876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26</a:t>
              </a:r>
            </a:p>
          </p:txBody>
        </p:sp>
        <p:sp>
          <p:nvSpPr>
            <p:cNvPr id="451" name="TextBox 450">
              <a:extLst>
                <a:ext uri="{FF2B5EF4-FFF2-40B4-BE49-F238E27FC236}">
                  <a16:creationId xmlns:a16="http://schemas.microsoft.com/office/drawing/2014/main" id="{B0CACF29-CA64-D76B-0EA9-BED6AAECFA3C}"/>
                </a:ext>
              </a:extLst>
            </p:cNvPr>
            <p:cNvSpPr txBox="1"/>
            <p:nvPr/>
          </p:nvSpPr>
          <p:spPr bwMode="auto">
            <a:xfrm>
              <a:off x="9912162" y="3222631"/>
              <a:ext cx="3876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28</a:t>
              </a:r>
            </a:p>
          </p:txBody>
        </p:sp>
        <p:sp>
          <p:nvSpPr>
            <p:cNvPr id="452" name="TextBox 451">
              <a:extLst>
                <a:ext uri="{FF2B5EF4-FFF2-40B4-BE49-F238E27FC236}">
                  <a16:creationId xmlns:a16="http://schemas.microsoft.com/office/drawing/2014/main" id="{025BF102-7273-E219-6291-DC6F1FEEE07D}"/>
                </a:ext>
              </a:extLst>
            </p:cNvPr>
            <p:cNvSpPr txBox="1"/>
            <p:nvPr/>
          </p:nvSpPr>
          <p:spPr bwMode="auto">
            <a:xfrm>
              <a:off x="10115102" y="3222631"/>
              <a:ext cx="38928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30</a:t>
              </a:r>
            </a:p>
          </p:txBody>
        </p:sp>
        <p:sp>
          <p:nvSpPr>
            <p:cNvPr id="453" name="TextBox 452">
              <a:extLst>
                <a:ext uri="{FF2B5EF4-FFF2-40B4-BE49-F238E27FC236}">
                  <a16:creationId xmlns:a16="http://schemas.microsoft.com/office/drawing/2014/main" id="{5A738ED7-EC0B-5B3A-F829-E93EF6EDF2B7}"/>
                </a:ext>
              </a:extLst>
            </p:cNvPr>
            <p:cNvSpPr txBox="1"/>
            <p:nvPr/>
          </p:nvSpPr>
          <p:spPr bwMode="auto">
            <a:xfrm>
              <a:off x="10320177" y="3222631"/>
              <a:ext cx="38090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32</a:t>
              </a:r>
            </a:p>
          </p:txBody>
        </p:sp>
      </p:grpSp>
      <p:sp>
        <p:nvSpPr>
          <p:cNvPr id="454" name="TextBox 453">
            <a:extLst>
              <a:ext uri="{FF2B5EF4-FFF2-40B4-BE49-F238E27FC236}">
                <a16:creationId xmlns:a16="http://schemas.microsoft.com/office/drawing/2014/main" id="{4895DBFE-1334-F52C-A3F0-2595FE725B07}"/>
              </a:ext>
            </a:extLst>
          </p:cNvPr>
          <p:cNvSpPr txBox="1"/>
          <p:nvPr/>
        </p:nvSpPr>
        <p:spPr bwMode="auto">
          <a:xfrm>
            <a:off x="2238086" y="3740622"/>
            <a:ext cx="4635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</a:p>
        </p:txBody>
      </p:sp>
      <p:grpSp>
        <p:nvGrpSpPr>
          <p:cNvPr id="455" name="Group 454">
            <a:extLst>
              <a:ext uri="{FF2B5EF4-FFF2-40B4-BE49-F238E27FC236}">
                <a16:creationId xmlns:a16="http://schemas.microsoft.com/office/drawing/2014/main" id="{2E651DEC-2D05-AB40-1FCE-8FF6324AEEEF}"/>
              </a:ext>
            </a:extLst>
          </p:cNvPr>
          <p:cNvGrpSpPr/>
          <p:nvPr/>
        </p:nvGrpSpPr>
        <p:grpSpPr>
          <a:xfrm>
            <a:off x="463474" y="1771331"/>
            <a:ext cx="426719" cy="1993992"/>
            <a:chOff x="6820090" y="1604408"/>
            <a:chExt cx="426719" cy="1660612"/>
          </a:xfrm>
        </p:grpSpPr>
        <p:sp>
          <p:nvSpPr>
            <p:cNvPr id="456" name="TextBox 455">
              <a:extLst>
                <a:ext uri="{FF2B5EF4-FFF2-40B4-BE49-F238E27FC236}">
                  <a16:creationId xmlns:a16="http://schemas.microsoft.com/office/drawing/2014/main" id="{50DD5A2B-C221-9EE0-6CBC-157BA31E078C}"/>
                </a:ext>
              </a:extLst>
            </p:cNvPr>
            <p:cNvSpPr txBox="1"/>
            <p:nvPr/>
          </p:nvSpPr>
          <p:spPr bwMode="auto">
            <a:xfrm>
              <a:off x="6965963" y="3034333"/>
              <a:ext cx="280846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457" name="TextBox 456">
              <a:extLst>
                <a:ext uri="{FF2B5EF4-FFF2-40B4-BE49-F238E27FC236}">
                  <a16:creationId xmlns:a16="http://schemas.microsoft.com/office/drawing/2014/main" id="{22ADEDAF-1157-E0D8-523E-B47F3EB982F0}"/>
                </a:ext>
              </a:extLst>
            </p:cNvPr>
            <p:cNvSpPr txBox="1"/>
            <p:nvPr/>
          </p:nvSpPr>
          <p:spPr bwMode="auto">
            <a:xfrm>
              <a:off x="6877798" y="2747435"/>
              <a:ext cx="369011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20</a:t>
              </a:r>
            </a:p>
          </p:txBody>
        </p:sp>
        <p:sp>
          <p:nvSpPr>
            <p:cNvPr id="458" name="TextBox 457">
              <a:extLst>
                <a:ext uri="{FF2B5EF4-FFF2-40B4-BE49-F238E27FC236}">
                  <a16:creationId xmlns:a16="http://schemas.microsoft.com/office/drawing/2014/main" id="{05D41250-E562-DAB1-9EFD-FDA54EAA0A57}"/>
                </a:ext>
              </a:extLst>
            </p:cNvPr>
            <p:cNvSpPr txBox="1"/>
            <p:nvPr/>
          </p:nvSpPr>
          <p:spPr bwMode="auto">
            <a:xfrm>
              <a:off x="6869783" y="2463210"/>
              <a:ext cx="377026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40</a:t>
              </a:r>
            </a:p>
          </p:txBody>
        </p:sp>
        <p:sp>
          <p:nvSpPr>
            <p:cNvPr id="459" name="TextBox 458">
              <a:extLst>
                <a:ext uri="{FF2B5EF4-FFF2-40B4-BE49-F238E27FC236}">
                  <a16:creationId xmlns:a16="http://schemas.microsoft.com/office/drawing/2014/main" id="{0A32D4B9-C5BC-1357-FC1D-FFE92E29CC6A}"/>
                </a:ext>
              </a:extLst>
            </p:cNvPr>
            <p:cNvSpPr txBox="1"/>
            <p:nvPr/>
          </p:nvSpPr>
          <p:spPr bwMode="auto">
            <a:xfrm>
              <a:off x="6868179" y="2176312"/>
              <a:ext cx="378630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60</a:t>
              </a:r>
            </a:p>
          </p:txBody>
        </p:sp>
        <p:sp>
          <p:nvSpPr>
            <p:cNvPr id="460" name="TextBox 459">
              <a:extLst>
                <a:ext uri="{FF2B5EF4-FFF2-40B4-BE49-F238E27FC236}">
                  <a16:creationId xmlns:a16="http://schemas.microsoft.com/office/drawing/2014/main" id="{EDCFBE2F-71DD-779A-D3FA-BC85DB12752E}"/>
                </a:ext>
              </a:extLst>
            </p:cNvPr>
            <p:cNvSpPr txBox="1"/>
            <p:nvPr/>
          </p:nvSpPr>
          <p:spPr bwMode="auto">
            <a:xfrm>
              <a:off x="6868179" y="1891306"/>
              <a:ext cx="378630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80</a:t>
              </a:r>
            </a:p>
          </p:txBody>
        </p:sp>
        <p:sp>
          <p:nvSpPr>
            <p:cNvPr id="461" name="TextBox 460">
              <a:extLst>
                <a:ext uri="{FF2B5EF4-FFF2-40B4-BE49-F238E27FC236}">
                  <a16:creationId xmlns:a16="http://schemas.microsoft.com/office/drawing/2014/main" id="{4861AA0A-EC32-1DD7-3CAC-57705E641C1E}"/>
                </a:ext>
              </a:extLst>
            </p:cNvPr>
            <p:cNvSpPr txBox="1"/>
            <p:nvPr/>
          </p:nvSpPr>
          <p:spPr bwMode="auto">
            <a:xfrm>
              <a:off x="6820090" y="1604408"/>
              <a:ext cx="426719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100</a:t>
              </a:r>
            </a:p>
          </p:txBody>
        </p:sp>
      </p:grpSp>
      <p:sp>
        <p:nvSpPr>
          <p:cNvPr id="462" name="Freeform: Shape 252">
            <a:extLst>
              <a:ext uri="{FF2B5EF4-FFF2-40B4-BE49-F238E27FC236}">
                <a16:creationId xmlns:a16="http://schemas.microsoft.com/office/drawing/2014/main" id="{1AC444E7-FF47-6FF8-51EF-C9028DDEB324}"/>
              </a:ext>
            </a:extLst>
          </p:cNvPr>
          <p:cNvSpPr/>
          <p:nvPr/>
        </p:nvSpPr>
        <p:spPr bwMode="auto">
          <a:xfrm>
            <a:off x="910791" y="1901159"/>
            <a:ext cx="3257345" cy="1707625"/>
          </a:xfrm>
          <a:custGeom>
            <a:avLst/>
            <a:gdLst>
              <a:gd name="connsiteX0" fmla="*/ 0 w 3919537"/>
              <a:gd name="connsiteY0" fmla="*/ 0 h 1504950"/>
              <a:gd name="connsiteX1" fmla="*/ 0 w 3919537"/>
              <a:gd name="connsiteY1" fmla="*/ 1504950 h 1504950"/>
              <a:gd name="connsiteX2" fmla="*/ 3919537 w 3919537"/>
              <a:gd name="connsiteY2" fmla="*/ 1504950 h 150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9537" h="1504950">
                <a:moveTo>
                  <a:pt x="0" y="0"/>
                </a:moveTo>
                <a:lnTo>
                  <a:pt x="0" y="1504950"/>
                </a:lnTo>
                <a:lnTo>
                  <a:pt x="3919537" y="150495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516" name="TextBox 515">
            <a:extLst>
              <a:ext uri="{FF2B5EF4-FFF2-40B4-BE49-F238E27FC236}">
                <a16:creationId xmlns:a16="http://schemas.microsoft.com/office/drawing/2014/main" id="{49A4D8F1-408D-6B57-7C35-2DAC73CA6112}"/>
              </a:ext>
            </a:extLst>
          </p:cNvPr>
          <p:cNvSpPr txBox="1"/>
          <p:nvPr/>
        </p:nvSpPr>
        <p:spPr bwMode="auto">
          <a:xfrm>
            <a:off x="1028567" y="3311155"/>
            <a:ext cx="1056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Censored</a:t>
            </a:r>
          </a:p>
        </p:txBody>
      </p:sp>
      <p:grpSp>
        <p:nvGrpSpPr>
          <p:cNvPr id="517" name="Group 516">
            <a:extLst>
              <a:ext uri="{FF2B5EF4-FFF2-40B4-BE49-F238E27FC236}">
                <a16:creationId xmlns:a16="http://schemas.microsoft.com/office/drawing/2014/main" id="{A666C7F6-B8FF-E7B5-D8A2-ED22051C902A}"/>
              </a:ext>
            </a:extLst>
          </p:cNvPr>
          <p:cNvGrpSpPr/>
          <p:nvPr/>
        </p:nvGrpSpPr>
        <p:grpSpPr>
          <a:xfrm>
            <a:off x="981120" y="3406009"/>
            <a:ext cx="124011" cy="110757"/>
            <a:chOff x="11918110" y="2262848"/>
            <a:chExt cx="124011" cy="124011"/>
          </a:xfrm>
        </p:grpSpPr>
        <p:cxnSp>
          <p:nvCxnSpPr>
            <p:cNvPr id="518" name="Straight Connector 517">
              <a:extLst>
                <a:ext uri="{FF2B5EF4-FFF2-40B4-BE49-F238E27FC236}">
                  <a16:creationId xmlns:a16="http://schemas.microsoft.com/office/drawing/2014/main" id="{A6F51FD4-DB84-8A9F-5E01-015B14C436D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9" name="Straight Connector 518">
              <a:extLst>
                <a:ext uri="{FF2B5EF4-FFF2-40B4-BE49-F238E27FC236}">
                  <a16:creationId xmlns:a16="http://schemas.microsoft.com/office/drawing/2014/main" id="{3F89F1E7-9E29-7FA5-2EBE-667052D72A63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20" name="Freeform: Shape 282">
            <a:extLst>
              <a:ext uri="{FF2B5EF4-FFF2-40B4-BE49-F238E27FC236}">
                <a16:creationId xmlns:a16="http://schemas.microsoft.com/office/drawing/2014/main" id="{50855630-FED6-F9D0-7A43-A65E5329D6A5}"/>
              </a:ext>
            </a:extLst>
          </p:cNvPr>
          <p:cNvSpPr/>
          <p:nvPr/>
        </p:nvSpPr>
        <p:spPr bwMode="auto">
          <a:xfrm>
            <a:off x="924321" y="1901825"/>
            <a:ext cx="2841625" cy="1355725"/>
          </a:xfrm>
          <a:custGeom>
            <a:avLst/>
            <a:gdLst>
              <a:gd name="connsiteX0" fmla="*/ 2841625 w 2841625"/>
              <a:gd name="connsiteY0" fmla="*/ 1355725 h 1355725"/>
              <a:gd name="connsiteX1" fmla="*/ 2514600 w 2841625"/>
              <a:gd name="connsiteY1" fmla="*/ 1355725 h 1355725"/>
              <a:gd name="connsiteX2" fmla="*/ 2514600 w 2841625"/>
              <a:gd name="connsiteY2" fmla="*/ 1244600 h 1355725"/>
              <a:gd name="connsiteX3" fmla="*/ 2041525 w 2841625"/>
              <a:gd name="connsiteY3" fmla="*/ 1244600 h 1355725"/>
              <a:gd name="connsiteX4" fmla="*/ 2041525 w 2841625"/>
              <a:gd name="connsiteY4" fmla="*/ 1130300 h 1355725"/>
              <a:gd name="connsiteX5" fmla="*/ 1279525 w 2841625"/>
              <a:gd name="connsiteY5" fmla="*/ 1130300 h 1355725"/>
              <a:gd name="connsiteX6" fmla="*/ 1279525 w 2841625"/>
              <a:gd name="connsiteY6" fmla="*/ 1060450 h 1355725"/>
              <a:gd name="connsiteX7" fmla="*/ 1273175 w 2841625"/>
              <a:gd name="connsiteY7" fmla="*/ 1060450 h 1355725"/>
              <a:gd name="connsiteX8" fmla="*/ 1273175 w 2841625"/>
              <a:gd name="connsiteY8" fmla="*/ 1006475 h 1355725"/>
              <a:gd name="connsiteX9" fmla="*/ 1146175 w 2841625"/>
              <a:gd name="connsiteY9" fmla="*/ 1006475 h 1355725"/>
              <a:gd name="connsiteX10" fmla="*/ 1146175 w 2841625"/>
              <a:gd name="connsiteY10" fmla="*/ 955675 h 1355725"/>
              <a:gd name="connsiteX11" fmla="*/ 1104900 w 2841625"/>
              <a:gd name="connsiteY11" fmla="*/ 955675 h 1355725"/>
              <a:gd name="connsiteX12" fmla="*/ 1104900 w 2841625"/>
              <a:gd name="connsiteY12" fmla="*/ 889000 h 1355725"/>
              <a:gd name="connsiteX13" fmla="*/ 1069975 w 2841625"/>
              <a:gd name="connsiteY13" fmla="*/ 889000 h 1355725"/>
              <a:gd name="connsiteX14" fmla="*/ 1069975 w 2841625"/>
              <a:gd name="connsiteY14" fmla="*/ 863600 h 1355725"/>
              <a:gd name="connsiteX15" fmla="*/ 1066800 w 2841625"/>
              <a:gd name="connsiteY15" fmla="*/ 863600 h 1355725"/>
              <a:gd name="connsiteX16" fmla="*/ 1066800 w 2841625"/>
              <a:gd name="connsiteY16" fmla="*/ 835025 h 1355725"/>
              <a:gd name="connsiteX17" fmla="*/ 1063625 w 2841625"/>
              <a:gd name="connsiteY17" fmla="*/ 831850 h 1355725"/>
              <a:gd name="connsiteX18" fmla="*/ 1063625 w 2841625"/>
              <a:gd name="connsiteY18" fmla="*/ 790575 h 1355725"/>
              <a:gd name="connsiteX19" fmla="*/ 1035050 w 2841625"/>
              <a:gd name="connsiteY19" fmla="*/ 790575 h 1355725"/>
              <a:gd name="connsiteX20" fmla="*/ 1035050 w 2841625"/>
              <a:gd name="connsiteY20" fmla="*/ 742950 h 1355725"/>
              <a:gd name="connsiteX21" fmla="*/ 962025 w 2841625"/>
              <a:gd name="connsiteY21" fmla="*/ 742950 h 1355725"/>
              <a:gd name="connsiteX22" fmla="*/ 962025 w 2841625"/>
              <a:gd name="connsiteY22" fmla="*/ 688975 h 1355725"/>
              <a:gd name="connsiteX23" fmla="*/ 885825 w 2841625"/>
              <a:gd name="connsiteY23" fmla="*/ 688975 h 1355725"/>
              <a:gd name="connsiteX24" fmla="*/ 885825 w 2841625"/>
              <a:gd name="connsiteY24" fmla="*/ 650875 h 1355725"/>
              <a:gd name="connsiteX25" fmla="*/ 787400 w 2841625"/>
              <a:gd name="connsiteY25" fmla="*/ 650875 h 1355725"/>
              <a:gd name="connsiteX26" fmla="*/ 787400 w 2841625"/>
              <a:gd name="connsiteY26" fmla="*/ 600075 h 1355725"/>
              <a:gd name="connsiteX27" fmla="*/ 771525 w 2841625"/>
              <a:gd name="connsiteY27" fmla="*/ 600075 h 1355725"/>
              <a:gd name="connsiteX28" fmla="*/ 771525 w 2841625"/>
              <a:gd name="connsiteY28" fmla="*/ 558800 h 1355725"/>
              <a:gd name="connsiteX29" fmla="*/ 679450 w 2841625"/>
              <a:gd name="connsiteY29" fmla="*/ 558800 h 1355725"/>
              <a:gd name="connsiteX30" fmla="*/ 679450 w 2841625"/>
              <a:gd name="connsiteY30" fmla="*/ 511175 h 1355725"/>
              <a:gd name="connsiteX31" fmla="*/ 647700 w 2841625"/>
              <a:gd name="connsiteY31" fmla="*/ 511175 h 1355725"/>
              <a:gd name="connsiteX32" fmla="*/ 647700 w 2841625"/>
              <a:gd name="connsiteY32" fmla="*/ 469900 h 1355725"/>
              <a:gd name="connsiteX33" fmla="*/ 581025 w 2841625"/>
              <a:gd name="connsiteY33" fmla="*/ 469900 h 1355725"/>
              <a:gd name="connsiteX34" fmla="*/ 581025 w 2841625"/>
              <a:gd name="connsiteY34" fmla="*/ 415925 h 1355725"/>
              <a:gd name="connsiteX35" fmla="*/ 396875 w 2841625"/>
              <a:gd name="connsiteY35" fmla="*/ 415925 h 1355725"/>
              <a:gd name="connsiteX36" fmla="*/ 396875 w 2841625"/>
              <a:gd name="connsiteY36" fmla="*/ 374650 h 1355725"/>
              <a:gd name="connsiteX37" fmla="*/ 387350 w 2841625"/>
              <a:gd name="connsiteY37" fmla="*/ 374650 h 1355725"/>
              <a:gd name="connsiteX38" fmla="*/ 387350 w 2841625"/>
              <a:gd name="connsiteY38" fmla="*/ 330200 h 1355725"/>
              <a:gd name="connsiteX39" fmla="*/ 282575 w 2841625"/>
              <a:gd name="connsiteY39" fmla="*/ 330200 h 1355725"/>
              <a:gd name="connsiteX40" fmla="*/ 282575 w 2841625"/>
              <a:gd name="connsiteY40" fmla="*/ 285750 h 1355725"/>
              <a:gd name="connsiteX41" fmla="*/ 260350 w 2841625"/>
              <a:gd name="connsiteY41" fmla="*/ 285750 h 1355725"/>
              <a:gd name="connsiteX42" fmla="*/ 260350 w 2841625"/>
              <a:gd name="connsiteY42" fmla="*/ 206375 h 1355725"/>
              <a:gd name="connsiteX43" fmla="*/ 136525 w 2841625"/>
              <a:gd name="connsiteY43" fmla="*/ 206375 h 1355725"/>
              <a:gd name="connsiteX44" fmla="*/ 136525 w 2841625"/>
              <a:gd name="connsiteY44" fmla="*/ 158750 h 1355725"/>
              <a:gd name="connsiteX45" fmla="*/ 120650 w 2841625"/>
              <a:gd name="connsiteY45" fmla="*/ 158750 h 1355725"/>
              <a:gd name="connsiteX46" fmla="*/ 120650 w 2841625"/>
              <a:gd name="connsiteY46" fmla="*/ 120650 h 1355725"/>
              <a:gd name="connsiteX47" fmla="*/ 111125 w 2841625"/>
              <a:gd name="connsiteY47" fmla="*/ 120650 h 1355725"/>
              <a:gd name="connsiteX48" fmla="*/ 111125 w 2841625"/>
              <a:gd name="connsiteY48" fmla="*/ 82550 h 1355725"/>
              <a:gd name="connsiteX49" fmla="*/ 101600 w 2841625"/>
              <a:gd name="connsiteY49" fmla="*/ 82550 h 1355725"/>
              <a:gd name="connsiteX50" fmla="*/ 101600 w 2841625"/>
              <a:gd name="connsiteY50" fmla="*/ 41275 h 1355725"/>
              <a:gd name="connsiteX51" fmla="*/ 28575 w 2841625"/>
              <a:gd name="connsiteY51" fmla="*/ 41275 h 1355725"/>
              <a:gd name="connsiteX52" fmla="*/ 28575 w 2841625"/>
              <a:gd name="connsiteY52" fmla="*/ 0 h 1355725"/>
              <a:gd name="connsiteX53" fmla="*/ 0 w 2841625"/>
              <a:gd name="connsiteY53" fmla="*/ 0 h 1355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2841625" h="1355725">
                <a:moveTo>
                  <a:pt x="2841625" y="1355725"/>
                </a:moveTo>
                <a:lnTo>
                  <a:pt x="2514600" y="1355725"/>
                </a:lnTo>
                <a:lnTo>
                  <a:pt x="2514600" y="1244600"/>
                </a:lnTo>
                <a:lnTo>
                  <a:pt x="2041525" y="1244600"/>
                </a:lnTo>
                <a:lnTo>
                  <a:pt x="2041525" y="1130300"/>
                </a:lnTo>
                <a:lnTo>
                  <a:pt x="1279525" y="1130300"/>
                </a:lnTo>
                <a:lnTo>
                  <a:pt x="1279525" y="1060450"/>
                </a:lnTo>
                <a:lnTo>
                  <a:pt x="1273175" y="1060450"/>
                </a:lnTo>
                <a:lnTo>
                  <a:pt x="1273175" y="1006475"/>
                </a:lnTo>
                <a:lnTo>
                  <a:pt x="1146175" y="1006475"/>
                </a:lnTo>
                <a:lnTo>
                  <a:pt x="1146175" y="955675"/>
                </a:lnTo>
                <a:lnTo>
                  <a:pt x="1104900" y="955675"/>
                </a:lnTo>
                <a:lnTo>
                  <a:pt x="1104900" y="889000"/>
                </a:lnTo>
                <a:lnTo>
                  <a:pt x="1069975" y="889000"/>
                </a:lnTo>
                <a:lnTo>
                  <a:pt x="1069975" y="863600"/>
                </a:lnTo>
                <a:lnTo>
                  <a:pt x="1066800" y="863600"/>
                </a:lnTo>
                <a:lnTo>
                  <a:pt x="1066800" y="835025"/>
                </a:lnTo>
                <a:lnTo>
                  <a:pt x="1063625" y="831850"/>
                </a:lnTo>
                <a:lnTo>
                  <a:pt x="1063625" y="790575"/>
                </a:lnTo>
                <a:lnTo>
                  <a:pt x="1035050" y="790575"/>
                </a:lnTo>
                <a:lnTo>
                  <a:pt x="1035050" y="742950"/>
                </a:lnTo>
                <a:lnTo>
                  <a:pt x="962025" y="742950"/>
                </a:lnTo>
                <a:lnTo>
                  <a:pt x="962025" y="688975"/>
                </a:lnTo>
                <a:lnTo>
                  <a:pt x="885825" y="688975"/>
                </a:lnTo>
                <a:lnTo>
                  <a:pt x="885825" y="650875"/>
                </a:lnTo>
                <a:lnTo>
                  <a:pt x="787400" y="650875"/>
                </a:lnTo>
                <a:lnTo>
                  <a:pt x="787400" y="600075"/>
                </a:lnTo>
                <a:lnTo>
                  <a:pt x="771525" y="600075"/>
                </a:lnTo>
                <a:lnTo>
                  <a:pt x="771525" y="558800"/>
                </a:lnTo>
                <a:lnTo>
                  <a:pt x="679450" y="558800"/>
                </a:lnTo>
                <a:lnTo>
                  <a:pt x="679450" y="511175"/>
                </a:lnTo>
                <a:lnTo>
                  <a:pt x="647700" y="511175"/>
                </a:lnTo>
                <a:lnTo>
                  <a:pt x="647700" y="469900"/>
                </a:lnTo>
                <a:lnTo>
                  <a:pt x="581025" y="469900"/>
                </a:lnTo>
                <a:lnTo>
                  <a:pt x="581025" y="415925"/>
                </a:lnTo>
                <a:lnTo>
                  <a:pt x="396875" y="415925"/>
                </a:lnTo>
                <a:lnTo>
                  <a:pt x="396875" y="374650"/>
                </a:lnTo>
                <a:lnTo>
                  <a:pt x="387350" y="374650"/>
                </a:lnTo>
                <a:lnTo>
                  <a:pt x="387350" y="330200"/>
                </a:lnTo>
                <a:lnTo>
                  <a:pt x="282575" y="330200"/>
                </a:lnTo>
                <a:lnTo>
                  <a:pt x="282575" y="285750"/>
                </a:lnTo>
                <a:lnTo>
                  <a:pt x="260350" y="285750"/>
                </a:lnTo>
                <a:lnTo>
                  <a:pt x="260350" y="206375"/>
                </a:lnTo>
                <a:lnTo>
                  <a:pt x="136525" y="206375"/>
                </a:lnTo>
                <a:lnTo>
                  <a:pt x="136525" y="158750"/>
                </a:lnTo>
                <a:lnTo>
                  <a:pt x="120650" y="158750"/>
                </a:lnTo>
                <a:lnTo>
                  <a:pt x="120650" y="120650"/>
                </a:lnTo>
                <a:lnTo>
                  <a:pt x="111125" y="120650"/>
                </a:lnTo>
                <a:lnTo>
                  <a:pt x="111125" y="82550"/>
                </a:lnTo>
                <a:lnTo>
                  <a:pt x="101600" y="82550"/>
                </a:lnTo>
                <a:lnTo>
                  <a:pt x="101600" y="41275"/>
                </a:lnTo>
                <a:lnTo>
                  <a:pt x="28575" y="41275"/>
                </a:lnTo>
                <a:lnTo>
                  <a:pt x="2857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521" name="Group 520">
            <a:extLst>
              <a:ext uri="{FF2B5EF4-FFF2-40B4-BE49-F238E27FC236}">
                <a16:creationId xmlns:a16="http://schemas.microsoft.com/office/drawing/2014/main" id="{06A1E2B4-8378-BAC4-49D7-D7C4D3C7DE85}"/>
              </a:ext>
            </a:extLst>
          </p:cNvPr>
          <p:cNvGrpSpPr/>
          <p:nvPr/>
        </p:nvGrpSpPr>
        <p:grpSpPr>
          <a:xfrm>
            <a:off x="978284" y="2015762"/>
            <a:ext cx="2823218" cy="1297166"/>
            <a:chOff x="2700668" y="2015762"/>
            <a:chExt cx="2823218" cy="1297166"/>
          </a:xfrm>
        </p:grpSpPr>
        <p:grpSp>
          <p:nvGrpSpPr>
            <p:cNvPr id="522" name="Group 521">
              <a:extLst>
                <a:ext uri="{FF2B5EF4-FFF2-40B4-BE49-F238E27FC236}">
                  <a16:creationId xmlns:a16="http://schemas.microsoft.com/office/drawing/2014/main" id="{600C6E08-9FC6-F12C-453A-5F541493F10A}"/>
                </a:ext>
              </a:extLst>
            </p:cNvPr>
            <p:cNvGrpSpPr/>
            <p:nvPr/>
          </p:nvGrpSpPr>
          <p:grpSpPr>
            <a:xfrm>
              <a:off x="2700668" y="2015762"/>
              <a:ext cx="124011" cy="110757"/>
              <a:chOff x="11918110" y="2262848"/>
              <a:chExt cx="124011" cy="124011"/>
            </a:xfrm>
          </p:grpSpPr>
          <p:cxnSp>
            <p:nvCxnSpPr>
              <p:cNvPr id="565" name="Straight Connector 564">
                <a:extLst>
                  <a:ext uri="{FF2B5EF4-FFF2-40B4-BE49-F238E27FC236}">
                    <a16:creationId xmlns:a16="http://schemas.microsoft.com/office/drawing/2014/main" id="{8A4078C0-0980-15DA-8EA3-52F53192AF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73" name="Straight Connector 572">
                <a:extLst>
                  <a:ext uri="{FF2B5EF4-FFF2-40B4-BE49-F238E27FC236}">
                    <a16:creationId xmlns:a16="http://schemas.microsoft.com/office/drawing/2014/main" id="{09BF4DBA-3348-9B67-D183-7C869D0A96C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3" name="Group 522">
              <a:extLst>
                <a:ext uri="{FF2B5EF4-FFF2-40B4-BE49-F238E27FC236}">
                  <a16:creationId xmlns:a16="http://schemas.microsoft.com/office/drawing/2014/main" id="{38F88E03-3435-6118-2E96-64954A592A93}"/>
                </a:ext>
              </a:extLst>
            </p:cNvPr>
            <p:cNvGrpSpPr/>
            <p:nvPr/>
          </p:nvGrpSpPr>
          <p:grpSpPr>
            <a:xfrm>
              <a:off x="2931250" y="2174102"/>
              <a:ext cx="124011" cy="110757"/>
              <a:chOff x="11918110" y="2262848"/>
              <a:chExt cx="124011" cy="124011"/>
            </a:xfrm>
          </p:grpSpPr>
          <p:cxnSp>
            <p:nvCxnSpPr>
              <p:cNvPr id="563" name="Straight Connector 562">
                <a:extLst>
                  <a:ext uri="{FF2B5EF4-FFF2-40B4-BE49-F238E27FC236}">
                    <a16:creationId xmlns:a16="http://schemas.microsoft.com/office/drawing/2014/main" id="{8257BFBA-AEAC-35A3-FDEA-C4AB4C5B6AA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64" name="Straight Connector 563">
                <a:extLst>
                  <a:ext uri="{FF2B5EF4-FFF2-40B4-BE49-F238E27FC236}">
                    <a16:creationId xmlns:a16="http://schemas.microsoft.com/office/drawing/2014/main" id="{8B69F84F-1E63-7636-BC1C-CF98CD6E3B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4" name="Group 523">
              <a:extLst>
                <a:ext uri="{FF2B5EF4-FFF2-40B4-BE49-F238E27FC236}">
                  <a16:creationId xmlns:a16="http://schemas.microsoft.com/office/drawing/2014/main" id="{EAADF0A3-0FC9-656B-A9A3-CB40FE64F8C0}"/>
                </a:ext>
              </a:extLst>
            </p:cNvPr>
            <p:cNvGrpSpPr/>
            <p:nvPr/>
          </p:nvGrpSpPr>
          <p:grpSpPr>
            <a:xfrm>
              <a:off x="2952468" y="2266863"/>
              <a:ext cx="124011" cy="110757"/>
              <a:chOff x="11918110" y="2262848"/>
              <a:chExt cx="124011" cy="124011"/>
            </a:xfrm>
          </p:grpSpPr>
          <p:cxnSp>
            <p:nvCxnSpPr>
              <p:cNvPr id="561" name="Straight Connector 560">
                <a:extLst>
                  <a:ext uri="{FF2B5EF4-FFF2-40B4-BE49-F238E27FC236}">
                    <a16:creationId xmlns:a16="http://schemas.microsoft.com/office/drawing/2014/main" id="{CB08BA1A-5CC9-2C2D-6D72-DB811BDE80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62" name="Straight Connector 561">
                <a:extLst>
                  <a:ext uri="{FF2B5EF4-FFF2-40B4-BE49-F238E27FC236}">
                    <a16:creationId xmlns:a16="http://schemas.microsoft.com/office/drawing/2014/main" id="{DB04F993-58FD-0FB1-A8F3-061CDB2870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5" name="Group 524">
              <a:extLst>
                <a:ext uri="{FF2B5EF4-FFF2-40B4-BE49-F238E27FC236}">
                  <a16:creationId xmlns:a16="http://schemas.microsoft.com/office/drawing/2014/main" id="{1A3A52EF-A1B9-9196-F369-120C3DA41AE8}"/>
                </a:ext>
              </a:extLst>
            </p:cNvPr>
            <p:cNvGrpSpPr/>
            <p:nvPr/>
          </p:nvGrpSpPr>
          <p:grpSpPr>
            <a:xfrm>
              <a:off x="2993127" y="2266863"/>
              <a:ext cx="124011" cy="110757"/>
              <a:chOff x="11918110" y="2262848"/>
              <a:chExt cx="124011" cy="124011"/>
            </a:xfrm>
          </p:grpSpPr>
          <p:cxnSp>
            <p:nvCxnSpPr>
              <p:cNvPr id="559" name="Straight Connector 558">
                <a:extLst>
                  <a:ext uri="{FF2B5EF4-FFF2-40B4-BE49-F238E27FC236}">
                    <a16:creationId xmlns:a16="http://schemas.microsoft.com/office/drawing/2014/main" id="{38E28B02-DE19-1E42-E3A4-AA4DFD4F731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60" name="Straight Connector 559">
                <a:extLst>
                  <a:ext uri="{FF2B5EF4-FFF2-40B4-BE49-F238E27FC236}">
                    <a16:creationId xmlns:a16="http://schemas.microsoft.com/office/drawing/2014/main" id="{C205DC6E-C018-5709-5427-EF09C3CF391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6" name="Group 525">
              <a:extLst>
                <a:ext uri="{FF2B5EF4-FFF2-40B4-BE49-F238E27FC236}">
                  <a16:creationId xmlns:a16="http://schemas.microsoft.com/office/drawing/2014/main" id="{4293BE87-9492-2906-A155-1C1DCD4892A8}"/>
                </a:ext>
              </a:extLst>
            </p:cNvPr>
            <p:cNvGrpSpPr/>
            <p:nvPr/>
          </p:nvGrpSpPr>
          <p:grpSpPr>
            <a:xfrm>
              <a:off x="3591094" y="2589491"/>
              <a:ext cx="124011" cy="110757"/>
              <a:chOff x="11918110" y="2262848"/>
              <a:chExt cx="124011" cy="124011"/>
            </a:xfrm>
          </p:grpSpPr>
          <p:cxnSp>
            <p:nvCxnSpPr>
              <p:cNvPr id="557" name="Straight Connector 556">
                <a:extLst>
                  <a:ext uri="{FF2B5EF4-FFF2-40B4-BE49-F238E27FC236}">
                    <a16:creationId xmlns:a16="http://schemas.microsoft.com/office/drawing/2014/main" id="{B88CFB9F-DEBE-D4C0-F8E2-8200F34DC2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8" name="Straight Connector 557">
                <a:extLst>
                  <a:ext uri="{FF2B5EF4-FFF2-40B4-BE49-F238E27FC236}">
                    <a16:creationId xmlns:a16="http://schemas.microsoft.com/office/drawing/2014/main" id="{A7C54E08-AB0B-22EF-D476-A067B886572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7" name="Group 526">
              <a:extLst>
                <a:ext uri="{FF2B5EF4-FFF2-40B4-BE49-F238E27FC236}">
                  <a16:creationId xmlns:a16="http://schemas.microsoft.com/office/drawing/2014/main" id="{15F74851-E806-97E6-900D-434590E6FE59}"/>
                </a:ext>
              </a:extLst>
            </p:cNvPr>
            <p:cNvGrpSpPr/>
            <p:nvPr/>
          </p:nvGrpSpPr>
          <p:grpSpPr>
            <a:xfrm>
              <a:off x="3591094" y="2634525"/>
              <a:ext cx="124011" cy="110757"/>
              <a:chOff x="11918110" y="2262848"/>
              <a:chExt cx="124011" cy="124011"/>
            </a:xfrm>
          </p:grpSpPr>
          <p:cxnSp>
            <p:nvCxnSpPr>
              <p:cNvPr id="555" name="Straight Connector 554">
                <a:extLst>
                  <a:ext uri="{FF2B5EF4-FFF2-40B4-BE49-F238E27FC236}">
                    <a16:creationId xmlns:a16="http://schemas.microsoft.com/office/drawing/2014/main" id="{69959DB6-057B-7E47-2E12-1EEADC5A62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6" name="Straight Connector 555">
                <a:extLst>
                  <a:ext uri="{FF2B5EF4-FFF2-40B4-BE49-F238E27FC236}">
                    <a16:creationId xmlns:a16="http://schemas.microsoft.com/office/drawing/2014/main" id="{541BAB33-0D29-B036-02BF-A7E728552B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8" name="Group 527">
              <a:extLst>
                <a:ext uri="{FF2B5EF4-FFF2-40B4-BE49-F238E27FC236}">
                  <a16:creationId xmlns:a16="http://schemas.microsoft.com/office/drawing/2014/main" id="{C5D66F4A-3271-E26D-0065-AC7EEC99C643}"/>
                </a:ext>
              </a:extLst>
            </p:cNvPr>
            <p:cNvGrpSpPr/>
            <p:nvPr/>
          </p:nvGrpSpPr>
          <p:grpSpPr>
            <a:xfrm>
              <a:off x="3614662" y="2683079"/>
              <a:ext cx="124011" cy="110757"/>
              <a:chOff x="11918110" y="2262848"/>
              <a:chExt cx="124011" cy="124011"/>
            </a:xfrm>
          </p:grpSpPr>
          <p:cxnSp>
            <p:nvCxnSpPr>
              <p:cNvPr id="553" name="Straight Connector 552">
                <a:extLst>
                  <a:ext uri="{FF2B5EF4-FFF2-40B4-BE49-F238E27FC236}">
                    <a16:creationId xmlns:a16="http://schemas.microsoft.com/office/drawing/2014/main" id="{22F9BD1A-B1CC-EE93-A12F-BD003F9BB8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4" name="Straight Connector 553">
                <a:extLst>
                  <a:ext uri="{FF2B5EF4-FFF2-40B4-BE49-F238E27FC236}">
                    <a16:creationId xmlns:a16="http://schemas.microsoft.com/office/drawing/2014/main" id="{76A6848C-69B8-E4EB-933A-C3ABDAB587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29" name="Group 528">
              <a:extLst>
                <a:ext uri="{FF2B5EF4-FFF2-40B4-BE49-F238E27FC236}">
                  <a16:creationId xmlns:a16="http://schemas.microsoft.com/office/drawing/2014/main" id="{6D3ED1B2-F032-D370-0A60-21D9905B0F9F}"/>
                </a:ext>
              </a:extLst>
            </p:cNvPr>
            <p:cNvGrpSpPr/>
            <p:nvPr/>
          </p:nvGrpSpPr>
          <p:grpSpPr>
            <a:xfrm>
              <a:off x="3632049" y="2743689"/>
              <a:ext cx="124011" cy="110757"/>
              <a:chOff x="11918110" y="2262848"/>
              <a:chExt cx="124011" cy="124011"/>
            </a:xfrm>
          </p:grpSpPr>
          <p:cxnSp>
            <p:nvCxnSpPr>
              <p:cNvPr id="551" name="Straight Connector 550">
                <a:extLst>
                  <a:ext uri="{FF2B5EF4-FFF2-40B4-BE49-F238E27FC236}">
                    <a16:creationId xmlns:a16="http://schemas.microsoft.com/office/drawing/2014/main" id="{7D4D28F3-D005-739E-CF32-1FDB90D9E88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2" name="Straight Connector 551">
                <a:extLst>
                  <a:ext uri="{FF2B5EF4-FFF2-40B4-BE49-F238E27FC236}">
                    <a16:creationId xmlns:a16="http://schemas.microsoft.com/office/drawing/2014/main" id="{AE7FBF47-5BDE-8837-28D9-451602B7B2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0" name="Group 529">
              <a:extLst>
                <a:ext uri="{FF2B5EF4-FFF2-40B4-BE49-F238E27FC236}">
                  <a16:creationId xmlns:a16="http://schemas.microsoft.com/office/drawing/2014/main" id="{FB8749D4-C50A-C4E5-FBF2-DCC16008B19D}"/>
                </a:ext>
              </a:extLst>
            </p:cNvPr>
            <p:cNvGrpSpPr/>
            <p:nvPr/>
          </p:nvGrpSpPr>
          <p:grpSpPr>
            <a:xfrm>
              <a:off x="3923684" y="2980316"/>
              <a:ext cx="124011" cy="110757"/>
              <a:chOff x="11918110" y="2262848"/>
              <a:chExt cx="124011" cy="124011"/>
            </a:xfrm>
          </p:grpSpPr>
          <p:cxnSp>
            <p:nvCxnSpPr>
              <p:cNvPr id="549" name="Straight Connector 548">
                <a:extLst>
                  <a:ext uri="{FF2B5EF4-FFF2-40B4-BE49-F238E27FC236}">
                    <a16:creationId xmlns:a16="http://schemas.microsoft.com/office/drawing/2014/main" id="{4FB32989-EF4D-355E-1EDB-BFA846C3909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50" name="Straight Connector 549">
                <a:extLst>
                  <a:ext uri="{FF2B5EF4-FFF2-40B4-BE49-F238E27FC236}">
                    <a16:creationId xmlns:a16="http://schemas.microsoft.com/office/drawing/2014/main" id="{DF1B39D0-F1D4-6764-862F-96746336498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1" name="Group 530">
              <a:extLst>
                <a:ext uri="{FF2B5EF4-FFF2-40B4-BE49-F238E27FC236}">
                  <a16:creationId xmlns:a16="http://schemas.microsoft.com/office/drawing/2014/main" id="{D97DBA06-3683-C4A9-C20D-3179474C8117}"/>
                </a:ext>
              </a:extLst>
            </p:cNvPr>
            <p:cNvGrpSpPr/>
            <p:nvPr/>
          </p:nvGrpSpPr>
          <p:grpSpPr>
            <a:xfrm>
              <a:off x="4034441" y="2980316"/>
              <a:ext cx="124011" cy="110757"/>
              <a:chOff x="11918110" y="2262848"/>
              <a:chExt cx="124011" cy="124011"/>
            </a:xfrm>
          </p:grpSpPr>
          <p:cxnSp>
            <p:nvCxnSpPr>
              <p:cNvPr id="547" name="Straight Connector 546">
                <a:extLst>
                  <a:ext uri="{FF2B5EF4-FFF2-40B4-BE49-F238E27FC236}">
                    <a16:creationId xmlns:a16="http://schemas.microsoft.com/office/drawing/2014/main" id="{0FBD4435-656C-1A52-144F-9F372EB210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8" name="Straight Connector 547">
                <a:extLst>
                  <a:ext uri="{FF2B5EF4-FFF2-40B4-BE49-F238E27FC236}">
                    <a16:creationId xmlns:a16="http://schemas.microsoft.com/office/drawing/2014/main" id="{8677382C-602C-DB39-7F82-12519A7937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2" name="Group 531">
              <a:extLst>
                <a:ext uri="{FF2B5EF4-FFF2-40B4-BE49-F238E27FC236}">
                  <a16:creationId xmlns:a16="http://schemas.microsoft.com/office/drawing/2014/main" id="{9B121EE3-F75C-2931-4822-B3648B37E2BC}"/>
                </a:ext>
              </a:extLst>
            </p:cNvPr>
            <p:cNvGrpSpPr/>
            <p:nvPr/>
          </p:nvGrpSpPr>
          <p:grpSpPr>
            <a:xfrm>
              <a:off x="4216071" y="2980316"/>
              <a:ext cx="124011" cy="110757"/>
              <a:chOff x="11918110" y="2262848"/>
              <a:chExt cx="124011" cy="124011"/>
            </a:xfrm>
          </p:grpSpPr>
          <p:cxnSp>
            <p:nvCxnSpPr>
              <p:cNvPr id="545" name="Straight Connector 544">
                <a:extLst>
                  <a:ext uri="{FF2B5EF4-FFF2-40B4-BE49-F238E27FC236}">
                    <a16:creationId xmlns:a16="http://schemas.microsoft.com/office/drawing/2014/main" id="{6A39EA03-A08F-09C9-7A63-21196907FE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6" name="Straight Connector 545">
                <a:extLst>
                  <a:ext uri="{FF2B5EF4-FFF2-40B4-BE49-F238E27FC236}">
                    <a16:creationId xmlns:a16="http://schemas.microsoft.com/office/drawing/2014/main" id="{216599B5-B00F-5F59-C899-5F1F2A9A19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3" name="Group 532">
              <a:extLst>
                <a:ext uri="{FF2B5EF4-FFF2-40B4-BE49-F238E27FC236}">
                  <a16:creationId xmlns:a16="http://schemas.microsoft.com/office/drawing/2014/main" id="{E4BF7F89-7D69-1327-A5FA-A6A46CC406ED}"/>
                </a:ext>
              </a:extLst>
            </p:cNvPr>
            <p:cNvGrpSpPr/>
            <p:nvPr/>
          </p:nvGrpSpPr>
          <p:grpSpPr>
            <a:xfrm>
              <a:off x="4308324" y="2980316"/>
              <a:ext cx="124011" cy="110757"/>
              <a:chOff x="11918110" y="2262848"/>
              <a:chExt cx="124011" cy="124011"/>
            </a:xfrm>
          </p:grpSpPr>
          <p:cxnSp>
            <p:nvCxnSpPr>
              <p:cNvPr id="543" name="Straight Connector 542">
                <a:extLst>
                  <a:ext uri="{FF2B5EF4-FFF2-40B4-BE49-F238E27FC236}">
                    <a16:creationId xmlns:a16="http://schemas.microsoft.com/office/drawing/2014/main" id="{62CF9FB8-D751-6F85-25A6-5B59DE1A28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4" name="Straight Connector 543">
                <a:extLst>
                  <a:ext uri="{FF2B5EF4-FFF2-40B4-BE49-F238E27FC236}">
                    <a16:creationId xmlns:a16="http://schemas.microsoft.com/office/drawing/2014/main" id="{571BC0AF-4109-497A-190E-F92F768695C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4" name="Group 533">
              <a:extLst>
                <a:ext uri="{FF2B5EF4-FFF2-40B4-BE49-F238E27FC236}">
                  <a16:creationId xmlns:a16="http://schemas.microsoft.com/office/drawing/2014/main" id="{425E9508-BEF1-1079-6371-31412278F0D0}"/>
                </a:ext>
              </a:extLst>
            </p:cNvPr>
            <p:cNvGrpSpPr/>
            <p:nvPr/>
          </p:nvGrpSpPr>
          <p:grpSpPr>
            <a:xfrm>
              <a:off x="5130647" y="3202171"/>
              <a:ext cx="124011" cy="110757"/>
              <a:chOff x="11918110" y="2262848"/>
              <a:chExt cx="124011" cy="124011"/>
            </a:xfrm>
          </p:grpSpPr>
          <p:cxnSp>
            <p:nvCxnSpPr>
              <p:cNvPr id="541" name="Straight Connector 540">
                <a:extLst>
                  <a:ext uri="{FF2B5EF4-FFF2-40B4-BE49-F238E27FC236}">
                    <a16:creationId xmlns:a16="http://schemas.microsoft.com/office/drawing/2014/main" id="{B4DBB36C-F79B-15E5-BF20-332021AA166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2" name="Straight Connector 541">
                <a:extLst>
                  <a:ext uri="{FF2B5EF4-FFF2-40B4-BE49-F238E27FC236}">
                    <a16:creationId xmlns:a16="http://schemas.microsoft.com/office/drawing/2014/main" id="{7B6687C0-70D9-E0DB-BA60-DDA347317F1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5" name="Group 534">
              <a:extLst>
                <a:ext uri="{FF2B5EF4-FFF2-40B4-BE49-F238E27FC236}">
                  <a16:creationId xmlns:a16="http://schemas.microsoft.com/office/drawing/2014/main" id="{4AC1C6C6-7107-0EDF-04CF-4956502B924A}"/>
                </a:ext>
              </a:extLst>
            </p:cNvPr>
            <p:cNvGrpSpPr/>
            <p:nvPr/>
          </p:nvGrpSpPr>
          <p:grpSpPr>
            <a:xfrm>
              <a:off x="5283047" y="3202171"/>
              <a:ext cx="124011" cy="110757"/>
              <a:chOff x="11918110" y="2262848"/>
              <a:chExt cx="124011" cy="124011"/>
            </a:xfrm>
          </p:grpSpPr>
          <p:cxnSp>
            <p:nvCxnSpPr>
              <p:cNvPr id="539" name="Straight Connector 538">
                <a:extLst>
                  <a:ext uri="{FF2B5EF4-FFF2-40B4-BE49-F238E27FC236}">
                    <a16:creationId xmlns:a16="http://schemas.microsoft.com/office/drawing/2014/main" id="{AA899CB6-47B9-A488-0EE0-B0EB493A61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40" name="Straight Connector 539">
                <a:extLst>
                  <a:ext uri="{FF2B5EF4-FFF2-40B4-BE49-F238E27FC236}">
                    <a16:creationId xmlns:a16="http://schemas.microsoft.com/office/drawing/2014/main" id="{B6E7B9B6-ABFE-6B4B-7E8D-7C7516AA64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536" name="Group 535">
              <a:extLst>
                <a:ext uri="{FF2B5EF4-FFF2-40B4-BE49-F238E27FC236}">
                  <a16:creationId xmlns:a16="http://schemas.microsoft.com/office/drawing/2014/main" id="{EECACA7B-4E66-E259-82C9-C8C0498E5A44}"/>
                </a:ext>
              </a:extLst>
            </p:cNvPr>
            <p:cNvGrpSpPr/>
            <p:nvPr/>
          </p:nvGrpSpPr>
          <p:grpSpPr>
            <a:xfrm>
              <a:off x="5399875" y="3202171"/>
              <a:ext cx="124011" cy="110757"/>
              <a:chOff x="11918110" y="2262848"/>
              <a:chExt cx="124011" cy="124011"/>
            </a:xfrm>
          </p:grpSpPr>
          <p:cxnSp>
            <p:nvCxnSpPr>
              <p:cNvPr id="537" name="Straight Connector 536">
                <a:extLst>
                  <a:ext uri="{FF2B5EF4-FFF2-40B4-BE49-F238E27FC236}">
                    <a16:creationId xmlns:a16="http://schemas.microsoft.com/office/drawing/2014/main" id="{10F22784-47FD-3D13-3A6B-E8FEC9304DD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38" name="Straight Connector 537">
                <a:extLst>
                  <a:ext uri="{FF2B5EF4-FFF2-40B4-BE49-F238E27FC236}">
                    <a16:creationId xmlns:a16="http://schemas.microsoft.com/office/drawing/2014/main" id="{FC4990C0-4BF8-2D33-EF95-5A9BEF885A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574" name="Group 573">
            <a:extLst>
              <a:ext uri="{FF2B5EF4-FFF2-40B4-BE49-F238E27FC236}">
                <a16:creationId xmlns:a16="http://schemas.microsoft.com/office/drawing/2014/main" id="{608D38CF-509F-6165-61ED-1B1322D56DF9}"/>
              </a:ext>
            </a:extLst>
          </p:cNvPr>
          <p:cNvGrpSpPr/>
          <p:nvPr/>
        </p:nvGrpSpPr>
        <p:grpSpPr>
          <a:xfrm>
            <a:off x="767696" y="6028785"/>
            <a:ext cx="3406651" cy="276999"/>
            <a:chOff x="7138208" y="3222631"/>
            <a:chExt cx="3562873" cy="276999"/>
          </a:xfrm>
        </p:grpSpPr>
        <p:sp>
          <p:nvSpPr>
            <p:cNvPr id="575" name="TextBox 574">
              <a:extLst>
                <a:ext uri="{FF2B5EF4-FFF2-40B4-BE49-F238E27FC236}">
                  <a16:creationId xmlns:a16="http://schemas.microsoft.com/office/drawing/2014/main" id="{050F3C4A-6BF8-E8BA-0C5C-28702D15C1D5}"/>
                </a:ext>
              </a:extLst>
            </p:cNvPr>
            <p:cNvSpPr txBox="1"/>
            <p:nvPr/>
          </p:nvSpPr>
          <p:spPr bwMode="auto">
            <a:xfrm>
              <a:off x="7138208" y="3222631"/>
              <a:ext cx="29372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576" name="TextBox 575">
              <a:extLst>
                <a:ext uri="{FF2B5EF4-FFF2-40B4-BE49-F238E27FC236}">
                  <a16:creationId xmlns:a16="http://schemas.microsoft.com/office/drawing/2014/main" id="{96ADAB57-D03F-8048-7035-174637E67B4A}"/>
                </a:ext>
              </a:extLst>
            </p:cNvPr>
            <p:cNvSpPr txBox="1"/>
            <p:nvPr/>
          </p:nvSpPr>
          <p:spPr bwMode="auto">
            <a:xfrm>
              <a:off x="7347187" y="3222631"/>
              <a:ext cx="28534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</a:t>
              </a:r>
            </a:p>
          </p:txBody>
        </p:sp>
        <p:sp>
          <p:nvSpPr>
            <p:cNvPr id="577" name="TextBox 576">
              <a:extLst>
                <a:ext uri="{FF2B5EF4-FFF2-40B4-BE49-F238E27FC236}">
                  <a16:creationId xmlns:a16="http://schemas.microsoft.com/office/drawing/2014/main" id="{EC590C1A-4833-5628-1323-06F97B8EC453}"/>
                </a:ext>
              </a:extLst>
            </p:cNvPr>
            <p:cNvSpPr txBox="1"/>
            <p:nvPr/>
          </p:nvSpPr>
          <p:spPr bwMode="auto">
            <a:xfrm>
              <a:off x="7543876" y="3222631"/>
              <a:ext cx="29372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</a:t>
              </a:r>
            </a:p>
          </p:txBody>
        </p:sp>
        <p:sp>
          <p:nvSpPr>
            <p:cNvPr id="578" name="TextBox 577">
              <a:extLst>
                <a:ext uri="{FF2B5EF4-FFF2-40B4-BE49-F238E27FC236}">
                  <a16:creationId xmlns:a16="http://schemas.microsoft.com/office/drawing/2014/main" id="{F1D18709-1586-A85D-C66F-9230C3D50CB9}"/>
                </a:ext>
              </a:extLst>
            </p:cNvPr>
            <p:cNvSpPr txBox="1"/>
            <p:nvPr/>
          </p:nvSpPr>
          <p:spPr bwMode="auto">
            <a:xfrm>
              <a:off x="7743063" y="3222631"/>
              <a:ext cx="29540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</a:t>
              </a:r>
            </a:p>
          </p:txBody>
        </p:sp>
        <p:sp>
          <p:nvSpPr>
            <p:cNvPr id="579" name="TextBox 578">
              <a:extLst>
                <a:ext uri="{FF2B5EF4-FFF2-40B4-BE49-F238E27FC236}">
                  <a16:creationId xmlns:a16="http://schemas.microsoft.com/office/drawing/2014/main" id="{7C0283EF-8B72-4F2C-8C6D-CF4B60EE3C1D}"/>
                </a:ext>
              </a:extLst>
            </p:cNvPr>
            <p:cNvSpPr txBox="1"/>
            <p:nvPr/>
          </p:nvSpPr>
          <p:spPr bwMode="auto">
            <a:xfrm>
              <a:off x="7943944" y="3222631"/>
              <a:ext cx="29540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8</a:t>
              </a:r>
            </a:p>
          </p:txBody>
        </p:sp>
        <p:sp>
          <p:nvSpPr>
            <p:cNvPr id="580" name="TextBox 579">
              <a:extLst>
                <a:ext uri="{FF2B5EF4-FFF2-40B4-BE49-F238E27FC236}">
                  <a16:creationId xmlns:a16="http://schemas.microsoft.com/office/drawing/2014/main" id="{1FD726D2-60A9-CF9E-4086-4766067BA3FB}"/>
                </a:ext>
              </a:extLst>
            </p:cNvPr>
            <p:cNvSpPr txBox="1"/>
            <p:nvPr/>
          </p:nvSpPr>
          <p:spPr bwMode="auto">
            <a:xfrm>
              <a:off x="8123584" y="3222631"/>
              <a:ext cx="3456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</a:t>
              </a:r>
            </a:p>
          </p:txBody>
        </p:sp>
        <p:sp>
          <p:nvSpPr>
            <p:cNvPr id="581" name="TextBox 580">
              <a:extLst>
                <a:ext uri="{FF2B5EF4-FFF2-40B4-BE49-F238E27FC236}">
                  <a16:creationId xmlns:a16="http://schemas.microsoft.com/office/drawing/2014/main" id="{1146B6E3-97AF-D22E-38BF-97447A276E26}"/>
                </a:ext>
              </a:extLst>
            </p:cNvPr>
            <p:cNvSpPr txBox="1"/>
            <p:nvPr/>
          </p:nvSpPr>
          <p:spPr bwMode="auto">
            <a:xfrm>
              <a:off x="8328658" y="3222631"/>
              <a:ext cx="33731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12</a:t>
              </a:r>
            </a:p>
          </p:txBody>
        </p:sp>
        <p:sp>
          <p:nvSpPr>
            <p:cNvPr id="582" name="TextBox 581">
              <a:extLst>
                <a:ext uri="{FF2B5EF4-FFF2-40B4-BE49-F238E27FC236}">
                  <a16:creationId xmlns:a16="http://schemas.microsoft.com/office/drawing/2014/main" id="{A81502AA-66AA-5C14-8A4A-D3359F2F815C}"/>
                </a:ext>
              </a:extLst>
            </p:cNvPr>
            <p:cNvSpPr txBox="1"/>
            <p:nvPr/>
          </p:nvSpPr>
          <p:spPr bwMode="auto">
            <a:xfrm>
              <a:off x="8524488" y="3222631"/>
              <a:ext cx="3456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14</a:t>
              </a:r>
            </a:p>
          </p:txBody>
        </p:sp>
        <p:sp>
          <p:nvSpPr>
            <p:cNvPr id="583" name="TextBox 582">
              <a:extLst>
                <a:ext uri="{FF2B5EF4-FFF2-40B4-BE49-F238E27FC236}">
                  <a16:creationId xmlns:a16="http://schemas.microsoft.com/office/drawing/2014/main" id="{10FFBD87-EB96-A623-E302-343D95AFC801}"/>
                </a:ext>
              </a:extLst>
            </p:cNvPr>
            <p:cNvSpPr txBox="1"/>
            <p:nvPr/>
          </p:nvSpPr>
          <p:spPr bwMode="auto">
            <a:xfrm>
              <a:off x="8724799" y="3222631"/>
              <a:ext cx="3473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16</a:t>
              </a:r>
            </a:p>
          </p:txBody>
        </p:sp>
        <p:sp>
          <p:nvSpPr>
            <p:cNvPr id="584" name="TextBox 583">
              <a:extLst>
                <a:ext uri="{FF2B5EF4-FFF2-40B4-BE49-F238E27FC236}">
                  <a16:creationId xmlns:a16="http://schemas.microsoft.com/office/drawing/2014/main" id="{A2BC435F-AE6B-5F6B-D58B-BB80949EA53F}"/>
                </a:ext>
              </a:extLst>
            </p:cNvPr>
            <p:cNvSpPr txBox="1"/>
            <p:nvPr/>
          </p:nvSpPr>
          <p:spPr bwMode="auto">
            <a:xfrm>
              <a:off x="8925682" y="3222631"/>
              <a:ext cx="34737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</a:t>
              </a:r>
            </a:p>
          </p:txBody>
        </p:sp>
        <p:sp>
          <p:nvSpPr>
            <p:cNvPr id="585" name="TextBox 584">
              <a:extLst>
                <a:ext uri="{FF2B5EF4-FFF2-40B4-BE49-F238E27FC236}">
                  <a16:creationId xmlns:a16="http://schemas.microsoft.com/office/drawing/2014/main" id="{2A6C7A37-4B00-A38D-7F81-7C9B312875FE}"/>
                </a:ext>
              </a:extLst>
            </p:cNvPr>
            <p:cNvSpPr txBox="1"/>
            <p:nvPr/>
          </p:nvSpPr>
          <p:spPr bwMode="auto">
            <a:xfrm>
              <a:off x="9106424" y="3222631"/>
              <a:ext cx="3859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20</a:t>
              </a:r>
            </a:p>
          </p:txBody>
        </p:sp>
        <p:sp>
          <p:nvSpPr>
            <p:cNvPr id="586" name="TextBox 585">
              <a:extLst>
                <a:ext uri="{FF2B5EF4-FFF2-40B4-BE49-F238E27FC236}">
                  <a16:creationId xmlns:a16="http://schemas.microsoft.com/office/drawing/2014/main" id="{4BB5C6C2-B906-F2C9-FBDF-FBB234416E83}"/>
                </a:ext>
              </a:extLst>
            </p:cNvPr>
            <p:cNvSpPr txBox="1"/>
            <p:nvPr/>
          </p:nvSpPr>
          <p:spPr bwMode="auto">
            <a:xfrm>
              <a:off x="9311498" y="3222631"/>
              <a:ext cx="37755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22</a:t>
              </a:r>
            </a:p>
          </p:txBody>
        </p:sp>
        <p:sp>
          <p:nvSpPr>
            <p:cNvPr id="587" name="TextBox 586">
              <a:extLst>
                <a:ext uri="{FF2B5EF4-FFF2-40B4-BE49-F238E27FC236}">
                  <a16:creationId xmlns:a16="http://schemas.microsoft.com/office/drawing/2014/main" id="{A9740D4F-A31A-D2B7-65AA-375EA6FA07FD}"/>
                </a:ext>
              </a:extLst>
            </p:cNvPr>
            <p:cNvSpPr txBox="1"/>
            <p:nvPr/>
          </p:nvSpPr>
          <p:spPr bwMode="auto">
            <a:xfrm>
              <a:off x="9512094" y="3222631"/>
              <a:ext cx="3859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24</a:t>
              </a:r>
            </a:p>
          </p:txBody>
        </p:sp>
        <p:sp>
          <p:nvSpPr>
            <p:cNvPr id="588" name="TextBox 587">
              <a:extLst>
                <a:ext uri="{FF2B5EF4-FFF2-40B4-BE49-F238E27FC236}">
                  <a16:creationId xmlns:a16="http://schemas.microsoft.com/office/drawing/2014/main" id="{1F13032A-67A2-DACF-993D-A0CD1C9E7E5E}"/>
                </a:ext>
              </a:extLst>
            </p:cNvPr>
            <p:cNvSpPr txBox="1"/>
            <p:nvPr/>
          </p:nvSpPr>
          <p:spPr bwMode="auto">
            <a:xfrm>
              <a:off x="9712137" y="3222631"/>
              <a:ext cx="3876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26</a:t>
              </a:r>
            </a:p>
          </p:txBody>
        </p:sp>
        <p:sp>
          <p:nvSpPr>
            <p:cNvPr id="589" name="TextBox 588">
              <a:extLst>
                <a:ext uri="{FF2B5EF4-FFF2-40B4-BE49-F238E27FC236}">
                  <a16:creationId xmlns:a16="http://schemas.microsoft.com/office/drawing/2014/main" id="{CEBC6350-2B8D-40AA-1D1E-BFF43FF50E2B}"/>
                </a:ext>
              </a:extLst>
            </p:cNvPr>
            <p:cNvSpPr txBox="1"/>
            <p:nvPr/>
          </p:nvSpPr>
          <p:spPr bwMode="auto">
            <a:xfrm>
              <a:off x="9912162" y="3222631"/>
              <a:ext cx="38761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28</a:t>
              </a:r>
            </a:p>
          </p:txBody>
        </p:sp>
        <p:sp>
          <p:nvSpPr>
            <p:cNvPr id="590" name="TextBox 589">
              <a:extLst>
                <a:ext uri="{FF2B5EF4-FFF2-40B4-BE49-F238E27FC236}">
                  <a16:creationId xmlns:a16="http://schemas.microsoft.com/office/drawing/2014/main" id="{3229BE9F-3B6D-EBA0-B70F-A0AFB280298B}"/>
                </a:ext>
              </a:extLst>
            </p:cNvPr>
            <p:cNvSpPr txBox="1"/>
            <p:nvPr/>
          </p:nvSpPr>
          <p:spPr bwMode="auto">
            <a:xfrm>
              <a:off x="10115102" y="3222631"/>
              <a:ext cx="38928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30</a:t>
              </a:r>
            </a:p>
          </p:txBody>
        </p:sp>
        <p:sp>
          <p:nvSpPr>
            <p:cNvPr id="591" name="TextBox 590">
              <a:extLst>
                <a:ext uri="{FF2B5EF4-FFF2-40B4-BE49-F238E27FC236}">
                  <a16:creationId xmlns:a16="http://schemas.microsoft.com/office/drawing/2014/main" id="{01C720D2-D34D-A1C9-6B3D-7C01A96D920D}"/>
                </a:ext>
              </a:extLst>
            </p:cNvPr>
            <p:cNvSpPr txBox="1"/>
            <p:nvPr/>
          </p:nvSpPr>
          <p:spPr bwMode="auto">
            <a:xfrm>
              <a:off x="10320177" y="3222631"/>
              <a:ext cx="38090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32</a:t>
              </a:r>
            </a:p>
          </p:txBody>
        </p:sp>
      </p:grpSp>
      <p:sp>
        <p:nvSpPr>
          <p:cNvPr id="592" name="TextBox 591">
            <a:extLst>
              <a:ext uri="{FF2B5EF4-FFF2-40B4-BE49-F238E27FC236}">
                <a16:creationId xmlns:a16="http://schemas.microsoft.com/office/drawing/2014/main" id="{A35CDC43-4F81-4112-FCC3-57C326DBC094}"/>
              </a:ext>
            </a:extLst>
          </p:cNvPr>
          <p:cNvSpPr txBox="1"/>
          <p:nvPr/>
        </p:nvSpPr>
        <p:spPr bwMode="auto">
          <a:xfrm>
            <a:off x="2258124" y="6144246"/>
            <a:ext cx="4235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</a:p>
        </p:txBody>
      </p:sp>
      <p:grpSp>
        <p:nvGrpSpPr>
          <p:cNvPr id="593" name="Group 592">
            <a:extLst>
              <a:ext uri="{FF2B5EF4-FFF2-40B4-BE49-F238E27FC236}">
                <a16:creationId xmlns:a16="http://schemas.microsoft.com/office/drawing/2014/main" id="{476A29D3-42A5-2341-1749-8FEB5E136292}"/>
              </a:ext>
            </a:extLst>
          </p:cNvPr>
          <p:cNvGrpSpPr/>
          <p:nvPr/>
        </p:nvGrpSpPr>
        <p:grpSpPr>
          <a:xfrm>
            <a:off x="463474" y="4166717"/>
            <a:ext cx="426719" cy="1993992"/>
            <a:chOff x="6820090" y="1604408"/>
            <a:chExt cx="426719" cy="1660612"/>
          </a:xfrm>
        </p:grpSpPr>
        <p:sp>
          <p:nvSpPr>
            <p:cNvPr id="594" name="TextBox 593">
              <a:extLst>
                <a:ext uri="{FF2B5EF4-FFF2-40B4-BE49-F238E27FC236}">
                  <a16:creationId xmlns:a16="http://schemas.microsoft.com/office/drawing/2014/main" id="{1B4D0621-971B-02CD-0C71-23D9C9C2B4BD}"/>
                </a:ext>
              </a:extLst>
            </p:cNvPr>
            <p:cNvSpPr txBox="1"/>
            <p:nvPr/>
          </p:nvSpPr>
          <p:spPr bwMode="auto">
            <a:xfrm>
              <a:off x="6965963" y="3034333"/>
              <a:ext cx="280846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595" name="TextBox 594">
              <a:extLst>
                <a:ext uri="{FF2B5EF4-FFF2-40B4-BE49-F238E27FC236}">
                  <a16:creationId xmlns:a16="http://schemas.microsoft.com/office/drawing/2014/main" id="{5CA0B6F6-0872-A15C-B9F4-1B64718616A9}"/>
                </a:ext>
              </a:extLst>
            </p:cNvPr>
            <p:cNvSpPr txBox="1"/>
            <p:nvPr/>
          </p:nvSpPr>
          <p:spPr bwMode="auto">
            <a:xfrm>
              <a:off x="6877798" y="2747435"/>
              <a:ext cx="369011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20</a:t>
              </a:r>
            </a:p>
          </p:txBody>
        </p:sp>
        <p:sp>
          <p:nvSpPr>
            <p:cNvPr id="596" name="TextBox 595">
              <a:extLst>
                <a:ext uri="{FF2B5EF4-FFF2-40B4-BE49-F238E27FC236}">
                  <a16:creationId xmlns:a16="http://schemas.microsoft.com/office/drawing/2014/main" id="{B4650C42-F5E1-7C5C-9C61-92F0091880AC}"/>
                </a:ext>
              </a:extLst>
            </p:cNvPr>
            <p:cNvSpPr txBox="1"/>
            <p:nvPr/>
          </p:nvSpPr>
          <p:spPr bwMode="auto">
            <a:xfrm>
              <a:off x="6869783" y="2463210"/>
              <a:ext cx="377026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40</a:t>
              </a:r>
            </a:p>
          </p:txBody>
        </p:sp>
        <p:sp>
          <p:nvSpPr>
            <p:cNvPr id="597" name="TextBox 596">
              <a:extLst>
                <a:ext uri="{FF2B5EF4-FFF2-40B4-BE49-F238E27FC236}">
                  <a16:creationId xmlns:a16="http://schemas.microsoft.com/office/drawing/2014/main" id="{A712D846-A7BB-F958-50E6-84481A195DCD}"/>
                </a:ext>
              </a:extLst>
            </p:cNvPr>
            <p:cNvSpPr txBox="1"/>
            <p:nvPr/>
          </p:nvSpPr>
          <p:spPr bwMode="auto">
            <a:xfrm>
              <a:off x="6868179" y="2176312"/>
              <a:ext cx="378630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60</a:t>
              </a:r>
            </a:p>
          </p:txBody>
        </p:sp>
        <p:sp>
          <p:nvSpPr>
            <p:cNvPr id="598" name="TextBox 597">
              <a:extLst>
                <a:ext uri="{FF2B5EF4-FFF2-40B4-BE49-F238E27FC236}">
                  <a16:creationId xmlns:a16="http://schemas.microsoft.com/office/drawing/2014/main" id="{C6528806-5F5C-ACF0-2ED9-EBAF25C77367}"/>
                </a:ext>
              </a:extLst>
            </p:cNvPr>
            <p:cNvSpPr txBox="1"/>
            <p:nvPr/>
          </p:nvSpPr>
          <p:spPr bwMode="auto">
            <a:xfrm>
              <a:off x="6868179" y="1891306"/>
              <a:ext cx="378630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80</a:t>
              </a:r>
            </a:p>
          </p:txBody>
        </p:sp>
        <p:sp>
          <p:nvSpPr>
            <p:cNvPr id="599" name="TextBox 598">
              <a:extLst>
                <a:ext uri="{FF2B5EF4-FFF2-40B4-BE49-F238E27FC236}">
                  <a16:creationId xmlns:a16="http://schemas.microsoft.com/office/drawing/2014/main" id="{246F05B5-455C-8D0B-7FA7-EFE8C1D20813}"/>
                </a:ext>
              </a:extLst>
            </p:cNvPr>
            <p:cNvSpPr txBox="1"/>
            <p:nvPr/>
          </p:nvSpPr>
          <p:spPr bwMode="auto">
            <a:xfrm>
              <a:off x="6820090" y="1604408"/>
              <a:ext cx="426719" cy="23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100</a:t>
              </a:r>
            </a:p>
          </p:txBody>
        </p:sp>
      </p:grpSp>
      <p:sp>
        <p:nvSpPr>
          <p:cNvPr id="600" name="Freeform: Shape 355">
            <a:extLst>
              <a:ext uri="{FF2B5EF4-FFF2-40B4-BE49-F238E27FC236}">
                <a16:creationId xmlns:a16="http://schemas.microsoft.com/office/drawing/2014/main" id="{CBAD7067-8102-3ED4-F2E6-EE4AE7EECBC0}"/>
              </a:ext>
            </a:extLst>
          </p:cNvPr>
          <p:cNvSpPr/>
          <p:nvPr/>
        </p:nvSpPr>
        <p:spPr bwMode="auto">
          <a:xfrm>
            <a:off x="910791" y="4304783"/>
            <a:ext cx="3257345" cy="1707625"/>
          </a:xfrm>
          <a:custGeom>
            <a:avLst/>
            <a:gdLst>
              <a:gd name="connsiteX0" fmla="*/ 0 w 3919537"/>
              <a:gd name="connsiteY0" fmla="*/ 0 h 1504950"/>
              <a:gd name="connsiteX1" fmla="*/ 0 w 3919537"/>
              <a:gd name="connsiteY1" fmla="*/ 1504950 h 1504950"/>
              <a:gd name="connsiteX2" fmla="*/ 3919537 w 3919537"/>
              <a:gd name="connsiteY2" fmla="*/ 1504950 h 150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19537" h="1504950">
                <a:moveTo>
                  <a:pt x="0" y="0"/>
                </a:moveTo>
                <a:lnTo>
                  <a:pt x="0" y="1504950"/>
                </a:lnTo>
                <a:lnTo>
                  <a:pt x="3919537" y="150495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26" name="Freeform: Shape 381">
            <a:extLst>
              <a:ext uri="{FF2B5EF4-FFF2-40B4-BE49-F238E27FC236}">
                <a16:creationId xmlns:a16="http://schemas.microsoft.com/office/drawing/2014/main" id="{74B7CE87-C0B4-A043-6A84-2E8DCA5EBE60}"/>
              </a:ext>
            </a:extLst>
          </p:cNvPr>
          <p:cNvSpPr/>
          <p:nvPr/>
        </p:nvSpPr>
        <p:spPr bwMode="auto">
          <a:xfrm>
            <a:off x="929878" y="4300538"/>
            <a:ext cx="2964656" cy="1690687"/>
          </a:xfrm>
          <a:custGeom>
            <a:avLst/>
            <a:gdLst>
              <a:gd name="connsiteX0" fmla="*/ 2952750 w 2952750"/>
              <a:gd name="connsiteY0" fmla="*/ 1690687 h 1690687"/>
              <a:gd name="connsiteX1" fmla="*/ 2952750 w 2952750"/>
              <a:gd name="connsiteY1" fmla="*/ 1328737 h 1690687"/>
              <a:gd name="connsiteX2" fmla="*/ 1828800 w 2952750"/>
              <a:gd name="connsiteY2" fmla="*/ 1328737 h 1690687"/>
              <a:gd name="connsiteX3" fmla="*/ 1828800 w 2952750"/>
              <a:gd name="connsiteY3" fmla="*/ 1281112 h 1690687"/>
              <a:gd name="connsiteX4" fmla="*/ 1628775 w 2952750"/>
              <a:gd name="connsiteY4" fmla="*/ 1281112 h 1690687"/>
              <a:gd name="connsiteX5" fmla="*/ 1628775 w 2952750"/>
              <a:gd name="connsiteY5" fmla="*/ 1238250 h 1690687"/>
              <a:gd name="connsiteX6" fmla="*/ 1628775 w 2952750"/>
              <a:gd name="connsiteY6" fmla="*/ 1243012 h 1690687"/>
              <a:gd name="connsiteX7" fmla="*/ 1628775 w 2952750"/>
              <a:gd name="connsiteY7" fmla="*/ 1200150 h 1690687"/>
              <a:gd name="connsiteX8" fmla="*/ 1504950 w 2952750"/>
              <a:gd name="connsiteY8" fmla="*/ 1200150 h 1690687"/>
              <a:gd name="connsiteX9" fmla="*/ 1504950 w 2952750"/>
              <a:gd name="connsiteY9" fmla="*/ 1166812 h 1690687"/>
              <a:gd name="connsiteX10" fmla="*/ 1490662 w 2952750"/>
              <a:gd name="connsiteY10" fmla="*/ 1166812 h 1690687"/>
              <a:gd name="connsiteX11" fmla="*/ 1490662 w 2952750"/>
              <a:gd name="connsiteY11" fmla="*/ 1128712 h 1690687"/>
              <a:gd name="connsiteX12" fmla="*/ 1233487 w 2952750"/>
              <a:gd name="connsiteY12" fmla="*/ 1128712 h 1690687"/>
              <a:gd name="connsiteX13" fmla="*/ 1233487 w 2952750"/>
              <a:gd name="connsiteY13" fmla="*/ 1095375 h 1690687"/>
              <a:gd name="connsiteX14" fmla="*/ 1033462 w 2952750"/>
              <a:gd name="connsiteY14" fmla="*/ 1095375 h 1690687"/>
              <a:gd name="connsiteX15" fmla="*/ 1033462 w 2952750"/>
              <a:gd name="connsiteY15" fmla="*/ 1057275 h 1690687"/>
              <a:gd name="connsiteX16" fmla="*/ 1009650 w 2952750"/>
              <a:gd name="connsiteY16" fmla="*/ 1057275 h 1690687"/>
              <a:gd name="connsiteX17" fmla="*/ 1009650 w 2952750"/>
              <a:gd name="connsiteY17" fmla="*/ 1028700 h 1690687"/>
              <a:gd name="connsiteX18" fmla="*/ 795337 w 2952750"/>
              <a:gd name="connsiteY18" fmla="*/ 1028700 h 1690687"/>
              <a:gd name="connsiteX19" fmla="*/ 795337 w 2952750"/>
              <a:gd name="connsiteY19" fmla="*/ 995362 h 1690687"/>
              <a:gd name="connsiteX20" fmla="*/ 766762 w 2952750"/>
              <a:gd name="connsiteY20" fmla="*/ 995362 h 1690687"/>
              <a:gd name="connsiteX21" fmla="*/ 766762 w 2952750"/>
              <a:gd name="connsiteY21" fmla="*/ 952500 h 1690687"/>
              <a:gd name="connsiteX22" fmla="*/ 752475 w 2952750"/>
              <a:gd name="connsiteY22" fmla="*/ 952500 h 1690687"/>
              <a:gd name="connsiteX23" fmla="*/ 752475 w 2952750"/>
              <a:gd name="connsiteY23" fmla="*/ 919162 h 1690687"/>
              <a:gd name="connsiteX24" fmla="*/ 704850 w 2952750"/>
              <a:gd name="connsiteY24" fmla="*/ 919162 h 1690687"/>
              <a:gd name="connsiteX25" fmla="*/ 704850 w 2952750"/>
              <a:gd name="connsiteY25" fmla="*/ 881062 h 1690687"/>
              <a:gd name="connsiteX26" fmla="*/ 638175 w 2952750"/>
              <a:gd name="connsiteY26" fmla="*/ 881062 h 1690687"/>
              <a:gd name="connsiteX27" fmla="*/ 638175 w 2952750"/>
              <a:gd name="connsiteY27" fmla="*/ 819150 h 1690687"/>
              <a:gd name="connsiteX28" fmla="*/ 614362 w 2952750"/>
              <a:gd name="connsiteY28" fmla="*/ 819150 h 1690687"/>
              <a:gd name="connsiteX29" fmla="*/ 614362 w 2952750"/>
              <a:gd name="connsiteY29" fmla="*/ 776287 h 1690687"/>
              <a:gd name="connsiteX30" fmla="*/ 595312 w 2952750"/>
              <a:gd name="connsiteY30" fmla="*/ 776287 h 1690687"/>
              <a:gd name="connsiteX31" fmla="*/ 595312 w 2952750"/>
              <a:gd name="connsiteY31" fmla="*/ 742950 h 1690687"/>
              <a:gd name="connsiteX32" fmla="*/ 514350 w 2952750"/>
              <a:gd name="connsiteY32" fmla="*/ 742950 h 1690687"/>
              <a:gd name="connsiteX33" fmla="*/ 514350 w 2952750"/>
              <a:gd name="connsiteY33" fmla="*/ 704850 h 1690687"/>
              <a:gd name="connsiteX34" fmla="*/ 514350 w 2952750"/>
              <a:gd name="connsiteY34" fmla="*/ 704850 h 1690687"/>
              <a:gd name="connsiteX35" fmla="*/ 514350 w 2952750"/>
              <a:gd name="connsiteY35" fmla="*/ 638175 h 1690687"/>
              <a:gd name="connsiteX36" fmla="*/ 509587 w 2952750"/>
              <a:gd name="connsiteY36" fmla="*/ 638175 h 1690687"/>
              <a:gd name="connsiteX37" fmla="*/ 509587 w 2952750"/>
              <a:gd name="connsiteY37" fmla="*/ 571500 h 1690687"/>
              <a:gd name="connsiteX38" fmla="*/ 500062 w 2952750"/>
              <a:gd name="connsiteY38" fmla="*/ 571500 h 1690687"/>
              <a:gd name="connsiteX39" fmla="*/ 500062 w 2952750"/>
              <a:gd name="connsiteY39" fmla="*/ 538162 h 1690687"/>
              <a:gd name="connsiteX40" fmla="*/ 490537 w 2952750"/>
              <a:gd name="connsiteY40" fmla="*/ 538162 h 1690687"/>
              <a:gd name="connsiteX41" fmla="*/ 490537 w 2952750"/>
              <a:gd name="connsiteY41" fmla="*/ 504825 h 1690687"/>
              <a:gd name="connsiteX42" fmla="*/ 381000 w 2952750"/>
              <a:gd name="connsiteY42" fmla="*/ 504825 h 1690687"/>
              <a:gd name="connsiteX43" fmla="*/ 381000 w 2952750"/>
              <a:gd name="connsiteY43" fmla="*/ 461962 h 1690687"/>
              <a:gd name="connsiteX44" fmla="*/ 371475 w 2952750"/>
              <a:gd name="connsiteY44" fmla="*/ 471487 h 1690687"/>
              <a:gd name="connsiteX45" fmla="*/ 371475 w 2952750"/>
              <a:gd name="connsiteY45" fmla="*/ 428625 h 1690687"/>
              <a:gd name="connsiteX46" fmla="*/ 361950 w 2952750"/>
              <a:gd name="connsiteY46" fmla="*/ 428625 h 1690687"/>
              <a:gd name="connsiteX47" fmla="*/ 361950 w 2952750"/>
              <a:gd name="connsiteY47" fmla="*/ 400050 h 1690687"/>
              <a:gd name="connsiteX48" fmla="*/ 342900 w 2952750"/>
              <a:gd name="connsiteY48" fmla="*/ 400050 h 1690687"/>
              <a:gd name="connsiteX49" fmla="*/ 342900 w 2952750"/>
              <a:gd name="connsiteY49" fmla="*/ 361950 h 1690687"/>
              <a:gd name="connsiteX50" fmla="*/ 266700 w 2952750"/>
              <a:gd name="connsiteY50" fmla="*/ 361950 h 1690687"/>
              <a:gd name="connsiteX51" fmla="*/ 266700 w 2952750"/>
              <a:gd name="connsiteY51" fmla="*/ 328612 h 1690687"/>
              <a:gd name="connsiteX52" fmla="*/ 242887 w 2952750"/>
              <a:gd name="connsiteY52" fmla="*/ 328612 h 1690687"/>
              <a:gd name="connsiteX53" fmla="*/ 242887 w 2952750"/>
              <a:gd name="connsiteY53" fmla="*/ 257175 h 1690687"/>
              <a:gd name="connsiteX54" fmla="*/ 228600 w 2952750"/>
              <a:gd name="connsiteY54" fmla="*/ 257175 h 1690687"/>
              <a:gd name="connsiteX55" fmla="*/ 228600 w 2952750"/>
              <a:gd name="connsiteY55" fmla="*/ 233362 h 1690687"/>
              <a:gd name="connsiteX56" fmla="*/ 223837 w 2952750"/>
              <a:gd name="connsiteY56" fmla="*/ 238125 h 1690687"/>
              <a:gd name="connsiteX57" fmla="*/ 223837 w 2952750"/>
              <a:gd name="connsiteY57" fmla="*/ 195262 h 1690687"/>
              <a:gd name="connsiteX58" fmla="*/ 185737 w 2952750"/>
              <a:gd name="connsiteY58" fmla="*/ 195262 h 1690687"/>
              <a:gd name="connsiteX59" fmla="*/ 185737 w 2952750"/>
              <a:gd name="connsiteY59" fmla="*/ 161925 h 1690687"/>
              <a:gd name="connsiteX60" fmla="*/ 176212 w 2952750"/>
              <a:gd name="connsiteY60" fmla="*/ 161925 h 1690687"/>
              <a:gd name="connsiteX61" fmla="*/ 176212 w 2952750"/>
              <a:gd name="connsiteY61" fmla="*/ 128587 h 1690687"/>
              <a:gd name="connsiteX62" fmla="*/ 109537 w 2952750"/>
              <a:gd name="connsiteY62" fmla="*/ 128587 h 1690687"/>
              <a:gd name="connsiteX63" fmla="*/ 109537 w 2952750"/>
              <a:gd name="connsiteY63" fmla="*/ 100012 h 1690687"/>
              <a:gd name="connsiteX64" fmla="*/ 71437 w 2952750"/>
              <a:gd name="connsiteY64" fmla="*/ 100012 h 1690687"/>
              <a:gd name="connsiteX65" fmla="*/ 71437 w 2952750"/>
              <a:gd name="connsiteY65" fmla="*/ 66675 h 1690687"/>
              <a:gd name="connsiteX66" fmla="*/ 57150 w 2952750"/>
              <a:gd name="connsiteY66" fmla="*/ 66675 h 1690687"/>
              <a:gd name="connsiteX67" fmla="*/ 57150 w 2952750"/>
              <a:gd name="connsiteY67" fmla="*/ 28575 h 1690687"/>
              <a:gd name="connsiteX68" fmla="*/ 52387 w 2952750"/>
              <a:gd name="connsiteY68" fmla="*/ 28575 h 1690687"/>
              <a:gd name="connsiteX69" fmla="*/ 52387 w 2952750"/>
              <a:gd name="connsiteY69" fmla="*/ 0 h 1690687"/>
              <a:gd name="connsiteX70" fmla="*/ 0 w 2952750"/>
              <a:gd name="connsiteY70" fmla="*/ 0 h 1690687"/>
              <a:gd name="connsiteX0" fmla="*/ 2952750 w 2952750"/>
              <a:gd name="connsiteY0" fmla="*/ 1690687 h 1690687"/>
              <a:gd name="connsiteX1" fmla="*/ 2952750 w 2952750"/>
              <a:gd name="connsiteY1" fmla="*/ 1328737 h 1690687"/>
              <a:gd name="connsiteX2" fmla="*/ 1828800 w 2952750"/>
              <a:gd name="connsiteY2" fmla="*/ 1328737 h 1690687"/>
              <a:gd name="connsiteX3" fmla="*/ 1828800 w 2952750"/>
              <a:gd name="connsiteY3" fmla="*/ 1281112 h 1690687"/>
              <a:gd name="connsiteX4" fmla="*/ 1628775 w 2952750"/>
              <a:gd name="connsiteY4" fmla="*/ 1281112 h 1690687"/>
              <a:gd name="connsiteX5" fmla="*/ 1628775 w 2952750"/>
              <a:gd name="connsiteY5" fmla="*/ 1238250 h 1690687"/>
              <a:gd name="connsiteX6" fmla="*/ 1628775 w 2952750"/>
              <a:gd name="connsiteY6" fmla="*/ 1243012 h 1690687"/>
              <a:gd name="connsiteX7" fmla="*/ 1628775 w 2952750"/>
              <a:gd name="connsiteY7" fmla="*/ 1200150 h 1690687"/>
              <a:gd name="connsiteX8" fmla="*/ 1504950 w 2952750"/>
              <a:gd name="connsiteY8" fmla="*/ 1200150 h 1690687"/>
              <a:gd name="connsiteX9" fmla="*/ 1504950 w 2952750"/>
              <a:gd name="connsiteY9" fmla="*/ 1166812 h 1690687"/>
              <a:gd name="connsiteX10" fmla="*/ 1490662 w 2952750"/>
              <a:gd name="connsiteY10" fmla="*/ 1166812 h 1690687"/>
              <a:gd name="connsiteX11" fmla="*/ 1490662 w 2952750"/>
              <a:gd name="connsiteY11" fmla="*/ 1128712 h 1690687"/>
              <a:gd name="connsiteX12" fmla="*/ 1233487 w 2952750"/>
              <a:gd name="connsiteY12" fmla="*/ 1128712 h 1690687"/>
              <a:gd name="connsiteX13" fmla="*/ 1233487 w 2952750"/>
              <a:gd name="connsiteY13" fmla="*/ 1095375 h 1690687"/>
              <a:gd name="connsiteX14" fmla="*/ 1033462 w 2952750"/>
              <a:gd name="connsiteY14" fmla="*/ 1095375 h 1690687"/>
              <a:gd name="connsiteX15" fmla="*/ 1033462 w 2952750"/>
              <a:gd name="connsiteY15" fmla="*/ 1057275 h 1690687"/>
              <a:gd name="connsiteX16" fmla="*/ 1009650 w 2952750"/>
              <a:gd name="connsiteY16" fmla="*/ 1057275 h 1690687"/>
              <a:gd name="connsiteX17" fmla="*/ 1009650 w 2952750"/>
              <a:gd name="connsiteY17" fmla="*/ 1028700 h 1690687"/>
              <a:gd name="connsiteX18" fmla="*/ 795337 w 2952750"/>
              <a:gd name="connsiteY18" fmla="*/ 1028700 h 1690687"/>
              <a:gd name="connsiteX19" fmla="*/ 795337 w 2952750"/>
              <a:gd name="connsiteY19" fmla="*/ 995362 h 1690687"/>
              <a:gd name="connsiteX20" fmla="*/ 766762 w 2952750"/>
              <a:gd name="connsiteY20" fmla="*/ 995362 h 1690687"/>
              <a:gd name="connsiteX21" fmla="*/ 766762 w 2952750"/>
              <a:gd name="connsiteY21" fmla="*/ 952500 h 1690687"/>
              <a:gd name="connsiteX22" fmla="*/ 752475 w 2952750"/>
              <a:gd name="connsiteY22" fmla="*/ 952500 h 1690687"/>
              <a:gd name="connsiteX23" fmla="*/ 752475 w 2952750"/>
              <a:gd name="connsiteY23" fmla="*/ 919162 h 1690687"/>
              <a:gd name="connsiteX24" fmla="*/ 704850 w 2952750"/>
              <a:gd name="connsiteY24" fmla="*/ 919162 h 1690687"/>
              <a:gd name="connsiteX25" fmla="*/ 704850 w 2952750"/>
              <a:gd name="connsiteY25" fmla="*/ 881062 h 1690687"/>
              <a:gd name="connsiteX26" fmla="*/ 638175 w 2952750"/>
              <a:gd name="connsiteY26" fmla="*/ 881062 h 1690687"/>
              <a:gd name="connsiteX27" fmla="*/ 638175 w 2952750"/>
              <a:gd name="connsiteY27" fmla="*/ 819150 h 1690687"/>
              <a:gd name="connsiteX28" fmla="*/ 614362 w 2952750"/>
              <a:gd name="connsiteY28" fmla="*/ 819150 h 1690687"/>
              <a:gd name="connsiteX29" fmla="*/ 614362 w 2952750"/>
              <a:gd name="connsiteY29" fmla="*/ 776287 h 1690687"/>
              <a:gd name="connsiteX30" fmla="*/ 595312 w 2952750"/>
              <a:gd name="connsiteY30" fmla="*/ 776287 h 1690687"/>
              <a:gd name="connsiteX31" fmla="*/ 595312 w 2952750"/>
              <a:gd name="connsiteY31" fmla="*/ 742950 h 1690687"/>
              <a:gd name="connsiteX32" fmla="*/ 514350 w 2952750"/>
              <a:gd name="connsiteY32" fmla="*/ 742950 h 1690687"/>
              <a:gd name="connsiteX33" fmla="*/ 514350 w 2952750"/>
              <a:gd name="connsiteY33" fmla="*/ 704850 h 1690687"/>
              <a:gd name="connsiteX34" fmla="*/ 514350 w 2952750"/>
              <a:gd name="connsiteY34" fmla="*/ 704850 h 1690687"/>
              <a:gd name="connsiteX35" fmla="*/ 514350 w 2952750"/>
              <a:gd name="connsiteY35" fmla="*/ 638175 h 1690687"/>
              <a:gd name="connsiteX36" fmla="*/ 509587 w 2952750"/>
              <a:gd name="connsiteY36" fmla="*/ 638175 h 1690687"/>
              <a:gd name="connsiteX37" fmla="*/ 509587 w 2952750"/>
              <a:gd name="connsiteY37" fmla="*/ 571500 h 1690687"/>
              <a:gd name="connsiteX38" fmla="*/ 500062 w 2952750"/>
              <a:gd name="connsiteY38" fmla="*/ 571500 h 1690687"/>
              <a:gd name="connsiteX39" fmla="*/ 500062 w 2952750"/>
              <a:gd name="connsiteY39" fmla="*/ 538162 h 1690687"/>
              <a:gd name="connsiteX40" fmla="*/ 490537 w 2952750"/>
              <a:gd name="connsiteY40" fmla="*/ 538162 h 1690687"/>
              <a:gd name="connsiteX41" fmla="*/ 490537 w 2952750"/>
              <a:gd name="connsiteY41" fmla="*/ 504825 h 1690687"/>
              <a:gd name="connsiteX42" fmla="*/ 381000 w 2952750"/>
              <a:gd name="connsiteY42" fmla="*/ 504825 h 1690687"/>
              <a:gd name="connsiteX43" fmla="*/ 381000 w 2952750"/>
              <a:gd name="connsiteY43" fmla="*/ 461962 h 1690687"/>
              <a:gd name="connsiteX44" fmla="*/ 371475 w 2952750"/>
              <a:gd name="connsiteY44" fmla="*/ 459581 h 1690687"/>
              <a:gd name="connsiteX45" fmla="*/ 371475 w 2952750"/>
              <a:gd name="connsiteY45" fmla="*/ 428625 h 1690687"/>
              <a:gd name="connsiteX46" fmla="*/ 361950 w 2952750"/>
              <a:gd name="connsiteY46" fmla="*/ 428625 h 1690687"/>
              <a:gd name="connsiteX47" fmla="*/ 361950 w 2952750"/>
              <a:gd name="connsiteY47" fmla="*/ 400050 h 1690687"/>
              <a:gd name="connsiteX48" fmla="*/ 342900 w 2952750"/>
              <a:gd name="connsiteY48" fmla="*/ 400050 h 1690687"/>
              <a:gd name="connsiteX49" fmla="*/ 342900 w 2952750"/>
              <a:gd name="connsiteY49" fmla="*/ 361950 h 1690687"/>
              <a:gd name="connsiteX50" fmla="*/ 266700 w 2952750"/>
              <a:gd name="connsiteY50" fmla="*/ 361950 h 1690687"/>
              <a:gd name="connsiteX51" fmla="*/ 266700 w 2952750"/>
              <a:gd name="connsiteY51" fmla="*/ 328612 h 1690687"/>
              <a:gd name="connsiteX52" fmla="*/ 242887 w 2952750"/>
              <a:gd name="connsiteY52" fmla="*/ 328612 h 1690687"/>
              <a:gd name="connsiteX53" fmla="*/ 242887 w 2952750"/>
              <a:gd name="connsiteY53" fmla="*/ 257175 h 1690687"/>
              <a:gd name="connsiteX54" fmla="*/ 228600 w 2952750"/>
              <a:gd name="connsiteY54" fmla="*/ 257175 h 1690687"/>
              <a:gd name="connsiteX55" fmla="*/ 228600 w 2952750"/>
              <a:gd name="connsiteY55" fmla="*/ 233362 h 1690687"/>
              <a:gd name="connsiteX56" fmla="*/ 223837 w 2952750"/>
              <a:gd name="connsiteY56" fmla="*/ 238125 h 1690687"/>
              <a:gd name="connsiteX57" fmla="*/ 223837 w 2952750"/>
              <a:gd name="connsiteY57" fmla="*/ 195262 h 1690687"/>
              <a:gd name="connsiteX58" fmla="*/ 185737 w 2952750"/>
              <a:gd name="connsiteY58" fmla="*/ 195262 h 1690687"/>
              <a:gd name="connsiteX59" fmla="*/ 185737 w 2952750"/>
              <a:gd name="connsiteY59" fmla="*/ 161925 h 1690687"/>
              <a:gd name="connsiteX60" fmla="*/ 176212 w 2952750"/>
              <a:gd name="connsiteY60" fmla="*/ 161925 h 1690687"/>
              <a:gd name="connsiteX61" fmla="*/ 176212 w 2952750"/>
              <a:gd name="connsiteY61" fmla="*/ 128587 h 1690687"/>
              <a:gd name="connsiteX62" fmla="*/ 109537 w 2952750"/>
              <a:gd name="connsiteY62" fmla="*/ 128587 h 1690687"/>
              <a:gd name="connsiteX63" fmla="*/ 109537 w 2952750"/>
              <a:gd name="connsiteY63" fmla="*/ 100012 h 1690687"/>
              <a:gd name="connsiteX64" fmla="*/ 71437 w 2952750"/>
              <a:gd name="connsiteY64" fmla="*/ 100012 h 1690687"/>
              <a:gd name="connsiteX65" fmla="*/ 71437 w 2952750"/>
              <a:gd name="connsiteY65" fmla="*/ 66675 h 1690687"/>
              <a:gd name="connsiteX66" fmla="*/ 57150 w 2952750"/>
              <a:gd name="connsiteY66" fmla="*/ 66675 h 1690687"/>
              <a:gd name="connsiteX67" fmla="*/ 57150 w 2952750"/>
              <a:gd name="connsiteY67" fmla="*/ 28575 h 1690687"/>
              <a:gd name="connsiteX68" fmla="*/ 52387 w 2952750"/>
              <a:gd name="connsiteY68" fmla="*/ 28575 h 1690687"/>
              <a:gd name="connsiteX69" fmla="*/ 52387 w 2952750"/>
              <a:gd name="connsiteY69" fmla="*/ 0 h 1690687"/>
              <a:gd name="connsiteX70" fmla="*/ 0 w 2952750"/>
              <a:gd name="connsiteY70" fmla="*/ 0 h 1690687"/>
              <a:gd name="connsiteX0" fmla="*/ 2952750 w 2952750"/>
              <a:gd name="connsiteY0" fmla="*/ 1690687 h 1690687"/>
              <a:gd name="connsiteX1" fmla="*/ 2952750 w 2952750"/>
              <a:gd name="connsiteY1" fmla="*/ 1328737 h 1690687"/>
              <a:gd name="connsiteX2" fmla="*/ 1828800 w 2952750"/>
              <a:gd name="connsiteY2" fmla="*/ 1328737 h 1690687"/>
              <a:gd name="connsiteX3" fmla="*/ 1828800 w 2952750"/>
              <a:gd name="connsiteY3" fmla="*/ 1281112 h 1690687"/>
              <a:gd name="connsiteX4" fmla="*/ 1628775 w 2952750"/>
              <a:gd name="connsiteY4" fmla="*/ 1281112 h 1690687"/>
              <a:gd name="connsiteX5" fmla="*/ 1628775 w 2952750"/>
              <a:gd name="connsiteY5" fmla="*/ 1238250 h 1690687"/>
              <a:gd name="connsiteX6" fmla="*/ 1628775 w 2952750"/>
              <a:gd name="connsiteY6" fmla="*/ 1243012 h 1690687"/>
              <a:gd name="connsiteX7" fmla="*/ 1628775 w 2952750"/>
              <a:gd name="connsiteY7" fmla="*/ 1200150 h 1690687"/>
              <a:gd name="connsiteX8" fmla="*/ 1504950 w 2952750"/>
              <a:gd name="connsiteY8" fmla="*/ 1200150 h 1690687"/>
              <a:gd name="connsiteX9" fmla="*/ 1504950 w 2952750"/>
              <a:gd name="connsiteY9" fmla="*/ 1166812 h 1690687"/>
              <a:gd name="connsiteX10" fmla="*/ 1490662 w 2952750"/>
              <a:gd name="connsiteY10" fmla="*/ 1166812 h 1690687"/>
              <a:gd name="connsiteX11" fmla="*/ 1490662 w 2952750"/>
              <a:gd name="connsiteY11" fmla="*/ 1128712 h 1690687"/>
              <a:gd name="connsiteX12" fmla="*/ 1233487 w 2952750"/>
              <a:gd name="connsiteY12" fmla="*/ 1128712 h 1690687"/>
              <a:gd name="connsiteX13" fmla="*/ 1233487 w 2952750"/>
              <a:gd name="connsiteY13" fmla="*/ 1095375 h 1690687"/>
              <a:gd name="connsiteX14" fmla="*/ 1033462 w 2952750"/>
              <a:gd name="connsiteY14" fmla="*/ 1095375 h 1690687"/>
              <a:gd name="connsiteX15" fmla="*/ 1033462 w 2952750"/>
              <a:gd name="connsiteY15" fmla="*/ 1057275 h 1690687"/>
              <a:gd name="connsiteX16" fmla="*/ 1009650 w 2952750"/>
              <a:gd name="connsiteY16" fmla="*/ 1057275 h 1690687"/>
              <a:gd name="connsiteX17" fmla="*/ 1009650 w 2952750"/>
              <a:gd name="connsiteY17" fmla="*/ 1028700 h 1690687"/>
              <a:gd name="connsiteX18" fmla="*/ 795337 w 2952750"/>
              <a:gd name="connsiteY18" fmla="*/ 1028700 h 1690687"/>
              <a:gd name="connsiteX19" fmla="*/ 795337 w 2952750"/>
              <a:gd name="connsiteY19" fmla="*/ 995362 h 1690687"/>
              <a:gd name="connsiteX20" fmla="*/ 766762 w 2952750"/>
              <a:gd name="connsiteY20" fmla="*/ 995362 h 1690687"/>
              <a:gd name="connsiteX21" fmla="*/ 766762 w 2952750"/>
              <a:gd name="connsiteY21" fmla="*/ 952500 h 1690687"/>
              <a:gd name="connsiteX22" fmla="*/ 752475 w 2952750"/>
              <a:gd name="connsiteY22" fmla="*/ 952500 h 1690687"/>
              <a:gd name="connsiteX23" fmla="*/ 752475 w 2952750"/>
              <a:gd name="connsiteY23" fmla="*/ 919162 h 1690687"/>
              <a:gd name="connsiteX24" fmla="*/ 704850 w 2952750"/>
              <a:gd name="connsiteY24" fmla="*/ 919162 h 1690687"/>
              <a:gd name="connsiteX25" fmla="*/ 704850 w 2952750"/>
              <a:gd name="connsiteY25" fmla="*/ 881062 h 1690687"/>
              <a:gd name="connsiteX26" fmla="*/ 638175 w 2952750"/>
              <a:gd name="connsiteY26" fmla="*/ 881062 h 1690687"/>
              <a:gd name="connsiteX27" fmla="*/ 638175 w 2952750"/>
              <a:gd name="connsiteY27" fmla="*/ 819150 h 1690687"/>
              <a:gd name="connsiteX28" fmla="*/ 614362 w 2952750"/>
              <a:gd name="connsiteY28" fmla="*/ 819150 h 1690687"/>
              <a:gd name="connsiteX29" fmla="*/ 614362 w 2952750"/>
              <a:gd name="connsiteY29" fmla="*/ 776287 h 1690687"/>
              <a:gd name="connsiteX30" fmla="*/ 595312 w 2952750"/>
              <a:gd name="connsiteY30" fmla="*/ 776287 h 1690687"/>
              <a:gd name="connsiteX31" fmla="*/ 595312 w 2952750"/>
              <a:gd name="connsiteY31" fmla="*/ 742950 h 1690687"/>
              <a:gd name="connsiteX32" fmla="*/ 514350 w 2952750"/>
              <a:gd name="connsiteY32" fmla="*/ 742950 h 1690687"/>
              <a:gd name="connsiteX33" fmla="*/ 514350 w 2952750"/>
              <a:gd name="connsiteY33" fmla="*/ 704850 h 1690687"/>
              <a:gd name="connsiteX34" fmla="*/ 514350 w 2952750"/>
              <a:gd name="connsiteY34" fmla="*/ 704850 h 1690687"/>
              <a:gd name="connsiteX35" fmla="*/ 514350 w 2952750"/>
              <a:gd name="connsiteY35" fmla="*/ 638175 h 1690687"/>
              <a:gd name="connsiteX36" fmla="*/ 509587 w 2952750"/>
              <a:gd name="connsiteY36" fmla="*/ 638175 h 1690687"/>
              <a:gd name="connsiteX37" fmla="*/ 509587 w 2952750"/>
              <a:gd name="connsiteY37" fmla="*/ 571500 h 1690687"/>
              <a:gd name="connsiteX38" fmla="*/ 500062 w 2952750"/>
              <a:gd name="connsiteY38" fmla="*/ 571500 h 1690687"/>
              <a:gd name="connsiteX39" fmla="*/ 500062 w 2952750"/>
              <a:gd name="connsiteY39" fmla="*/ 538162 h 1690687"/>
              <a:gd name="connsiteX40" fmla="*/ 490537 w 2952750"/>
              <a:gd name="connsiteY40" fmla="*/ 538162 h 1690687"/>
              <a:gd name="connsiteX41" fmla="*/ 490537 w 2952750"/>
              <a:gd name="connsiteY41" fmla="*/ 504825 h 1690687"/>
              <a:gd name="connsiteX42" fmla="*/ 381000 w 2952750"/>
              <a:gd name="connsiteY42" fmla="*/ 504825 h 1690687"/>
              <a:gd name="connsiteX43" fmla="*/ 381000 w 2952750"/>
              <a:gd name="connsiteY43" fmla="*/ 461962 h 1690687"/>
              <a:gd name="connsiteX44" fmla="*/ 371475 w 2952750"/>
              <a:gd name="connsiteY44" fmla="*/ 459581 h 1690687"/>
              <a:gd name="connsiteX45" fmla="*/ 371475 w 2952750"/>
              <a:gd name="connsiteY45" fmla="*/ 428625 h 1690687"/>
              <a:gd name="connsiteX46" fmla="*/ 361950 w 2952750"/>
              <a:gd name="connsiteY46" fmla="*/ 428625 h 1690687"/>
              <a:gd name="connsiteX47" fmla="*/ 361950 w 2952750"/>
              <a:gd name="connsiteY47" fmla="*/ 400050 h 1690687"/>
              <a:gd name="connsiteX48" fmla="*/ 342900 w 2952750"/>
              <a:gd name="connsiteY48" fmla="*/ 400050 h 1690687"/>
              <a:gd name="connsiteX49" fmla="*/ 342900 w 2952750"/>
              <a:gd name="connsiteY49" fmla="*/ 361950 h 1690687"/>
              <a:gd name="connsiteX50" fmla="*/ 266700 w 2952750"/>
              <a:gd name="connsiteY50" fmla="*/ 361950 h 1690687"/>
              <a:gd name="connsiteX51" fmla="*/ 266700 w 2952750"/>
              <a:gd name="connsiteY51" fmla="*/ 328612 h 1690687"/>
              <a:gd name="connsiteX52" fmla="*/ 242887 w 2952750"/>
              <a:gd name="connsiteY52" fmla="*/ 328612 h 1690687"/>
              <a:gd name="connsiteX53" fmla="*/ 242887 w 2952750"/>
              <a:gd name="connsiteY53" fmla="*/ 257175 h 1690687"/>
              <a:gd name="connsiteX54" fmla="*/ 228600 w 2952750"/>
              <a:gd name="connsiteY54" fmla="*/ 257175 h 1690687"/>
              <a:gd name="connsiteX55" fmla="*/ 228600 w 2952750"/>
              <a:gd name="connsiteY55" fmla="*/ 233362 h 1690687"/>
              <a:gd name="connsiteX56" fmla="*/ 226218 w 2952750"/>
              <a:gd name="connsiteY56" fmla="*/ 235744 h 1690687"/>
              <a:gd name="connsiteX57" fmla="*/ 223837 w 2952750"/>
              <a:gd name="connsiteY57" fmla="*/ 195262 h 1690687"/>
              <a:gd name="connsiteX58" fmla="*/ 185737 w 2952750"/>
              <a:gd name="connsiteY58" fmla="*/ 195262 h 1690687"/>
              <a:gd name="connsiteX59" fmla="*/ 185737 w 2952750"/>
              <a:gd name="connsiteY59" fmla="*/ 161925 h 1690687"/>
              <a:gd name="connsiteX60" fmla="*/ 176212 w 2952750"/>
              <a:gd name="connsiteY60" fmla="*/ 161925 h 1690687"/>
              <a:gd name="connsiteX61" fmla="*/ 176212 w 2952750"/>
              <a:gd name="connsiteY61" fmla="*/ 128587 h 1690687"/>
              <a:gd name="connsiteX62" fmla="*/ 109537 w 2952750"/>
              <a:gd name="connsiteY62" fmla="*/ 128587 h 1690687"/>
              <a:gd name="connsiteX63" fmla="*/ 109537 w 2952750"/>
              <a:gd name="connsiteY63" fmla="*/ 100012 h 1690687"/>
              <a:gd name="connsiteX64" fmla="*/ 71437 w 2952750"/>
              <a:gd name="connsiteY64" fmla="*/ 100012 h 1690687"/>
              <a:gd name="connsiteX65" fmla="*/ 71437 w 2952750"/>
              <a:gd name="connsiteY65" fmla="*/ 66675 h 1690687"/>
              <a:gd name="connsiteX66" fmla="*/ 57150 w 2952750"/>
              <a:gd name="connsiteY66" fmla="*/ 66675 h 1690687"/>
              <a:gd name="connsiteX67" fmla="*/ 57150 w 2952750"/>
              <a:gd name="connsiteY67" fmla="*/ 28575 h 1690687"/>
              <a:gd name="connsiteX68" fmla="*/ 52387 w 2952750"/>
              <a:gd name="connsiteY68" fmla="*/ 28575 h 1690687"/>
              <a:gd name="connsiteX69" fmla="*/ 52387 w 2952750"/>
              <a:gd name="connsiteY69" fmla="*/ 0 h 1690687"/>
              <a:gd name="connsiteX70" fmla="*/ 0 w 2952750"/>
              <a:gd name="connsiteY70" fmla="*/ 0 h 1690687"/>
              <a:gd name="connsiteX0" fmla="*/ 2964656 w 2964656"/>
              <a:gd name="connsiteY0" fmla="*/ 1690687 h 1690687"/>
              <a:gd name="connsiteX1" fmla="*/ 2964656 w 2964656"/>
              <a:gd name="connsiteY1" fmla="*/ 1328737 h 1690687"/>
              <a:gd name="connsiteX2" fmla="*/ 1840706 w 2964656"/>
              <a:gd name="connsiteY2" fmla="*/ 1328737 h 1690687"/>
              <a:gd name="connsiteX3" fmla="*/ 1840706 w 2964656"/>
              <a:gd name="connsiteY3" fmla="*/ 1281112 h 1690687"/>
              <a:gd name="connsiteX4" fmla="*/ 1640681 w 2964656"/>
              <a:gd name="connsiteY4" fmla="*/ 1281112 h 1690687"/>
              <a:gd name="connsiteX5" fmla="*/ 1640681 w 2964656"/>
              <a:gd name="connsiteY5" fmla="*/ 1238250 h 1690687"/>
              <a:gd name="connsiteX6" fmla="*/ 1640681 w 2964656"/>
              <a:gd name="connsiteY6" fmla="*/ 1243012 h 1690687"/>
              <a:gd name="connsiteX7" fmla="*/ 1640681 w 2964656"/>
              <a:gd name="connsiteY7" fmla="*/ 1200150 h 1690687"/>
              <a:gd name="connsiteX8" fmla="*/ 1516856 w 2964656"/>
              <a:gd name="connsiteY8" fmla="*/ 1200150 h 1690687"/>
              <a:gd name="connsiteX9" fmla="*/ 1516856 w 2964656"/>
              <a:gd name="connsiteY9" fmla="*/ 1166812 h 1690687"/>
              <a:gd name="connsiteX10" fmla="*/ 1502568 w 2964656"/>
              <a:gd name="connsiteY10" fmla="*/ 1166812 h 1690687"/>
              <a:gd name="connsiteX11" fmla="*/ 1502568 w 2964656"/>
              <a:gd name="connsiteY11" fmla="*/ 1128712 h 1690687"/>
              <a:gd name="connsiteX12" fmla="*/ 1245393 w 2964656"/>
              <a:gd name="connsiteY12" fmla="*/ 1128712 h 1690687"/>
              <a:gd name="connsiteX13" fmla="*/ 1245393 w 2964656"/>
              <a:gd name="connsiteY13" fmla="*/ 1095375 h 1690687"/>
              <a:gd name="connsiteX14" fmla="*/ 1045368 w 2964656"/>
              <a:gd name="connsiteY14" fmla="*/ 1095375 h 1690687"/>
              <a:gd name="connsiteX15" fmla="*/ 1045368 w 2964656"/>
              <a:gd name="connsiteY15" fmla="*/ 1057275 h 1690687"/>
              <a:gd name="connsiteX16" fmla="*/ 1021556 w 2964656"/>
              <a:gd name="connsiteY16" fmla="*/ 1057275 h 1690687"/>
              <a:gd name="connsiteX17" fmla="*/ 1021556 w 2964656"/>
              <a:gd name="connsiteY17" fmla="*/ 1028700 h 1690687"/>
              <a:gd name="connsiteX18" fmla="*/ 807243 w 2964656"/>
              <a:gd name="connsiteY18" fmla="*/ 1028700 h 1690687"/>
              <a:gd name="connsiteX19" fmla="*/ 807243 w 2964656"/>
              <a:gd name="connsiteY19" fmla="*/ 995362 h 1690687"/>
              <a:gd name="connsiteX20" fmla="*/ 778668 w 2964656"/>
              <a:gd name="connsiteY20" fmla="*/ 995362 h 1690687"/>
              <a:gd name="connsiteX21" fmla="*/ 778668 w 2964656"/>
              <a:gd name="connsiteY21" fmla="*/ 952500 h 1690687"/>
              <a:gd name="connsiteX22" fmla="*/ 764381 w 2964656"/>
              <a:gd name="connsiteY22" fmla="*/ 952500 h 1690687"/>
              <a:gd name="connsiteX23" fmla="*/ 764381 w 2964656"/>
              <a:gd name="connsiteY23" fmla="*/ 919162 h 1690687"/>
              <a:gd name="connsiteX24" fmla="*/ 716756 w 2964656"/>
              <a:gd name="connsiteY24" fmla="*/ 919162 h 1690687"/>
              <a:gd name="connsiteX25" fmla="*/ 716756 w 2964656"/>
              <a:gd name="connsiteY25" fmla="*/ 881062 h 1690687"/>
              <a:gd name="connsiteX26" fmla="*/ 650081 w 2964656"/>
              <a:gd name="connsiteY26" fmla="*/ 881062 h 1690687"/>
              <a:gd name="connsiteX27" fmla="*/ 650081 w 2964656"/>
              <a:gd name="connsiteY27" fmla="*/ 819150 h 1690687"/>
              <a:gd name="connsiteX28" fmla="*/ 626268 w 2964656"/>
              <a:gd name="connsiteY28" fmla="*/ 819150 h 1690687"/>
              <a:gd name="connsiteX29" fmla="*/ 626268 w 2964656"/>
              <a:gd name="connsiteY29" fmla="*/ 776287 h 1690687"/>
              <a:gd name="connsiteX30" fmla="*/ 607218 w 2964656"/>
              <a:gd name="connsiteY30" fmla="*/ 776287 h 1690687"/>
              <a:gd name="connsiteX31" fmla="*/ 607218 w 2964656"/>
              <a:gd name="connsiteY31" fmla="*/ 742950 h 1690687"/>
              <a:gd name="connsiteX32" fmla="*/ 526256 w 2964656"/>
              <a:gd name="connsiteY32" fmla="*/ 742950 h 1690687"/>
              <a:gd name="connsiteX33" fmla="*/ 526256 w 2964656"/>
              <a:gd name="connsiteY33" fmla="*/ 704850 h 1690687"/>
              <a:gd name="connsiteX34" fmla="*/ 526256 w 2964656"/>
              <a:gd name="connsiteY34" fmla="*/ 704850 h 1690687"/>
              <a:gd name="connsiteX35" fmla="*/ 526256 w 2964656"/>
              <a:gd name="connsiteY35" fmla="*/ 638175 h 1690687"/>
              <a:gd name="connsiteX36" fmla="*/ 521493 w 2964656"/>
              <a:gd name="connsiteY36" fmla="*/ 638175 h 1690687"/>
              <a:gd name="connsiteX37" fmla="*/ 521493 w 2964656"/>
              <a:gd name="connsiteY37" fmla="*/ 571500 h 1690687"/>
              <a:gd name="connsiteX38" fmla="*/ 511968 w 2964656"/>
              <a:gd name="connsiteY38" fmla="*/ 571500 h 1690687"/>
              <a:gd name="connsiteX39" fmla="*/ 511968 w 2964656"/>
              <a:gd name="connsiteY39" fmla="*/ 538162 h 1690687"/>
              <a:gd name="connsiteX40" fmla="*/ 502443 w 2964656"/>
              <a:gd name="connsiteY40" fmla="*/ 538162 h 1690687"/>
              <a:gd name="connsiteX41" fmla="*/ 502443 w 2964656"/>
              <a:gd name="connsiteY41" fmla="*/ 504825 h 1690687"/>
              <a:gd name="connsiteX42" fmla="*/ 392906 w 2964656"/>
              <a:gd name="connsiteY42" fmla="*/ 504825 h 1690687"/>
              <a:gd name="connsiteX43" fmla="*/ 392906 w 2964656"/>
              <a:gd name="connsiteY43" fmla="*/ 461962 h 1690687"/>
              <a:gd name="connsiteX44" fmla="*/ 383381 w 2964656"/>
              <a:gd name="connsiteY44" fmla="*/ 459581 h 1690687"/>
              <a:gd name="connsiteX45" fmla="*/ 383381 w 2964656"/>
              <a:gd name="connsiteY45" fmla="*/ 428625 h 1690687"/>
              <a:gd name="connsiteX46" fmla="*/ 373856 w 2964656"/>
              <a:gd name="connsiteY46" fmla="*/ 428625 h 1690687"/>
              <a:gd name="connsiteX47" fmla="*/ 373856 w 2964656"/>
              <a:gd name="connsiteY47" fmla="*/ 400050 h 1690687"/>
              <a:gd name="connsiteX48" fmla="*/ 354806 w 2964656"/>
              <a:gd name="connsiteY48" fmla="*/ 400050 h 1690687"/>
              <a:gd name="connsiteX49" fmla="*/ 354806 w 2964656"/>
              <a:gd name="connsiteY49" fmla="*/ 361950 h 1690687"/>
              <a:gd name="connsiteX50" fmla="*/ 278606 w 2964656"/>
              <a:gd name="connsiteY50" fmla="*/ 361950 h 1690687"/>
              <a:gd name="connsiteX51" fmla="*/ 278606 w 2964656"/>
              <a:gd name="connsiteY51" fmla="*/ 328612 h 1690687"/>
              <a:gd name="connsiteX52" fmla="*/ 254793 w 2964656"/>
              <a:gd name="connsiteY52" fmla="*/ 328612 h 1690687"/>
              <a:gd name="connsiteX53" fmla="*/ 254793 w 2964656"/>
              <a:gd name="connsiteY53" fmla="*/ 257175 h 1690687"/>
              <a:gd name="connsiteX54" fmla="*/ 240506 w 2964656"/>
              <a:gd name="connsiteY54" fmla="*/ 257175 h 1690687"/>
              <a:gd name="connsiteX55" fmla="*/ 240506 w 2964656"/>
              <a:gd name="connsiteY55" fmla="*/ 233362 h 1690687"/>
              <a:gd name="connsiteX56" fmla="*/ 238124 w 2964656"/>
              <a:gd name="connsiteY56" fmla="*/ 235744 h 1690687"/>
              <a:gd name="connsiteX57" fmla="*/ 235743 w 2964656"/>
              <a:gd name="connsiteY57" fmla="*/ 195262 h 1690687"/>
              <a:gd name="connsiteX58" fmla="*/ 197643 w 2964656"/>
              <a:gd name="connsiteY58" fmla="*/ 195262 h 1690687"/>
              <a:gd name="connsiteX59" fmla="*/ 197643 w 2964656"/>
              <a:gd name="connsiteY59" fmla="*/ 161925 h 1690687"/>
              <a:gd name="connsiteX60" fmla="*/ 188118 w 2964656"/>
              <a:gd name="connsiteY60" fmla="*/ 161925 h 1690687"/>
              <a:gd name="connsiteX61" fmla="*/ 188118 w 2964656"/>
              <a:gd name="connsiteY61" fmla="*/ 128587 h 1690687"/>
              <a:gd name="connsiteX62" fmla="*/ 121443 w 2964656"/>
              <a:gd name="connsiteY62" fmla="*/ 128587 h 1690687"/>
              <a:gd name="connsiteX63" fmla="*/ 121443 w 2964656"/>
              <a:gd name="connsiteY63" fmla="*/ 100012 h 1690687"/>
              <a:gd name="connsiteX64" fmla="*/ 83343 w 2964656"/>
              <a:gd name="connsiteY64" fmla="*/ 100012 h 1690687"/>
              <a:gd name="connsiteX65" fmla="*/ 83343 w 2964656"/>
              <a:gd name="connsiteY65" fmla="*/ 66675 h 1690687"/>
              <a:gd name="connsiteX66" fmla="*/ 69056 w 2964656"/>
              <a:gd name="connsiteY66" fmla="*/ 66675 h 1690687"/>
              <a:gd name="connsiteX67" fmla="*/ 69056 w 2964656"/>
              <a:gd name="connsiteY67" fmla="*/ 28575 h 1690687"/>
              <a:gd name="connsiteX68" fmla="*/ 64293 w 2964656"/>
              <a:gd name="connsiteY68" fmla="*/ 28575 h 1690687"/>
              <a:gd name="connsiteX69" fmla="*/ 64293 w 2964656"/>
              <a:gd name="connsiteY69" fmla="*/ 0 h 1690687"/>
              <a:gd name="connsiteX70" fmla="*/ 0 w 2964656"/>
              <a:gd name="connsiteY70" fmla="*/ 0 h 1690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64656" h="1690687">
                <a:moveTo>
                  <a:pt x="2964656" y="1690687"/>
                </a:moveTo>
                <a:lnTo>
                  <a:pt x="2964656" y="1328737"/>
                </a:lnTo>
                <a:lnTo>
                  <a:pt x="1840706" y="1328737"/>
                </a:lnTo>
                <a:lnTo>
                  <a:pt x="1840706" y="1281112"/>
                </a:lnTo>
                <a:lnTo>
                  <a:pt x="1640681" y="1281112"/>
                </a:lnTo>
                <a:lnTo>
                  <a:pt x="1640681" y="1238250"/>
                </a:lnTo>
                <a:lnTo>
                  <a:pt x="1640681" y="1243012"/>
                </a:lnTo>
                <a:lnTo>
                  <a:pt x="1640681" y="1200150"/>
                </a:lnTo>
                <a:lnTo>
                  <a:pt x="1516856" y="1200150"/>
                </a:lnTo>
                <a:lnTo>
                  <a:pt x="1516856" y="1166812"/>
                </a:lnTo>
                <a:lnTo>
                  <a:pt x="1502568" y="1166812"/>
                </a:lnTo>
                <a:lnTo>
                  <a:pt x="1502568" y="1128712"/>
                </a:lnTo>
                <a:lnTo>
                  <a:pt x="1245393" y="1128712"/>
                </a:lnTo>
                <a:lnTo>
                  <a:pt x="1245393" y="1095375"/>
                </a:lnTo>
                <a:lnTo>
                  <a:pt x="1045368" y="1095375"/>
                </a:lnTo>
                <a:lnTo>
                  <a:pt x="1045368" y="1057275"/>
                </a:lnTo>
                <a:lnTo>
                  <a:pt x="1021556" y="1057275"/>
                </a:lnTo>
                <a:lnTo>
                  <a:pt x="1021556" y="1028700"/>
                </a:lnTo>
                <a:lnTo>
                  <a:pt x="807243" y="1028700"/>
                </a:lnTo>
                <a:lnTo>
                  <a:pt x="807243" y="995362"/>
                </a:lnTo>
                <a:lnTo>
                  <a:pt x="778668" y="995362"/>
                </a:lnTo>
                <a:lnTo>
                  <a:pt x="778668" y="952500"/>
                </a:lnTo>
                <a:lnTo>
                  <a:pt x="764381" y="952500"/>
                </a:lnTo>
                <a:lnTo>
                  <a:pt x="764381" y="919162"/>
                </a:lnTo>
                <a:lnTo>
                  <a:pt x="716756" y="919162"/>
                </a:lnTo>
                <a:lnTo>
                  <a:pt x="716756" y="881062"/>
                </a:lnTo>
                <a:lnTo>
                  <a:pt x="650081" y="881062"/>
                </a:lnTo>
                <a:lnTo>
                  <a:pt x="650081" y="819150"/>
                </a:lnTo>
                <a:lnTo>
                  <a:pt x="626268" y="819150"/>
                </a:lnTo>
                <a:lnTo>
                  <a:pt x="626268" y="776287"/>
                </a:lnTo>
                <a:lnTo>
                  <a:pt x="607218" y="776287"/>
                </a:lnTo>
                <a:lnTo>
                  <a:pt x="607218" y="742950"/>
                </a:lnTo>
                <a:lnTo>
                  <a:pt x="526256" y="742950"/>
                </a:lnTo>
                <a:lnTo>
                  <a:pt x="526256" y="704850"/>
                </a:lnTo>
                <a:lnTo>
                  <a:pt x="526256" y="704850"/>
                </a:lnTo>
                <a:lnTo>
                  <a:pt x="526256" y="638175"/>
                </a:lnTo>
                <a:lnTo>
                  <a:pt x="521493" y="638175"/>
                </a:lnTo>
                <a:lnTo>
                  <a:pt x="521493" y="571500"/>
                </a:lnTo>
                <a:lnTo>
                  <a:pt x="511968" y="571500"/>
                </a:lnTo>
                <a:lnTo>
                  <a:pt x="511968" y="538162"/>
                </a:lnTo>
                <a:lnTo>
                  <a:pt x="502443" y="538162"/>
                </a:lnTo>
                <a:lnTo>
                  <a:pt x="502443" y="504825"/>
                </a:lnTo>
                <a:lnTo>
                  <a:pt x="392906" y="504825"/>
                </a:lnTo>
                <a:lnTo>
                  <a:pt x="392906" y="461962"/>
                </a:lnTo>
                <a:lnTo>
                  <a:pt x="383381" y="459581"/>
                </a:lnTo>
                <a:lnTo>
                  <a:pt x="383381" y="428625"/>
                </a:lnTo>
                <a:lnTo>
                  <a:pt x="373856" y="428625"/>
                </a:lnTo>
                <a:lnTo>
                  <a:pt x="373856" y="400050"/>
                </a:lnTo>
                <a:lnTo>
                  <a:pt x="354806" y="400050"/>
                </a:lnTo>
                <a:lnTo>
                  <a:pt x="354806" y="361950"/>
                </a:lnTo>
                <a:lnTo>
                  <a:pt x="278606" y="361950"/>
                </a:lnTo>
                <a:lnTo>
                  <a:pt x="278606" y="328612"/>
                </a:lnTo>
                <a:lnTo>
                  <a:pt x="254793" y="328612"/>
                </a:lnTo>
                <a:lnTo>
                  <a:pt x="254793" y="257175"/>
                </a:lnTo>
                <a:lnTo>
                  <a:pt x="240506" y="257175"/>
                </a:lnTo>
                <a:lnTo>
                  <a:pt x="240506" y="233362"/>
                </a:lnTo>
                <a:lnTo>
                  <a:pt x="238124" y="235744"/>
                </a:lnTo>
                <a:lnTo>
                  <a:pt x="235743" y="195262"/>
                </a:lnTo>
                <a:lnTo>
                  <a:pt x="197643" y="195262"/>
                </a:lnTo>
                <a:lnTo>
                  <a:pt x="197643" y="161925"/>
                </a:lnTo>
                <a:lnTo>
                  <a:pt x="188118" y="161925"/>
                </a:lnTo>
                <a:lnTo>
                  <a:pt x="188118" y="128587"/>
                </a:lnTo>
                <a:lnTo>
                  <a:pt x="121443" y="128587"/>
                </a:lnTo>
                <a:lnTo>
                  <a:pt x="121443" y="100012"/>
                </a:lnTo>
                <a:lnTo>
                  <a:pt x="83343" y="100012"/>
                </a:lnTo>
                <a:lnTo>
                  <a:pt x="83343" y="66675"/>
                </a:lnTo>
                <a:lnTo>
                  <a:pt x="69056" y="66675"/>
                </a:lnTo>
                <a:lnTo>
                  <a:pt x="69056" y="28575"/>
                </a:lnTo>
                <a:lnTo>
                  <a:pt x="64293" y="28575"/>
                </a:lnTo>
                <a:lnTo>
                  <a:pt x="64293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627" name="Group 626">
            <a:extLst>
              <a:ext uri="{FF2B5EF4-FFF2-40B4-BE49-F238E27FC236}">
                <a16:creationId xmlns:a16="http://schemas.microsoft.com/office/drawing/2014/main" id="{D2813DBC-2790-8270-199C-EE8DBC88D6A4}"/>
              </a:ext>
            </a:extLst>
          </p:cNvPr>
          <p:cNvGrpSpPr/>
          <p:nvPr/>
        </p:nvGrpSpPr>
        <p:grpSpPr>
          <a:xfrm>
            <a:off x="856515" y="4243828"/>
            <a:ext cx="2959826" cy="1443534"/>
            <a:chOff x="2564060" y="4243828"/>
            <a:chExt cx="2959826" cy="1443534"/>
          </a:xfrm>
        </p:grpSpPr>
        <p:grpSp>
          <p:nvGrpSpPr>
            <p:cNvPr id="628" name="Group 627">
              <a:extLst>
                <a:ext uri="{FF2B5EF4-FFF2-40B4-BE49-F238E27FC236}">
                  <a16:creationId xmlns:a16="http://schemas.microsoft.com/office/drawing/2014/main" id="{4104D724-11B1-BB44-F760-72FEFEF3B807}"/>
                </a:ext>
              </a:extLst>
            </p:cNvPr>
            <p:cNvGrpSpPr/>
            <p:nvPr/>
          </p:nvGrpSpPr>
          <p:grpSpPr>
            <a:xfrm>
              <a:off x="2564060" y="4243828"/>
              <a:ext cx="124011" cy="110757"/>
              <a:chOff x="11918110" y="2262848"/>
              <a:chExt cx="124011" cy="124011"/>
            </a:xfrm>
          </p:grpSpPr>
          <p:cxnSp>
            <p:nvCxnSpPr>
              <p:cNvPr id="887" name="Straight Connector 886">
                <a:extLst>
                  <a:ext uri="{FF2B5EF4-FFF2-40B4-BE49-F238E27FC236}">
                    <a16:creationId xmlns:a16="http://schemas.microsoft.com/office/drawing/2014/main" id="{F88249C7-B939-85A4-2478-C9CA76D903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88" name="Straight Connector 887">
                <a:extLst>
                  <a:ext uri="{FF2B5EF4-FFF2-40B4-BE49-F238E27FC236}">
                    <a16:creationId xmlns:a16="http://schemas.microsoft.com/office/drawing/2014/main" id="{80257230-B554-5A1D-BB8E-C8ADF763B90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29" name="Group 628">
              <a:extLst>
                <a:ext uri="{FF2B5EF4-FFF2-40B4-BE49-F238E27FC236}">
                  <a16:creationId xmlns:a16="http://schemas.microsoft.com/office/drawing/2014/main" id="{4EAD66C7-AAAB-9B29-69A7-4790B3011FFE}"/>
                </a:ext>
              </a:extLst>
            </p:cNvPr>
            <p:cNvGrpSpPr/>
            <p:nvPr/>
          </p:nvGrpSpPr>
          <p:grpSpPr>
            <a:xfrm>
              <a:off x="2700668" y="4376770"/>
              <a:ext cx="124011" cy="110757"/>
              <a:chOff x="11918110" y="2262848"/>
              <a:chExt cx="124011" cy="124011"/>
            </a:xfrm>
          </p:grpSpPr>
          <p:cxnSp>
            <p:nvCxnSpPr>
              <p:cNvPr id="885" name="Straight Connector 884">
                <a:extLst>
                  <a:ext uri="{FF2B5EF4-FFF2-40B4-BE49-F238E27FC236}">
                    <a16:creationId xmlns:a16="http://schemas.microsoft.com/office/drawing/2014/main" id="{E7027739-4241-EB1C-00D2-333C091DF0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86" name="Straight Connector 885">
                <a:extLst>
                  <a:ext uri="{FF2B5EF4-FFF2-40B4-BE49-F238E27FC236}">
                    <a16:creationId xmlns:a16="http://schemas.microsoft.com/office/drawing/2014/main" id="{9A5B0F42-F606-3306-8038-2097E6EB1CA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0" name="Group 629">
              <a:extLst>
                <a:ext uri="{FF2B5EF4-FFF2-40B4-BE49-F238E27FC236}">
                  <a16:creationId xmlns:a16="http://schemas.microsoft.com/office/drawing/2014/main" id="{5BE2E062-58BB-0867-17DA-B5ABC095F686}"/>
                </a:ext>
              </a:extLst>
            </p:cNvPr>
            <p:cNvGrpSpPr/>
            <p:nvPr/>
          </p:nvGrpSpPr>
          <p:grpSpPr>
            <a:xfrm>
              <a:off x="2807122" y="4444156"/>
              <a:ext cx="124011" cy="110757"/>
              <a:chOff x="11918110" y="2262848"/>
              <a:chExt cx="124011" cy="124011"/>
            </a:xfrm>
          </p:grpSpPr>
          <p:cxnSp>
            <p:nvCxnSpPr>
              <p:cNvPr id="883" name="Straight Connector 882">
                <a:extLst>
                  <a:ext uri="{FF2B5EF4-FFF2-40B4-BE49-F238E27FC236}">
                    <a16:creationId xmlns:a16="http://schemas.microsoft.com/office/drawing/2014/main" id="{F93443DB-198F-7733-455C-DB2356EAA1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84" name="Straight Connector 883">
                <a:extLst>
                  <a:ext uri="{FF2B5EF4-FFF2-40B4-BE49-F238E27FC236}">
                    <a16:creationId xmlns:a16="http://schemas.microsoft.com/office/drawing/2014/main" id="{9D164980-8B80-E62F-0288-8C19E361FC0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1" name="Group 630">
              <a:extLst>
                <a:ext uri="{FF2B5EF4-FFF2-40B4-BE49-F238E27FC236}">
                  <a16:creationId xmlns:a16="http://schemas.microsoft.com/office/drawing/2014/main" id="{61F59532-9A0D-E671-0A0C-97BD6BA78F71}"/>
                </a:ext>
              </a:extLst>
            </p:cNvPr>
            <p:cNvGrpSpPr/>
            <p:nvPr/>
          </p:nvGrpSpPr>
          <p:grpSpPr>
            <a:xfrm>
              <a:off x="2891349" y="4606244"/>
              <a:ext cx="124011" cy="110757"/>
              <a:chOff x="11918110" y="2262848"/>
              <a:chExt cx="124011" cy="124011"/>
            </a:xfrm>
          </p:grpSpPr>
          <p:cxnSp>
            <p:nvCxnSpPr>
              <p:cNvPr id="881" name="Straight Connector 880">
                <a:extLst>
                  <a:ext uri="{FF2B5EF4-FFF2-40B4-BE49-F238E27FC236}">
                    <a16:creationId xmlns:a16="http://schemas.microsoft.com/office/drawing/2014/main" id="{4EA6D081-6DB5-FBD9-C04C-D01B166D19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82" name="Straight Connector 881">
                <a:extLst>
                  <a:ext uri="{FF2B5EF4-FFF2-40B4-BE49-F238E27FC236}">
                    <a16:creationId xmlns:a16="http://schemas.microsoft.com/office/drawing/2014/main" id="{78194623-75B4-FB9A-9F61-EF17B7407B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2" name="Group 631">
              <a:extLst>
                <a:ext uri="{FF2B5EF4-FFF2-40B4-BE49-F238E27FC236}">
                  <a16:creationId xmlns:a16="http://schemas.microsoft.com/office/drawing/2014/main" id="{E0929FC2-E2DD-FC6A-884B-D97A5A05AE24}"/>
                </a:ext>
              </a:extLst>
            </p:cNvPr>
            <p:cNvGrpSpPr/>
            <p:nvPr/>
          </p:nvGrpSpPr>
          <p:grpSpPr>
            <a:xfrm>
              <a:off x="3917334" y="5375192"/>
              <a:ext cx="124011" cy="110757"/>
              <a:chOff x="11918110" y="2262848"/>
              <a:chExt cx="124011" cy="124011"/>
            </a:xfrm>
          </p:grpSpPr>
          <p:cxnSp>
            <p:nvCxnSpPr>
              <p:cNvPr id="879" name="Straight Connector 878">
                <a:extLst>
                  <a:ext uri="{FF2B5EF4-FFF2-40B4-BE49-F238E27FC236}">
                    <a16:creationId xmlns:a16="http://schemas.microsoft.com/office/drawing/2014/main" id="{2C0954C3-7FCD-825A-36CF-4B9D41198AC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80" name="Straight Connector 879">
                <a:extLst>
                  <a:ext uri="{FF2B5EF4-FFF2-40B4-BE49-F238E27FC236}">
                    <a16:creationId xmlns:a16="http://schemas.microsoft.com/office/drawing/2014/main" id="{BB54D138-1CF5-BDAC-C437-F9EF0A70DC0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3" name="Group 632">
              <a:extLst>
                <a:ext uri="{FF2B5EF4-FFF2-40B4-BE49-F238E27FC236}">
                  <a16:creationId xmlns:a16="http://schemas.microsoft.com/office/drawing/2014/main" id="{64843788-22A3-0631-1DFA-6014413D8EC1}"/>
                </a:ext>
              </a:extLst>
            </p:cNvPr>
            <p:cNvGrpSpPr/>
            <p:nvPr/>
          </p:nvGrpSpPr>
          <p:grpSpPr>
            <a:xfrm>
              <a:off x="4004463" y="5375192"/>
              <a:ext cx="124011" cy="110757"/>
              <a:chOff x="11918110" y="2262848"/>
              <a:chExt cx="124011" cy="124011"/>
            </a:xfrm>
          </p:grpSpPr>
          <p:cxnSp>
            <p:nvCxnSpPr>
              <p:cNvPr id="877" name="Straight Connector 876">
                <a:extLst>
                  <a:ext uri="{FF2B5EF4-FFF2-40B4-BE49-F238E27FC236}">
                    <a16:creationId xmlns:a16="http://schemas.microsoft.com/office/drawing/2014/main" id="{C24A119A-2002-F1F0-2D22-3CEBFDCE25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8" name="Straight Connector 877">
                <a:extLst>
                  <a:ext uri="{FF2B5EF4-FFF2-40B4-BE49-F238E27FC236}">
                    <a16:creationId xmlns:a16="http://schemas.microsoft.com/office/drawing/2014/main" id="{5305DB4F-2CE2-14B0-C1A0-8419C2424D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4" name="Group 633">
              <a:extLst>
                <a:ext uri="{FF2B5EF4-FFF2-40B4-BE49-F238E27FC236}">
                  <a16:creationId xmlns:a16="http://schemas.microsoft.com/office/drawing/2014/main" id="{A5EBEEFA-7373-E723-56BB-2806AC393B05}"/>
                </a:ext>
              </a:extLst>
            </p:cNvPr>
            <p:cNvGrpSpPr/>
            <p:nvPr/>
          </p:nvGrpSpPr>
          <p:grpSpPr>
            <a:xfrm>
              <a:off x="4159188" y="5447646"/>
              <a:ext cx="124011" cy="110757"/>
              <a:chOff x="11918110" y="2262848"/>
              <a:chExt cx="124011" cy="124011"/>
            </a:xfrm>
          </p:grpSpPr>
          <p:cxnSp>
            <p:nvCxnSpPr>
              <p:cNvPr id="875" name="Straight Connector 874">
                <a:extLst>
                  <a:ext uri="{FF2B5EF4-FFF2-40B4-BE49-F238E27FC236}">
                    <a16:creationId xmlns:a16="http://schemas.microsoft.com/office/drawing/2014/main" id="{66C8022D-77E1-B7C6-0E35-85A55427EB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6" name="Straight Connector 875">
                <a:extLst>
                  <a:ext uri="{FF2B5EF4-FFF2-40B4-BE49-F238E27FC236}">
                    <a16:creationId xmlns:a16="http://schemas.microsoft.com/office/drawing/2014/main" id="{4840D2CF-D47F-BF17-6209-2FED254C6F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5" name="Group 634">
              <a:extLst>
                <a:ext uri="{FF2B5EF4-FFF2-40B4-BE49-F238E27FC236}">
                  <a16:creationId xmlns:a16="http://schemas.microsoft.com/office/drawing/2014/main" id="{9566A031-3199-9D49-83D7-E4FF70FE0131}"/>
                </a:ext>
              </a:extLst>
            </p:cNvPr>
            <p:cNvGrpSpPr/>
            <p:nvPr/>
          </p:nvGrpSpPr>
          <p:grpSpPr>
            <a:xfrm>
              <a:off x="4206546" y="5525805"/>
              <a:ext cx="124011" cy="110757"/>
              <a:chOff x="11918110" y="2262848"/>
              <a:chExt cx="124011" cy="124011"/>
            </a:xfrm>
          </p:grpSpPr>
          <p:cxnSp>
            <p:nvCxnSpPr>
              <p:cNvPr id="873" name="Straight Connector 872">
                <a:extLst>
                  <a:ext uri="{FF2B5EF4-FFF2-40B4-BE49-F238E27FC236}">
                    <a16:creationId xmlns:a16="http://schemas.microsoft.com/office/drawing/2014/main" id="{7271BD61-53AA-A387-2BD2-D9DDB083FC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4" name="Straight Connector 873">
                <a:extLst>
                  <a:ext uri="{FF2B5EF4-FFF2-40B4-BE49-F238E27FC236}">
                    <a16:creationId xmlns:a16="http://schemas.microsoft.com/office/drawing/2014/main" id="{2E233D05-64A9-A937-CEEF-D8BDC3B9F3D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6" name="Group 635">
              <a:extLst>
                <a:ext uri="{FF2B5EF4-FFF2-40B4-BE49-F238E27FC236}">
                  <a16:creationId xmlns:a16="http://schemas.microsoft.com/office/drawing/2014/main" id="{2609C17B-2AAF-CF28-617C-3C74BC900CD7}"/>
                </a:ext>
              </a:extLst>
            </p:cNvPr>
            <p:cNvGrpSpPr/>
            <p:nvPr/>
          </p:nvGrpSpPr>
          <p:grpSpPr>
            <a:xfrm>
              <a:off x="4404701" y="5525805"/>
              <a:ext cx="124011" cy="110757"/>
              <a:chOff x="11918110" y="2262848"/>
              <a:chExt cx="124011" cy="124011"/>
            </a:xfrm>
          </p:grpSpPr>
          <p:cxnSp>
            <p:nvCxnSpPr>
              <p:cNvPr id="871" name="Straight Connector 870">
                <a:extLst>
                  <a:ext uri="{FF2B5EF4-FFF2-40B4-BE49-F238E27FC236}">
                    <a16:creationId xmlns:a16="http://schemas.microsoft.com/office/drawing/2014/main" id="{870A927E-D944-3B90-CF0A-EB7C7C3D58D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2" name="Straight Connector 871">
                <a:extLst>
                  <a:ext uri="{FF2B5EF4-FFF2-40B4-BE49-F238E27FC236}">
                    <a16:creationId xmlns:a16="http://schemas.microsoft.com/office/drawing/2014/main" id="{C5C8084A-C366-F590-879F-C57EF8A9D24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7" name="Group 636">
              <a:extLst>
                <a:ext uri="{FF2B5EF4-FFF2-40B4-BE49-F238E27FC236}">
                  <a16:creationId xmlns:a16="http://schemas.microsoft.com/office/drawing/2014/main" id="{7AD50007-FB0D-BE94-9FA4-254E2C33B75F}"/>
                </a:ext>
              </a:extLst>
            </p:cNvPr>
            <p:cNvGrpSpPr/>
            <p:nvPr/>
          </p:nvGrpSpPr>
          <p:grpSpPr>
            <a:xfrm>
              <a:off x="4582501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69" name="Straight Connector 868">
                <a:extLst>
                  <a:ext uri="{FF2B5EF4-FFF2-40B4-BE49-F238E27FC236}">
                    <a16:creationId xmlns:a16="http://schemas.microsoft.com/office/drawing/2014/main" id="{00C871D5-E39B-02D2-5C57-4A351C79F1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0" name="Straight Connector 869">
                <a:extLst>
                  <a:ext uri="{FF2B5EF4-FFF2-40B4-BE49-F238E27FC236}">
                    <a16:creationId xmlns:a16="http://schemas.microsoft.com/office/drawing/2014/main" id="{F9A88496-E3E6-CD6D-F621-96578E4FE7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638" name="Group 637">
              <a:extLst>
                <a:ext uri="{FF2B5EF4-FFF2-40B4-BE49-F238E27FC236}">
                  <a16:creationId xmlns:a16="http://schemas.microsoft.com/office/drawing/2014/main" id="{C7045CE0-2A61-7CB4-2A0A-F438347A6FC5}"/>
                </a:ext>
              </a:extLst>
            </p:cNvPr>
            <p:cNvGrpSpPr/>
            <p:nvPr/>
          </p:nvGrpSpPr>
          <p:grpSpPr>
            <a:xfrm>
              <a:off x="4804751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67" name="Straight Connector 866">
                <a:extLst>
                  <a:ext uri="{FF2B5EF4-FFF2-40B4-BE49-F238E27FC236}">
                    <a16:creationId xmlns:a16="http://schemas.microsoft.com/office/drawing/2014/main" id="{C40F61F7-0D0B-B1A5-BF0D-2333AC2D24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8" name="Straight Connector 867">
                <a:extLst>
                  <a:ext uri="{FF2B5EF4-FFF2-40B4-BE49-F238E27FC236}">
                    <a16:creationId xmlns:a16="http://schemas.microsoft.com/office/drawing/2014/main" id="{3A4749EA-B249-9BDD-B6B8-ADBE0A92C74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55" name="Group 854">
              <a:extLst>
                <a:ext uri="{FF2B5EF4-FFF2-40B4-BE49-F238E27FC236}">
                  <a16:creationId xmlns:a16="http://schemas.microsoft.com/office/drawing/2014/main" id="{C8F8D96D-1B50-5D3D-20C2-466A805835BE}"/>
                </a:ext>
              </a:extLst>
            </p:cNvPr>
            <p:cNvGrpSpPr/>
            <p:nvPr/>
          </p:nvGrpSpPr>
          <p:grpSpPr>
            <a:xfrm>
              <a:off x="4973026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65" name="Straight Connector 864">
                <a:extLst>
                  <a:ext uri="{FF2B5EF4-FFF2-40B4-BE49-F238E27FC236}">
                    <a16:creationId xmlns:a16="http://schemas.microsoft.com/office/drawing/2014/main" id="{26D47BB5-9209-CBBF-5813-45A14544DE9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6" name="Straight Connector 865">
                <a:extLst>
                  <a:ext uri="{FF2B5EF4-FFF2-40B4-BE49-F238E27FC236}">
                    <a16:creationId xmlns:a16="http://schemas.microsoft.com/office/drawing/2014/main" id="{3CD00B88-F97B-3EAE-2756-62EB018C62E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56" name="Group 855">
              <a:extLst>
                <a:ext uri="{FF2B5EF4-FFF2-40B4-BE49-F238E27FC236}">
                  <a16:creationId xmlns:a16="http://schemas.microsoft.com/office/drawing/2014/main" id="{1EEEEAA7-D1F7-1C73-BD28-2BDB58A433F4}"/>
                </a:ext>
              </a:extLst>
            </p:cNvPr>
            <p:cNvGrpSpPr/>
            <p:nvPr/>
          </p:nvGrpSpPr>
          <p:grpSpPr>
            <a:xfrm>
              <a:off x="5161440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63" name="Straight Connector 862">
                <a:extLst>
                  <a:ext uri="{FF2B5EF4-FFF2-40B4-BE49-F238E27FC236}">
                    <a16:creationId xmlns:a16="http://schemas.microsoft.com/office/drawing/2014/main" id="{9F63120A-D070-6FDC-0E80-B906322C74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4" name="Straight Connector 863">
                <a:extLst>
                  <a:ext uri="{FF2B5EF4-FFF2-40B4-BE49-F238E27FC236}">
                    <a16:creationId xmlns:a16="http://schemas.microsoft.com/office/drawing/2014/main" id="{03674673-D16E-5CB0-9273-22BB2552190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57" name="Group 856">
              <a:extLst>
                <a:ext uri="{FF2B5EF4-FFF2-40B4-BE49-F238E27FC236}">
                  <a16:creationId xmlns:a16="http://schemas.microsoft.com/office/drawing/2014/main" id="{F288F17B-08AB-4FBA-063B-6611B8B1F97B}"/>
                </a:ext>
              </a:extLst>
            </p:cNvPr>
            <p:cNvGrpSpPr/>
            <p:nvPr/>
          </p:nvGrpSpPr>
          <p:grpSpPr>
            <a:xfrm>
              <a:off x="5223169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61" name="Straight Connector 860">
                <a:extLst>
                  <a:ext uri="{FF2B5EF4-FFF2-40B4-BE49-F238E27FC236}">
                    <a16:creationId xmlns:a16="http://schemas.microsoft.com/office/drawing/2014/main" id="{E2C84C5B-0370-6BD2-C412-1D5CD220094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2" name="Straight Connector 861">
                <a:extLst>
                  <a:ext uri="{FF2B5EF4-FFF2-40B4-BE49-F238E27FC236}">
                    <a16:creationId xmlns:a16="http://schemas.microsoft.com/office/drawing/2014/main" id="{6E24E4EE-B5E8-EBA8-02C6-F645A45523B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858" name="Group 857">
              <a:extLst>
                <a:ext uri="{FF2B5EF4-FFF2-40B4-BE49-F238E27FC236}">
                  <a16:creationId xmlns:a16="http://schemas.microsoft.com/office/drawing/2014/main" id="{FC110145-4357-859D-C81F-06A1FC039E00}"/>
                </a:ext>
              </a:extLst>
            </p:cNvPr>
            <p:cNvGrpSpPr/>
            <p:nvPr/>
          </p:nvGrpSpPr>
          <p:grpSpPr>
            <a:xfrm>
              <a:off x="5399875" y="5576605"/>
              <a:ext cx="124011" cy="110757"/>
              <a:chOff x="11918110" y="2262848"/>
              <a:chExt cx="124011" cy="124011"/>
            </a:xfrm>
          </p:grpSpPr>
          <p:cxnSp>
            <p:nvCxnSpPr>
              <p:cNvPr id="859" name="Straight Connector 858">
                <a:extLst>
                  <a:ext uri="{FF2B5EF4-FFF2-40B4-BE49-F238E27FC236}">
                    <a16:creationId xmlns:a16="http://schemas.microsoft.com/office/drawing/2014/main" id="{8B6C99CB-1500-85F4-BB2C-FD03C33B9D8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60" name="Straight Connector 859">
                <a:extLst>
                  <a:ext uri="{FF2B5EF4-FFF2-40B4-BE49-F238E27FC236}">
                    <a16:creationId xmlns:a16="http://schemas.microsoft.com/office/drawing/2014/main" id="{834F8E1E-CAE5-FC4B-3654-CFEA553A39D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>
                <a:off x="11980116" y="2262848"/>
                <a:ext cx="0" cy="124011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889" name="TextBox 888">
            <a:extLst>
              <a:ext uri="{FF2B5EF4-FFF2-40B4-BE49-F238E27FC236}">
                <a16:creationId xmlns:a16="http://schemas.microsoft.com/office/drawing/2014/main" id="{1B0CFC83-4818-9739-67F2-D5AA1659FA0B}"/>
              </a:ext>
            </a:extLst>
          </p:cNvPr>
          <p:cNvSpPr txBox="1"/>
          <p:nvPr/>
        </p:nvSpPr>
        <p:spPr bwMode="auto">
          <a:xfrm>
            <a:off x="1028567" y="5694039"/>
            <a:ext cx="1056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Censored</a:t>
            </a:r>
          </a:p>
        </p:txBody>
      </p:sp>
      <p:grpSp>
        <p:nvGrpSpPr>
          <p:cNvPr id="890" name="Group 889">
            <a:extLst>
              <a:ext uri="{FF2B5EF4-FFF2-40B4-BE49-F238E27FC236}">
                <a16:creationId xmlns:a16="http://schemas.microsoft.com/office/drawing/2014/main" id="{6DF13CEE-5ED3-F460-0B62-DD59D67E45D5}"/>
              </a:ext>
            </a:extLst>
          </p:cNvPr>
          <p:cNvGrpSpPr/>
          <p:nvPr/>
        </p:nvGrpSpPr>
        <p:grpSpPr>
          <a:xfrm>
            <a:off x="966561" y="5788893"/>
            <a:ext cx="124011" cy="110757"/>
            <a:chOff x="11918110" y="2262848"/>
            <a:chExt cx="124011" cy="124011"/>
          </a:xfrm>
        </p:grpSpPr>
        <p:cxnSp>
          <p:nvCxnSpPr>
            <p:cNvPr id="891" name="Straight Connector 890">
              <a:extLst>
                <a:ext uri="{FF2B5EF4-FFF2-40B4-BE49-F238E27FC236}">
                  <a16:creationId xmlns:a16="http://schemas.microsoft.com/office/drawing/2014/main" id="{D9D7A1F5-33E5-6B9D-D856-FEE8C87E6C6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2" name="Straight Connector 891">
              <a:extLst>
                <a:ext uri="{FF2B5EF4-FFF2-40B4-BE49-F238E27FC236}">
                  <a16:creationId xmlns:a16="http://schemas.microsoft.com/office/drawing/2014/main" id="{E84A9A63-B806-3DFB-F2BD-C04F20172D74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980116" y="2262848"/>
              <a:ext cx="0" cy="124011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pic>
        <p:nvPicPr>
          <p:cNvPr id="894" name="Graphic 893">
            <a:extLst>
              <a:ext uri="{FF2B5EF4-FFF2-40B4-BE49-F238E27FC236}">
                <a16:creationId xmlns:a16="http://schemas.microsoft.com/office/drawing/2014/main" id="{3FAF921A-D4D7-EE6E-42F1-1025F3CED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0526" y="1898653"/>
            <a:ext cx="3174898" cy="1789774"/>
          </a:xfrm>
          <a:prstGeom prst="rect">
            <a:avLst/>
          </a:prstGeom>
        </p:spPr>
      </p:pic>
      <p:pic>
        <p:nvPicPr>
          <p:cNvPr id="895" name="Graphic 894">
            <a:extLst>
              <a:ext uri="{FF2B5EF4-FFF2-40B4-BE49-F238E27FC236}">
                <a16:creationId xmlns:a16="http://schemas.microsoft.com/office/drawing/2014/main" id="{590D075A-262D-80FE-FAFF-EBDA48EBC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757" y="4300179"/>
            <a:ext cx="3174898" cy="178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368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1EF9F-0DEB-32C4-9084-C749E8246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0356E84-DA84-D7F3-F888-B4E72A7598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75873"/>
            <a:ext cx="11740260" cy="1012713"/>
          </a:xfrm>
        </p:spPr>
        <p:txBody>
          <a:bodyPr/>
          <a:lstStyle/>
          <a:p>
            <a:r>
              <a:rPr lang="en-US" altLang="en-US"/>
              <a:t>TROPION-Lung02</a:t>
            </a:r>
            <a:r>
              <a:rPr lang="en-US"/>
              <a:t>: </a:t>
            </a:r>
            <a:r>
              <a:rPr lang="en-US" sz="3000"/>
              <a:t>TROP-2 NMR* for First-line Biomarker Evaluable Subset Measured by QCS</a:t>
            </a:r>
            <a:r>
              <a:rPr lang="en-US" sz="3000" baseline="30000"/>
              <a:t>†</a:t>
            </a:r>
            <a:r>
              <a:rPr lang="en-US" sz="3000"/>
              <a:t> + Analysis of TROPION-Lung01</a:t>
            </a:r>
            <a:endParaRPr lang="en-US" altLang="en-US" sz="300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A7734DFA-5156-F574-D47E-55BA10B65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1696" y="1341439"/>
            <a:ext cx="5789641" cy="4748463"/>
          </a:xfrm>
        </p:spPr>
        <p:txBody>
          <a:bodyPr/>
          <a:lstStyle/>
          <a:p>
            <a:r>
              <a:rPr lang="en-US"/>
              <a:t>Exploratory analysis of TROPION-Lung01 (Dato-</a:t>
            </a:r>
            <a:r>
              <a:rPr lang="en-US" dirty="0"/>
              <a:t>DXd</a:t>
            </a:r>
            <a:r>
              <a:rPr lang="en-US"/>
              <a:t> vs docetaxel for 2L+ adv/met NSCLC)</a:t>
            </a:r>
          </a:p>
          <a:p>
            <a:pPr lvl="2"/>
            <a:r>
              <a:rPr lang="en-US"/>
              <a:t>TROP-2 NMR positivity and Dato-</a:t>
            </a:r>
            <a:r>
              <a:rPr lang="en-US" dirty="0"/>
              <a:t>DXd</a:t>
            </a:r>
            <a:r>
              <a:rPr lang="en-US"/>
              <a:t> is associated with longer PFS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CEC45911-BEC4-FCC4-F561-69CC247F6A5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Levy. ASCO 2025. </a:t>
            </a:r>
            <a:r>
              <a:rPr lang="en-US" altLang="en-US" dirty="0"/>
              <a:t>Abstr</a:t>
            </a:r>
            <a:r>
              <a:rPr lang="en-US" altLang="en-US"/>
              <a:t> 8501.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BAEF97-BABC-D490-8D6E-C5D9690B8B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149728"/>
              </p:ext>
            </p:extLst>
          </p:nvPr>
        </p:nvGraphicFramePr>
        <p:xfrm>
          <a:off x="220662" y="1341440"/>
          <a:ext cx="5789640" cy="1005888"/>
        </p:xfrm>
        <a:graphic>
          <a:graphicData uri="http://schemas.openxmlformats.org/drawingml/2006/table">
            <a:tbl>
              <a:tblPr/>
              <a:tblGrid>
                <a:gridCol w="2839416">
                  <a:extLst>
                    <a:ext uri="{9D8B030D-6E8A-4147-A177-3AD203B41FA5}">
                      <a16:colId xmlns:a16="http://schemas.microsoft.com/office/drawing/2014/main" val="1431270085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2799468945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41400828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9586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(8.2-26.2)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8.1 (4.2-13.2)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81607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0.62 (0.35-1.10)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128540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65D54D-45A9-E3E5-ECBF-C00D396803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310736"/>
              </p:ext>
            </p:extLst>
          </p:nvPr>
        </p:nvGraphicFramePr>
        <p:xfrm>
          <a:off x="220662" y="2459825"/>
          <a:ext cx="5789640" cy="1835645"/>
        </p:xfrm>
        <a:graphic>
          <a:graphicData uri="http://schemas.openxmlformats.org/drawingml/2006/table">
            <a:tbl>
              <a:tblPr/>
              <a:tblGrid>
                <a:gridCol w="2839416">
                  <a:extLst>
                    <a:ext uri="{9D8B030D-6E8A-4147-A177-3AD203B41FA5}">
                      <a16:colId xmlns:a16="http://schemas.microsoft.com/office/drawing/2014/main" val="2332758124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3076728712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3405743370"/>
                    </a:ext>
                  </a:extLst>
                </a:gridCol>
              </a:tblGrid>
              <a:tr h="301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Doublet Efficacy Outcome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427920"/>
                  </a:ext>
                </a:extLst>
              </a:tr>
              <a:tr h="2810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21.3 (10.2-NE)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10.9 (4.2-13.4)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202967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0.50 (0.19-1.29)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909196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OS, mo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(26.2-NE)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 (14.3-NE)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381699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0.35 (0.07-1.72)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893241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68.8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62.5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55289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748FD3-F29D-E45C-922A-AD3C16D768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102334"/>
              </p:ext>
            </p:extLst>
          </p:nvPr>
        </p:nvGraphicFramePr>
        <p:xfrm>
          <a:off x="220662" y="4381100"/>
          <a:ext cx="5789640" cy="1835645"/>
        </p:xfrm>
        <a:graphic>
          <a:graphicData uri="http://schemas.openxmlformats.org/drawingml/2006/table">
            <a:tbl>
              <a:tblPr/>
              <a:tblGrid>
                <a:gridCol w="2839416">
                  <a:extLst>
                    <a:ext uri="{9D8B030D-6E8A-4147-A177-3AD203B41FA5}">
                      <a16:colId xmlns:a16="http://schemas.microsoft.com/office/drawing/2014/main" val="439345937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408219863"/>
                    </a:ext>
                  </a:extLst>
                </a:gridCol>
                <a:gridCol w="1475112">
                  <a:extLst>
                    <a:ext uri="{9D8B030D-6E8A-4147-A177-3AD203B41FA5}">
                      <a16:colId xmlns:a16="http://schemas.microsoft.com/office/drawing/2014/main" val="509532302"/>
                    </a:ext>
                  </a:extLst>
                </a:gridCol>
              </a:tblGrid>
              <a:tr h="3011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Triplet Efficacy Outcome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21)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23)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5320433"/>
                  </a:ext>
                </a:extLst>
              </a:tr>
              <a:tr h="2810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8.2 (5.6-NE)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5.5 (3.0-13.2)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953287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0.67 (0.33-1.36)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296143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OS, mo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26.9 (7.1-NE)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13.3 (6.4-NE)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7621737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0.71 (0.31-1.59)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414091"/>
                  </a:ext>
                </a:extLst>
              </a:tr>
              <a:tr h="260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61.9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52.2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95517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5838829-767E-B467-A3DC-E8F73A125960}"/>
              </a:ext>
            </a:extLst>
          </p:cNvPr>
          <p:cNvSpPr txBox="1"/>
          <p:nvPr/>
        </p:nvSpPr>
        <p:spPr bwMode="auto">
          <a:xfrm>
            <a:off x="6181694" y="5045317"/>
            <a:ext cx="578964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*Normalized membrane ratio (or NMR) with positive defined as ≥75% of tumor cells with TROP2 NMR ≤0.56, and negative defined as &lt;75% of tumor cells with TROP-2 NMR ≤0.56.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†</a:t>
            </a:r>
            <a:r>
              <a:rPr kumimoji="0" lang="it-IT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Quantitative continuous scoring (QCS) calculates TROP-2 NMR for every tumor cell as a function of membrane optical density (OD) divided by membrane OD + cytoplasm OD.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81DFBB3-B57F-30F4-F839-0BBEB7E143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454023"/>
              </p:ext>
            </p:extLst>
          </p:nvPr>
        </p:nvGraphicFramePr>
        <p:xfrm>
          <a:off x="6181694" y="3313703"/>
          <a:ext cx="5789642" cy="1645984"/>
        </p:xfrm>
        <a:graphic>
          <a:graphicData uri="http://schemas.openxmlformats.org/drawingml/2006/table">
            <a:tbl>
              <a:tblPr/>
              <a:tblGrid>
                <a:gridCol w="1581178">
                  <a:extLst>
                    <a:ext uri="{9D8B030D-6E8A-4147-A177-3AD203B41FA5}">
                      <a16:colId xmlns:a16="http://schemas.microsoft.com/office/drawing/2014/main" val="1431270085"/>
                    </a:ext>
                  </a:extLst>
                </a:gridCol>
                <a:gridCol w="1052116">
                  <a:extLst>
                    <a:ext uri="{9D8B030D-6E8A-4147-A177-3AD203B41FA5}">
                      <a16:colId xmlns:a16="http://schemas.microsoft.com/office/drawing/2014/main" val="2799468945"/>
                    </a:ext>
                  </a:extLst>
                </a:gridCol>
                <a:gridCol w="1052116">
                  <a:extLst>
                    <a:ext uri="{9D8B030D-6E8A-4147-A177-3AD203B41FA5}">
                      <a16:colId xmlns:a16="http://schemas.microsoft.com/office/drawing/2014/main" val="4140082823"/>
                    </a:ext>
                  </a:extLst>
                </a:gridCol>
                <a:gridCol w="1052116">
                  <a:extLst>
                    <a:ext uri="{9D8B030D-6E8A-4147-A177-3AD203B41FA5}">
                      <a16:colId xmlns:a16="http://schemas.microsoft.com/office/drawing/2014/main" val="1739600808"/>
                    </a:ext>
                  </a:extLst>
                </a:gridCol>
                <a:gridCol w="1052116">
                  <a:extLst>
                    <a:ext uri="{9D8B030D-6E8A-4147-A177-3AD203B41FA5}">
                      <a16:colId xmlns:a16="http://schemas.microsoft.com/office/drawing/2014/main" val="3899866249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Exploratory Analysis Outcomes in TROPION-Lung01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NMR+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TROP-2 NMR-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958617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107)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107)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Dato-DXd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65)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73)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93122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10.3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16.9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572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2.9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81607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HR (95% CI)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0.57 (0.41-0.79)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1.16 (0.79-1.70)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1285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27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EVOKE-02: Sacituzumab Govitecan + Pembrolizumab ± Carboplatin in Untreated Metastatic NSCLC</a:t>
            </a:r>
            <a:endParaRPr lang="en-US" alt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38D7A8A-AD96-5381-D3A0-12B5BC688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International, open-label phase II trial (data cutoff: June 2, 2024)</a:t>
            </a: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br>
              <a:rPr lang="en-US" sz="2000"/>
            </a:br>
            <a:endParaRPr lang="en-US" sz="2000"/>
          </a:p>
          <a:p>
            <a:r>
              <a:rPr lang="en-US" sz="2000" b="1" kern="0">
                <a:solidFill>
                  <a:srgbClr val="000000"/>
                </a:solidFill>
              </a:rPr>
              <a:t>Primary endpoints:</a:t>
            </a:r>
            <a:r>
              <a:rPr lang="en-US" sz="2000" kern="0">
                <a:solidFill>
                  <a:srgbClr val="000000"/>
                </a:solidFill>
              </a:rPr>
              <a:t> ORR by IRC per RECIST v1.1, dose-limiting toxicity in safety run-in</a:t>
            </a:r>
          </a:p>
          <a:p>
            <a:r>
              <a:rPr lang="en-US" sz="2000" b="1" kern="0">
                <a:solidFill>
                  <a:srgbClr val="000000"/>
                </a:solidFill>
              </a:rPr>
              <a:t>Secondary endpoints: </a:t>
            </a:r>
            <a:r>
              <a:rPr lang="en-US" sz="2000" kern="0">
                <a:solidFill>
                  <a:srgbClr val="000000"/>
                </a:solidFill>
              </a:rPr>
              <a:t>DCR, </a:t>
            </a:r>
            <a:r>
              <a:rPr lang="en-US" sz="2000" kern="0" dirty="0">
                <a:solidFill>
                  <a:srgbClr val="000000"/>
                </a:solidFill>
              </a:rPr>
              <a:t>DoR</a:t>
            </a:r>
            <a:r>
              <a:rPr lang="en-US" sz="2000" kern="0">
                <a:solidFill>
                  <a:srgbClr val="000000"/>
                </a:solidFill>
              </a:rPr>
              <a:t>, and PFS per RECIST v1.1; OS; safety</a:t>
            </a:r>
            <a:endParaRPr lang="en-US" sz="2000"/>
          </a:p>
          <a:p>
            <a:pPr lvl="1"/>
            <a:endParaRPr lang="en-US" sz="200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DDE19AF-37E2-BD8B-CD94-B35D2A4548E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Gray. WCLC 2024. </a:t>
            </a:r>
            <a:r>
              <a:rPr lang="en-US" altLang="en-US" dirty="0"/>
              <a:t>Abstr</a:t>
            </a:r>
            <a:r>
              <a:rPr lang="en-US" altLang="en-US"/>
              <a:t> OA08.07. Reck. J </a:t>
            </a:r>
            <a:r>
              <a:rPr lang="en-US" altLang="en-US" dirty="0"/>
              <a:t>Thorac</a:t>
            </a:r>
            <a:r>
              <a:rPr lang="en-US" altLang="en-US"/>
              <a:t> Oncol. 2025;[</a:t>
            </a:r>
            <a:r>
              <a:rPr lang="en-US" altLang="en-US" dirty="0"/>
              <a:t>Epub</a:t>
            </a:r>
            <a:r>
              <a:rPr lang="en-US" altLang="en-US"/>
              <a:t>]. </a:t>
            </a:r>
            <a:r>
              <a:rPr lang="en-US"/>
              <a:t>NCT05186974.</a:t>
            </a:r>
            <a:r>
              <a:rPr lang="en-US" altLang="en-US"/>
              <a:t> </a:t>
            </a:r>
          </a:p>
        </p:txBody>
      </p:sp>
      <p:sp>
        <p:nvSpPr>
          <p:cNvPr id="3" name="Text Box 45">
            <a:extLst>
              <a:ext uri="{FF2B5EF4-FFF2-40B4-BE49-F238E27FC236}">
                <a16:creationId xmlns:a16="http://schemas.microsoft.com/office/drawing/2014/main" id="{5B0983EE-2F93-2C51-CA9B-94A99FFF1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6" y="1896445"/>
            <a:ext cx="353186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Patients with stage IV NSCLC </a:t>
            </a:r>
            <a:b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(per RECIST v1.1) without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actionable genomic alterations;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ECOG PS 0/1;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 prior systemic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tx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for metastatic NSCLC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193)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7AD04008-D33E-B345-BEE6-2673FFBC5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9111" y="1738767"/>
            <a:ext cx="3064178" cy="73152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Cohort A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PD-L1 TPS ≥50%,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or sq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</a:t>
            </a:r>
            <a:r>
              <a:rPr lang="en-US" sz="16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=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30)</a:t>
            </a:r>
          </a:p>
        </p:txBody>
      </p:sp>
      <p:sp>
        <p:nvSpPr>
          <p:cNvPr id="8" name="Rectangle 49">
            <a:extLst>
              <a:ext uri="{FF2B5EF4-FFF2-40B4-BE49-F238E27FC236}">
                <a16:creationId xmlns:a16="http://schemas.microsoft.com/office/drawing/2014/main" id="{2AD374C7-68D1-7CAF-A6F3-763747DEB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8192" y="1856624"/>
            <a:ext cx="3991127" cy="1463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Sacituzumab govitecan</a:t>
            </a:r>
            <a:r>
              <a:rPr kumimoji="0" lang="en-US" sz="1600" b="1" i="0" u="none" strike="noStrike" kern="1200" cap="none" spc="0" normalizeH="0" baseline="3000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†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 mg/kg IV on D1 and D8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+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Pembrolizumab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200 mg/m</a:t>
            </a:r>
            <a:r>
              <a:rPr kumimoji="0" 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IV on D1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(up to 35 cycles)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AA88E38-14BB-5933-E066-B1C60A763834}"/>
                  </a:ext>
                </a:extLst>
              </p:cNvPr>
              <p:cNvSpPr txBox="1"/>
              <p:nvPr/>
            </p:nvSpPr>
            <p:spPr bwMode="auto">
              <a:xfrm>
                <a:off x="231078" y="4188207"/>
                <a:ext cx="3768449" cy="1015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*Carboplatin safety run-in and dose de-escalation safety run-in to determine sacituzumab govitecan RP2D for cohorts C and D. </a:t>
                </a:r>
                <a14:m>
                  <m:oMath xmlns:m="http://schemas.openxmlformats.org/officeDocument/2006/math">
                    <m:r>
                      <a:rPr kumimoji="0" lang="en-US" sz="1200" b="0" i="1" u="none" strike="noStrike" kern="1200" cap="none" spc="0" normalizeH="0" baseline="3000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</a:rPr>
                      <m:t>†</m:t>
                    </m:r>
                  </m:oMath>
                </a14:m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itchFamily="2" charset="77"/>
                    <a:ea typeface="+mn-ea"/>
                    <a:cs typeface="Poppins" pitchFamily="2" charset="77"/>
                  </a:rPr>
                  <a:t>Sacituzumab govitecan continued until PD or unacceptable toxicity.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AA88E38-14BB-5933-E066-B1C60A7638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1078" y="4188207"/>
                <a:ext cx="3768449" cy="1015663"/>
              </a:xfrm>
              <a:prstGeom prst="rect">
                <a:avLst/>
              </a:prstGeom>
              <a:blipFill>
                <a:blip r:embed="rId3"/>
                <a:stretch>
                  <a:fillRect l="-16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50">
            <a:extLst>
              <a:ext uri="{FF2B5EF4-FFF2-40B4-BE49-F238E27FC236}">
                <a16:creationId xmlns:a16="http://schemas.microsoft.com/office/drawing/2014/main" id="{2EC5BA75-FD7A-1ACB-2604-0673EA97E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8193" y="3634596"/>
            <a:ext cx="3991127" cy="16347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Sacituzumab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govitecan</a:t>
            </a:r>
            <a:r>
              <a:rPr kumimoji="0" lang="en-US" sz="1600" b="1" i="0" u="none" strike="noStrike" kern="1200" cap="none" spc="0" normalizeH="0" baseline="3000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†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RP2D IV on D1 and D8 +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Pembrolizumab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200 mg/m</a:t>
            </a:r>
            <a:r>
              <a:rPr kumimoji="0" lang="en-US" sz="1600" b="0" i="0" u="none" strike="noStrike" kern="1200" cap="none" spc="0" normalizeH="0" baseline="3000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IV on D1 (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up to 35 cycles) +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Carboplatin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AUC5 IV on D1 (up to 4 cycles)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54170600-A235-DF93-C058-0590889D70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5589" y="2629569"/>
            <a:ext cx="3260748" cy="73152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Cohort B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PD-L1 TPS &lt;50%,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or sq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</a:t>
            </a:r>
            <a:r>
              <a:rPr lang="en-US" sz="16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=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62)</a:t>
            </a: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17EDA1D1-6966-5510-3B83-F70A03FFF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3816" y="3581131"/>
            <a:ext cx="3004082" cy="73152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Cohort C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Any PD-L1 TPS,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only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54)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f/u: 14.5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  <a:endParaRPr kumimoji="0" 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370AFC6A-BDD1-E6FA-A64C-FCB3A8A86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6299" y="4500367"/>
            <a:ext cx="2705417" cy="732590"/>
          </a:xfrm>
          <a:prstGeom prst="rect">
            <a:avLst/>
          </a:prstGeom>
          <a:noFill/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Cohort D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Any PD-L1 TPS, sq only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41)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DDE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f/u: 14.2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  <a:endParaRPr kumimoji="0" 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C62780C-C620-C2D0-72C2-D6C768259803}"/>
              </a:ext>
            </a:extLst>
          </p:cNvPr>
          <p:cNvGrpSpPr/>
          <p:nvPr/>
        </p:nvGrpSpPr>
        <p:grpSpPr>
          <a:xfrm>
            <a:off x="7030438" y="3950207"/>
            <a:ext cx="173733" cy="888898"/>
            <a:chOff x="5606050" y="2086681"/>
            <a:chExt cx="1129539" cy="888898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FD9ED58-105A-6977-E400-D0814440393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14521" y="2095148"/>
              <a:ext cx="1121068" cy="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D23F33D0-889C-F316-ED91-9CB1C0574D2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06050" y="2967112"/>
              <a:ext cx="1121068" cy="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6E110406-099F-2591-02F2-B5AD0ACE25D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35587" y="2086681"/>
              <a:ext cx="0" cy="888898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12358C0-7F04-1F7F-0CC6-B1F472D159E1}"/>
              </a:ext>
            </a:extLst>
          </p:cNvPr>
          <p:cNvGrpSpPr/>
          <p:nvPr/>
        </p:nvGrpSpPr>
        <p:grpSpPr>
          <a:xfrm>
            <a:off x="7020799" y="2131992"/>
            <a:ext cx="177376" cy="911594"/>
            <a:chOff x="5690722" y="2037396"/>
            <a:chExt cx="1138002" cy="888898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611139B2-AF5F-F8AC-C85F-99B740B08928}"/>
                </a:ext>
              </a:extLst>
            </p:cNvPr>
            <p:cNvGrpSpPr/>
            <p:nvPr/>
          </p:nvGrpSpPr>
          <p:grpSpPr>
            <a:xfrm>
              <a:off x="5690722" y="2037396"/>
              <a:ext cx="1129537" cy="888898"/>
              <a:chOff x="5606050" y="2086681"/>
              <a:chExt cx="1129537" cy="888898"/>
            </a:xfrm>
          </p:grpSpPr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850FE77A-E655-7FA8-EA51-F3990F3D6A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606050" y="2967112"/>
                <a:ext cx="1121068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349A2942-32AE-8284-4A16-51FAC9936B8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735587" y="2086681"/>
                <a:ext cx="0" cy="888898"/>
              </a:xfrm>
              <a:prstGeom prst="line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8600A9AD-9B29-8850-7A65-E0E2B686CF2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07656" y="2043395"/>
              <a:ext cx="1121068" cy="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7" name="Line 52">
            <a:extLst>
              <a:ext uri="{FF2B5EF4-FFF2-40B4-BE49-F238E27FC236}">
                <a16:creationId xmlns:a16="http://schemas.microsoft.com/office/drawing/2014/main" id="{B3429B0B-614B-9D3C-1727-EB9589D255FA}"/>
              </a:ext>
            </a:extLst>
          </p:cNvPr>
          <p:cNvSpPr>
            <a:spLocks noChangeShapeType="1"/>
          </p:cNvSpPr>
          <p:nvPr/>
        </p:nvSpPr>
        <p:spPr bwMode="auto">
          <a:xfrm>
            <a:off x="7216267" y="2588144"/>
            <a:ext cx="54864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41303A-814E-768E-1FCF-4971AC02F497}"/>
              </a:ext>
            </a:extLst>
          </p:cNvPr>
          <p:cNvSpPr txBox="1"/>
          <p:nvPr/>
        </p:nvSpPr>
        <p:spPr bwMode="auto">
          <a:xfrm>
            <a:off x="8942157" y="1588668"/>
            <a:ext cx="14847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21-Day Cycles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2144A6-512F-F9CC-7810-26826F85050B}"/>
              </a:ext>
            </a:extLst>
          </p:cNvPr>
          <p:cNvSpPr txBox="1"/>
          <p:nvPr/>
        </p:nvSpPr>
        <p:spPr bwMode="auto">
          <a:xfrm>
            <a:off x="8942157" y="3383973"/>
            <a:ext cx="14847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21-Day Cycles</a:t>
            </a:r>
          </a:p>
        </p:txBody>
      </p:sp>
      <p:sp>
        <p:nvSpPr>
          <p:cNvPr id="15" name="Line 52">
            <a:extLst>
              <a:ext uri="{FF2B5EF4-FFF2-40B4-BE49-F238E27FC236}">
                <a16:creationId xmlns:a16="http://schemas.microsoft.com/office/drawing/2014/main" id="{78331BD9-86EF-6C21-D2E0-1A4814D81E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6675" y="3362073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Line 52">
            <a:extLst>
              <a:ext uri="{FF2B5EF4-FFF2-40B4-BE49-F238E27FC236}">
                <a16:creationId xmlns:a16="http://schemas.microsoft.com/office/drawing/2014/main" id="{9F073AA4-F575-6670-A5C5-C57CDD9D0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7195536" y="4407298"/>
            <a:ext cx="54864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483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F91F6-9A18-F26F-352F-F96092C87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EVOKE-02: Efficacy of SG + CP (Cohorts C &amp; D)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0325A3A-89B4-204C-51E4-9775F31969D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Gray. WCLC 2024. </a:t>
            </a:r>
            <a:r>
              <a:rPr lang="en-US" altLang="en-US" dirty="0"/>
              <a:t>Abstr</a:t>
            </a:r>
            <a:r>
              <a:rPr lang="en-US" altLang="en-US"/>
              <a:t> OA08.07.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494133-74F8-7403-C3A2-24C28FF46A24}"/>
              </a:ext>
            </a:extLst>
          </p:cNvPr>
          <p:cNvSpPr txBox="1"/>
          <p:nvPr/>
        </p:nvSpPr>
        <p:spPr bwMode="auto">
          <a:xfrm>
            <a:off x="558822" y="1243609"/>
            <a:ext cx="58905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Sacituzumab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Govitecan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CP: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Nonsquamous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(n = 51)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F91516-B14B-BF15-150E-2C8968693363}"/>
              </a:ext>
            </a:extLst>
          </p:cNvPr>
          <p:cNvSpPr txBox="1"/>
          <p:nvPr/>
        </p:nvSpPr>
        <p:spPr bwMode="auto">
          <a:xfrm>
            <a:off x="6314956" y="1243609"/>
            <a:ext cx="543585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Sacituzumab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Govitecan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CP: Squamous (n = 41)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19ADC37-7AAE-74CE-D215-27F5A1F1982A}"/>
              </a:ext>
            </a:extLst>
          </p:cNvPr>
          <p:cNvSpPr txBox="1"/>
          <p:nvPr/>
        </p:nvSpPr>
        <p:spPr bwMode="auto">
          <a:xfrm>
            <a:off x="1937944" y="2830032"/>
            <a:ext cx="378020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ORR by IRC: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45.1% (95% CI: 31.1-59.7)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5B1DA9-F74B-E6B4-8F6B-527EC036C00D}"/>
              </a:ext>
            </a:extLst>
          </p:cNvPr>
          <p:cNvSpPr txBox="1"/>
          <p:nvPr/>
        </p:nvSpPr>
        <p:spPr bwMode="auto">
          <a:xfrm>
            <a:off x="1937944" y="3122260"/>
            <a:ext cx="391004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PFS: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8.1 mo (95% CI: 5.2-15.0)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849834-032A-0B12-6514-834455A231FB}"/>
              </a:ext>
            </a:extLst>
          </p:cNvPr>
          <p:cNvCxnSpPr>
            <a:cxnSpLocks/>
          </p:cNvCxnSpPr>
          <p:nvPr/>
        </p:nvCxnSpPr>
        <p:spPr bwMode="auto">
          <a:xfrm flipV="1">
            <a:off x="1321850" y="1942105"/>
            <a:ext cx="0" cy="327201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D46E35C-1262-CE43-FEFD-2303A10C74BB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194761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64EACA-9BAC-B40E-5EA8-0B6BCF5E9AA9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227297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5BD5EC2-39A6-936F-1141-C97280656167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259834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6DFB69D-38B0-5AE5-DFC6-ECE7D38F3C13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292370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CD69C0C-E041-E28D-AF93-1286572D5D59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324907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B4C7300-23AE-D7F0-ABA5-D9FBD6E77D44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357902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2CB390-103C-F74C-4715-829B15694F29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389980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6661B2D-FEF2-9FF6-B83B-7E8D4208548B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422516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C4CFCA3-06EF-5DEF-D552-B010DE40F0E0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455053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B176314-4075-0651-18DC-EBFE5FD40FF2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487589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EDBC9CB-350D-DEFD-BEE4-A9F854EE19DC}"/>
              </a:ext>
            </a:extLst>
          </p:cNvPr>
          <p:cNvCxnSpPr>
            <a:cxnSpLocks/>
          </p:cNvCxnSpPr>
          <p:nvPr/>
        </p:nvCxnSpPr>
        <p:spPr bwMode="auto">
          <a:xfrm flipH="1">
            <a:off x="1272274" y="5201262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7F72EEE4-7D75-1B1B-42F4-EF364C72C983}"/>
              </a:ext>
            </a:extLst>
          </p:cNvPr>
          <p:cNvSpPr txBox="1"/>
          <p:nvPr/>
        </p:nvSpPr>
        <p:spPr bwMode="auto">
          <a:xfrm>
            <a:off x="747138" y="177685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6F6C37-9B30-0537-51ED-A6F54480CE93}"/>
              </a:ext>
            </a:extLst>
          </p:cNvPr>
          <p:cNvSpPr txBox="1"/>
          <p:nvPr/>
        </p:nvSpPr>
        <p:spPr bwMode="auto">
          <a:xfrm>
            <a:off x="747138" y="2101665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232550D-4301-02EE-6117-5278A74F685F}"/>
              </a:ext>
            </a:extLst>
          </p:cNvPr>
          <p:cNvSpPr txBox="1"/>
          <p:nvPr/>
        </p:nvSpPr>
        <p:spPr bwMode="auto">
          <a:xfrm>
            <a:off x="747138" y="2426479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8C4F1B-52AA-8E89-FC02-974DC56ED1E4}"/>
              </a:ext>
            </a:extLst>
          </p:cNvPr>
          <p:cNvSpPr txBox="1"/>
          <p:nvPr/>
        </p:nvSpPr>
        <p:spPr bwMode="auto">
          <a:xfrm>
            <a:off x="747138" y="2751293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9A482A-6BD7-1F6D-2AC8-DBEDE3881C2E}"/>
              </a:ext>
            </a:extLst>
          </p:cNvPr>
          <p:cNvSpPr txBox="1"/>
          <p:nvPr/>
        </p:nvSpPr>
        <p:spPr bwMode="auto">
          <a:xfrm>
            <a:off x="747138" y="3076107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C91EF5-5E64-DE48-595D-86AF0A62E371}"/>
              </a:ext>
            </a:extLst>
          </p:cNvPr>
          <p:cNvSpPr txBox="1"/>
          <p:nvPr/>
        </p:nvSpPr>
        <p:spPr bwMode="auto">
          <a:xfrm>
            <a:off x="747138" y="340092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EB0D779-7D74-5468-EFD5-E54C0FCE3A70}"/>
              </a:ext>
            </a:extLst>
          </p:cNvPr>
          <p:cNvSpPr txBox="1"/>
          <p:nvPr/>
        </p:nvSpPr>
        <p:spPr bwMode="auto">
          <a:xfrm>
            <a:off x="747138" y="3725735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-20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64AE6BB-F063-5704-C43F-6D52DFEB5AE4}"/>
              </a:ext>
            </a:extLst>
          </p:cNvPr>
          <p:cNvSpPr txBox="1"/>
          <p:nvPr/>
        </p:nvSpPr>
        <p:spPr bwMode="auto">
          <a:xfrm>
            <a:off x="747138" y="4050549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-40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4024C8B-0C5C-14DF-DB4C-E2962532DEA3}"/>
              </a:ext>
            </a:extLst>
          </p:cNvPr>
          <p:cNvSpPr txBox="1"/>
          <p:nvPr/>
        </p:nvSpPr>
        <p:spPr bwMode="auto">
          <a:xfrm>
            <a:off x="747138" y="4375363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-60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65FA065-C379-B814-5F1C-B1C4B2406C01}"/>
              </a:ext>
            </a:extLst>
          </p:cNvPr>
          <p:cNvSpPr txBox="1"/>
          <p:nvPr/>
        </p:nvSpPr>
        <p:spPr bwMode="auto">
          <a:xfrm>
            <a:off x="747138" y="4700177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-80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DFA0C69-3EA4-6ECC-BB37-0AC33BC84AA0}"/>
              </a:ext>
            </a:extLst>
          </p:cNvPr>
          <p:cNvSpPr txBox="1"/>
          <p:nvPr/>
        </p:nvSpPr>
        <p:spPr bwMode="auto">
          <a:xfrm>
            <a:off x="747138" y="502499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-100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CE5522-26E8-586C-8952-C94A88FFCAA4}"/>
              </a:ext>
            </a:extLst>
          </p:cNvPr>
          <p:cNvSpPr txBox="1"/>
          <p:nvPr/>
        </p:nvSpPr>
        <p:spPr bwMode="auto">
          <a:xfrm>
            <a:off x="1332867" y="4995432"/>
            <a:ext cx="45279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Patients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D198870-62BF-CA9A-7336-9DB941876651}"/>
              </a:ext>
            </a:extLst>
          </p:cNvPr>
          <p:cNvSpPr txBox="1"/>
          <p:nvPr/>
        </p:nvSpPr>
        <p:spPr bwMode="auto">
          <a:xfrm rot="16200000">
            <a:off x="-1177965" y="3247339"/>
            <a:ext cx="343726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Best Percentage Change From Baseline in Total Sum of Target Lesion Diameter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C3EA5B0-291F-4AAE-F6B0-EC7F10D74048}"/>
              </a:ext>
            </a:extLst>
          </p:cNvPr>
          <p:cNvGrpSpPr/>
          <p:nvPr/>
        </p:nvGrpSpPr>
        <p:grpSpPr>
          <a:xfrm>
            <a:off x="1781595" y="1532461"/>
            <a:ext cx="4228640" cy="1015663"/>
            <a:chOff x="1847161" y="2173811"/>
            <a:chExt cx="4228640" cy="1015663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4A66B984-A2FB-F242-D3FE-41A009A83368}"/>
                </a:ext>
              </a:extLst>
            </p:cNvPr>
            <p:cNvSpPr txBox="1"/>
            <p:nvPr/>
          </p:nvSpPr>
          <p:spPr bwMode="auto">
            <a:xfrm>
              <a:off x="1847161" y="2173811"/>
              <a:ext cx="3181333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Best overall response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Confirmed partial response (n = 23)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Stable disease (n = 16)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Progressive disease (n = 5)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Not evaluable (n = 1)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9EC8997-59AA-B3DE-4AD5-965671C2F1C1}"/>
                </a:ext>
              </a:extLst>
            </p:cNvPr>
            <p:cNvSpPr txBox="1"/>
            <p:nvPr/>
          </p:nvSpPr>
          <p:spPr bwMode="auto">
            <a:xfrm>
              <a:off x="4885980" y="2173811"/>
              <a:ext cx="11898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dose</a:t>
              </a:r>
              <a:b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7.5 mg/kg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 mg/kg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EBB4857-5660-5733-D8BE-DFA57903031F}"/>
                </a:ext>
              </a:extLst>
            </p:cNvPr>
            <p:cNvSpPr/>
            <p:nvPr/>
          </p:nvSpPr>
          <p:spPr bwMode="auto">
            <a:xfrm>
              <a:off x="1949985" y="2420394"/>
              <a:ext cx="115677" cy="115677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808FA41-2C99-B064-6B78-46364E98F4BC}"/>
                </a:ext>
              </a:extLst>
            </p:cNvPr>
            <p:cNvSpPr/>
            <p:nvPr/>
          </p:nvSpPr>
          <p:spPr bwMode="auto">
            <a:xfrm>
              <a:off x="4994313" y="2433671"/>
              <a:ext cx="115677" cy="115677"/>
            </a:xfrm>
            <a:prstGeom prst="rect">
              <a:avLst/>
            </a:prstGeom>
            <a:pattFill prst="wdUpDiag">
              <a:fgClr>
                <a:schemeClr val="bg1"/>
              </a:fgClr>
              <a:bgClr>
                <a:schemeClr val="tx1"/>
              </a:bgClr>
            </a:patt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110C59C-FDDA-2377-08D9-9AE3ACBFB609}"/>
                </a:ext>
              </a:extLst>
            </p:cNvPr>
            <p:cNvSpPr/>
            <p:nvPr/>
          </p:nvSpPr>
          <p:spPr bwMode="auto">
            <a:xfrm>
              <a:off x="4994313" y="2706478"/>
              <a:ext cx="115677" cy="115677"/>
            </a:xfrm>
            <a:prstGeom prst="rect">
              <a:avLst/>
            </a:prstGeom>
            <a:solidFill>
              <a:schemeClr val="bg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AED654B-3B4F-E6A3-13F1-909E5D9E9B14}"/>
                </a:ext>
              </a:extLst>
            </p:cNvPr>
            <p:cNvSpPr/>
            <p:nvPr/>
          </p:nvSpPr>
          <p:spPr bwMode="auto">
            <a:xfrm>
              <a:off x="1949985" y="2605899"/>
              <a:ext cx="115677" cy="115677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DAA60F7-8BA5-BD98-9467-96CB253E8F2F}"/>
                </a:ext>
              </a:extLst>
            </p:cNvPr>
            <p:cNvSpPr/>
            <p:nvPr/>
          </p:nvSpPr>
          <p:spPr bwMode="auto">
            <a:xfrm>
              <a:off x="1949985" y="2796969"/>
              <a:ext cx="115677" cy="11567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39EC552-601C-E7BB-4E27-EA71980AB444}"/>
                </a:ext>
              </a:extLst>
            </p:cNvPr>
            <p:cNvSpPr/>
            <p:nvPr/>
          </p:nvSpPr>
          <p:spPr bwMode="auto">
            <a:xfrm>
              <a:off x="1949985" y="2983724"/>
              <a:ext cx="115677" cy="11567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F54B727D-0859-636E-8774-083EC4AE33CA}"/>
              </a:ext>
            </a:extLst>
          </p:cNvPr>
          <p:cNvSpPr/>
          <p:nvPr/>
        </p:nvSpPr>
        <p:spPr bwMode="auto">
          <a:xfrm>
            <a:off x="1353064" y="3342357"/>
            <a:ext cx="84464" cy="239427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62058D8-2274-4C90-FC55-EA76A9015492}"/>
              </a:ext>
            </a:extLst>
          </p:cNvPr>
          <p:cNvSpPr/>
          <p:nvPr/>
        </p:nvSpPr>
        <p:spPr bwMode="auto">
          <a:xfrm>
            <a:off x="1452828" y="3389982"/>
            <a:ext cx="84464" cy="191802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D2BFD88-0785-A1FB-24B9-A44E4290B9DA}"/>
              </a:ext>
            </a:extLst>
          </p:cNvPr>
          <p:cNvSpPr/>
          <p:nvPr/>
        </p:nvSpPr>
        <p:spPr bwMode="auto">
          <a:xfrm>
            <a:off x="1652356" y="3513807"/>
            <a:ext cx="84464" cy="67977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21267A9-C46D-81C6-8B46-47388055B4EE}"/>
              </a:ext>
            </a:extLst>
          </p:cNvPr>
          <p:cNvSpPr/>
          <p:nvPr/>
        </p:nvSpPr>
        <p:spPr bwMode="auto">
          <a:xfrm>
            <a:off x="1552592" y="3453482"/>
            <a:ext cx="84464" cy="128302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BB957C4-030C-6A94-FEEB-F6B121335525}"/>
              </a:ext>
            </a:extLst>
          </p:cNvPr>
          <p:cNvSpPr/>
          <p:nvPr/>
        </p:nvSpPr>
        <p:spPr bwMode="auto">
          <a:xfrm>
            <a:off x="1760689" y="3578111"/>
            <a:ext cx="84464" cy="45719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EEF4EB5-B87A-DE21-A37E-514B15856ED0}"/>
              </a:ext>
            </a:extLst>
          </p:cNvPr>
          <p:cNvSpPr/>
          <p:nvPr/>
        </p:nvSpPr>
        <p:spPr bwMode="auto">
          <a:xfrm>
            <a:off x="1860759" y="3578111"/>
            <a:ext cx="84464" cy="59521"/>
          </a:xfrm>
          <a:prstGeom prst="rect">
            <a:avLst/>
          </a:prstGeom>
          <a:solidFill>
            <a:schemeClr val="tx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D3E8202-320C-DBE0-D270-1016FBFB0FAD}"/>
              </a:ext>
            </a:extLst>
          </p:cNvPr>
          <p:cNvSpPr/>
          <p:nvPr/>
        </p:nvSpPr>
        <p:spPr bwMode="auto">
          <a:xfrm>
            <a:off x="1960829" y="3578111"/>
            <a:ext cx="84464" cy="1039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C2B7EE4-3980-D0E9-ACB9-015CB15FC9B8}"/>
              </a:ext>
            </a:extLst>
          </p:cNvPr>
          <p:cNvSpPr/>
          <p:nvPr/>
        </p:nvSpPr>
        <p:spPr bwMode="auto">
          <a:xfrm>
            <a:off x="2060899" y="3578111"/>
            <a:ext cx="84464" cy="1230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5087305-DF3C-E665-C3DC-D4E82FFC85BE}"/>
              </a:ext>
            </a:extLst>
          </p:cNvPr>
          <p:cNvSpPr/>
          <p:nvPr/>
        </p:nvSpPr>
        <p:spPr bwMode="auto">
          <a:xfrm>
            <a:off x="2160969" y="3578112"/>
            <a:ext cx="84464" cy="157946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010AEB3-9E98-59F3-4BE6-33F584295BB4}"/>
              </a:ext>
            </a:extLst>
          </p:cNvPr>
          <p:cNvSpPr/>
          <p:nvPr/>
        </p:nvSpPr>
        <p:spPr bwMode="auto">
          <a:xfrm>
            <a:off x="2261039" y="3578112"/>
            <a:ext cx="84464" cy="2277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3D149F9-0E19-EFA4-DBC6-3E292C31C431}"/>
              </a:ext>
            </a:extLst>
          </p:cNvPr>
          <p:cNvSpPr/>
          <p:nvPr/>
        </p:nvSpPr>
        <p:spPr bwMode="auto">
          <a:xfrm>
            <a:off x="2361109" y="3578111"/>
            <a:ext cx="84464" cy="2404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C1F6585-0D71-39BB-53DE-39B97C5CA561}"/>
              </a:ext>
            </a:extLst>
          </p:cNvPr>
          <p:cNvSpPr/>
          <p:nvPr/>
        </p:nvSpPr>
        <p:spPr bwMode="auto">
          <a:xfrm>
            <a:off x="2561249" y="3578111"/>
            <a:ext cx="84464" cy="275421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8362597-8C6C-0866-6863-397293963CFF}"/>
              </a:ext>
            </a:extLst>
          </p:cNvPr>
          <p:cNvSpPr/>
          <p:nvPr/>
        </p:nvSpPr>
        <p:spPr bwMode="auto">
          <a:xfrm>
            <a:off x="2461179" y="3578111"/>
            <a:ext cx="84464" cy="2404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F7034E34-DAA6-C766-0921-7C3D160F5614}"/>
              </a:ext>
            </a:extLst>
          </p:cNvPr>
          <p:cNvSpPr/>
          <p:nvPr/>
        </p:nvSpPr>
        <p:spPr bwMode="auto">
          <a:xfrm>
            <a:off x="2661319" y="3578111"/>
            <a:ext cx="84464" cy="297646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59FAD18-ECA1-13CB-9D08-2356C0E6460C}"/>
              </a:ext>
            </a:extLst>
          </p:cNvPr>
          <p:cNvSpPr/>
          <p:nvPr/>
        </p:nvSpPr>
        <p:spPr bwMode="auto">
          <a:xfrm>
            <a:off x="2761389" y="3578111"/>
            <a:ext cx="84464" cy="3325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60D7FC7-3599-FEBA-84B1-F203529E63E4}"/>
              </a:ext>
            </a:extLst>
          </p:cNvPr>
          <p:cNvSpPr/>
          <p:nvPr/>
        </p:nvSpPr>
        <p:spPr bwMode="auto">
          <a:xfrm>
            <a:off x="2861459" y="3578111"/>
            <a:ext cx="84464" cy="3643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D10CA6B-5662-6B93-1C81-419C406BC58F}"/>
              </a:ext>
            </a:extLst>
          </p:cNvPr>
          <p:cNvSpPr/>
          <p:nvPr/>
        </p:nvSpPr>
        <p:spPr bwMode="auto">
          <a:xfrm>
            <a:off x="2961529" y="3578111"/>
            <a:ext cx="84464" cy="3897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521CD28-7CD4-0B17-FA54-97C148502712}"/>
              </a:ext>
            </a:extLst>
          </p:cNvPr>
          <p:cNvSpPr/>
          <p:nvPr/>
        </p:nvSpPr>
        <p:spPr bwMode="auto">
          <a:xfrm>
            <a:off x="3161669" y="3578111"/>
            <a:ext cx="84464" cy="4373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15565509-438A-D0FB-3EDD-5C9A9B6A9409}"/>
              </a:ext>
            </a:extLst>
          </p:cNvPr>
          <p:cNvSpPr/>
          <p:nvPr/>
        </p:nvSpPr>
        <p:spPr bwMode="auto">
          <a:xfrm>
            <a:off x="3361809" y="3578111"/>
            <a:ext cx="84464" cy="55482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33EDC54-E18D-393E-BCF6-AE312675354B}"/>
              </a:ext>
            </a:extLst>
          </p:cNvPr>
          <p:cNvSpPr/>
          <p:nvPr/>
        </p:nvSpPr>
        <p:spPr bwMode="auto">
          <a:xfrm>
            <a:off x="3561949" y="3578111"/>
            <a:ext cx="84464" cy="5992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9B812CC-FBA5-BA99-2670-C5E0F31F5C17}"/>
              </a:ext>
            </a:extLst>
          </p:cNvPr>
          <p:cNvSpPr/>
          <p:nvPr/>
        </p:nvSpPr>
        <p:spPr bwMode="auto">
          <a:xfrm>
            <a:off x="3762089" y="3578111"/>
            <a:ext cx="84464" cy="62467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3891F8F-14A8-F755-B207-1D646BF09852}"/>
              </a:ext>
            </a:extLst>
          </p:cNvPr>
          <p:cNvSpPr/>
          <p:nvPr/>
        </p:nvSpPr>
        <p:spPr bwMode="auto">
          <a:xfrm>
            <a:off x="3962229" y="3578111"/>
            <a:ext cx="84464" cy="6500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2EA397C-73B5-73B6-EBFE-F6674A9A2666}"/>
              </a:ext>
            </a:extLst>
          </p:cNvPr>
          <p:cNvSpPr/>
          <p:nvPr/>
        </p:nvSpPr>
        <p:spPr bwMode="auto">
          <a:xfrm>
            <a:off x="4162369" y="3578111"/>
            <a:ext cx="84464" cy="824696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24A156D5-F8EA-B700-525F-128FB2E6CE8E}"/>
              </a:ext>
            </a:extLst>
          </p:cNvPr>
          <p:cNvSpPr/>
          <p:nvPr/>
        </p:nvSpPr>
        <p:spPr bwMode="auto">
          <a:xfrm>
            <a:off x="4362509" y="3578111"/>
            <a:ext cx="84464" cy="869146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F21C677-FDE0-4E76-9E68-F58A7037BA01}"/>
              </a:ext>
            </a:extLst>
          </p:cNvPr>
          <p:cNvSpPr/>
          <p:nvPr/>
        </p:nvSpPr>
        <p:spPr bwMode="auto">
          <a:xfrm>
            <a:off x="4562649" y="3578111"/>
            <a:ext cx="84464" cy="9040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608BBEF-82B4-C0C9-96D9-52C025663785}"/>
              </a:ext>
            </a:extLst>
          </p:cNvPr>
          <p:cNvSpPr/>
          <p:nvPr/>
        </p:nvSpPr>
        <p:spPr bwMode="auto">
          <a:xfrm>
            <a:off x="4762789" y="3578111"/>
            <a:ext cx="84464" cy="9231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CD68BC1-4659-0E9B-7853-3B6C97BECBDE}"/>
              </a:ext>
            </a:extLst>
          </p:cNvPr>
          <p:cNvSpPr/>
          <p:nvPr/>
        </p:nvSpPr>
        <p:spPr bwMode="auto">
          <a:xfrm>
            <a:off x="4962929" y="3578111"/>
            <a:ext cx="84464" cy="9993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9BED4BE-3FDF-1222-CC8B-FB4B4350F3CC}"/>
              </a:ext>
            </a:extLst>
          </p:cNvPr>
          <p:cNvSpPr/>
          <p:nvPr/>
        </p:nvSpPr>
        <p:spPr bwMode="auto">
          <a:xfrm>
            <a:off x="5163069" y="3578111"/>
            <a:ext cx="84464" cy="11263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C9BE1C0-C1A9-333D-B941-8DE069A1D90F}"/>
              </a:ext>
            </a:extLst>
          </p:cNvPr>
          <p:cNvSpPr/>
          <p:nvPr/>
        </p:nvSpPr>
        <p:spPr bwMode="auto">
          <a:xfrm>
            <a:off x="5363209" y="3578111"/>
            <a:ext cx="84464" cy="14184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BA6F386-7384-DC3A-655A-23EFE7D938C5}"/>
              </a:ext>
            </a:extLst>
          </p:cNvPr>
          <p:cNvSpPr/>
          <p:nvPr/>
        </p:nvSpPr>
        <p:spPr bwMode="auto">
          <a:xfrm>
            <a:off x="5563349" y="3578111"/>
            <a:ext cx="84464" cy="161527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BB2EF84-FF55-7AB1-A874-48DB16734DCB}"/>
              </a:ext>
            </a:extLst>
          </p:cNvPr>
          <p:cNvSpPr/>
          <p:nvPr/>
        </p:nvSpPr>
        <p:spPr bwMode="auto">
          <a:xfrm>
            <a:off x="5763484" y="3578111"/>
            <a:ext cx="84464" cy="161527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93C18F2B-D536-F0B8-E7AF-7C943C50D8C9}"/>
              </a:ext>
            </a:extLst>
          </p:cNvPr>
          <p:cNvSpPr/>
          <p:nvPr/>
        </p:nvSpPr>
        <p:spPr bwMode="auto">
          <a:xfrm>
            <a:off x="3061599" y="3578111"/>
            <a:ext cx="84464" cy="437346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DB0DD74D-9EE0-C851-EEDD-C72AB851B271}"/>
              </a:ext>
            </a:extLst>
          </p:cNvPr>
          <p:cNvSpPr/>
          <p:nvPr/>
        </p:nvSpPr>
        <p:spPr bwMode="auto">
          <a:xfrm>
            <a:off x="3261739" y="3578111"/>
            <a:ext cx="84464" cy="5548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C2C064D-B6A6-2728-F8CE-EFD75295A80C}"/>
              </a:ext>
            </a:extLst>
          </p:cNvPr>
          <p:cNvSpPr/>
          <p:nvPr/>
        </p:nvSpPr>
        <p:spPr bwMode="auto">
          <a:xfrm>
            <a:off x="3461879" y="3578111"/>
            <a:ext cx="84464" cy="5802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650B8DD-7FD8-C13D-6CF3-F4544C2E6E05}"/>
              </a:ext>
            </a:extLst>
          </p:cNvPr>
          <p:cNvSpPr/>
          <p:nvPr/>
        </p:nvSpPr>
        <p:spPr bwMode="auto">
          <a:xfrm>
            <a:off x="3662019" y="3578111"/>
            <a:ext cx="84464" cy="6151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2172E6D3-DE12-7175-935C-9901658268F0}"/>
              </a:ext>
            </a:extLst>
          </p:cNvPr>
          <p:cNvSpPr/>
          <p:nvPr/>
        </p:nvSpPr>
        <p:spPr bwMode="auto">
          <a:xfrm>
            <a:off x="3862159" y="3578111"/>
            <a:ext cx="84464" cy="624671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3893820-E98A-C640-CFE6-CA103206F40E}"/>
              </a:ext>
            </a:extLst>
          </p:cNvPr>
          <p:cNvSpPr/>
          <p:nvPr/>
        </p:nvSpPr>
        <p:spPr bwMode="auto">
          <a:xfrm>
            <a:off x="4062299" y="3578111"/>
            <a:ext cx="84464" cy="6659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0ABA57D9-1089-129E-1207-BAFB0378312A}"/>
              </a:ext>
            </a:extLst>
          </p:cNvPr>
          <p:cNvSpPr/>
          <p:nvPr/>
        </p:nvSpPr>
        <p:spPr bwMode="auto">
          <a:xfrm>
            <a:off x="4262439" y="3578111"/>
            <a:ext cx="84464" cy="8278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010B6199-ED91-49CA-317F-10D69DA3521E}"/>
              </a:ext>
            </a:extLst>
          </p:cNvPr>
          <p:cNvSpPr/>
          <p:nvPr/>
        </p:nvSpPr>
        <p:spPr bwMode="auto">
          <a:xfrm>
            <a:off x="4462579" y="3578111"/>
            <a:ext cx="84464" cy="8850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6456AD72-67D1-A0AE-B988-A1BC808773E5}"/>
              </a:ext>
            </a:extLst>
          </p:cNvPr>
          <p:cNvSpPr/>
          <p:nvPr/>
        </p:nvSpPr>
        <p:spPr bwMode="auto">
          <a:xfrm>
            <a:off x="4662719" y="3578111"/>
            <a:ext cx="84464" cy="907246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9FC5EBCE-104C-7A0D-46F3-45B0B7DD54C4}"/>
              </a:ext>
            </a:extLst>
          </p:cNvPr>
          <p:cNvSpPr/>
          <p:nvPr/>
        </p:nvSpPr>
        <p:spPr bwMode="auto">
          <a:xfrm>
            <a:off x="4862859" y="3578111"/>
            <a:ext cx="84464" cy="9770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025B559-337C-9CF6-2F42-8B96AD416212}"/>
              </a:ext>
            </a:extLst>
          </p:cNvPr>
          <p:cNvSpPr/>
          <p:nvPr/>
        </p:nvSpPr>
        <p:spPr bwMode="auto">
          <a:xfrm>
            <a:off x="5062999" y="3578111"/>
            <a:ext cx="84464" cy="10977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B96B7563-3389-96DE-65F8-FDB16CCA8F6B}"/>
              </a:ext>
            </a:extLst>
          </p:cNvPr>
          <p:cNvSpPr/>
          <p:nvPr/>
        </p:nvSpPr>
        <p:spPr bwMode="auto">
          <a:xfrm>
            <a:off x="5263139" y="3578111"/>
            <a:ext cx="84464" cy="11644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3A65B4C1-87A0-DBED-602F-5635787D93A1}"/>
              </a:ext>
            </a:extLst>
          </p:cNvPr>
          <p:cNvSpPr/>
          <p:nvPr/>
        </p:nvSpPr>
        <p:spPr bwMode="auto">
          <a:xfrm>
            <a:off x="5463279" y="3578111"/>
            <a:ext cx="84464" cy="16152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9C3A3EA-1D43-C33A-0886-E3EB7037415E}"/>
              </a:ext>
            </a:extLst>
          </p:cNvPr>
          <p:cNvSpPr/>
          <p:nvPr/>
        </p:nvSpPr>
        <p:spPr bwMode="auto">
          <a:xfrm>
            <a:off x="5663419" y="3578111"/>
            <a:ext cx="84464" cy="161527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6A741F-9E58-653D-47DA-7EE6DF79B13C}"/>
              </a:ext>
            </a:extLst>
          </p:cNvPr>
          <p:cNvCxnSpPr>
            <a:cxnSpLocks/>
          </p:cNvCxnSpPr>
          <p:nvPr/>
        </p:nvCxnSpPr>
        <p:spPr bwMode="auto">
          <a:xfrm>
            <a:off x="1316342" y="3579029"/>
            <a:ext cx="459403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F3D2C25D-1F31-81B4-556A-A29BECA4A0DE}"/>
              </a:ext>
            </a:extLst>
          </p:cNvPr>
          <p:cNvCxnSpPr>
            <a:cxnSpLocks/>
          </p:cNvCxnSpPr>
          <p:nvPr/>
        </p:nvCxnSpPr>
        <p:spPr bwMode="auto">
          <a:xfrm>
            <a:off x="1316342" y="4050918"/>
            <a:ext cx="4594033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CBF0AA82-4D4D-805C-1131-58BE4375A59C}"/>
              </a:ext>
            </a:extLst>
          </p:cNvPr>
          <p:cNvSpPr txBox="1"/>
          <p:nvPr/>
        </p:nvSpPr>
        <p:spPr bwMode="auto">
          <a:xfrm>
            <a:off x="7798125" y="2830032"/>
            <a:ext cx="39645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ORR by IRC: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39.0% (95% CI: 24.2-55.5)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3BD015EB-03EE-5904-4127-B399C2D8F4DD}"/>
              </a:ext>
            </a:extLst>
          </p:cNvPr>
          <p:cNvSpPr txBox="1"/>
          <p:nvPr/>
        </p:nvSpPr>
        <p:spPr bwMode="auto">
          <a:xfrm>
            <a:off x="7798125" y="3122260"/>
            <a:ext cx="38956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Median PFS: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8.3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(95% CI: 4.3-11.2)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8B049BFF-2207-D879-C126-ED8E38F7A385}"/>
              </a:ext>
            </a:extLst>
          </p:cNvPr>
          <p:cNvCxnSpPr>
            <a:cxnSpLocks/>
          </p:cNvCxnSpPr>
          <p:nvPr/>
        </p:nvCxnSpPr>
        <p:spPr bwMode="auto">
          <a:xfrm flipV="1">
            <a:off x="7182031" y="1942105"/>
            <a:ext cx="0" cy="327201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80B15B69-5748-3429-9DEA-84DE1E96423C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194761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A0B2B66D-01EA-E2B9-1413-A7C84BBFA4B9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227297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0C6A6361-7988-D10C-988B-DA5359460EF8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259834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F39D5867-D732-2BA9-8694-FE1D1CFE2A89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292370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591A307F-64E1-64F3-F30B-EC00C51AF957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324907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E2CAAD55-E7C3-DC48-9C5D-975A9E9C6A99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357902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B06C8F04-1CF6-921B-72AD-098CB50A8735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389980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6317E34B-485E-EF25-7394-09005D28F9CB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422516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3219DAC9-4D6B-B3C4-DD00-6CB793A836DC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4550534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FCAA33C3-965D-82F1-ADD1-71C6BC5B88D5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4875899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10C27A2B-D5DF-5C3B-BEE3-7685C6FBF5DB}"/>
              </a:ext>
            </a:extLst>
          </p:cNvPr>
          <p:cNvCxnSpPr>
            <a:cxnSpLocks/>
          </p:cNvCxnSpPr>
          <p:nvPr/>
        </p:nvCxnSpPr>
        <p:spPr bwMode="auto">
          <a:xfrm flipH="1">
            <a:off x="7132455" y="5201262"/>
            <a:ext cx="6059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47E4E932-6997-DF01-DA1F-A9467BB8D174}"/>
              </a:ext>
            </a:extLst>
          </p:cNvPr>
          <p:cNvSpPr txBox="1"/>
          <p:nvPr/>
        </p:nvSpPr>
        <p:spPr bwMode="auto">
          <a:xfrm>
            <a:off x="6607319" y="177685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100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23B869F9-914F-27B4-BFAB-BE4E9B998D0B}"/>
              </a:ext>
            </a:extLst>
          </p:cNvPr>
          <p:cNvSpPr txBox="1"/>
          <p:nvPr/>
        </p:nvSpPr>
        <p:spPr bwMode="auto">
          <a:xfrm>
            <a:off x="6607319" y="2101665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80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D105F952-267D-6266-2FD7-A600F63123EA}"/>
              </a:ext>
            </a:extLst>
          </p:cNvPr>
          <p:cNvSpPr txBox="1"/>
          <p:nvPr/>
        </p:nvSpPr>
        <p:spPr bwMode="auto">
          <a:xfrm>
            <a:off x="6607319" y="2426479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F4CDE993-4F72-2F92-1600-E0970336FA19}"/>
              </a:ext>
            </a:extLst>
          </p:cNvPr>
          <p:cNvSpPr txBox="1"/>
          <p:nvPr/>
        </p:nvSpPr>
        <p:spPr bwMode="auto">
          <a:xfrm>
            <a:off x="6607319" y="2751293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40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9D7224BC-3B5C-332C-589E-96A9EF1BD6DA}"/>
              </a:ext>
            </a:extLst>
          </p:cNvPr>
          <p:cNvSpPr txBox="1"/>
          <p:nvPr/>
        </p:nvSpPr>
        <p:spPr bwMode="auto">
          <a:xfrm>
            <a:off x="6607319" y="3076107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3E94617-D977-33CA-0954-876277AD6F1C}"/>
              </a:ext>
            </a:extLst>
          </p:cNvPr>
          <p:cNvSpPr txBox="1"/>
          <p:nvPr/>
        </p:nvSpPr>
        <p:spPr bwMode="auto">
          <a:xfrm>
            <a:off x="6607319" y="340092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2FA4E703-CE7B-6DB6-0490-CC6797F967CC}"/>
              </a:ext>
            </a:extLst>
          </p:cNvPr>
          <p:cNvSpPr txBox="1"/>
          <p:nvPr/>
        </p:nvSpPr>
        <p:spPr bwMode="auto">
          <a:xfrm>
            <a:off x="6607319" y="3725735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-20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C45A5D02-FE91-28B8-D808-B2C8A0C7B611}"/>
              </a:ext>
            </a:extLst>
          </p:cNvPr>
          <p:cNvSpPr txBox="1"/>
          <p:nvPr/>
        </p:nvSpPr>
        <p:spPr bwMode="auto">
          <a:xfrm>
            <a:off x="6607319" y="4050549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-40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0A93AEE5-0A56-4FFF-DC47-2287A369B347}"/>
              </a:ext>
            </a:extLst>
          </p:cNvPr>
          <p:cNvSpPr txBox="1"/>
          <p:nvPr/>
        </p:nvSpPr>
        <p:spPr bwMode="auto">
          <a:xfrm>
            <a:off x="6607319" y="4375363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-60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655407FD-90CA-8E19-E60B-573B3C59B691}"/>
              </a:ext>
            </a:extLst>
          </p:cNvPr>
          <p:cNvSpPr txBox="1"/>
          <p:nvPr/>
        </p:nvSpPr>
        <p:spPr bwMode="auto">
          <a:xfrm>
            <a:off x="6607319" y="4700177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-80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21EB86F7-1D52-036B-FE2A-3BF9E7CA2852}"/>
              </a:ext>
            </a:extLst>
          </p:cNvPr>
          <p:cNvSpPr txBox="1"/>
          <p:nvPr/>
        </p:nvSpPr>
        <p:spPr bwMode="auto">
          <a:xfrm>
            <a:off x="6607319" y="5024991"/>
            <a:ext cx="5894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-100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24CFB8B8-7AC6-3BC0-83D4-F3BB03041D9B}"/>
              </a:ext>
            </a:extLst>
          </p:cNvPr>
          <p:cNvSpPr txBox="1"/>
          <p:nvPr/>
        </p:nvSpPr>
        <p:spPr bwMode="auto">
          <a:xfrm>
            <a:off x="7193048" y="4995432"/>
            <a:ext cx="45279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Patients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F1B1507-0E23-FBF0-131E-55C2C8992A9D}"/>
              </a:ext>
            </a:extLst>
          </p:cNvPr>
          <p:cNvSpPr txBox="1"/>
          <p:nvPr/>
        </p:nvSpPr>
        <p:spPr bwMode="auto">
          <a:xfrm rot="16200000">
            <a:off x="4682216" y="3247339"/>
            <a:ext cx="343726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Best Percentage Change From Baseline in Total Sum of Target Lesion Diameter</a:t>
            </a: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9D99A67D-1B6D-BCB7-C633-A08060074AEE}"/>
              </a:ext>
            </a:extLst>
          </p:cNvPr>
          <p:cNvGrpSpPr/>
          <p:nvPr/>
        </p:nvGrpSpPr>
        <p:grpSpPr>
          <a:xfrm>
            <a:off x="7641776" y="1532461"/>
            <a:ext cx="4228640" cy="830997"/>
            <a:chOff x="1847161" y="2173811"/>
            <a:chExt cx="4228640" cy="830997"/>
          </a:xfrm>
        </p:grpSpPr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8EDA0471-5D91-E2E3-0A5C-F6689A696455}"/>
                </a:ext>
              </a:extLst>
            </p:cNvPr>
            <p:cNvSpPr txBox="1"/>
            <p:nvPr/>
          </p:nvSpPr>
          <p:spPr bwMode="auto">
            <a:xfrm>
              <a:off x="1847161" y="2173811"/>
              <a:ext cx="311109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Best overall response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Confirmed partial response (n = 16)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Stable disease (n = 17)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Progressive disease (n = 3)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C9109B44-252F-D946-9994-FBAB317E4CEF}"/>
                </a:ext>
              </a:extLst>
            </p:cNvPr>
            <p:cNvSpPr txBox="1"/>
            <p:nvPr/>
          </p:nvSpPr>
          <p:spPr bwMode="auto">
            <a:xfrm>
              <a:off x="4885980" y="2173811"/>
              <a:ext cx="11898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174625" marR="0" lvl="0" indent="-174625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dose</a:t>
              </a:r>
              <a:b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7.5 mg/kg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 mg/kg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D37B5642-0696-94BD-8498-9634CF793FE4}"/>
                </a:ext>
              </a:extLst>
            </p:cNvPr>
            <p:cNvSpPr/>
            <p:nvPr/>
          </p:nvSpPr>
          <p:spPr bwMode="auto">
            <a:xfrm>
              <a:off x="1949985" y="2423711"/>
              <a:ext cx="115677" cy="115677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0CF7EDF8-3B62-9B1B-34A5-66866EBBF036}"/>
                </a:ext>
              </a:extLst>
            </p:cNvPr>
            <p:cNvSpPr/>
            <p:nvPr/>
          </p:nvSpPr>
          <p:spPr bwMode="auto">
            <a:xfrm>
              <a:off x="4994313" y="2418201"/>
              <a:ext cx="115677" cy="115677"/>
            </a:xfrm>
            <a:prstGeom prst="rect">
              <a:avLst/>
            </a:prstGeom>
            <a:pattFill prst="wdUpDiag">
              <a:fgClr>
                <a:schemeClr val="bg1"/>
              </a:fgClr>
              <a:bgClr>
                <a:schemeClr val="tx1"/>
              </a:bgClr>
            </a:patt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FEA29A61-0F25-B8FF-0004-D798F5F51E80}"/>
                </a:ext>
              </a:extLst>
            </p:cNvPr>
            <p:cNvSpPr/>
            <p:nvPr/>
          </p:nvSpPr>
          <p:spPr bwMode="auto">
            <a:xfrm>
              <a:off x="4994313" y="2706478"/>
              <a:ext cx="115677" cy="115677"/>
            </a:xfrm>
            <a:prstGeom prst="rect">
              <a:avLst/>
            </a:prstGeom>
            <a:solidFill>
              <a:schemeClr val="bg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6CA609E0-0119-DAAE-0C33-C30DC0EC8BDF}"/>
                </a:ext>
              </a:extLst>
            </p:cNvPr>
            <p:cNvSpPr/>
            <p:nvPr/>
          </p:nvSpPr>
          <p:spPr bwMode="auto">
            <a:xfrm>
              <a:off x="1949985" y="2610301"/>
              <a:ext cx="115677" cy="115677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ABA06A6-44D6-E746-3173-CFD7FB3C3548}"/>
                </a:ext>
              </a:extLst>
            </p:cNvPr>
            <p:cNvSpPr/>
            <p:nvPr/>
          </p:nvSpPr>
          <p:spPr bwMode="auto">
            <a:xfrm>
              <a:off x="1949985" y="2788879"/>
              <a:ext cx="115677" cy="115677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35" name="Rectangle 134">
            <a:extLst>
              <a:ext uri="{FF2B5EF4-FFF2-40B4-BE49-F238E27FC236}">
                <a16:creationId xmlns:a16="http://schemas.microsoft.com/office/drawing/2014/main" id="{18E500ED-8209-34F4-0262-621464700013}"/>
              </a:ext>
            </a:extLst>
          </p:cNvPr>
          <p:cNvSpPr/>
          <p:nvPr/>
        </p:nvSpPr>
        <p:spPr bwMode="auto">
          <a:xfrm>
            <a:off x="7213245" y="3272507"/>
            <a:ext cx="84464" cy="309277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4291D0BA-749B-D304-295E-B0797DB79225}"/>
              </a:ext>
            </a:extLst>
          </p:cNvPr>
          <p:cNvSpPr/>
          <p:nvPr/>
        </p:nvSpPr>
        <p:spPr bwMode="auto">
          <a:xfrm>
            <a:off x="7339257" y="3396332"/>
            <a:ext cx="84464" cy="185452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665C7AC0-A813-6282-0229-373C6263A080}"/>
              </a:ext>
            </a:extLst>
          </p:cNvPr>
          <p:cNvSpPr/>
          <p:nvPr/>
        </p:nvSpPr>
        <p:spPr bwMode="auto">
          <a:xfrm>
            <a:off x="7465269" y="3578111"/>
            <a:ext cx="84464" cy="27432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A74A9BF8-0E0F-7576-0E59-A3A31F538384}"/>
              </a:ext>
            </a:extLst>
          </p:cNvPr>
          <p:cNvSpPr/>
          <p:nvPr/>
        </p:nvSpPr>
        <p:spPr bwMode="auto">
          <a:xfrm>
            <a:off x="7591281" y="3578111"/>
            <a:ext cx="84464" cy="45719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857FB2B-C247-5B9C-6AD7-7421414DBF3E}"/>
              </a:ext>
            </a:extLst>
          </p:cNvPr>
          <p:cNvSpPr/>
          <p:nvPr/>
        </p:nvSpPr>
        <p:spPr bwMode="auto">
          <a:xfrm>
            <a:off x="7717293" y="3578112"/>
            <a:ext cx="84464" cy="753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997DB2E3-1EDE-F01E-46CC-14ECD370B3E2}"/>
              </a:ext>
            </a:extLst>
          </p:cNvPr>
          <p:cNvSpPr/>
          <p:nvPr/>
        </p:nvSpPr>
        <p:spPr bwMode="auto">
          <a:xfrm>
            <a:off x="7843305" y="3578111"/>
            <a:ext cx="84464" cy="1166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5BA3F844-9E80-8473-07D7-3ACB4B89E811}"/>
              </a:ext>
            </a:extLst>
          </p:cNvPr>
          <p:cNvSpPr/>
          <p:nvPr/>
        </p:nvSpPr>
        <p:spPr bwMode="auto">
          <a:xfrm>
            <a:off x="7969317" y="3578111"/>
            <a:ext cx="84464" cy="189695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B6486DCC-F54A-FB1C-21E4-3A9A394BC5ED}"/>
              </a:ext>
            </a:extLst>
          </p:cNvPr>
          <p:cNvSpPr/>
          <p:nvPr/>
        </p:nvSpPr>
        <p:spPr bwMode="auto">
          <a:xfrm>
            <a:off x="8095329" y="3578112"/>
            <a:ext cx="84464" cy="202395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0C4DCA08-1494-1D46-D490-EEBAFBDD39B1}"/>
              </a:ext>
            </a:extLst>
          </p:cNvPr>
          <p:cNvSpPr/>
          <p:nvPr/>
        </p:nvSpPr>
        <p:spPr bwMode="auto">
          <a:xfrm>
            <a:off x="8221341" y="3578110"/>
            <a:ext cx="84464" cy="2881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6E1C02FE-1323-3334-DFBB-960A19C187DF}"/>
              </a:ext>
            </a:extLst>
          </p:cNvPr>
          <p:cNvSpPr/>
          <p:nvPr/>
        </p:nvSpPr>
        <p:spPr bwMode="auto">
          <a:xfrm>
            <a:off x="8473365" y="3578111"/>
            <a:ext cx="84464" cy="3452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04749252-2560-E77F-706F-0E1F99824C3C}"/>
              </a:ext>
            </a:extLst>
          </p:cNvPr>
          <p:cNvSpPr/>
          <p:nvPr/>
        </p:nvSpPr>
        <p:spPr bwMode="auto">
          <a:xfrm>
            <a:off x="8347353" y="3578111"/>
            <a:ext cx="84464" cy="2912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3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CD154547-E0E3-139E-776A-C69CF8C872FC}"/>
              </a:ext>
            </a:extLst>
          </p:cNvPr>
          <p:cNvSpPr/>
          <p:nvPr/>
        </p:nvSpPr>
        <p:spPr bwMode="auto">
          <a:xfrm>
            <a:off x="8599377" y="3578110"/>
            <a:ext cx="84464" cy="361147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DA586D76-5342-79CF-EA6A-43C316DDA2FC}"/>
              </a:ext>
            </a:extLst>
          </p:cNvPr>
          <p:cNvSpPr/>
          <p:nvPr/>
        </p:nvSpPr>
        <p:spPr bwMode="auto">
          <a:xfrm>
            <a:off x="8725389" y="3578111"/>
            <a:ext cx="84464" cy="3992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0F1753E0-2E27-3959-8A74-355251C9B20D}"/>
              </a:ext>
            </a:extLst>
          </p:cNvPr>
          <p:cNvSpPr/>
          <p:nvPr/>
        </p:nvSpPr>
        <p:spPr bwMode="auto">
          <a:xfrm>
            <a:off x="8851401" y="3578111"/>
            <a:ext cx="84464" cy="4119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B6B5FA81-3CC5-5661-7EF8-DB2FB6AF3A58}"/>
              </a:ext>
            </a:extLst>
          </p:cNvPr>
          <p:cNvSpPr/>
          <p:nvPr/>
        </p:nvSpPr>
        <p:spPr bwMode="auto">
          <a:xfrm>
            <a:off x="8977413" y="3578111"/>
            <a:ext cx="84464" cy="4087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54E3E9F3-0B7F-AB79-CB56-1E2579679170}"/>
              </a:ext>
            </a:extLst>
          </p:cNvPr>
          <p:cNvSpPr/>
          <p:nvPr/>
        </p:nvSpPr>
        <p:spPr bwMode="auto">
          <a:xfrm>
            <a:off x="9229437" y="3578111"/>
            <a:ext cx="84464" cy="481796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BD75F05-D08B-1D1D-A153-40E1FD5887E2}"/>
              </a:ext>
            </a:extLst>
          </p:cNvPr>
          <p:cNvSpPr/>
          <p:nvPr/>
        </p:nvSpPr>
        <p:spPr bwMode="auto">
          <a:xfrm>
            <a:off x="9481461" y="3578111"/>
            <a:ext cx="84464" cy="7326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6015B4A7-2020-2E93-41F8-4F858CDCCD26}"/>
              </a:ext>
            </a:extLst>
          </p:cNvPr>
          <p:cNvSpPr/>
          <p:nvPr/>
        </p:nvSpPr>
        <p:spPr bwMode="auto">
          <a:xfrm>
            <a:off x="9733485" y="3578111"/>
            <a:ext cx="84464" cy="8024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381F2B72-29E0-7099-CBE0-4A4BE7212FAE}"/>
              </a:ext>
            </a:extLst>
          </p:cNvPr>
          <p:cNvSpPr/>
          <p:nvPr/>
        </p:nvSpPr>
        <p:spPr bwMode="auto">
          <a:xfrm>
            <a:off x="9985509" y="3578111"/>
            <a:ext cx="84464" cy="916771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4795AD57-A661-1F08-D948-C585FA6262D0}"/>
              </a:ext>
            </a:extLst>
          </p:cNvPr>
          <p:cNvSpPr/>
          <p:nvPr/>
        </p:nvSpPr>
        <p:spPr bwMode="auto">
          <a:xfrm>
            <a:off x="10237533" y="3578111"/>
            <a:ext cx="84464" cy="9358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E53F3C5D-F9DC-5F69-6931-979E69330485}"/>
              </a:ext>
            </a:extLst>
          </p:cNvPr>
          <p:cNvSpPr/>
          <p:nvPr/>
        </p:nvSpPr>
        <p:spPr bwMode="auto">
          <a:xfrm>
            <a:off x="10489557" y="3578110"/>
            <a:ext cx="84464" cy="98662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F3BF9EC8-E0BF-7976-FFB6-DED54EF1BC53}"/>
              </a:ext>
            </a:extLst>
          </p:cNvPr>
          <p:cNvSpPr/>
          <p:nvPr/>
        </p:nvSpPr>
        <p:spPr bwMode="auto">
          <a:xfrm>
            <a:off x="10741581" y="3578111"/>
            <a:ext cx="84464" cy="10151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3C52B64B-9283-38A4-3D76-D402B9C1EE14}"/>
              </a:ext>
            </a:extLst>
          </p:cNvPr>
          <p:cNvSpPr/>
          <p:nvPr/>
        </p:nvSpPr>
        <p:spPr bwMode="auto">
          <a:xfrm>
            <a:off x="10993605" y="3578111"/>
            <a:ext cx="84464" cy="11485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8E14A3C2-CA5F-6FE1-7549-213CA5FEA92F}"/>
              </a:ext>
            </a:extLst>
          </p:cNvPr>
          <p:cNvSpPr/>
          <p:nvPr/>
        </p:nvSpPr>
        <p:spPr bwMode="auto">
          <a:xfrm>
            <a:off x="11119617" y="3578111"/>
            <a:ext cx="84464" cy="11739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9F652AA7-AFF9-30CD-E39A-274C3E7C16F8}"/>
              </a:ext>
            </a:extLst>
          </p:cNvPr>
          <p:cNvSpPr/>
          <p:nvPr/>
        </p:nvSpPr>
        <p:spPr bwMode="auto">
          <a:xfrm>
            <a:off x="11371641" y="3578111"/>
            <a:ext cx="84464" cy="133587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C1A4C01B-CA74-3D94-2EB3-FB789A3616B2}"/>
              </a:ext>
            </a:extLst>
          </p:cNvPr>
          <p:cNvSpPr/>
          <p:nvPr/>
        </p:nvSpPr>
        <p:spPr bwMode="auto">
          <a:xfrm>
            <a:off x="11623665" y="3578111"/>
            <a:ext cx="84464" cy="1643846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EED8138F-F32C-0EA4-795A-160BAC65276E}"/>
              </a:ext>
            </a:extLst>
          </p:cNvPr>
          <p:cNvSpPr/>
          <p:nvPr/>
        </p:nvSpPr>
        <p:spPr bwMode="auto">
          <a:xfrm>
            <a:off x="9103425" y="3578110"/>
            <a:ext cx="84464" cy="440521"/>
          </a:xfrm>
          <a:prstGeom prst="rect">
            <a:avLst/>
          </a:prstGeom>
          <a:solidFill>
            <a:schemeClr val="accent6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16A4B9CF-E5D6-6309-D738-D1D6EFD6C302}"/>
              </a:ext>
            </a:extLst>
          </p:cNvPr>
          <p:cNvSpPr/>
          <p:nvPr/>
        </p:nvSpPr>
        <p:spPr bwMode="auto">
          <a:xfrm>
            <a:off x="9355449" y="3578111"/>
            <a:ext cx="84464" cy="5167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31942620-FCB5-D833-09B9-DF40380E45B0}"/>
              </a:ext>
            </a:extLst>
          </p:cNvPr>
          <p:cNvSpPr/>
          <p:nvPr/>
        </p:nvSpPr>
        <p:spPr bwMode="auto">
          <a:xfrm>
            <a:off x="9607473" y="3578111"/>
            <a:ext cx="84464" cy="7834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6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A7B81CB8-9F69-2625-C4C8-8D3ED2286C8B}"/>
              </a:ext>
            </a:extLst>
          </p:cNvPr>
          <p:cNvSpPr/>
          <p:nvPr/>
        </p:nvSpPr>
        <p:spPr bwMode="auto">
          <a:xfrm>
            <a:off x="9859497" y="3578111"/>
            <a:ext cx="84464" cy="8627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CD8A8A44-1705-AA3F-7DEE-97F5B8F9EE2C}"/>
              </a:ext>
            </a:extLst>
          </p:cNvPr>
          <p:cNvSpPr/>
          <p:nvPr/>
        </p:nvSpPr>
        <p:spPr bwMode="auto">
          <a:xfrm>
            <a:off x="10111521" y="3578111"/>
            <a:ext cx="84464" cy="92629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A93D788F-CECD-7DD5-5289-9DFA5C2C1470}"/>
              </a:ext>
            </a:extLst>
          </p:cNvPr>
          <p:cNvSpPr/>
          <p:nvPr/>
        </p:nvSpPr>
        <p:spPr bwMode="auto">
          <a:xfrm>
            <a:off x="10363545" y="3578110"/>
            <a:ext cx="84464" cy="9485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397A09B7-2921-7E69-AAE0-DD14808B231D}"/>
              </a:ext>
            </a:extLst>
          </p:cNvPr>
          <p:cNvSpPr/>
          <p:nvPr/>
        </p:nvSpPr>
        <p:spPr bwMode="auto">
          <a:xfrm>
            <a:off x="10615569" y="3578111"/>
            <a:ext cx="84464" cy="99932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3E43DA27-E31C-A070-24B6-6EEE582BDADA}"/>
              </a:ext>
            </a:extLst>
          </p:cNvPr>
          <p:cNvSpPr/>
          <p:nvPr/>
        </p:nvSpPr>
        <p:spPr bwMode="auto">
          <a:xfrm>
            <a:off x="10867593" y="3578111"/>
            <a:ext cx="84464" cy="1034246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0E69A2EC-C02A-EB36-AD3D-49E0FD549901}"/>
              </a:ext>
            </a:extLst>
          </p:cNvPr>
          <p:cNvSpPr/>
          <p:nvPr/>
        </p:nvSpPr>
        <p:spPr bwMode="auto">
          <a:xfrm>
            <a:off x="11245629" y="3578110"/>
            <a:ext cx="84464" cy="1266021"/>
          </a:xfrm>
          <a:prstGeom prst="rect">
            <a:avLst/>
          </a:prstGeom>
          <a:pattFill prst="wdUpDiag">
            <a:fgClr>
              <a:schemeClr val="bg1"/>
            </a:fgClr>
            <a:bgClr>
              <a:schemeClr val="accent1"/>
            </a:bgClr>
          </a:patt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BC05C209-9C73-42FD-1299-92D7BF8A11BC}"/>
              </a:ext>
            </a:extLst>
          </p:cNvPr>
          <p:cNvSpPr/>
          <p:nvPr/>
        </p:nvSpPr>
        <p:spPr bwMode="auto">
          <a:xfrm>
            <a:off x="11497653" y="3578110"/>
            <a:ext cx="84464" cy="1399371"/>
          </a:xfrm>
          <a:prstGeom prst="rect">
            <a:avLst/>
          </a:prstGeom>
          <a:solidFill>
            <a:schemeClr val="accent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9437ACE1-3F31-93F8-6B70-29D062997F50}"/>
              </a:ext>
            </a:extLst>
          </p:cNvPr>
          <p:cNvCxnSpPr>
            <a:cxnSpLocks/>
          </p:cNvCxnSpPr>
          <p:nvPr/>
        </p:nvCxnSpPr>
        <p:spPr bwMode="auto">
          <a:xfrm>
            <a:off x="7176523" y="3579029"/>
            <a:ext cx="4594033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866059A5-A080-1E68-5672-5CAAEAA821F5}"/>
              </a:ext>
            </a:extLst>
          </p:cNvPr>
          <p:cNvCxnSpPr>
            <a:cxnSpLocks/>
          </p:cNvCxnSpPr>
          <p:nvPr/>
        </p:nvCxnSpPr>
        <p:spPr bwMode="auto">
          <a:xfrm>
            <a:off x="7176523" y="4050918"/>
            <a:ext cx="4594033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9F85379A-EE6A-E6A0-B047-B6486FFD8455}"/>
              </a:ext>
            </a:extLst>
          </p:cNvPr>
          <p:cNvGraphicFramePr>
            <a:graphicFrameLocks/>
          </p:cNvGraphicFramePr>
          <p:nvPr/>
        </p:nvGraphicFramePr>
        <p:xfrm>
          <a:off x="1389726" y="5346138"/>
          <a:ext cx="9412549" cy="823008"/>
        </p:xfrm>
        <a:graphic>
          <a:graphicData uri="http://schemas.openxmlformats.org/drawingml/2006/table">
            <a:tbl>
              <a:tblPr/>
              <a:tblGrid>
                <a:gridCol w="2348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87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9085">
                  <a:extLst>
                    <a:ext uri="{9D8B030D-6E8A-4147-A177-3AD203B41FA5}">
                      <a16:colId xmlns:a16="http://schemas.microsoft.com/office/drawing/2014/main" val="3508210378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48312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&lt;1% (n = 44)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1%-49%  (n = 36)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≥50% (n = 16)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43.2 (28.3-59.0)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33.3 (18.6-51.0)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66.7 (34.9-90.1)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8.3 (5.2-15.0)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6.8 (4.0-10.7)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NR (1.9-NR)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89310C-5EBC-C536-9000-B3B9342116AC}"/>
              </a:ext>
            </a:extLst>
          </p:cNvPr>
          <p:cNvSpPr/>
          <p:nvPr/>
        </p:nvSpPr>
        <p:spPr bwMode="auto">
          <a:xfrm>
            <a:off x="4931716" y="1967236"/>
            <a:ext cx="115677" cy="115677"/>
          </a:xfrm>
          <a:prstGeom prst="rect">
            <a:avLst/>
          </a:pr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A840D6-69A2-0FBD-39F0-12CA29672E9E}"/>
              </a:ext>
            </a:extLst>
          </p:cNvPr>
          <p:cNvSpPr/>
          <p:nvPr/>
        </p:nvSpPr>
        <p:spPr bwMode="auto">
          <a:xfrm>
            <a:off x="10794524" y="1968951"/>
            <a:ext cx="115677" cy="115677"/>
          </a:xfrm>
          <a:prstGeom prst="rect">
            <a:avLst/>
          </a:pr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660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48979CA-AFDE-1ED6-3774-27F0DFF2CFDB}"/>
              </a:ext>
            </a:extLst>
          </p:cNvPr>
          <p:cNvGrpSpPr/>
          <p:nvPr/>
        </p:nvGrpSpPr>
        <p:grpSpPr>
          <a:xfrm>
            <a:off x="3487445" y="1130027"/>
            <a:ext cx="7659194" cy="487132"/>
            <a:chOff x="3106271" y="1509538"/>
            <a:chExt cx="7659194" cy="48713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D10AA9A-7B3B-7CC4-127A-037E615709B2}"/>
                </a:ext>
              </a:extLst>
            </p:cNvPr>
            <p:cNvSpPr/>
            <p:nvPr/>
          </p:nvSpPr>
          <p:spPr bwMode="auto">
            <a:xfrm>
              <a:off x="3106271" y="1509538"/>
              <a:ext cx="3824999" cy="483649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3F55D70-2894-F3D2-1BD1-2F51D0EEA0FB}"/>
                </a:ext>
              </a:extLst>
            </p:cNvPr>
            <p:cNvSpPr/>
            <p:nvPr/>
          </p:nvSpPr>
          <p:spPr bwMode="auto">
            <a:xfrm>
              <a:off x="6931270" y="1513021"/>
              <a:ext cx="3834195" cy="483649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F7524623-4AB8-73D8-4012-22866DC6C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EVOKE-02: Safety of SG + CP (Cohorts C &amp; 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F91E9-D91D-14E1-EB8A-00B6DA8EB04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Gray. WCLC 2024. </a:t>
            </a:r>
            <a:r>
              <a:rPr lang="en-US" altLang="en-US" dirty="0"/>
              <a:t>Abstr</a:t>
            </a:r>
            <a:r>
              <a:rPr lang="en-US" altLang="en-US"/>
              <a:t> OA08.07.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F12455-E919-CA22-5DBC-3335267433BA}"/>
              </a:ext>
            </a:extLst>
          </p:cNvPr>
          <p:cNvSpPr txBox="1"/>
          <p:nvPr/>
        </p:nvSpPr>
        <p:spPr bwMode="auto">
          <a:xfrm>
            <a:off x="166804" y="5621742"/>
            <a:ext cx="111270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SG 7.5 mg/kg  arm (RP2D) had lower rates of grade ≥3 TEAEs (86.4% vs 93.1%) and TEAEs leading to discontinuation (18.2% vs 31.0%) than 10 mg/kg arm. 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664ECAF-4371-9031-FFD5-DC9289821E06}"/>
              </a:ext>
            </a:extLst>
          </p:cNvPr>
          <p:cNvGrpSpPr/>
          <p:nvPr/>
        </p:nvGrpSpPr>
        <p:grpSpPr>
          <a:xfrm>
            <a:off x="3473625" y="1670579"/>
            <a:ext cx="7667624" cy="3528243"/>
            <a:chOff x="3092451" y="2050085"/>
            <a:chExt cx="7667624" cy="359741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D169CD1-1128-10D1-2A88-B9A6EFC78D80}"/>
                </a:ext>
              </a:extLst>
            </p:cNvPr>
            <p:cNvSpPr/>
            <p:nvPr/>
          </p:nvSpPr>
          <p:spPr bwMode="auto">
            <a:xfrm>
              <a:off x="3314701" y="2050085"/>
              <a:ext cx="3615226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6B6335-CEC2-0BE2-44FC-590FDCBB9D5D}"/>
                </a:ext>
              </a:extLst>
            </p:cNvPr>
            <p:cNvSpPr/>
            <p:nvPr/>
          </p:nvSpPr>
          <p:spPr bwMode="auto">
            <a:xfrm>
              <a:off x="6929926" y="2050085"/>
              <a:ext cx="3325324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201B713-9AD0-4AF5-912C-3CFF0AF1B362}"/>
                </a:ext>
              </a:extLst>
            </p:cNvPr>
            <p:cNvSpPr/>
            <p:nvPr/>
          </p:nvSpPr>
          <p:spPr bwMode="auto">
            <a:xfrm>
              <a:off x="10229850" y="2050085"/>
              <a:ext cx="530225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55CD527-F44E-FE0D-2490-867921D6D1AB}"/>
                </a:ext>
              </a:extLst>
            </p:cNvPr>
            <p:cNvSpPr/>
            <p:nvPr/>
          </p:nvSpPr>
          <p:spPr bwMode="auto">
            <a:xfrm>
              <a:off x="5600701" y="2222594"/>
              <a:ext cx="1329226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8FADFA-F335-DE7A-4E8B-D4D712FF8275}"/>
                </a:ext>
              </a:extLst>
            </p:cNvPr>
            <p:cNvSpPr/>
            <p:nvPr/>
          </p:nvSpPr>
          <p:spPr bwMode="auto">
            <a:xfrm>
              <a:off x="6929926" y="2222594"/>
              <a:ext cx="1210774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9D880B8-DCCE-B3F2-BAD0-B175539527F7}"/>
                </a:ext>
              </a:extLst>
            </p:cNvPr>
            <p:cNvSpPr/>
            <p:nvPr/>
          </p:nvSpPr>
          <p:spPr bwMode="auto">
            <a:xfrm>
              <a:off x="8140700" y="2222594"/>
              <a:ext cx="1276350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6683050-D9B6-FC01-1C1D-FBC3D0D73A2C}"/>
                </a:ext>
              </a:extLst>
            </p:cNvPr>
            <p:cNvSpPr/>
            <p:nvPr/>
          </p:nvSpPr>
          <p:spPr bwMode="auto">
            <a:xfrm>
              <a:off x="4416427" y="2395103"/>
              <a:ext cx="2513500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D1A96C5-F89D-FBB3-C036-1D517CF5D2EA}"/>
                </a:ext>
              </a:extLst>
            </p:cNvPr>
            <p:cNvSpPr/>
            <p:nvPr/>
          </p:nvSpPr>
          <p:spPr bwMode="auto">
            <a:xfrm>
              <a:off x="6929927" y="2395103"/>
              <a:ext cx="918674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DF981D4-C22A-F03B-4019-B026397FBC8B}"/>
                </a:ext>
              </a:extLst>
            </p:cNvPr>
            <p:cNvSpPr/>
            <p:nvPr/>
          </p:nvSpPr>
          <p:spPr bwMode="auto">
            <a:xfrm>
              <a:off x="7848602" y="2395103"/>
              <a:ext cx="173027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7F2BEB9-00E1-D347-170B-5AB27AA76E5E}"/>
                </a:ext>
              </a:extLst>
            </p:cNvPr>
            <p:cNvSpPr/>
            <p:nvPr/>
          </p:nvSpPr>
          <p:spPr bwMode="auto">
            <a:xfrm>
              <a:off x="6530975" y="2567612"/>
              <a:ext cx="398951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3832CF7-6B42-4820-2264-00EBF5E62AE3}"/>
                </a:ext>
              </a:extLst>
            </p:cNvPr>
            <p:cNvSpPr/>
            <p:nvPr/>
          </p:nvSpPr>
          <p:spPr bwMode="auto">
            <a:xfrm>
              <a:off x="6929927" y="2567612"/>
              <a:ext cx="512274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5B0DED1-F757-E13B-E75D-E029CFB6BFF9}"/>
                </a:ext>
              </a:extLst>
            </p:cNvPr>
            <p:cNvSpPr/>
            <p:nvPr/>
          </p:nvSpPr>
          <p:spPr bwMode="auto">
            <a:xfrm>
              <a:off x="7442201" y="2567612"/>
              <a:ext cx="1746249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482F044-57B1-B37E-B2C4-F9639E690F66}"/>
                </a:ext>
              </a:extLst>
            </p:cNvPr>
            <p:cNvSpPr/>
            <p:nvPr/>
          </p:nvSpPr>
          <p:spPr bwMode="auto">
            <a:xfrm>
              <a:off x="6929926" y="2740121"/>
              <a:ext cx="1090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3CCD06E-B5C5-7BAD-52E4-3B1B98CBFA6A}"/>
                </a:ext>
              </a:extLst>
            </p:cNvPr>
            <p:cNvSpPr/>
            <p:nvPr/>
          </p:nvSpPr>
          <p:spPr bwMode="auto">
            <a:xfrm>
              <a:off x="7038976" y="2740121"/>
              <a:ext cx="1385888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037B1BD-53DF-4195-A943-50154851A642}"/>
                </a:ext>
              </a:extLst>
            </p:cNvPr>
            <p:cNvSpPr/>
            <p:nvPr/>
          </p:nvSpPr>
          <p:spPr bwMode="auto">
            <a:xfrm>
              <a:off x="6673327" y="2912630"/>
              <a:ext cx="256599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55D18CF-5FD9-DD6E-67CC-37041F2ACC73}"/>
                </a:ext>
              </a:extLst>
            </p:cNvPr>
            <p:cNvSpPr/>
            <p:nvPr/>
          </p:nvSpPr>
          <p:spPr bwMode="auto">
            <a:xfrm>
              <a:off x="6929926" y="2912630"/>
              <a:ext cx="1090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6201B0A-F65E-7F35-B0B3-6AEA440A50CC}"/>
                </a:ext>
              </a:extLst>
            </p:cNvPr>
            <p:cNvSpPr/>
            <p:nvPr/>
          </p:nvSpPr>
          <p:spPr bwMode="auto">
            <a:xfrm>
              <a:off x="7038976" y="2912630"/>
              <a:ext cx="228599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2E29385-3D7C-99B4-2C76-B59B4CAC83AE}"/>
                </a:ext>
              </a:extLst>
            </p:cNvPr>
            <p:cNvSpPr/>
            <p:nvPr/>
          </p:nvSpPr>
          <p:spPr bwMode="auto">
            <a:xfrm>
              <a:off x="6673326" y="3085139"/>
              <a:ext cx="256600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F7C85E7-6BC9-262E-14C5-E6ABEAC6FCD0}"/>
                </a:ext>
              </a:extLst>
            </p:cNvPr>
            <p:cNvSpPr/>
            <p:nvPr/>
          </p:nvSpPr>
          <p:spPr bwMode="auto">
            <a:xfrm>
              <a:off x="6929926" y="3085139"/>
              <a:ext cx="1090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A75830B-3AD1-5605-3CC3-1186933726A6}"/>
                </a:ext>
              </a:extLst>
            </p:cNvPr>
            <p:cNvSpPr/>
            <p:nvPr/>
          </p:nvSpPr>
          <p:spPr bwMode="auto">
            <a:xfrm>
              <a:off x="7038976" y="3085139"/>
              <a:ext cx="228599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AC31399-4D4B-3C7C-07BE-AFD0BAF51B40}"/>
                </a:ext>
              </a:extLst>
            </p:cNvPr>
            <p:cNvSpPr/>
            <p:nvPr/>
          </p:nvSpPr>
          <p:spPr bwMode="auto">
            <a:xfrm>
              <a:off x="6929925" y="3257648"/>
              <a:ext cx="984118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E9D25D2-46DE-50C0-4640-75CDA87BA001}"/>
                </a:ext>
              </a:extLst>
            </p:cNvPr>
            <p:cNvSpPr/>
            <p:nvPr/>
          </p:nvSpPr>
          <p:spPr bwMode="auto">
            <a:xfrm>
              <a:off x="6929926" y="3430157"/>
              <a:ext cx="1090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F21684B-9C68-D5DC-CC01-2D00B081040D}"/>
                </a:ext>
              </a:extLst>
            </p:cNvPr>
            <p:cNvSpPr/>
            <p:nvPr/>
          </p:nvSpPr>
          <p:spPr bwMode="auto">
            <a:xfrm>
              <a:off x="7038976" y="3430157"/>
              <a:ext cx="1065118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AF94D1E-9596-CC9F-64AB-4684BF5929F0}"/>
                </a:ext>
              </a:extLst>
            </p:cNvPr>
            <p:cNvSpPr/>
            <p:nvPr/>
          </p:nvSpPr>
          <p:spPr bwMode="auto">
            <a:xfrm>
              <a:off x="6929925" y="3602666"/>
              <a:ext cx="399620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82424B6-8F34-D169-1591-263DB0EFAB85}"/>
                </a:ext>
              </a:extLst>
            </p:cNvPr>
            <p:cNvSpPr/>
            <p:nvPr/>
          </p:nvSpPr>
          <p:spPr bwMode="auto">
            <a:xfrm>
              <a:off x="6673326" y="3775175"/>
              <a:ext cx="256600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551F8AD-9F48-12EF-7D51-794CA89EED3A}"/>
                </a:ext>
              </a:extLst>
            </p:cNvPr>
            <p:cNvSpPr/>
            <p:nvPr/>
          </p:nvSpPr>
          <p:spPr bwMode="auto">
            <a:xfrm>
              <a:off x="6929924" y="3947684"/>
              <a:ext cx="337651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B99DF81-5EE1-73F4-55B8-A5211A349526}"/>
                </a:ext>
              </a:extLst>
            </p:cNvPr>
            <p:cNvSpPr/>
            <p:nvPr/>
          </p:nvSpPr>
          <p:spPr bwMode="auto">
            <a:xfrm>
              <a:off x="5873675" y="4120193"/>
              <a:ext cx="1056251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45C31BE-DBF9-F19C-1746-365532E48D4F}"/>
                </a:ext>
              </a:extLst>
            </p:cNvPr>
            <p:cNvSpPr/>
            <p:nvPr/>
          </p:nvSpPr>
          <p:spPr bwMode="auto">
            <a:xfrm>
              <a:off x="6929927" y="4120193"/>
              <a:ext cx="578912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42889F5-0681-D0E7-9738-A5DDFC3CEB60}"/>
                </a:ext>
              </a:extLst>
            </p:cNvPr>
            <p:cNvSpPr/>
            <p:nvPr/>
          </p:nvSpPr>
          <p:spPr bwMode="auto">
            <a:xfrm>
              <a:off x="7508839" y="4120193"/>
              <a:ext cx="54864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90A1066-5AAC-8D16-1FD0-71AA7B786F2E}"/>
                </a:ext>
              </a:extLst>
            </p:cNvPr>
            <p:cNvSpPr/>
            <p:nvPr/>
          </p:nvSpPr>
          <p:spPr bwMode="auto">
            <a:xfrm>
              <a:off x="5873675" y="4292702"/>
              <a:ext cx="1056251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C0B1473-1A83-6F07-A837-5315A1294F6F}"/>
                </a:ext>
              </a:extLst>
            </p:cNvPr>
            <p:cNvSpPr/>
            <p:nvPr/>
          </p:nvSpPr>
          <p:spPr bwMode="auto">
            <a:xfrm>
              <a:off x="6929926" y="4292702"/>
              <a:ext cx="3376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111321A-4CB8-07E1-BA0D-3EA1BB30C3C1}"/>
                </a:ext>
              </a:extLst>
            </p:cNvPr>
            <p:cNvSpPr/>
            <p:nvPr/>
          </p:nvSpPr>
          <p:spPr bwMode="auto">
            <a:xfrm>
              <a:off x="7267576" y="4292702"/>
              <a:ext cx="174625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FAE09717-CFAA-3155-F609-429471F4D1FE}"/>
                </a:ext>
              </a:extLst>
            </p:cNvPr>
            <p:cNvSpPr/>
            <p:nvPr/>
          </p:nvSpPr>
          <p:spPr bwMode="auto">
            <a:xfrm>
              <a:off x="6929924" y="4465211"/>
              <a:ext cx="109051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B9CE305-358C-5553-77F0-8B53C7BCC3EC}"/>
                </a:ext>
              </a:extLst>
            </p:cNvPr>
            <p:cNvSpPr/>
            <p:nvPr/>
          </p:nvSpPr>
          <p:spPr bwMode="auto">
            <a:xfrm>
              <a:off x="6929924" y="4637720"/>
              <a:ext cx="284871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D05A8DE-E7C2-C741-20F0-A776AA7D3AB7}"/>
                </a:ext>
              </a:extLst>
            </p:cNvPr>
            <p:cNvSpPr/>
            <p:nvPr/>
          </p:nvSpPr>
          <p:spPr bwMode="auto">
            <a:xfrm>
              <a:off x="6929926" y="4810229"/>
              <a:ext cx="109049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A4EE763-6A32-F8EC-F137-3D5C6E16C846}"/>
                </a:ext>
              </a:extLst>
            </p:cNvPr>
            <p:cNvSpPr/>
            <p:nvPr/>
          </p:nvSpPr>
          <p:spPr bwMode="auto">
            <a:xfrm>
              <a:off x="7038976" y="4810229"/>
              <a:ext cx="1513353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1FED4E4-9266-0554-FB7F-C47409A54339}"/>
                </a:ext>
              </a:extLst>
            </p:cNvPr>
            <p:cNvSpPr/>
            <p:nvPr/>
          </p:nvSpPr>
          <p:spPr bwMode="auto">
            <a:xfrm>
              <a:off x="6131859" y="4982738"/>
              <a:ext cx="798067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33E897B-B9C5-9466-8C78-9B77213F8411}"/>
                </a:ext>
              </a:extLst>
            </p:cNvPr>
            <p:cNvSpPr/>
            <p:nvPr/>
          </p:nvSpPr>
          <p:spPr bwMode="auto">
            <a:xfrm>
              <a:off x="6929927" y="4982738"/>
              <a:ext cx="460578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1E74436-5619-8C74-64FF-CF0BE9494B2C}"/>
                </a:ext>
              </a:extLst>
            </p:cNvPr>
            <p:cNvSpPr/>
            <p:nvPr/>
          </p:nvSpPr>
          <p:spPr bwMode="auto">
            <a:xfrm>
              <a:off x="7390506" y="4982738"/>
              <a:ext cx="458095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92B33AE-8AAE-CD8E-53DD-B134719F555B}"/>
                </a:ext>
              </a:extLst>
            </p:cNvPr>
            <p:cNvSpPr/>
            <p:nvPr/>
          </p:nvSpPr>
          <p:spPr bwMode="auto">
            <a:xfrm>
              <a:off x="6929925" y="5155247"/>
              <a:ext cx="1091704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98B5283-166D-B9B1-4C51-516B93E38129}"/>
                </a:ext>
              </a:extLst>
            </p:cNvPr>
            <p:cNvSpPr/>
            <p:nvPr/>
          </p:nvSpPr>
          <p:spPr bwMode="auto">
            <a:xfrm>
              <a:off x="6798833" y="5327756"/>
              <a:ext cx="131093" cy="14723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033EA61-20FD-7BFA-4B19-2DDBFCC83FF0}"/>
                </a:ext>
              </a:extLst>
            </p:cNvPr>
            <p:cNvSpPr/>
            <p:nvPr/>
          </p:nvSpPr>
          <p:spPr bwMode="auto">
            <a:xfrm>
              <a:off x="6929926" y="5327756"/>
              <a:ext cx="231081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9B2B340-7D1A-65A5-1216-533400323581}"/>
                </a:ext>
              </a:extLst>
            </p:cNvPr>
            <p:cNvSpPr/>
            <p:nvPr/>
          </p:nvSpPr>
          <p:spPr bwMode="auto">
            <a:xfrm>
              <a:off x="7161008" y="5327756"/>
              <a:ext cx="1032733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3243DA3-35D5-B228-E061-6D3F360B0C67}"/>
                </a:ext>
              </a:extLst>
            </p:cNvPr>
            <p:cNvSpPr/>
            <p:nvPr/>
          </p:nvSpPr>
          <p:spPr bwMode="auto">
            <a:xfrm>
              <a:off x="6929926" y="5500265"/>
              <a:ext cx="170121" cy="147234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B2EED23-74DD-387A-2A15-A4DDEDA9016C}"/>
                </a:ext>
              </a:extLst>
            </p:cNvPr>
            <p:cNvSpPr/>
            <p:nvPr/>
          </p:nvSpPr>
          <p:spPr bwMode="auto">
            <a:xfrm>
              <a:off x="7100046" y="5500265"/>
              <a:ext cx="813997" cy="1472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ED5F5DB-1ED2-C2A0-48AE-4FFB3BC48A04}"/>
                </a:ext>
              </a:extLst>
            </p:cNvPr>
            <p:cNvSpPr/>
            <p:nvPr/>
          </p:nvSpPr>
          <p:spPr bwMode="auto">
            <a:xfrm>
              <a:off x="3092451" y="2050085"/>
              <a:ext cx="266699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F3E4D9D-B4CE-11A3-EC6F-5FA9FE30FFBA}"/>
                </a:ext>
              </a:extLst>
            </p:cNvPr>
            <p:cNvSpPr/>
            <p:nvPr/>
          </p:nvSpPr>
          <p:spPr bwMode="auto">
            <a:xfrm>
              <a:off x="4010025" y="2222594"/>
              <a:ext cx="1590675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A8D10C9D-51BA-4944-CDED-B53FB4E75B7E}"/>
                </a:ext>
              </a:extLst>
            </p:cNvPr>
            <p:cNvSpPr/>
            <p:nvPr/>
          </p:nvSpPr>
          <p:spPr bwMode="auto">
            <a:xfrm>
              <a:off x="4010026" y="2395103"/>
              <a:ext cx="406400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3B974F5-2CB8-83CC-5081-B64DD643F84A}"/>
                </a:ext>
              </a:extLst>
            </p:cNvPr>
            <p:cNvSpPr/>
            <p:nvPr/>
          </p:nvSpPr>
          <p:spPr bwMode="auto">
            <a:xfrm>
              <a:off x="4279899" y="2567612"/>
              <a:ext cx="2251075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3A6964E-7EE5-3A02-44FE-600B3D14AA76}"/>
                </a:ext>
              </a:extLst>
            </p:cNvPr>
            <p:cNvSpPr/>
            <p:nvPr/>
          </p:nvSpPr>
          <p:spPr bwMode="auto">
            <a:xfrm>
              <a:off x="5339379" y="2740121"/>
              <a:ext cx="1590546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5D613D5-5612-8104-27B3-5C2C3DE2BAB4}"/>
                </a:ext>
              </a:extLst>
            </p:cNvPr>
            <p:cNvSpPr/>
            <p:nvPr/>
          </p:nvSpPr>
          <p:spPr bwMode="auto">
            <a:xfrm>
              <a:off x="5339379" y="2912630"/>
              <a:ext cx="1333947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1E26D0E-A203-0F24-B30C-1903A7444709}"/>
                </a:ext>
              </a:extLst>
            </p:cNvPr>
            <p:cNvSpPr/>
            <p:nvPr/>
          </p:nvSpPr>
          <p:spPr bwMode="auto">
            <a:xfrm>
              <a:off x="5339379" y="3085139"/>
              <a:ext cx="1333947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8ED2A322-0156-56FB-DCDA-CE8F68944CE5}"/>
                </a:ext>
              </a:extLst>
            </p:cNvPr>
            <p:cNvSpPr/>
            <p:nvPr/>
          </p:nvSpPr>
          <p:spPr bwMode="auto">
            <a:xfrm>
              <a:off x="5472055" y="3257648"/>
              <a:ext cx="1457869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A08A5365-4073-E2E8-5613-26A507365BE8}"/>
                </a:ext>
              </a:extLst>
            </p:cNvPr>
            <p:cNvSpPr/>
            <p:nvPr/>
          </p:nvSpPr>
          <p:spPr bwMode="auto">
            <a:xfrm>
              <a:off x="5472055" y="3430157"/>
              <a:ext cx="1457869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BB2A1413-55E1-9742-56C2-3590F71079F8}"/>
                </a:ext>
              </a:extLst>
            </p:cNvPr>
            <p:cNvSpPr/>
            <p:nvPr/>
          </p:nvSpPr>
          <p:spPr bwMode="auto">
            <a:xfrm>
              <a:off x="5472055" y="3602666"/>
              <a:ext cx="1457869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5A8DD3FE-6A0B-3145-31C6-2A93143DBF81}"/>
                </a:ext>
              </a:extLst>
            </p:cNvPr>
            <p:cNvSpPr/>
            <p:nvPr/>
          </p:nvSpPr>
          <p:spPr bwMode="auto">
            <a:xfrm>
              <a:off x="5472055" y="3775175"/>
              <a:ext cx="1201271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2935EC8D-4EC4-FAB0-2CC4-292EEFFE551B}"/>
                </a:ext>
              </a:extLst>
            </p:cNvPr>
            <p:cNvSpPr/>
            <p:nvPr/>
          </p:nvSpPr>
          <p:spPr bwMode="auto">
            <a:xfrm>
              <a:off x="5728653" y="3947684"/>
              <a:ext cx="1201271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33A497B-D13B-4EFF-1B10-CECA7A3FBB6B}"/>
                </a:ext>
              </a:extLst>
            </p:cNvPr>
            <p:cNvSpPr/>
            <p:nvPr/>
          </p:nvSpPr>
          <p:spPr bwMode="auto">
            <a:xfrm>
              <a:off x="5728653" y="4120193"/>
              <a:ext cx="157616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96EFA8DC-1AB5-6182-2972-DA84BD17ACE7}"/>
                </a:ext>
              </a:extLst>
            </p:cNvPr>
            <p:cNvSpPr/>
            <p:nvPr/>
          </p:nvSpPr>
          <p:spPr bwMode="auto">
            <a:xfrm>
              <a:off x="5728653" y="4292702"/>
              <a:ext cx="157616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2B59A6C8-48A9-654B-6953-F4CD4C75DC3C}"/>
                </a:ext>
              </a:extLst>
            </p:cNvPr>
            <p:cNvSpPr/>
            <p:nvPr/>
          </p:nvSpPr>
          <p:spPr bwMode="auto">
            <a:xfrm>
              <a:off x="5873673" y="4465211"/>
              <a:ext cx="1056251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C0867035-2C1B-F4D4-7A2F-7D9A1B1422C4}"/>
                </a:ext>
              </a:extLst>
            </p:cNvPr>
            <p:cNvSpPr/>
            <p:nvPr/>
          </p:nvSpPr>
          <p:spPr bwMode="auto">
            <a:xfrm>
              <a:off x="5873673" y="4637720"/>
              <a:ext cx="1056251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9385493-FB0A-72CE-A1C7-BABF2B8F48BD}"/>
                </a:ext>
              </a:extLst>
            </p:cNvPr>
            <p:cNvSpPr/>
            <p:nvPr/>
          </p:nvSpPr>
          <p:spPr bwMode="auto">
            <a:xfrm>
              <a:off x="5873673" y="4810229"/>
              <a:ext cx="1056251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87BA025-84C3-40D3-F72A-F6DEED582989}"/>
                </a:ext>
              </a:extLst>
            </p:cNvPr>
            <p:cNvSpPr/>
            <p:nvPr/>
          </p:nvSpPr>
          <p:spPr bwMode="auto">
            <a:xfrm>
              <a:off x="5873673" y="4982738"/>
              <a:ext cx="258186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355E466E-0B12-4993-DA62-3D43CED163B2}"/>
                </a:ext>
              </a:extLst>
            </p:cNvPr>
            <p:cNvSpPr/>
            <p:nvPr/>
          </p:nvSpPr>
          <p:spPr bwMode="auto">
            <a:xfrm>
              <a:off x="5999181" y="5155247"/>
              <a:ext cx="930743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5B5C1864-0860-9113-72BB-E46D226353EC}"/>
                </a:ext>
              </a:extLst>
            </p:cNvPr>
            <p:cNvSpPr/>
            <p:nvPr/>
          </p:nvSpPr>
          <p:spPr bwMode="auto">
            <a:xfrm>
              <a:off x="6131859" y="5327756"/>
              <a:ext cx="666973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FBA2D72D-1631-4240-839D-1466F2E9CC58}"/>
                </a:ext>
              </a:extLst>
            </p:cNvPr>
            <p:cNvSpPr/>
            <p:nvPr/>
          </p:nvSpPr>
          <p:spPr bwMode="auto">
            <a:xfrm>
              <a:off x="6262951" y="5500265"/>
              <a:ext cx="666973" cy="14723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36F2682-9086-C957-94F0-AFE05C430FE1}"/>
              </a:ext>
            </a:extLst>
          </p:cNvPr>
          <p:cNvGrpSpPr/>
          <p:nvPr/>
        </p:nvGrpSpPr>
        <p:grpSpPr>
          <a:xfrm>
            <a:off x="9404590" y="3665160"/>
            <a:ext cx="2080303" cy="461665"/>
            <a:chOff x="9153525" y="3640898"/>
            <a:chExt cx="2080303" cy="461665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34676CA-847E-7EBB-664B-EB2F6DFE28D5}"/>
                </a:ext>
              </a:extLst>
            </p:cNvPr>
            <p:cNvSpPr txBox="1"/>
            <p:nvPr/>
          </p:nvSpPr>
          <p:spPr bwMode="auto">
            <a:xfrm>
              <a:off x="9240975" y="3640898"/>
              <a:ext cx="199285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7.5 mg/kg grade ≥3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7.5 mg/kg grade 1-2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9BF32999-9949-1457-D2F4-ED65AA3AB5E2}"/>
                </a:ext>
              </a:extLst>
            </p:cNvPr>
            <p:cNvSpPr/>
            <p:nvPr/>
          </p:nvSpPr>
          <p:spPr bwMode="auto">
            <a:xfrm>
              <a:off x="9153525" y="3721072"/>
              <a:ext cx="123825" cy="108203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C1861BAC-AE0C-2AEE-C2F4-DB802BDA2AC4}"/>
                </a:ext>
              </a:extLst>
            </p:cNvPr>
            <p:cNvSpPr/>
            <p:nvPr/>
          </p:nvSpPr>
          <p:spPr bwMode="auto">
            <a:xfrm>
              <a:off x="9153525" y="3904881"/>
              <a:ext cx="123825" cy="10820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FFA63AEF-126A-2DFD-33B7-BB9E09C8EEE0}"/>
              </a:ext>
            </a:extLst>
          </p:cNvPr>
          <p:cNvGrpSpPr/>
          <p:nvPr/>
        </p:nvGrpSpPr>
        <p:grpSpPr>
          <a:xfrm>
            <a:off x="3705961" y="3673126"/>
            <a:ext cx="2039194" cy="461665"/>
            <a:chOff x="9153525" y="3648864"/>
            <a:chExt cx="2039194" cy="461665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D39F7989-798A-0F5A-D042-C1C433451CD4}"/>
                </a:ext>
              </a:extLst>
            </p:cNvPr>
            <p:cNvSpPr txBox="1"/>
            <p:nvPr/>
          </p:nvSpPr>
          <p:spPr bwMode="auto">
            <a:xfrm>
              <a:off x="9265588" y="3648864"/>
              <a:ext cx="192713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10 mg/kg grade ≥3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SG 10 mg/kg grade 1-2</a:t>
              </a: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18E41C53-DE48-8879-FD53-00455F5047DA}"/>
                </a:ext>
              </a:extLst>
            </p:cNvPr>
            <p:cNvSpPr/>
            <p:nvPr/>
          </p:nvSpPr>
          <p:spPr bwMode="auto">
            <a:xfrm>
              <a:off x="9153525" y="3721072"/>
              <a:ext cx="123825" cy="108203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847E4EAA-1BEF-88DD-0209-60C5E17CF531}"/>
                </a:ext>
              </a:extLst>
            </p:cNvPr>
            <p:cNvSpPr/>
            <p:nvPr/>
          </p:nvSpPr>
          <p:spPr bwMode="auto">
            <a:xfrm>
              <a:off x="9153525" y="3904881"/>
              <a:ext cx="123825" cy="108203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9E256ABE-197C-0940-CF32-BECFE6F463F0}"/>
              </a:ext>
            </a:extLst>
          </p:cNvPr>
          <p:cNvCxnSpPr>
            <a:cxnSpLocks/>
          </p:cNvCxnSpPr>
          <p:nvPr/>
        </p:nvCxnSpPr>
        <p:spPr bwMode="auto">
          <a:xfrm>
            <a:off x="3473624" y="5195789"/>
            <a:ext cx="7689850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86" name="Group 85">
            <a:extLst>
              <a:ext uri="{FF2B5EF4-FFF2-40B4-BE49-F238E27FC236}">
                <a16:creationId xmlns:a16="http://schemas.microsoft.com/office/drawing/2014/main" id="{96EB8F92-6FD0-DFA3-F471-B1E21C9EB588}"/>
              </a:ext>
            </a:extLst>
          </p:cNvPr>
          <p:cNvGrpSpPr/>
          <p:nvPr/>
        </p:nvGrpSpPr>
        <p:grpSpPr>
          <a:xfrm>
            <a:off x="3490024" y="5198052"/>
            <a:ext cx="7654925" cy="69850"/>
            <a:chOff x="3101975" y="5470525"/>
            <a:chExt cx="7654925" cy="69850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B59A6A04-B76D-1E4F-D31C-3EF611A1CB9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101975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9F709A09-2347-4639-6ED2-B3533FD124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67468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D85E7165-8CBD-3772-29CE-DF45AD76E98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32961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85328D15-84DE-614D-3D84-14FFEEB8A1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98454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78081F01-E741-AEC7-ADA6-80766DFB90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63946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90561DF8-0E4E-F0F8-1E0C-7D1827141BD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29439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15E6D4C-3584-DAFC-6E8D-8C1146B54A7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94932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3AE555C9-F9A4-7CC7-7D20-A7FBC59D93D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460425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DE02C8E3-C2F1-ED1A-6385-66B8153BC5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25917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A6E64-34D8-3601-90A3-8CC14D718B5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91409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0E905CA7-E9F7-E63B-734F-20A2680097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56900" y="5470525"/>
              <a:ext cx="0" cy="6985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id="{CB44DED8-DB29-E6F2-227C-CD9CDFCCE0BF}"/>
              </a:ext>
            </a:extLst>
          </p:cNvPr>
          <p:cNvSpPr txBox="1"/>
          <p:nvPr/>
        </p:nvSpPr>
        <p:spPr bwMode="auto">
          <a:xfrm>
            <a:off x="3569748" y="5209004"/>
            <a:ext cx="42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100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D6C70FD-6847-63C0-E0A3-2B5C47D83231}"/>
              </a:ext>
            </a:extLst>
          </p:cNvPr>
          <p:cNvSpPr txBox="1"/>
          <p:nvPr/>
        </p:nvSpPr>
        <p:spPr bwMode="auto">
          <a:xfrm>
            <a:off x="10934239" y="5209004"/>
            <a:ext cx="42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100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1C0D0FC-3F57-08E5-2AFF-504896BBBD9D}"/>
              </a:ext>
            </a:extLst>
          </p:cNvPr>
          <p:cNvSpPr txBox="1"/>
          <p:nvPr/>
        </p:nvSpPr>
        <p:spPr bwMode="auto">
          <a:xfrm>
            <a:off x="4064782" y="5209004"/>
            <a:ext cx="3786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80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8D008BA6-C168-6E62-1B6D-46FCCFC22658}"/>
              </a:ext>
            </a:extLst>
          </p:cNvPr>
          <p:cNvSpPr txBox="1"/>
          <p:nvPr/>
        </p:nvSpPr>
        <p:spPr bwMode="auto">
          <a:xfrm>
            <a:off x="4832368" y="5209004"/>
            <a:ext cx="3786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60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42124D97-B1D8-193E-EE97-023E2971A0A5}"/>
              </a:ext>
            </a:extLst>
          </p:cNvPr>
          <p:cNvSpPr txBox="1"/>
          <p:nvPr/>
        </p:nvSpPr>
        <p:spPr bwMode="auto">
          <a:xfrm>
            <a:off x="5597852" y="5209004"/>
            <a:ext cx="377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40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7B904C65-0401-5557-46CB-3351CD7048AF}"/>
              </a:ext>
            </a:extLst>
          </p:cNvPr>
          <p:cNvSpPr txBox="1"/>
          <p:nvPr/>
        </p:nvSpPr>
        <p:spPr bwMode="auto">
          <a:xfrm>
            <a:off x="6369632" y="5209004"/>
            <a:ext cx="369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4427A804-47FE-CB07-5392-45576A4B8C35}"/>
              </a:ext>
            </a:extLst>
          </p:cNvPr>
          <p:cNvSpPr txBox="1"/>
          <p:nvPr/>
        </p:nvSpPr>
        <p:spPr bwMode="auto">
          <a:xfrm>
            <a:off x="7174951" y="5209004"/>
            <a:ext cx="2808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23321F6D-A770-4089-326D-30AE761E8E3B}"/>
              </a:ext>
            </a:extLst>
          </p:cNvPr>
          <p:cNvSpPr txBox="1"/>
          <p:nvPr/>
        </p:nvSpPr>
        <p:spPr bwMode="auto">
          <a:xfrm>
            <a:off x="7904991" y="5209004"/>
            <a:ext cx="369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1B71566-B474-3EE2-0117-9B90DF68E0DE}"/>
              </a:ext>
            </a:extLst>
          </p:cNvPr>
          <p:cNvSpPr txBox="1"/>
          <p:nvPr/>
        </p:nvSpPr>
        <p:spPr bwMode="auto">
          <a:xfrm>
            <a:off x="8659232" y="5209004"/>
            <a:ext cx="377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40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F162F5E7-2402-34EA-D77F-A0C923A9603E}"/>
              </a:ext>
            </a:extLst>
          </p:cNvPr>
          <p:cNvSpPr txBox="1"/>
          <p:nvPr/>
        </p:nvSpPr>
        <p:spPr bwMode="auto">
          <a:xfrm>
            <a:off x="9429191" y="5209004"/>
            <a:ext cx="3786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60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6BF20C0-08C6-F392-EF3C-F9BBDF3A78C9}"/>
              </a:ext>
            </a:extLst>
          </p:cNvPr>
          <p:cNvSpPr txBox="1"/>
          <p:nvPr/>
        </p:nvSpPr>
        <p:spPr bwMode="auto">
          <a:xfrm>
            <a:off x="10187523" y="5209004"/>
            <a:ext cx="3786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80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C7193030-A481-4475-77E8-6DEF192792AB}"/>
              </a:ext>
            </a:extLst>
          </p:cNvPr>
          <p:cNvSpPr txBox="1"/>
          <p:nvPr/>
        </p:nvSpPr>
        <p:spPr bwMode="auto">
          <a:xfrm>
            <a:off x="6738137" y="5411637"/>
            <a:ext cx="11544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Patients (%)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2B0B6511-E95F-721D-976C-5CBC929946DE}"/>
              </a:ext>
            </a:extLst>
          </p:cNvPr>
          <p:cNvGrpSpPr/>
          <p:nvPr/>
        </p:nvGrpSpPr>
        <p:grpSpPr>
          <a:xfrm>
            <a:off x="108202" y="1622344"/>
            <a:ext cx="3278463" cy="3623653"/>
            <a:chOff x="-2841042" y="1731522"/>
            <a:chExt cx="3606310" cy="3540497"/>
          </a:xfrm>
        </p:grpSpPr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6A53AC9F-24C3-8C6D-18AF-CDAA84FA2088}"/>
                </a:ext>
              </a:extLst>
            </p:cNvPr>
            <p:cNvSpPr txBox="1"/>
            <p:nvPr/>
          </p:nvSpPr>
          <p:spPr bwMode="auto">
            <a:xfrm>
              <a:off x="-2841042" y="2713560"/>
              <a:ext cx="3606310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Aspartate aminotransferase increased</a:t>
              </a: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ECF84329-C93A-17E6-610F-13AE78ED31FA}"/>
                </a:ext>
              </a:extLst>
            </p:cNvPr>
            <p:cNvSpPr txBox="1"/>
            <p:nvPr/>
          </p:nvSpPr>
          <p:spPr bwMode="auto">
            <a:xfrm>
              <a:off x="-65602" y="1731522"/>
              <a:ext cx="830870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Overall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F91A21BF-5726-1BD5-C847-F68B909DDAAE}"/>
                </a:ext>
              </a:extLst>
            </p:cNvPr>
            <p:cNvSpPr txBox="1"/>
            <p:nvPr/>
          </p:nvSpPr>
          <p:spPr bwMode="auto">
            <a:xfrm>
              <a:off x="-125554" y="1895195"/>
              <a:ext cx="890822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Anemia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7E733050-11D3-0172-8E1A-DE2312C3C9E4}"/>
                </a:ext>
              </a:extLst>
            </p:cNvPr>
            <p:cNvSpPr txBox="1"/>
            <p:nvPr/>
          </p:nvSpPr>
          <p:spPr bwMode="auto">
            <a:xfrm>
              <a:off x="-1146506" y="2386214"/>
              <a:ext cx="1911774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Decreased appetite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8D7C0AFB-B955-B9BA-406A-E35AC16F6C58}"/>
                </a:ext>
              </a:extLst>
            </p:cNvPr>
            <p:cNvSpPr txBox="1"/>
            <p:nvPr/>
          </p:nvSpPr>
          <p:spPr bwMode="auto">
            <a:xfrm>
              <a:off x="-529350" y="2058868"/>
              <a:ext cx="1294618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Neutropenia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7D997716-3486-4FA6-8CFC-2403A41840F9}"/>
                </a:ext>
              </a:extLst>
            </p:cNvPr>
            <p:cNvSpPr txBox="1"/>
            <p:nvPr/>
          </p:nvSpPr>
          <p:spPr bwMode="auto">
            <a:xfrm>
              <a:off x="-203139" y="2222541"/>
              <a:ext cx="968407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Diarrhea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43F11AF2-A79F-6E09-1450-ABB265EBF8A5}"/>
                </a:ext>
              </a:extLst>
            </p:cNvPr>
            <p:cNvSpPr txBox="1"/>
            <p:nvPr/>
          </p:nvSpPr>
          <p:spPr bwMode="auto">
            <a:xfrm>
              <a:off x="-2634735" y="2549887"/>
              <a:ext cx="3400003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Alanine aminotransferase increased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919E3051-C1B2-08D6-F010-B30D12EEBFD8}"/>
                </a:ext>
              </a:extLst>
            </p:cNvPr>
            <p:cNvSpPr txBox="1"/>
            <p:nvPr/>
          </p:nvSpPr>
          <p:spPr bwMode="auto">
            <a:xfrm>
              <a:off x="-204902" y="2877233"/>
              <a:ext cx="970170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Alopecia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69DEDB85-0EC8-1769-1200-0E1EDC17D47D}"/>
                </a:ext>
              </a:extLst>
            </p:cNvPr>
            <p:cNvSpPr txBox="1"/>
            <p:nvPr/>
          </p:nvSpPr>
          <p:spPr bwMode="auto">
            <a:xfrm>
              <a:off x="-571669" y="3040906"/>
              <a:ext cx="1336937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Constipation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4A85C156-6A08-7D48-0C4E-2679357715E3}"/>
                </a:ext>
              </a:extLst>
            </p:cNvPr>
            <p:cNvSpPr txBox="1"/>
            <p:nvPr/>
          </p:nvSpPr>
          <p:spPr bwMode="auto">
            <a:xfrm>
              <a:off x="-70891" y="3204579"/>
              <a:ext cx="836159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Pruritus</a:t>
              </a: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ACF7803D-10B5-8E3A-4CCF-811403FA64DD}"/>
                </a:ext>
              </a:extLst>
            </p:cNvPr>
            <p:cNvSpPr txBox="1"/>
            <p:nvPr/>
          </p:nvSpPr>
          <p:spPr bwMode="auto">
            <a:xfrm>
              <a:off x="-261328" y="3368252"/>
              <a:ext cx="1026596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COVID-19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47EBD16A-CB90-275C-7E2E-9C5973D8A17B}"/>
                </a:ext>
              </a:extLst>
            </p:cNvPr>
            <p:cNvSpPr txBox="1"/>
            <p:nvPr/>
          </p:nvSpPr>
          <p:spPr bwMode="auto">
            <a:xfrm>
              <a:off x="-39150" y="3531925"/>
              <a:ext cx="804418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Pyrexia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97B44C9D-B816-E97A-9A22-4EAF3AFDD6B2}"/>
                </a:ext>
              </a:extLst>
            </p:cNvPr>
            <p:cNvSpPr txBox="1"/>
            <p:nvPr/>
          </p:nvSpPr>
          <p:spPr bwMode="auto">
            <a:xfrm>
              <a:off x="-1139453" y="3695598"/>
              <a:ext cx="1904721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Febrile neutropenia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F1FD20A5-CEE7-BD99-9105-AA958687487F}"/>
                </a:ext>
              </a:extLst>
            </p:cNvPr>
            <p:cNvSpPr txBox="1"/>
            <p:nvPr/>
          </p:nvSpPr>
          <p:spPr bwMode="auto">
            <a:xfrm>
              <a:off x="-442948" y="3859271"/>
              <a:ext cx="1208216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Pneumonia</a:t>
              </a:r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A947AFD8-765A-E626-28C2-0C71B73CB1A1}"/>
                </a:ext>
              </a:extLst>
            </p:cNvPr>
            <p:cNvSpPr txBox="1"/>
            <p:nvPr/>
          </p:nvSpPr>
          <p:spPr bwMode="auto">
            <a:xfrm>
              <a:off x="-1640231" y="4022944"/>
              <a:ext cx="2405499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Infusion-related reaction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8F0A2BFF-C69F-419E-BB04-4D664F0AACFE}"/>
                </a:ext>
              </a:extLst>
            </p:cNvPr>
            <p:cNvSpPr txBox="1"/>
            <p:nvPr/>
          </p:nvSpPr>
          <p:spPr bwMode="auto">
            <a:xfrm>
              <a:off x="-291303" y="4186617"/>
              <a:ext cx="1056571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Stomatitis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9D0E07B2-7097-92A3-4B69-F74CDE6128FD}"/>
                </a:ext>
              </a:extLst>
            </p:cNvPr>
            <p:cNvSpPr txBox="1"/>
            <p:nvPr/>
          </p:nvSpPr>
          <p:spPr bwMode="auto">
            <a:xfrm>
              <a:off x="-107920" y="4350290"/>
              <a:ext cx="873188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Nausea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877EB69F-3FA5-D6B0-64DE-D044A16E12C8}"/>
                </a:ext>
              </a:extLst>
            </p:cNvPr>
            <p:cNvSpPr txBox="1"/>
            <p:nvPr/>
          </p:nvSpPr>
          <p:spPr bwMode="auto">
            <a:xfrm>
              <a:off x="-1606728" y="4513963"/>
              <a:ext cx="2371996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Platelet count decreased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C34D9699-9F25-6054-4397-FAC12EFA79C0}"/>
                </a:ext>
              </a:extLst>
            </p:cNvPr>
            <p:cNvSpPr txBox="1"/>
            <p:nvPr/>
          </p:nvSpPr>
          <p:spPr bwMode="auto">
            <a:xfrm>
              <a:off x="-17992" y="4677636"/>
              <a:ext cx="783260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Cough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8A572921-94EA-65CB-5F05-B555571F5422}"/>
                </a:ext>
              </a:extLst>
            </p:cNvPr>
            <p:cNvSpPr txBox="1"/>
            <p:nvPr/>
          </p:nvSpPr>
          <p:spPr bwMode="auto">
            <a:xfrm>
              <a:off x="-180216" y="4841301"/>
              <a:ext cx="945484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Asthenia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25CEDD60-A314-3A5E-2B20-7D637A016454}"/>
                </a:ext>
              </a:extLst>
            </p:cNvPr>
            <p:cNvSpPr txBox="1"/>
            <p:nvPr/>
          </p:nvSpPr>
          <p:spPr bwMode="auto">
            <a:xfrm>
              <a:off x="-213622" y="5001377"/>
              <a:ext cx="977224" cy="270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Dyspnea</a:t>
              </a:r>
            </a:p>
          </p:txBody>
        </p:sp>
      </p:grpSp>
      <p:sp>
        <p:nvSpPr>
          <p:cNvPr id="132" name="TextBox 131">
            <a:extLst>
              <a:ext uri="{FF2B5EF4-FFF2-40B4-BE49-F238E27FC236}">
                <a16:creationId xmlns:a16="http://schemas.microsoft.com/office/drawing/2014/main" id="{E433D417-A5EB-22BF-AAD8-14F89DA59DBC}"/>
              </a:ext>
            </a:extLst>
          </p:cNvPr>
          <p:cNvSpPr txBox="1"/>
          <p:nvPr/>
        </p:nvSpPr>
        <p:spPr bwMode="auto">
          <a:xfrm>
            <a:off x="4646686" y="1102767"/>
            <a:ext cx="1527982" cy="54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176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SG 10 mg/kg + CP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29)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5E80B616-3535-C853-B0F0-2B49E8D79810}"/>
              </a:ext>
            </a:extLst>
          </p:cNvPr>
          <p:cNvSpPr txBox="1"/>
          <p:nvPr/>
        </p:nvSpPr>
        <p:spPr bwMode="auto">
          <a:xfrm>
            <a:off x="8420155" y="1102767"/>
            <a:ext cx="1593705" cy="54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176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SG 7.5 mg/kg + CP</a:t>
            </a:r>
            <a:b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66)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5FB5C0FE-8240-D974-445B-813AE3B9063E}"/>
              </a:ext>
            </a:extLst>
          </p:cNvPr>
          <p:cNvSpPr txBox="1"/>
          <p:nvPr/>
        </p:nvSpPr>
        <p:spPr bwMode="auto">
          <a:xfrm>
            <a:off x="3437939" y="1622137"/>
            <a:ext cx="2680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00883550-2CE7-0049-3654-6528E1A6B25C}"/>
              </a:ext>
            </a:extLst>
          </p:cNvPr>
          <p:cNvSpPr txBox="1"/>
          <p:nvPr/>
        </p:nvSpPr>
        <p:spPr bwMode="auto">
          <a:xfrm>
            <a:off x="4336849" y="1787170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41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19EC043A-7F26-65D7-2ED1-59C8471E540D}"/>
              </a:ext>
            </a:extLst>
          </p:cNvPr>
          <p:cNvSpPr txBox="1"/>
          <p:nvPr/>
        </p:nvSpPr>
        <p:spPr bwMode="auto">
          <a:xfrm>
            <a:off x="4348048" y="1950028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DD3D7701-18E4-BD4C-79F1-144AE7206C52}"/>
              </a:ext>
            </a:extLst>
          </p:cNvPr>
          <p:cNvSpPr txBox="1"/>
          <p:nvPr/>
        </p:nvSpPr>
        <p:spPr bwMode="auto">
          <a:xfrm>
            <a:off x="4609503" y="2134331"/>
            <a:ext cx="377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59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B879956F-AD06-B90A-F5BC-1EC9568F3D14}"/>
              </a:ext>
            </a:extLst>
          </p:cNvPr>
          <p:cNvSpPr txBox="1"/>
          <p:nvPr/>
        </p:nvSpPr>
        <p:spPr bwMode="auto">
          <a:xfrm>
            <a:off x="5663999" y="2292266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41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EF58AF7B-21DB-7F52-C856-9FE14676823D}"/>
              </a:ext>
            </a:extLst>
          </p:cNvPr>
          <p:cNvSpPr txBox="1"/>
          <p:nvPr/>
        </p:nvSpPr>
        <p:spPr bwMode="auto">
          <a:xfrm>
            <a:off x="5675198" y="2460308"/>
            <a:ext cx="3722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34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FC47A10F-0BD8-EB5E-8A90-666168D90C85}"/>
              </a:ext>
            </a:extLst>
          </p:cNvPr>
          <p:cNvSpPr txBox="1"/>
          <p:nvPr/>
        </p:nvSpPr>
        <p:spPr bwMode="auto">
          <a:xfrm>
            <a:off x="5660428" y="2627652"/>
            <a:ext cx="3722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34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4B26CA7A-9093-012A-78B9-CA785A9D06DC}"/>
              </a:ext>
            </a:extLst>
          </p:cNvPr>
          <p:cNvSpPr txBox="1"/>
          <p:nvPr/>
        </p:nvSpPr>
        <p:spPr bwMode="auto">
          <a:xfrm>
            <a:off x="7021025" y="1622137"/>
            <a:ext cx="3722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93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BF084509-002C-5D03-4C63-273C4ECF73F4}"/>
              </a:ext>
            </a:extLst>
          </p:cNvPr>
          <p:cNvSpPr txBox="1"/>
          <p:nvPr/>
        </p:nvSpPr>
        <p:spPr bwMode="auto">
          <a:xfrm>
            <a:off x="7021025" y="1787170"/>
            <a:ext cx="3722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34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FDD04CE1-FABD-6F92-05D3-D3DB52408A35}"/>
              </a:ext>
            </a:extLst>
          </p:cNvPr>
          <p:cNvSpPr txBox="1"/>
          <p:nvPr/>
        </p:nvSpPr>
        <p:spPr bwMode="auto">
          <a:xfrm>
            <a:off x="7013011" y="1950028"/>
            <a:ext cx="3802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66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61F6B00-FD28-B86A-B40A-EC36EE505270}"/>
              </a:ext>
            </a:extLst>
          </p:cNvPr>
          <p:cNvSpPr txBox="1"/>
          <p:nvPr/>
        </p:nvSpPr>
        <p:spPr bwMode="auto">
          <a:xfrm>
            <a:off x="7062703" y="2134331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04F0DDE7-8842-ACD3-E9B7-E17BB2BA8CB6}"/>
              </a:ext>
            </a:extLst>
          </p:cNvPr>
          <p:cNvSpPr txBox="1"/>
          <p:nvPr/>
        </p:nvSpPr>
        <p:spPr bwMode="auto">
          <a:xfrm>
            <a:off x="7125221" y="2460308"/>
            <a:ext cx="2680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30139441-5460-34EF-CC61-181233F709F1}"/>
              </a:ext>
            </a:extLst>
          </p:cNvPr>
          <p:cNvSpPr txBox="1"/>
          <p:nvPr/>
        </p:nvSpPr>
        <p:spPr bwMode="auto">
          <a:xfrm>
            <a:off x="7125221" y="2627652"/>
            <a:ext cx="2680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8565C88E-CA55-FFDE-FBAF-D9EC4A417414}"/>
              </a:ext>
            </a:extLst>
          </p:cNvPr>
          <p:cNvSpPr txBox="1"/>
          <p:nvPr/>
        </p:nvSpPr>
        <p:spPr bwMode="auto">
          <a:xfrm>
            <a:off x="5794883" y="2809145"/>
            <a:ext cx="3738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38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E8445FC4-07B4-652F-FDB1-A70577F4A2FF}"/>
              </a:ext>
            </a:extLst>
          </p:cNvPr>
          <p:cNvSpPr txBox="1"/>
          <p:nvPr/>
        </p:nvSpPr>
        <p:spPr bwMode="auto">
          <a:xfrm>
            <a:off x="5794883" y="2971200"/>
            <a:ext cx="3738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38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02DC762D-6F12-1F26-2E90-7FAC213F91F4}"/>
              </a:ext>
            </a:extLst>
          </p:cNvPr>
          <p:cNvSpPr txBox="1"/>
          <p:nvPr/>
        </p:nvSpPr>
        <p:spPr bwMode="auto">
          <a:xfrm>
            <a:off x="5794883" y="3134223"/>
            <a:ext cx="3738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38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24894184-62A7-C8CA-316E-4657F482A4E6}"/>
              </a:ext>
            </a:extLst>
          </p:cNvPr>
          <p:cNvSpPr txBox="1"/>
          <p:nvPr/>
        </p:nvSpPr>
        <p:spPr bwMode="auto">
          <a:xfrm>
            <a:off x="5794883" y="3308967"/>
            <a:ext cx="3257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31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4DBB06B0-DC8E-CB91-0AFF-0507D3E71998}"/>
              </a:ext>
            </a:extLst>
          </p:cNvPr>
          <p:cNvSpPr txBox="1"/>
          <p:nvPr/>
        </p:nvSpPr>
        <p:spPr bwMode="auto">
          <a:xfrm>
            <a:off x="6067933" y="3475435"/>
            <a:ext cx="3257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31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5A52A26A-C124-252F-3631-1E94BD01AF08}"/>
              </a:ext>
            </a:extLst>
          </p:cNvPr>
          <p:cNvSpPr txBox="1"/>
          <p:nvPr/>
        </p:nvSpPr>
        <p:spPr bwMode="auto">
          <a:xfrm>
            <a:off x="6064614" y="3642546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EDCE60E-17BC-D6F7-7412-8B3ECAB8960B}"/>
              </a:ext>
            </a:extLst>
          </p:cNvPr>
          <p:cNvSpPr txBox="1"/>
          <p:nvPr/>
        </p:nvSpPr>
        <p:spPr bwMode="auto">
          <a:xfrm>
            <a:off x="6064614" y="3810821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FD12ADCD-4978-0D2B-BEA4-B27A939177BE}"/>
              </a:ext>
            </a:extLst>
          </p:cNvPr>
          <p:cNvSpPr txBox="1"/>
          <p:nvPr/>
        </p:nvSpPr>
        <p:spPr bwMode="auto">
          <a:xfrm>
            <a:off x="6181058" y="3984109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28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DCECEE8B-3397-5247-86F6-F2C6921FE26B}"/>
              </a:ext>
            </a:extLst>
          </p:cNvPr>
          <p:cNvSpPr txBox="1"/>
          <p:nvPr/>
        </p:nvSpPr>
        <p:spPr bwMode="auto">
          <a:xfrm>
            <a:off x="6181058" y="415007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28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BAA2DF68-7BD7-A073-02E0-B192A11B1BC1}"/>
              </a:ext>
            </a:extLst>
          </p:cNvPr>
          <p:cNvSpPr txBox="1"/>
          <p:nvPr/>
        </p:nvSpPr>
        <p:spPr bwMode="auto">
          <a:xfrm>
            <a:off x="6181058" y="4326990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28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F9164987-E739-F3A6-FD15-E8A92B9E1C91}"/>
              </a:ext>
            </a:extLst>
          </p:cNvPr>
          <p:cNvSpPr txBox="1"/>
          <p:nvPr/>
        </p:nvSpPr>
        <p:spPr bwMode="auto">
          <a:xfrm>
            <a:off x="6215185" y="4488736"/>
            <a:ext cx="2680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B4CC8875-3A6A-76D8-BAAA-5E330D2A578E}"/>
              </a:ext>
            </a:extLst>
          </p:cNvPr>
          <p:cNvSpPr txBox="1"/>
          <p:nvPr/>
        </p:nvSpPr>
        <p:spPr bwMode="auto">
          <a:xfrm>
            <a:off x="6330283" y="4661733"/>
            <a:ext cx="369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24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D4E59FA2-82E8-6D89-F7C3-BE65832CAE98}"/>
              </a:ext>
            </a:extLst>
          </p:cNvPr>
          <p:cNvSpPr txBox="1"/>
          <p:nvPr/>
        </p:nvSpPr>
        <p:spPr bwMode="auto">
          <a:xfrm>
            <a:off x="6460458" y="4833634"/>
            <a:ext cx="3177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17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C8416A49-0718-EE7C-0CFE-B6E2F1E3E9C0}"/>
              </a:ext>
            </a:extLst>
          </p:cNvPr>
          <p:cNvSpPr txBox="1"/>
          <p:nvPr/>
        </p:nvSpPr>
        <p:spPr bwMode="auto">
          <a:xfrm>
            <a:off x="6590633" y="4989624"/>
            <a:ext cx="3177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17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AB4F51A-9FD4-6012-2E57-34BAE54FE620}"/>
              </a:ext>
            </a:extLst>
          </p:cNvPr>
          <p:cNvSpPr txBox="1"/>
          <p:nvPr/>
        </p:nvSpPr>
        <p:spPr bwMode="auto">
          <a:xfrm>
            <a:off x="7125221" y="3308967"/>
            <a:ext cx="26802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6F0CE436-DC0E-E9B7-453F-7A99340EAB8B}"/>
              </a:ext>
            </a:extLst>
          </p:cNvPr>
          <p:cNvSpPr txBox="1"/>
          <p:nvPr/>
        </p:nvSpPr>
        <p:spPr bwMode="auto">
          <a:xfrm>
            <a:off x="7008993" y="3642546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28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FBB74DC3-5506-2505-3F77-BB0DE4F3DD70}"/>
              </a:ext>
            </a:extLst>
          </p:cNvPr>
          <p:cNvSpPr txBox="1"/>
          <p:nvPr/>
        </p:nvSpPr>
        <p:spPr bwMode="auto">
          <a:xfrm>
            <a:off x="7008993" y="3810821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28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51DC9931-9D1A-0C85-7FBD-4647E6177F5E}"/>
              </a:ext>
            </a:extLst>
          </p:cNvPr>
          <p:cNvSpPr txBox="1"/>
          <p:nvPr/>
        </p:nvSpPr>
        <p:spPr bwMode="auto">
          <a:xfrm>
            <a:off x="7402855" y="4150073"/>
            <a:ext cx="2824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5FF7173F-B779-9E65-4EC5-249A7CCF87E4}"/>
              </a:ext>
            </a:extLst>
          </p:cNvPr>
          <p:cNvSpPr txBox="1"/>
          <p:nvPr/>
        </p:nvSpPr>
        <p:spPr bwMode="auto">
          <a:xfrm>
            <a:off x="8648373" y="4326990"/>
            <a:ext cx="37221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39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46E9BC9F-0118-3219-B6EC-BB7FAA9023CE}"/>
              </a:ext>
            </a:extLst>
          </p:cNvPr>
          <p:cNvSpPr txBox="1"/>
          <p:nvPr/>
        </p:nvSpPr>
        <p:spPr bwMode="auto">
          <a:xfrm>
            <a:off x="7015660" y="4488736"/>
            <a:ext cx="322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21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279FBD70-1EFA-1E82-9EAB-DE9A68BA5A2B}"/>
              </a:ext>
            </a:extLst>
          </p:cNvPr>
          <p:cNvSpPr txBox="1"/>
          <p:nvPr/>
        </p:nvSpPr>
        <p:spPr bwMode="auto">
          <a:xfrm>
            <a:off x="7986357" y="4488736"/>
            <a:ext cx="322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12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3A57F0E0-DA71-2C16-6D0D-638592FE8B31}"/>
              </a:ext>
            </a:extLst>
          </p:cNvPr>
          <p:cNvSpPr txBox="1"/>
          <p:nvPr/>
        </p:nvSpPr>
        <p:spPr bwMode="auto">
          <a:xfrm>
            <a:off x="7112149" y="4833634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4AB8A688-BF18-FDD3-D841-FAC3C304258E}"/>
              </a:ext>
            </a:extLst>
          </p:cNvPr>
          <p:cNvSpPr txBox="1"/>
          <p:nvPr/>
        </p:nvSpPr>
        <p:spPr bwMode="auto">
          <a:xfrm>
            <a:off x="7261450" y="4989624"/>
            <a:ext cx="2808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6D133D9F-E1A0-1A88-1865-F87341758626}"/>
              </a:ext>
            </a:extLst>
          </p:cNvPr>
          <p:cNvSpPr txBox="1"/>
          <p:nvPr/>
        </p:nvSpPr>
        <p:spPr bwMode="auto">
          <a:xfrm>
            <a:off x="7241593" y="4488736"/>
            <a:ext cx="322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12</a:t>
            </a: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5BB0723C-B318-39E6-EFE5-248215B30A31}"/>
              </a:ext>
            </a:extLst>
          </p:cNvPr>
          <p:cNvSpPr txBox="1"/>
          <p:nvPr/>
        </p:nvSpPr>
        <p:spPr bwMode="auto">
          <a:xfrm>
            <a:off x="8135512" y="4661733"/>
            <a:ext cx="369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29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3F1AD83C-C771-AE4F-167A-F72ECB47FF0C}"/>
              </a:ext>
            </a:extLst>
          </p:cNvPr>
          <p:cNvSpPr txBox="1"/>
          <p:nvPr/>
        </p:nvSpPr>
        <p:spPr bwMode="auto">
          <a:xfrm>
            <a:off x="8322841" y="4833634"/>
            <a:ext cx="356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27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B3A4F628-7A68-7A20-2634-C7C75A009B4C}"/>
              </a:ext>
            </a:extLst>
          </p:cNvPr>
          <p:cNvSpPr txBox="1"/>
          <p:nvPr/>
        </p:nvSpPr>
        <p:spPr bwMode="auto">
          <a:xfrm>
            <a:off x="8057126" y="4989624"/>
            <a:ext cx="322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21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AB1D13CD-18CE-FBC0-6209-676C34B924C7}"/>
              </a:ext>
            </a:extLst>
          </p:cNvPr>
          <p:cNvSpPr txBox="1"/>
          <p:nvPr/>
        </p:nvSpPr>
        <p:spPr bwMode="auto">
          <a:xfrm>
            <a:off x="7238675" y="1622137"/>
            <a:ext cx="3802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86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04D89BDA-1328-75B1-071E-CB53C6170799}"/>
              </a:ext>
            </a:extLst>
          </p:cNvPr>
          <p:cNvSpPr txBox="1"/>
          <p:nvPr/>
        </p:nvSpPr>
        <p:spPr bwMode="auto">
          <a:xfrm>
            <a:off x="7238675" y="1787170"/>
            <a:ext cx="3642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32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AC80B2AE-FE71-48DB-C7D2-D82C5D328ECB}"/>
              </a:ext>
            </a:extLst>
          </p:cNvPr>
          <p:cNvSpPr txBox="1"/>
          <p:nvPr/>
        </p:nvSpPr>
        <p:spPr bwMode="auto">
          <a:xfrm>
            <a:off x="7238675" y="1950028"/>
            <a:ext cx="369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24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5BF0A2B2-2D7B-261C-D07A-6383F4C4420D}"/>
              </a:ext>
            </a:extLst>
          </p:cNvPr>
          <p:cNvSpPr txBox="1"/>
          <p:nvPr/>
        </p:nvSpPr>
        <p:spPr bwMode="auto">
          <a:xfrm>
            <a:off x="7238675" y="2292266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083F51BB-89A4-9EEC-55A8-DD6251E667E9}"/>
              </a:ext>
            </a:extLst>
          </p:cNvPr>
          <p:cNvSpPr txBox="1"/>
          <p:nvPr/>
        </p:nvSpPr>
        <p:spPr bwMode="auto">
          <a:xfrm>
            <a:off x="10875990" y="1622137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14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86EFB28F-B965-FFD5-F114-B1B5183EBB94}"/>
              </a:ext>
            </a:extLst>
          </p:cNvPr>
          <p:cNvSpPr txBox="1"/>
          <p:nvPr/>
        </p:nvSpPr>
        <p:spPr bwMode="auto">
          <a:xfrm>
            <a:off x="9497275" y="1787170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33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D5139302-767F-4AD1-5FEC-73BEE54320C3}"/>
              </a:ext>
            </a:extLst>
          </p:cNvPr>
          <p:cNvSpPr txBox="1"/>
          <p:nvPr/>
        </p:nvSpPr>
        <p:spPr bwMode="auto">
          <a:xfrm>
            <a:off x="8180043" y="1950028"/>
            <a:ext cx="2808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5F775281-F285-9EBB-FDCA-CDC0FA5B3742}"/>
              </a:ext>
            </a:extLst>
          </p:cNvPr>
          <p:cNvSpPr txBox="1"/>
          <p:nvPr/>
        </p:nvSpPr>
        <p:spPr bwMode="auto">
          <a:xfrm>
            <a:off x="7238675" y="2134331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14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008BAE96-B51E-A692-4232-E5E250AFDB63}"/>
              </a:ext>
            </a:extLst>
          </p:cNvPr>
          <p:cNvSpPr txBox="1"/>
          <p:nvPr/>
        </p:nvSpPr>
        <p:spPr bwMode="auto">
          <a:xfrm>
            <a:off x="8542134" y="2292266"/>
            <a:ext cx="3738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36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E6D0D3E4-AB69-7DC5-E5AB-3A201D4A9B07}"/>
              </a:ext>
            </a:extLst>
          </p:cNvPr>
          <p:cNvSpPr txBox="1"/>
          <p:nvPr/>
        </p:nvSpPr>
        <p:spPr bwMode="auto">
          <a:xfrm>
            <a:off x="9241480" y="2134331"/>
            <a:ext cx="377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45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FCAFFD7D-B73F-4E50-4A7C-C08313B253C0}"/>
              </a:ext>
            </a:extLst>
          </p:cNvPr>
          <p:cNvSpPr txBox="1"/>
          <p:nvPr/>
        </p:nvSpPr>
        <p:spPr bwMode="auto">
          <a:xfrm>
            <a:off x="7238675" y="2460308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8BB3C456-F8D1-10A0-C785-590F5A6D321A}"/>
              </a:ext>
            </a:extLst>
          </p:cNvPr>
          <p:cNvSpPr txBox="1"/>
          <p:nvPr/>
        </p:nvSpPr>
        <p:spPr bwMode="auto">
          <a:xfrm>
            <a:off x="7238675" y="2971200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E121651E-4928-7526-9E4F-DDAAF6F7FED5}"/>
              </a:ext>
            </a:extLst>
          </p:cNvPr>
          <p:cNvSpPr txBox="1"/>
          <p:nvPr/>
        </p:nvSpPr>
        <p:spPr bwMode="auto">
          <a:xfrm>
            <a:off x="8020681" y="2809145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26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C83F09A0-741D-3542-434E-820B7C59D945}"/>
              </a:ext>
            </a:extLst>
          </p:cNvPr>
          <p:cNvSpPr txBox="1"/>
          <p:nvPr/>
        </p:nvSpPr>
        <p:spPr bwMode="auto">
          <a:xfrm>
            <a:off x="7409851" y="2460308"/>
            <a:ext cx="2824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922269C2-912C-7570-47E2-036D04D4005C}"/>
              </a:ext>
            </a:extLst>
          </p:cNvPr>
          <p:cNvSpPr txBox="1"/>
          <p:nvPr/>
        </p:nvSpPr>
        <p:spPr bwMode="auto">
          <a:xfrm>
            <a:off x="7409851" y="2627652"/>
            <a:ext cx="2824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F12C3728-3E40-CFDB-E079-4E1648F0C6A7}"/>
              </a:ext>
            </a:extLst>
          </p:cNvPr>
          <p:cNvSpPr txBox="1"/>
          <p:nvPr/>
        </p:nvSpPr>
        <p:spPr bwMode="auto">
          <a:xfrm>
            <a:off x="7456273" y="3134223"/>
            <a:ext cx="2840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11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E2056AC4-A182-4649-B3FD-1D44F5DCAEB6}"/>
              </a:ext>
            </a:extLst>
          </p:cNvPr>
          <p:cNvSpPr txBox="1"/>
          <p:nvPr/>
        </p:nvSpPr>
        <p:spPr bwMode="auto">
          <a:xfrm>
            <a:off x="8204428" y="2971200"/>
            <a:ext cx="356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27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BFAF5D34-5287-15B0-DB62-2CEF6828599F}"/>
              </a:ext>
            </a:extLst>
          </p:cNvPr>
          <p:cNvSpPr txBox="1"/>
          <p:nvPr/>
        </p:nvSpPr>
        <p:spPr bwMode="auto">
          <a:xfrm>
            <a:off x="7461231" y="3475435"/>
            <a:ext cx="2808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9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4FE28DAB-E4C4-5A3B-F5EC-3285B722AD3D}"/>
              </a:ext>
            </a:extLst>
          </p:cNvPr>
          <p:cNvSpPr txBox="1"/>
          <p:nvPr/>
        </p:nvSpPr>
        <p:spPr bwMode="auto">
          <a:xfrm>
            <a:off x="7224691" y="3642546"/>
            <a:ext cx="3305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15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77A438FA-C8CF-68AD-AD43-6554B88DC18C}"/>
              </a:ext>
            </a:extLst>
          </p:cNvPr>
          <p:cNvSpPr txBox="1"/>
          <p:nvPr/>
        </p:nvSpPr>
        <p:spPr bwMode="auto">
          <a:xfrm>
            <a:off x="7858521" y="3642546"/>
            <a:ext cx="272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00D6EDA9-9D17-BD68-D8A5-8DD37055F6A8}"/>
              </a:ext>
            </a:extLst>
          </p:cNvPr>
          <p:cNvSpPr txBox="1"/>
          <p:nvPr/>
        </p:nvSpPr>
        <p:spPr bwMode="auto">
          <a:xfrm>
            <a:off x="7250168" y="3811573"/>
            <a:ext cx="2808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9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14ED8F90-C8D9-5203-92F3-6A10AD63697D}"/>
              </a:ext>
            </a:extLst>
          </p:cNvPr>
          <p:cNvSpPr txBox="1"/>
          <p:nvPr/>
        </p:nvSpPr>
        <p:spPr bwMode="auto">
          <a:xfrm>
            <a:off x="7602351" y="3810821"/>
            <a:ext cx="2808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B54A359B-C2E7-D124-4202-01035232E50C}"/>
              </a:ext>
            </a:extLst>
          </p:cNvPr>
          <p:cNvSpPr txBox="1"/>
          <p:nvPr/>
        </p:nvSpPr>
        <p:spPr bwMode="auto">
          <a:xfrm>
            <a:off x="7235176" y="3984109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D47AC805-E773-FFC6-F4BE-A3E7E22FE2E0}"/>
              </a:ext>
            </a:extLst>
          </p:cNvPr>
          <p:cNvSpPr txBox="1"/>
          <p:nvPr/>
        </p:nvSpPr>
        <p:spPr bwMode="auto">
          <a:xfrm>
            <a:off x="7238675" y="2630152"/>
            <a:ext cx="1868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2FA47C59-A034-2C0B-B1BC-E90CE2BB803E}"/>
              </a:ext>
            </a:extLst>
          </p:cNvPr>
          <p:cNvSpPr txBox="1"/>
          <p:nvPr/>
        </p:nvSpPr>
        <p:spPr bwMode="auto">
          <a:xfrm>
            <a:off x="7230183" y="4330603"/>
            <a:ext cx="2760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1855D8C0-344A-CC66-C7F8-9DF90E5A5B16}"/>
              </a:ext>
            </a:extLst>
          </p:cNvPr>
          <p:cNvSpPr txBox="1"/>
          <p:nvPr/>
        </p:nvSpPr>
        <p:spPr bwMode="auto">
          <a:xfrm>
            <a:off x="7263287" y="4833634"/>
            <a:ext cx="2824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</a:t>
            </a: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129D9F7B-816F-8DC4-88F6-F4E6A7A11EE6}"/>
              </a:ext>
            </a:extLst>
          </p:cNvPr>
          <p:cNvSpPr/>
          <p:nvPr/>
        </p:nvSpPr>
        <p:spPr bwMode="auto">
          <a:xfrm>
            <a:off x="2285238" y="1999857"/>
            <a:ext cx="6397503" cy="170311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ACEF88E0-1BCA-C13A-B1AA-BD600987ACC1}"/>
              </a:ext>
            </a:extLst>
          </p:cNvPr>
          <p:cNvSpPr/>
          <p:nvPr/>
        </p:nvSpPr>
        <p:spPr bwMode="auto">
          <a:xfrm>
            <a:off x="2561049" y="2167956"/>
            <a:ext cx="7178527" cy="170311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3990CCF-4A96-A40B-90CD-8513B0F9F5FB}"/>
              </a:ext>
            </a:extLst>
          </p:cNvPr>
          <p:cNvSpPr/>
          <p:nvPr/>
        </p:nvSpPr>
        <p:spPr bwMode="auto">
          <a:xfrm>
            <a:off x="2448115" y="4199338"/>
            <a:ext cx="5339797" cy="162798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66777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A009A-ABC5-E802-572C-C79BABAA7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4BC6C004-0E0A-5288-B4FB-2EF641855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3016116"/>
            <a:ext cx="5423810" cy="2775612"/>
          </a:xfrm>
        </p:spPr>
        <p:txBody>
          <a:bodyPr/>
          <a:lstStyle/>
          <a:p>
            <a:r>
              <a:rPr lang="en-US" sz="2000"/>
              <a:t>TROP-2 expression was not associated with improved ORR or PFS</a:t>
            </a:r>
          </a:p>
          <a:p>
            <a:endParaRPr lang="en-US" sz="2000"/>
          </a:p>
          <a:p>
            <a:r>
              <a:rPr lang="en-US" sz="2000"/>
              <a:t>Grade ≥3 TEAEs: n = 70 patients (76.1%)</a:t>
            </a:r>
          </a:p>
          <a:p>
            <a:r>
              <a:rPr lang="en-US" sz="2000"/>
              <a:t>TEAEs leading to d/c of any study drug: n = 25 (27.2%)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78534-BEAF-61C2-7073-2EDB31D62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EVOKE-02: Efficacy and Safety of SG + P (Cohorts A </a:t>
            </a:r>
            <a:r>
              <a:rPr lang="en-US" dirty="0"/>
              <a:t>and</a:t>
            </a:r>
            <a:r>
              <a:rPr lang="en-US"/>
              <a:t> B)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46E79E-ACFC-45D6-10FC-6EAF79051EF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 Reck. J </a:t>
            </a:r>
            <a:r>
              <a:rPr lang="en-US" dirty="0"/>
              <a:t>Thorac</a:t>
            </a:r>
            <a:r>
              <a:rPr lang="en-US"/>
              <a:t> Oncol. 2025;[</a:t>
            </a:r>
            <a:r>
              <a:rPr lang="en-US" dirty="0"/>
              <a:t>Epub</a:t>
            </a:r>
            <a:r>
              <a:rPr lang="en-US"/>
              <a:t>].</a:t>
            </a: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9F536644-C8CB-DE0F-6B9A-C87E8EE370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7218280"/>
              </p:ext>
            </p:extLst>
          </p:nvPr>
        </p:nvGraphicFramePr>
        <p:xfrm>
          <a:off x="5743059" y="1045714"/>
          <a:ext cx="6217863" cy="52030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38CD3359-8472-A808-B7AB-E2FA887ED3EF}"/>
              </a:ext>
            </a:extLst>
          </p:cNvPr>
          <p:cNvGrpSpPr/>
          <p:nvPr/>
        </p:nvGrpSpPr>
        <p:grpSpPr>
          <a:xfrm>
            <a:off x="10706124" y="4093763"/>
            <a:ext cx="942322" cy="430887"/>
            <a:chOff x="10613576" y="5092569"/>
            <a:chExt cx="942322" cy="430887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A77F96D-1BA3-4BEF-D288-7227A9D147E8}"/>
                </a:ext>
              </a:extLst>
            </p:cNvPr>
            <p:cNvSpPr txBox="1"/>
            <p:nvPr/>
          </p:nvSpPr>
          <p:spPr bwMode="auto">
            <a:xfrm>
              <a:off x="10701177" y="5092569"/>
              <a:ext cx="854721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100" b="0" dirty="0">
                  <a:latin typeface="Poppins" pitchFamily="2" charset="77"/>
                  <a:cs typeface="Poppins" pitchFamily="2" charset="77"/>
                </a:rPr>
                <a:t>Grade 1/2</a:t>
              </a:r>
            </a:p>
            <a:p>
              <a:pPr algn="l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sz="1100" b="0" dirty="0">
                  <a:latin typeface="Poppins" pitchFamily="2" charset="77"/>
                  <a:cs typeface="Poppins" pitchFamily="2" charset="77"/>
                </a:rPr>
                <a:t>Grade ≥3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B29196C-E0A5-DFCC-1A47-4C121086B7CB}"/>
                </a:ext>
              </a:extLst>
            </p:cNvPr>
            <p:cNvSpPr/>
            <p:nvPr/>
          </p:nvSpPr>
          <p:spPr bwMode="auto">
            <a:xfrm>
              <a:off x="10613576" y="5151603"/>
              <a:ext cx="114944" cy="114944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2DCCF48-AD71-57ED-BEDD-5DE414ADC420}"/>
                </a:ext>
              </a:extLst>
            </p:cNvPr>
            <p:cNvSpPr/>
            <p:nvPr/>
          </p:nvSpPr>
          <p:spPr bwMode="auto">
            <a:xfrm>
              <a:off x="10613576" y="5336287"/>
              <a:ext cx="114944" cy="114944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eaLnBrk="1" hangingPunct="1">
                <a:spcBef>
                  <a:spcPct val="35000"/>
                </a:spcBef>
                <a:spcAft>
                  <a:spcPct val="25000"/>
                </a:spcAft>
                <a:buClr>
                  <a:schemeClr val="folHlink"/>
                </a:buClr>
                <a:buNone/>
              </a:pPr>
              <a:endParaRPr lang="en-US" sz="1800" b="0" dirty="0">
                <a:solidFill>
                  <a:schemeClr val="tx1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3C14C3FE-2AAC-1827-A8FE-0BDA18221AA0}"/>
              </a:ext>
            </a:extLst>
          </p:cNvPr>
          <p:cNvSpPr txBox="1"/>
          <p:nvPr/>
        </p:nvSpPr>
        <p:spPr bwMode="auto">
          <a:xfrm>
            <a:off x="9298776" y="6145201"/>
            <a:ext cx="112402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Patients</a:t>
            </a:r>
            <a:r>
              <a:rPr lang="en-US" sz="12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</a:t>
            </a:r>
            <a:r>
              <a:rPr lang="en-US" sz="12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(%)</a:t>
            </a:r>
          </a:p>
        </p:txBody>
      </p:sp>
      <p:graphicFrame>
        <p:nvGraphicFramePr>
          <p:cNvPr id="3" name="Group 32">
            <a:extLst>
              <a:ext uri="{FF2B5EF4-FFF2-40B4-BE49-F238E27FC236}">
                <a16:creationId xmlns:a16="http://schemas.microsoft.com/office/drawing/2014/main" id="{F47DC4F8-02E6-E8CC-A156-1DD08C469B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008618"/>
              </p:ext>
            </p:extLst>
          </p:nvPr>
        </p:nvGraphicFramePr>
        <p:xfrm>
          <a:off x="220662" y="1323028"/>
          <a:ext cx="5835708" cy="1493568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05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0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3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≥50%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&lt;50%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62)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60073"/>
                  </a:ext>
                </a:extLst>
              </a:tr>
              <a:tr h="231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% (95% CI)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66.7 (47.2-82.7)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29.0 (18.2-41.9)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9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PFS, mo 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(95% CI)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13.1 </a:t>
                      </a:r>
                      <a:r>
                        <a:rPr lang="en-US" sz="1600"/>
                        <a:t>(6.7-NR)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7.0  (4.2-12.9)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9325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C8A21-7CA0-FDA7-7AFD-2171FBE16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DE8FC-0CA7-22AD-06E0-6862D9AD1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163532"/>
            <a:ext cx="5644122" cy="4754880"/>
          </a:xfrm>
          <a:solidFill>
            <a:srgbClr val="FDD8C9">
              <a:alpha val="50196"/>
            </a:srgbClr>
          </a:solidFill>
          <a:ln w="38100">
            <a:noFill/>
          </a:ln>
        </p:spPr>
        <p:txBody>
          <a:bodyPr lIns="91440" tIns="91440" rIns="91440" bIns="91440"/>
          <a:lstStyle/>
          <a:p>
            <a:pPr>
              <a:spcBef>
                <a:spcPts val="0"/>
              </a:spcBef>
            </a:pPr>
            <a:r>
              <a:rPr lang="en-US" sz="1800"/>
              <a:t>Phase I/II KL264-01 (Cohort 3A) enrolled 43 patients with advanced NSCLC with or without </a:t>
            </a:r>
            <a:r>
              <a:rPr lang="en-US" sz="1800" i="1"/>
              <a:t>EGFR</a:t>
            </a:r>
            <a:r>
              <a:rPr lang="en-US" sz="1800"/>
              <a:t>-activating mutations</a:t>
            </a:r>
          </a:p>
          <a:p>
            <a:pPr lvl="2">
              <a:spcBef>
                <a:spcPts val="0"/>
              </a:spcBef>
            </a:pPr>
            <a:r>
              <a:rPr lang="en-US" sz="1600"/>
              <a:t>51% with </a:t>
            </a:r>
            <a:r>
              <a:rPr lang="en-US" sz="1600" i="1"/>
              <a:t>EGFR</a:t>
            </a:r>
            <a:r>
              <a:rPr lang="en-US" sz="1600"/>
              <a:t>-activating mutations treated with ≥1 </a:t>
            </a:r>
            <a:r>
              <a:rPr lang="en-US" sz="1600" i="1"/>
              <a:t>EGFR</a:t>
            </a:r>
            <a:r>
              <a:rPr lang="en-US" sz="1600"/>
              <a:t> TKI</a:t>
            </a:r>
          </a:p>
          <a:p>
            <a:pPr>
              <a:spcBef>
                <a:spcPts val="0"/>
              </a:spcBef>
            </a:pPr>
            <a:r>
              <a:rPr lang="en-US" sz="1800"/>
              <a:t>Confirmed ORR (total): 40%</a:t>
            </a:r>
          </a:p>
          <a:p>
            <a:pPr lvl="2">
              <a:spcBef>
                <a:spcPts val="0"/>
              </a:spcBef>
            </a:pPr>
            <a:r>
              <a:rPr lang="en-US" sz="1600" i="1"/>
              <a:t>EGFR</a:t>
            </a:r>
            <a:r>
              <a:rPr lang="en-US" sz="1600"/>
              <a:t> WT vs </a:t>
            </a:r>
            <a:r>
              <a:rPr lang="en-US" sz="1600" i="1"/>
              <a:t>EGFR</a:t>
            </a:r>
            <a:r>
              <a:rPr lang="en-US" sz="1600"/>
              <a:t> mut: 24% vs 55%</a:t>
            </a:r>
          </a:p>
          <a:p>
            <a:pPr>
              <a:spcBef>
                <a:spcPts val="0"/>
              </a:spcBef>
            </a:pPr>
            <a:r>
              <a:rPr lang="en-US" sz="1800"/>
              <a:t>Median PFS (total): 6.2 </a:t>
            </a:r>
            <a:r>
              <a:rPr lang="en-US" sz="1800" dirty="0"/>
              <a:t>mo</a:t>
            </a:r>
            <a:endParaRPr lang="en-US" sz="1800"/>
          </a:p>
          <a:p>
            <a:pPr lvl="2">
              <a:spcBef>
                <a:spcPts val="0"/>
              </a:spcBef>
            </a:pPr>
            <a:r>
              <a:rPr lang="en-US" sz="1600" i="1"/>
              <a:t>EGFR</a:t>
            </a:r>
            <a:r>
              <a:rPr lang="en-US" sz="1600"/>
              <a:t> WT vs </a:t>
            </a:r>
            <a:r>
              <a:rPr lang="en-US" sz="1600" i="1"/>
              <a:t>EGFR</a:t>
            </a:r>
            <a:r>
              <a:rPr lang="en-US" sz="1600"/>
              <a:t> mut: 11.1 </a:t>
            </a:r>
            <a:r>
              <a:rPr lang="en-US" sz="1600" dirty="0"/>
              <a:t>mo</a:t>
            </a:r>
            <a:r>
              <a:rPr lang="en-US" sz="1600"/>
              <a:t> vs 5.3 </a:t>
            </a:r>
            <a:r>
              <a:rPr lang="en-US" sz="1600" dirty="0"/>
              <a:t>mo</a:t>
            </a:r>
            <a:endParaRPr lang="en-US" sz="1600"/>
          </a:p>
          <a:p>
            <a:pPr>
              <a:spcBef>
                <a:spcPts val="0"/>
              </a:spcBef>
            </a:pPr>
            <a:r>
              <a:rPr lang="en-US" sz="1800"/>
              <a:t>Median OS (total): 21.8 </a:t>
            </a:r>
            <a:r>
              <a:rPr lang="en-US" sz="1800" dirty="0"/>
              <a:t>mo</a:t>
            </a:r>
            <a:endParaRPr lang="en-US" sz="1800"/>
          </a:p>
          <a:p>
            <a:pPr>
              <a:spcBef>
                <a:spcPts val="0"/>
              </a:spcBef>
            </a:pPr>
            <a:r>
              <a:rPr lang="en-US" sz="1800"/>
              <a:t>Most common any-grade TRAEs: anemia (72%), decreased WBC count (56%), decreased neutrophil count (53%), stomatitis (51%)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46F473-09B4-A9BF-6021-433FFF0C8CF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163532"/>
            <a:ext cx="5644122" cy="4754880"/>
          </a:xfrm>
          <a:solidFill>
            <a:srgbClr val="C9BDFF">
              <a:alpha val="25098"/>
            </a:srgbClr>
          </a:solidFill>
          <a:ln w="38100">
            <a:noFill/>
          </a:ln>
        </p:spPr>
        <p:txBody>
          <a:bodyPr lIns="91440" tIns="91440" rIns="91440" bIns="91440"/>
          <a:lstStyle/>
          <a:p>
            <a:pPr>
              <a:spcBef>
                <a:spcPts val="0"/>
              </a:spcBef>
            </a:pPr>
            <a:r>
              <a:rPr lang="en-US" sz="1800"/>
              <a:t>Phase II SKB264-II-08 enrolled 64 patients with </a:t>
            </a:r>
            <a:r>
              <a:rPr lang="en-US" sz="1800" i="1"/>
              <a:t>EGFR</a:t>
            </a:r>
            <a:r>
              <a:rPr lang="en-US" sz="1800"/>
              <a:t>-mutant, advanced NSCLC who were treated in cohorts 1 and 2</a:t>
            </a:r>
          </a:p>
          <a:p>
            <a:pPr lvl="2">
              <a:spcBef>
                <a:spcPts val="0"/>
              </a:spcBef>
            </a:pPr>
            <a:r>
              <a:rPr lang="en-US" sz="1600"/>
              <a:t>Cohort 1: refractory to EGFR TKIs and platinum-based chemotherapy (n = 32)</a:t>
            </a:r>
          </a:p>
          <a:p>
            <a:pPr lvl="2">
              <a:spcBef>
                <a:spcPts val="0"/>
              </a:spcBef>
            </a:pPr>
            <a:r>
              <a:rPr lang="en-US" sz="1600"/>
              <a:t>Cohort 2: refractory to EGFR TKIs, no prior chemotherapy (n = 32)</a:t>
            </a:r>
          </a:p>
          <a:p>
            <a:pPr>
              <a:spcBef>
                <a:spcPts val="0"/>
              </a:spcBef>
            </a:pPr>
            <a:r>
              <a:rPr lang="en-US" sz="1800"/>
              <a:t>Confirmed ORR: 34%</a:t>
            </a:r>
          </a:p>
          <a:p>
            <a:pPr>
              <a:spcBef>
                <a:spcPts val="0"/>
              </a:spcBef>
            </a:pPr>
            <a:r>
              <a:rPr lang="en-US" sz="1800"/>
              <a:t>Median PFS: 9.3 </a:t>
            </a:r>
            <a:r>
              <a:rPr lang="en-US" sz="1800" dirty="0"/>
              <a:t>mo</a:t>
            </a:r>
            <a:endParaRPr lang="en-US" sz="1800"/>
          </a:p>
          <a:p>
            <a:pPr>
              <a:spcBef>
                <a:spcPts val="0"/>
              </a:spcBef>
            </a:pPr>
            <a:r>
              <a:rPr lang="en-US" sz="1800"/>
              <a:t>Median OS: NR</a:t>
            </a:r>
          </a:p>
          <a:p>
            <a:pPr>
              <a:spcBef>
                <a:spcPts val="0"/>
              </a:spcBef>
            </a:pPr>
            <a:r>
              <a:rPr lang="en-US" sz="1800"/>
              <a:t>Most common any-grade TRAEs: anemia (92%), decreased WBC count (81%), decreased neutrophil count (75%), stomatitis (67%)</a:t>
            </a:r>
          </a:p>
          <a:p>
            <a:pPr marL="0" indent="0">
              <a:buNone/>
            </a:pPr>
            <a:endParaRPr lang="en-US"/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49A1D6-6595-91B4-A297-D12F0BBE2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Sacituzumab </a:t>
            </a:r>
            <a:r>
              <a:rPr lang="en-US" dirty="0"/>
              <a:t>Tirumotecan</a:t>
            </a:r>
            <a:r>
              <a:rPr lang="en-US"/>
              <a:t> in </a:t>
            </a:r>
            <a:r>
              <a:rPr lang="en-US" i="1"/>
              <a:t>EGFR</a:t>
            </a:r>
            <a:r>
              <a:rPr lang="en-US"/>
              <a:t>-Mutated NSCLC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9B4295EC-59FA-A0A3-A397-5541AC310A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ln w="38100">
            <a:noFill/>
          </a:ln>
        </p:spPr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Zhao. Nat Med. 2025;31:1976.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E813EE-5B4D-F631-47BB-98990BD6BF80}"/>
              </a:ext>
            </a:extLst>
          </p:cNvPr>
          <p:cNvSpPr/>
          <p:nvPr/>
        </p:nvSpPr>
        <p:spPr bwMode="auto">
          <a:xfrm>
            <a:off x="228600" y="5629370"/>
            <a:ext cx="11742738" cy="691916"/>
          </a:xfrm>
          <a:prstGeom prst="rect">
            <a:avLst/>
          </a:prstGeom>
          <a:solidFill>
            <a:schemeClr val="accent6"/>
          </a:solidFill>
          <a:ln w="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December 2024, the FDA granted breakthrough therapy designation to sacituzumab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tirumotecan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for the treatment of patients with advanced or metastatic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nonsquamous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NSCLC with </a:t>
            </a: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EGFR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exon 19 deletion or exon 21 L858R with PD on or after TKI and platinum-based chemotherapy</a:t>
            </a:r>
          </a:p>
        </p:txBody>
      </p:sp>
    </p:spTree>
    <p:extLst>
      <p:ext uri="{BB962C8B-B14F-4D97-AF65-F5344CB8AC3E}">
        <p14:creationId xmlns:p14="http://schemas.microsoft.com/office/powerpoint/2010/main" val="37034383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FDE8E-E2C2-1471-10D0-68B8745AC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OptiTROP-Lung03: Sacituzumab </a:t>
            </a:r>
            <a:r>
              <a:rPr lang="en-US" dirty="0"/>
              <a:t>Tirumotecan</a:t>
            </a:r>
            <a:r>
              <a:rPr lang="en-US"/>
              <a:t> in </a:t>
            </a:r>
            <a:r>
              <a:rPr lang="en-US" i="1" dirty="0"/>
              <a:t>EGFR</a:t>
            </a:r>
            <a:r>
              <a:rPr lang="en-US"/>
              <a:t>-Mutant NSCLC After EGFR-TKI and </a:t>
            </a:r>
            <a:r>
              <a:rPr lang="en-US" dirty="0"/>
              <a:t>Platinum-Based</a:t>
            </a:r>
            <a:r>
              <a:rPr lang="en-US"/>
              <a:t> 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F7800-5670-739C-9187-15B2851AE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523773"/>
          </a:xfrm>
        </p:spPr>
        <p:txBody>
          <a:bodyPr/>
          <a:lstStyle/>
          <a:p>
            <a:r>
              <a:rPr lang="en-US"/>
              <a:t>Randomized, open-label, multicenter phase II study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802A72-5717-9B95-BE62-6C9041CA446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Fang. BMJ. 2025;389:e085680. Zhang. ASCO 2025. </a:t>
            </a:r>
            <a:r>
              <a:rPr lang="en-US" dirty="0"/>
              <a:t>Abstr</a:t>
            </a:r>
            <a:r>
              <a:rPr lang="en-US"/>
              <a:t> 8507.</a:t>
            </a: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E679D005-3209-A873-7329-AE2015277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400" y="2306619"/>
            <a:ext cx="348608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Adults aged ≤75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yr 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with stage IIIB/IIIC or IV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nonsquamous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NSCLC with </a:t>
            </a: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EGFR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-sensitive mutations; progression after </a:t>
            </a:r>
            <a:r>
              <a:rPr lang="en-GB" altLang="en-US" sz="1600" b="0" dirty="0">
                <a:solidFill>
                  <a:srgbClr val="161616"/>
                </a:solidFill>
                <a:latin typeface="Poppins" pitchFamily="2" charset="77"/>
                <a:cs typeface="Poppins" pitchFamily="2" charset="77"/>
              </a:rPr>
              <a:t>EGFR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TKI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and platinum-based CT (sequential or combined); ECOG PS 0/1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137)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" name="Rectangle 46">
            <a:extLst>
              <a:ext uri="{FF2B5EF4-FFF2-40B4-BE49-F238E27FC236}">
                <a16:creationId xmlns:a16="http://schemas.microsoft.com/office/drawing/2014/main" id="{849FAA83-F85A-2CC0-8D6F-1C7573A8A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4149" y="2537453"/>
            <a:ext cx="25384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Until PD, unacceptable toxicity, or withdrawal of patient consent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600" b="0" i="1">
                <a:solidFill>
                  <a:srgbClr val="161616"/>
                </a:solidFill>
                <a:latin typeface="Poppins" pitchFamily="2" charset="77"/>
                <a:cs typeface="Poppins" pitchFamily="2" charset="77"/>
              </a:rPr>
              <a:t>Crossover permitted after PD by BICR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7" name="Rectangle 47">
            <a:extLst>
              <a:ext uri="{FF2B5EF4-FFF2-40B4-BE49-F238E27FC236}">
                <a16:creationId xmlns:a16="http://schemas.microsoft.com/office/drawing/2014/main" id="{A1464DDA-3D7A-3CB6-03B9-633F31769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8791" y="1889524"/>
            <a:ext cx="40863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Stratified by brain metastases (yes vs no)</a:t>
            </a:r>
          </a:p>
        </p:txBody>
      </p:sp>
      <p:sp>
        <p:nvSpPr>
          <p:cNvPr id="8" name="Rectangle 49">
            <a:extLst>
              <a:ext uri="{FF2B5EF4-FFF2-40B4-BE49-F238E27FC236}">
                <a16:creationId xmlns:a16="http://schemas.microsoft.com/office/drawing/2014/main" id="{3FFE41F8-281F-6C0D-8B09-7564B49BB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7123" y="2502146"/>
            <a:ext cx="3905250" cy="7000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Sac-TMT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5 mg/kg IV Q2W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91)</a:t>
            </a:r>
          </a:p>
        </p:txBody>
      </p:sp>
      <p:sp>
        <p:nvSpPr>
          <p:cNvPr id="9" name="Rectangle 50">
            <a:extLst>
              <a:ext uri="{FF2B5EF4-FFF2-40B4-BE49-F238E27FC236}">
                <a16:creationId xmlns:a16="http://schemas.microsoft.com/office/drawing/2014/main" id="{4998DA6F-AC4B-4CE3-B50C-5CBAE1C3A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192" y="3486585"/>
            <a:ext cx="3905250" cy="7040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Docetaxel 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75 mg/m</a:t>
            </a:r>
            <a:r>
              <a:rPr kumimoji="0" lang="en-US" altLang="en-US" sz="1800" b="0" i="0" u="none" strike="noStrike" kern="1200" cap="none" spc="0" normalizeH="0" baseline="3000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</a:t>
            </a:r>
            <a:r>
              <a:rPr kumimoji="0" lang="en-US" altLang="en-US" sz="1800" b="0" i="0" u="none" strike="noStrike" kern="1200" cap="none" spc="0" normalizeH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IV Q3W</a:t>
            </a: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</a:t>
            </a:r>
            <a:r>
              <a:rPr lang="en-US" altLang="en-US" sz="1800" b="0">
                <a:solidFill>
                  <a:srgbClr val="F9F3D9"/>
                </a:solidFill>
                <a:latin typeface="Poppins" pitchFamily="2" charset="77"/>
                <a:cs typeface="Poppins" pitchFamily="2" charset="77"/>
              </a:rPr>
              <a:t>46)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0" name="Line 51">
            <a:extLst>
              <a:ext uri="{FF2B5EF4-FFF2-40B4-BE49-F238E27FC236}">
                <a16:creationId xmlns:a16="http://schemas.microsoft.com/office/drawing/2014/main" id="{10F0F7C9-36B0-7B54-BAC6-B95AE0A977A1}"/>
              </a:ext>
            </a:extLst>
          </p:cNvPr>
          <p:cNvSpPr>
            <a:spLocks noChangeShapeType="1"/>
          </p:cNvSpPr>
          <p:nvPr/>
        </p:nvSpPr>
        <p:spPr bwMode="auto">
          <a:xfrm rot="16200000" flipH="1">
            <a:off x="3766395" y="2522571"/>
            <a:ext cx="540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Line 52">
            <a:extLst>
              <a:ext uri="{FF2B5EF4-FFF2-40B4-BE49-F238E27FC236}">
                <a16:creationId xmlns:a16="http://schemas.microsoft.com/office/drawing/2014/main" id="{20AD2BB4-3172-56AB-3B5D-DD6AC51BE32B}"/>
              </a:ext>
            </a:extLst>
          </p:cNvPr>
          <p:cNvSpPr>
            <a:spLocks noChangeShapeType="1"/>
          </p:cNvSpPr>
          <p:nvPr/>
        </p:nvSpPr>
        <p:spPr bwMode="auto">
          <a:xfrm>
            <a:off x="8509126" y="3312756"/>
            <a:ext cx="479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Line 53">
            <a:extLst>
              <a:ext uri="{FF2B5EF4-FFF2-40B4-BE49-F238E27FC236}">
                <a16:creationId xmlns:a16="http://schemas.microsoft.com/office/drawing/2014/main" id="{3B4F1F81-9AF4-531C-AB67-CAF0F7A8456A}"/>
              </a:ext>
            </a:extLst>
          </p:cNvPr>
          <p:cNvSpPr>
            <a:spLocks noChangeShapeType="1"/>
          </p:cNvSpPr>
          <p:nvPr/>
        </p:nvSpPr>
        <p:spPr bwMode="auto">
          <a:xfrm>
            <a:off x="3740523" y="3454647"/>
            <a:ext cx="6223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Line 54">
            <a:extLst>
              <a:ext uri="{FF2B5EF4-FFF2-40B4-BE49-F238E27FC236}">
                <a16:creationId xmlns:a16="http://schemas.microsoft.com/office/drawing/2014/main" id="{03506384-D8C5-39BC-F778-9D34C67FDFC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40523" y="2854571"/>
            <a:ext cx="6223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DF14E0-1B49-8546-8E99-CF8F84F108AD}"/>
              </a:ext>
            </a:extLst>
          </p:cNvPr>
          <p:cNvSpPr txBox="1"/>
          <p:nvPr/>
        </p:nvSpPr>
        <p:spPr>
          <a:xfrm>
            <a:off x="3940548" y="3214560"/>
            <a:ext cx="479425" cy="20662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600" b="0" i="1" spc="120">
                <a:latin typeface="+mn-lt"/>
              </a:rPr>
              <a:t>2:1</a:t>
            </a:r>
          </a:p>
        </p:txBody>
      </p:sp>
      <p:sp>
        <p:nvSpPr>
          <p:cNvPr id="15" name="Line 52">
            <a:extLst>
              <a:ext uri="{FF2B5EF4-FFF2-40B4-BE49-F238E27FC236}">
                <a16:creationId xmlns:a16="http://schemas.microsoft.com/office/drawing/2014/main" id="{3C378801-B523-62E6-4CFA-10F2B04920A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45262" y="3202233"/>
            <a:ext cx="0" cy="30848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FAF1AB4-23EA-C8E3-46F5-ACC8E273255E}"/>
              </a:ext>
            </a:extLst>
          </p:cNvPr>
          <p:cNvSpPr txBox="1">
            <a:spLocks/>
          </p:cNvSpPr>
          <p:nvPr/>
        </p:nvSpPr>
        <p:spPr>
          <a:xfrm>
            <a:off x="231078" y="4807200"/>
            <a:ext cx="11740260" cy="13078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/>
              <a:t>Primary endpoint: </a:t>
            </a:r>
            <a:r>
              <a:rPr lang="en-US" b="0"/>
              <a:t>ORR by BICR</a:t>
            </a:r>
          </a:p>
          <a:p>
            <a:pPr fontAlgn="auto"/>
            <a:r>
              <a:rPr lang="en-US"/>
              <a:t>Secondary endpoints: </a:t>
            </a:r>
            <a:r>
              <a:rPr lang="en-US" b="0"/>
              <a:t>PFS, OS, ORR by Inv, </a:t>
            </a:r>
            <a:r>
              <a:rPr lang="en-US" b="0" dirty="0"/>
              <a:t>DoR</a:t>
            </a:r>
            <a:r>
              <a:rPr lang="en-US" b="0"/>
              <a:t>, DCR, TTR, safety </a:t>
            </a:r>
          </a:p>
        </p:txBody>
      </p:sp>
    </p:spTree>
    <p:extLst>
      <p:ext uri="{BB962C8B-B14F-4D97-AF65-F5344CB8AC3E}">
        <p14:creationId xmlns:p14="http://schemas.microsoft.com/office/powerpoint/2010/main" val="15246229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2AE47-BC19-5942-D4CE-87EE79542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OptiTROP-Lung03: Primary Endpoint (ORR)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16C563F7-5D46-91E2-A46B-D9F8502993A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Fang. BMJ. 2025;389:e085680. Zhang. ASCO 2025. </a:t>
            </a:r>
            <a:r>
              <a:rPr lang="en-US" dirty="0"/>
              <a:t>Abstr</a:t>
            </a:r>
            <a:r>
              <a:rPr lang="en-US"/>
              <a:t> 8507.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F256B7-12DB-B626-2A8A-0418B3C49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486395"/>
              </p:ext>
            </p:extLst>
          </p:nvPr>
        </p:nvGraphicFramePr>
        <p:xfrm>
          <a:off x="228600" y="1358849"/>
          <a:ext cx="6260124" cy="3078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2652">
                  <a:extLst>
                    <a:ext uri="{9D8B030D-6E8A-4147-A177-3AD203B41FA5}">
                      <a16:colId xmlns:a16="http://schemas.microsoft.com/office/drawing/2014/main" val="983304638"/>
                    </a:ext>
                  </a:extLst>
                </a:gridCol>
                <a:gridCol w="1352487">
                  <a:extLst>
                    <a:ext uri="{9D8B030D-6E8A-4147-A177-3AD203B41FA5}">
                      <a16:colId xmlns:a16="http://schemas.microsoft.com/office/drawing/2014/main" val="764473801"/>
                    </a:ext>
                  </a:extLst>
                </a:gridCol>
                <a:gridCol w="184638">
                  <a:extLst>
                    <a:ext uri="{9D8B030D-6E8A-4147-A177-3AD203B41FA5}">
                      <a16:colId xmlns:a16="http://schemas.microsoft.com/office/drawing/2014/main" val="856850217"/>
                    </a:ext>
                  </a:extLst>
                </a:gridCol>
                <a:gridCol w="1890347">
                  <a:extLst>
                    <a:ext uri="{9D8B030D-6E8A-4147-A177-3AD203B41FA5}">
                      <a16:colId xmlns:a16="http://schemas.microsoft.com/office/drawing/2014/main" val="1036172624"/>
                    </a:ext>
                  </a:extLst>
                </a:gridCol>
              </a:tblGrid>
              <a:tr h="3922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Sac-TMT 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91)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8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Docetaxel (n=45)</a:t>
                      </a:r>
                      <a:endParaRPr lang="en-US" sz="18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 </a:t>
                      </a:r>
                      <a:b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45)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154159"/>
                  </a:ext>
                </a:extLst>
              </a:tr>
              <a:tr h="39227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cORR, n (%) [95% CI]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(45.1) 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[34.6-55.8]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u="none" strike="noStrike">
                          <a:effectLst/>
                          <a:latin typeface="+mn-lt"/>
                        </a:rPr>
                        <a:t>7 (15.6) 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600" u="none" strike="noStrike">
                          <a:effectLst/>
                          <a:latin typeface="+mn-lt"/>
                        </a:rPr>
                        <a:t>[6.5, 29.5]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 (15.6) 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[6.5-29.5]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918510"/>
                  </a:ext>
                </a:extLst>
              </a:tr>
              <a:tr h="230752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Difference (95% CI)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28.9 (14.5-43.2)</a:t>
                      </a:r>
                      <a:endParaRPr lang="en-US" sz="140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u="none" strike="noStrike"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681057"/>
                  </a:ext>
                </a:extLst>
              </a:tr>
              <a:tr h="230752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One-sided </a:t>
                      </a:r>
                      <a:r>
                        <a:rPr lang="en-US" sz="1400" i="1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</a:t>
                      </a: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 value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.0004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068550"/>
                  </a:ext>
                </a:extLst>
              </a:tr>
              <a:tr h="39227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DCR, n (%) [95% CI]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75 (82.4) 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[73.0-89.6]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27 (60.0) 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[44.3-74.3]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559646"/>
                  </a:ext>
                </a:extLst>
              </a:tr>
              <a:tr h="230752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Difference (95% CI)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22.3 (6.0-38.7)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/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626910"/>
                  </a:ext>
                </a:extLst>
              </a:tr>
              <a:tr h="23075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DoR, n (%)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26 (63.4)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 (85.7)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095860"/>
                  </a:ext>
                </a:extLst>
              </a:tr>
              <a:tr h="230752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DoR, mo (95% CI)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7.0 (5.4-9.1)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5.1 (3.1-NE)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4883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3194DD2-F891-13BD-A8F5-C2C09037BAA2}"/>
              </a:ext>
            </a:extLst>
          </p:cNvPr>
          <p:cNvSpPr txBox="1"/>
          <p:nvPr/>
        </p:nvSpPr>
        <p:spPr bwMode="auto">
          <a:xfrm>
            <a:off x="9362771" y="4393980"/>
            <a:ext cx="13323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Docetaxel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(n = 45)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EFE43D-8796-3578-3439-70267DAF5AD5}"/>
              </a:ext>
            </a:extLst>
          </p:cNvPr>
          <p:cNvSpPr txBox="1"/>
          <p:nvPr/>
        </p:nvSpPr>
        <p:spPr bwMode="auto">
          <a:xfrm>
            <a:off x="8080126" y="4405218"/>
            <a:ext cx="13323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Sac-TMT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(n = 91)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83CF88-03A0-EDB9-C898-2E873AA92C46}"/>
              </a:ext>
            </a:extLst>
          </p:cNvPr>
          <p:cNvSpPr txBox="1"/>
          <p:nvPr/>
        </p:nvSpPr>
        <p:spPr bwMode="auto">
          <a:xfrm>
            <a:off x="9222341" y="2508567"/>
            <a:ext cx="227911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Difference: 28.9% 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</a:b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(95% CI: 14.5%-43.2%); </a:t>
            </a:r>
            <a:b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</a:b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= .0004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F91510-2A1A-5966-83C9-4FBA44C5521E}"/>
              </a:ext>
            </a:extLst>
          </p:cNvPr>
          <p:cNvSpPr txBox="1"/>
          <p:nvPr/>
        </p:nvSpPr>
        <p:spPr bwMode="auto">
          <a:xfrm>
            <a:off x="7673592" y="1279256"/>
            <a:ext cx="29324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ORR (by BIRC)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3F5BC43-17B9-504F-9774-0978ACD98AC3}"/>
              </a:ext>
            </a:extLst>
          </p:cNvPr>
          <p:cNvCxnSpPr/>
          <p:nvPr/>
        </p:nvCxnSpPr>
        <p:spPr>
          <a:xfrm>
            <a:off x="7586412" y="2011792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D5BDE0D-7163-5DC0-52C3-6A97F24AF032}"/>
              </a:ext>
            </a:extLst>
          </p:cNvPr>
          <p:cNvCxnSpPr/>
          <p:nvPr/>
        </p:nvCxnSpPr>
        <p:spPr>
          <a:xfrm>
            <a:off x="7586412" y="2274259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8DC3D1D-7833-58FD-1005-BC124AE678EF}"/>
              </a:ext>
            </a:extLst>
          </p:cNvPr>
          <p:cNvCxnSpPr/>
          <p:nvPr/>
        </p:nvCxnSpPr>
        <p:spPr>
          <a:xfrm>
            <a:off x="7586412" y="2536726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2DD7C71-120B-33A5-5C28-454D20E1EBE5}"/>
              </a:ext>
            </a:extLst>
          </p:cNvPr>
          <p:cNvCxnSpPr/>
          <p:nvPr/>
        </p:nvCxnSpPr>
        <p:spPr>
          <a:xfrm>
            <a:off x="7586412" y="2799193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37590B1-57CC-DCFD-A5E6-AD2ABC7687F6}"/>
              </a:ext>
            </a:extLst>
          </p:cNvPr>
          <p:cNvCxnSpPr/>
          <p:nvPr/>
        </p:nvCxnSpPr>
        <p:spPr>
          <a:xfrm>
            <a:off x="7586412" y="3061660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641EF2-3872-9142-9F14-B2519F144F20}"/>
              </a:ext>
            </a:extLst>
          </p:cNvPr>
          <p:cNvCxnSpPr/>
          <p:nvPr/>
        </p:nvCxnSpPr>
        <p:spPr>
          <a:xfrm>
            <a:off x="7586412" y="3324127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9AFD178-A731-DF1E-B444-5F0A611B7B24}"/>
              </a:ext>
            </a:extLst>
          </p:cNvPr>
          <p:cNvCxnSpPr/>
          <p:nvPr/>
        </p:nvCxnSpPr>
        <p:spPr>
          <a:xfrm>
            <a:off x="7586412" y="3586594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ED85432-FD9B-D935-1FDD-65DC984EBBAE}"/>
              </a:ext>
            </a:extLst>
          </p:cNvPr>
          <p:cNvCxnSpPr/>
          <p:nvPr/>
        </p:nvCxnSpPr>
        <p:spPr>
          <a:xfrm>
            <a:off x="7586412" y="3849061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54BABFF-0897-60CD-1E4D-CBB2622041A2}"/>
              </a:ext>
            </a:extLst>
          </p:cNvPr>
          <p:cNvCxnSpPr/>
          <p:nvPr/>
        </p:nvCxnSpPr>
        <p:spPr>
          <a:xfrm>
            <a:off x="7586412" y="4111528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FF28113-14F8-E8E0-7287-9D0258B0EFA1}"/>
              </a:ext>
            </a:extLst>
          </p:cNvPr>
          <p:cNvCxnSpPr/>
          <p:nvPr/>
        </p:nvCxnSpPr>
        <p:spPr>
          <a:xfrm>
            <a:off x="7586412" y="4373992"/>
            <a:ext cx="101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8238085-257C-D903-A6B9-3514A741BBE0}"/>
              </a:ext>
            </a:extLst>
          </p:cNvPr>
          <p:cNvCxnSpPr>
            <a:cxnSpLocks/>
          </p:cNvCxnSpPr>
          <p:nvPr/>
        </p:nvCxnSpPr>
        <p:spPr>
          <a:xfrm>
            <a:off x="7688012" y="4373992"/>
            <a:ext cx="0" cy="825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1045BC7-119B-F9A3-59C3-0204E3BED21E}"/>
              </a:ext>
            </a:extLst>
          </p:cNvPr>
          <p:cNvCxnSpPr>
            <a:cxnSpLocks/>
          </p:cNvCxnSpPr>
          <p:nvPr/>
        </p:nvCxnSpPr>
        <p:spPr>
          <a:xfrm>
            <a:off x="9412448" y="4373992"/>
            <a:ext cx="0" cy="825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21B0ADE-CB2D-5F39-D743-CFCDEF738085}"/>
              </a:ext>
            </a:extLst>
          </p:cNvPr>
          <p:cNvCxnSpPr>
            <a:cxnSpLocks/>
          </p:cNvCxnSpPr>
          <p:nvPr/>
        </p:nvCxnSpPr>
        <p:spPr>
          <a:xfrm>
            <a:off x="11097962" y="4373992"/>
            <a:ext cx="0" cy="825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9414ACF5-97D3-7926-FAAE-D06F818DF4AF}"/>
              </a:ext>
            </a:extLst>
          </p:cNvPr>
          <p:cNvSpPr/>
          <p:nvPr/>
        </p:nvSpPr>
        <p:spPr>
          <a:xfrm>
            <a:off x="9637462" y="3556555"/>
            <a:ext cx="806450" cy="8318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15.6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D39FB9F-A272-C205-AD9A-0C82DB6480CA}"/>
              </a:ext>
            </a:extLst>
          </p:cNvPr>
          <p:cNvSpPr/>
          <p:nvPr/>
        </p:nvSpPr>
        <p:spPr>
          <a:xfrm>
            <a:off x="8333356" y="1985225"/>
            <a:ext cx="806450" cy="24031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45.1</a:t>
            </a: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C3394F75-B23E-D9A2-973F-343D4ADD47A2}"/>
              </a:ext>
            </a:extLst>
          </p:cNvPr>
          <p:cNvSpPr/>
          <p:nvPr/>
        </p:nvSpPr>
        <p:spPr>
          <a:xfrm>
            <a:off x="7688012" y="1868917"/>
            <a:ext cx="3409950" cy="2508250"/>
          </a:xfrm>
          <a:custGeom>
            <a:avLst/>
            <a:gdLst>
              <a:gd name="csX0" fmla="*/ 3409950 w 3409950"/>
              <a:gd name="csY0" fmla="*/ 2508250 h 2508250"/>
              <a:gd name="csX1" fmla="*/ 0 w 3409950"/>
              <a:gd name="csY1" fmla="*/ 2508250 h 2508250"/>
              <a:gd name="csX2" fmla="*/ 0 w 3409950"/>
              <a:gd name="csY2" fmla="*/ 0 h 2508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3409950" h="2508250">
                <a:moveTo>
                  <a:pt x="3409950" y="2508250"/>
                </a:moveTo>
                <a:lnTo>
                  <a:pt x="0" y="250825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8A91BC-1941-0104-BDCF-A1B64C6D3D64}"/>
              </a:ext>
            </a:extLst>
          </p:cNvPr>
          <p:cNvSpPr txBox="1"/>
          <p:nvPr/>
        </p:nvSpPr>
        <p:spPr bwMode="auto">
          <a:xfrm rot="16200000">
            <a:off x="6379353" y="3022642"/>
            <a:ext cx="160057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Percentage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4D7D6FC-A22F-BD83-7701-61F67E87FA66}"/>
              </a:ext>
            </a:extLst>
          </p:cNvPr>
          <p:cNvSpPr txBox="1"/>
          <p:nvPr/>
        </p:nvSpPr>
        <p:spPr bwMode="auto">
          <a:xfrm>
            <a:off x="7330119" y="4234404"/>
            <a:ext cx="3339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7A0DA7D-5442-D5DD-7FC6-9BBE0A64CCAA}"/>
              </a:ext>
            </a:extLst>
          </p:cNvPr>
          <p:cNvSpPr txBox="1"/>
          <p:nvPr/>
        </p:nvSpPr>
        <p:spPr bwMode="auto">
          <a:xfrm>
            <a:off x="7330119" y="3726183"/>
            <a:ext cx="3339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06E0881-158F-20D7-FE7D-6931760BB4F7}"/>
              </a:ext>
            </a:extLst>
          </p:cNvPr>
          <p:cNvSpPr txBox="1"/>
          <p:nvPr/>
        </p:nvSpPr>
        <p:spPr bwMode="auto">
          <a:xfrm>
            <a:off x="7330119" y="3982970"/>
            <a:ext cx="3339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D412A21-835C-BB68-A47B-6E835D8C53BA}"/>
              </a:ext>
            </a:extLst>
          </p:cNvPr>
          <p:cNvSpPr txBox="1"/>
          <p:nvPr/>
        </p:nvSpPr>
        <p:spPr bwMode="auto">
          <a:xfrm>
            <a:off x="7330119" y="3474749"/>
            <a:ext cx="3339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F956D19-A9FE-FFEE-19F9-DA82EC20B547}"/>
              </a:ext>
            </a:extLst>
          </p:cNvPr>
          <p:cNvSpPr txBox="1"/>
          <p:nvPr/>
        </p:nvSpPr>
        <p:spPr bwMode="auto">
          <a:xfrm>
            <a:off x="7296725" y="3184716"/>
            <a:ext cx="3673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35389BC-3AA0-C7DA-FC57-587DCC148A6A}"/>
              </a:ext>
            </a:extLst>
          </p:cNvPr>
          <p:cNvSpPr txBox="1"/>
          <p:nvPr/>
        </p:nvSpPr>
        <p:spPr bwMode="auto">
          <a:xfrm>
            <a:off x="7259992" y="2676495"/>
            <a:ext cx="4040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8FAE8CD-D5D5-9583-0963-552A5F374CFB}"/>
              </a:ext>
            </a:extLst>
          </p:cNvPr>
          <p:cNvSpPr txBox="1"/>
          <p:nvPr/>
        </p:nvSpPr>
        <p:spPr bwMode="auto">
          <a:xfrm>
            <a:off x="7296725" y="2933282"/>
            <a:ext cx="3673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593F21-A30D-D251-10AE-3B995406E840}"/>
              </a:ext>
            </a:extLst>
          </p:cNvPr>
          <p:cNvSpPr txBox="1"/>
          <p:nvPr/>
        </p:nvSpPr>
        <p:spPr bwMode="auto">
          <a:xfrm>
            <a:off x="7259992" y="2407413"/>
            <a:ext cx="4040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E5226A-347C-3448-2335-5E02AD6600A0}"/>
              </a:ext>
            </a:extLst>
          </p:cNvPr>
          <p:cNvSpPr txBox="1"/>
          <p:nvPr/>
        </p:nvSpPr>
        <p:spPr bwMode="auto">
          <a:xfrm>
            <a:off x="7259992" y="2160870"/>
            <a:ext cx="4040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40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BFE87EC-CEB2-788D-98BE-470887DB90F2}"/>
              </a:ext>
            </a:extLst>
          </p:cNvPr>
          <p:cNvSpPr txBox="1"/>
          <p:nvPr/>
        </p:nvSpPr>
        <p:spPr bwMode="auto">
          <a:xfrm>
            <a:off x="7259992" y="1885678"/>
            <a:ext cx="4040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852112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B2F6F-80A0-31FD-3A59-60E2D2D2E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OptiTROP-Lung03: PFS and OS</a:t>
            </a:r>
          </a:p>
        </p:txBody>
      </p: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A1DE9DFD-0838-14C4-3C30-E7FA09BCAAE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Fang. BMJ. 2025;389:e085680. Zhang. ASCO 2025. </a:t>
            </a:r>
            <a:r>
              <a:rPr lang="en-US" dirty="0"/>
              <a:t>Abstr</a:t>
            </a:r>
            <a:r>
              <a:rPr lang="en-US"/>
              <a:t> 8507.</a:t>
            </a:r>
          </a:p>
        </p:txBody>
      </p:sp>
      <p:graphicFrame>
        <p:nvGraphicFramePr>
          <p:cNvPr id="7" name="Group 3">
            <a:extLst>
              <a:ext uri="{FF2B5EF4-FFF2-40B4-BE49-F238E27FC236}">
                <a16:creationId xmlns:a16="http://schemas.microsoft.com/office/drawing/2014/main" id="{282D70EA-D43E-59EB-1614-6759F26310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5921471"/>
              </p:ext>
            </p:extLst>
          </p:nvPr>
        </p:nvGraphicFramePr>
        <p:xfrm>
          <a:off x="6211602" y="4517059"/>
          <a:ext cx="5759736" cy="1564425"/>
        </p:xfrm>
        <a:graphic>
          <a:graphicData uri="http://schemas.openxmlformats.org/drawingml/2006/table">
            <a:tbl>
              <a:tblPr/>
              <a:tblGrid>
                <a:gridCol w="2162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8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479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3311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(n = 91)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Docetaxel (n = 46)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OS events, n (%)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 (27.5)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21 (45.7)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OS, mo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NR (NE-NE)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NR (8.0-NE)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HR: 0.49 (95% CI: 0.27-0.88)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 </a:t>
                      </a: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= .0070</a:t>
                      </a:r>
                      <a:endParaRPr kumimoji="0" lang="it-IT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507235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12-mo OS, %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72.8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54.3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566078"/>
                  </a:ext>
                </a:extLst>
              </a:tr>
            </a:tbl>
          </a:graphicData>
        </a:graphic>
      </p:graphicFrame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46428050-43EF-91B7-D816-0A4075E560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777853"/>
              </p:ext>
            </p:extLst>
          </p:nvPr>
        </p:nvGraphicFramePr>
        <p:xfrm>
          <a:off x="228600" y="4517059"/>
          <a:ext cx="5759738" cy="1564425"/>
        </p:xfrm>
        <a:graphic>
          <a:graphicData uri="http://schemas.openxmlformats.org/drawingml/2006/table">
            <a:tbl>
              <a:tblPr/>
              <a:tblGrid>
                <a:gridCol w="2164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78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7829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3311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(n = 91)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Docetaxel (n = 46)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PFS events, n (%)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60 (65.9)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 (97.8)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PFS, mo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7.9 (6.2-9.5)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2.8 (1.5-3.8)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HR: 0.23 (95% CI: 0.15-0.36)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 </a:t>
                      </a: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&lt;.0001</a:t>
                      </a:r>
                      <a:endParaRPr kumimoji="0" lang="it-IT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507235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6-mo PFS, %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63.0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10.9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56607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073D261-11FC-CBAC-9EA4-59D55B9C4933}"/>
              </a:ext>
            </a:extLst>
          </p:cNvPr>
          <p:cNvSpPr txBox="1"/>
          <p:nvPr/>
        </p:nvSpPr>
        <p:spPr bwMode="auto">
          <a:xfrm>
            <a:off x="7995992" y="1288672"/>
            <a:ext cx="26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OS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78863A-F005-060B-27E4-5D5CFEE90CE1}"/>
              </a:ext>
            </a:extLst>
          </p:cNvPr>
          <p:cNvSpPr txBox="1"/>
          <p:nvPr/>
        </p:nvSpPr>
        <p:spPr bwMode="auto">
          <a:xfrm>
            <a:off x="1846819" y="1288672"/>
            <a:ext cx="26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PFS by Investigator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260A91-2EB9-C1FE-B142-46881BF3E6BC}"/>
              </a:ext>
            </a:extLst>
          </p:cNvPr>
          <p:cNvSpPr txBox="1"/>
          <p:nvPr/>
        </p:nvSpPr>
        <p:spPr bwMode="auto">
          <a:xfrm>
            <a:off x="6490291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91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46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474853-D958-922E-9DE8-25B1A61A520D}"/>
              </a:ext>
            </a:extLst>
          </p:cNvPr>
          <p:cNvSpPr txBox="1"/>
          <p:nvPr/>
        </p:nvSpPr>
        <p:spPr bwMode="auto">
          <a:xfrm>
            <a:off x="7332378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88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42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888BD5-9E97-BA00-751A-FB9524D2EE16}"/>
              </a:ext>
            </a:extLst>
          </p:cNvPr>
          <p:cNvSpPr txBox="1"/>
          <p:nvPr/>
        </p:nvSpPr>
        <p:spPr bwMode="auto">
          <a:xfrm>
            <a:off x="8174465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83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A9722D-48AB-6D12-DB33-70F06AC5DD10}"/>
              </a:ext>
            </a:extLst>
          </p:cNvPr>
          <p:cNvSpPr txBox="1"/>
          <p:nvPr/>
        </p:nvSpPr>
        <p:spPr bwMode="auto">
          <a:xfrm>
            <a:off x="9016552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73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C1A8A2-2302-268F-CCDD-B9B5819C99AE}"/>
              </a:ext>
            </a:extLst>
          </p:cNvPr>
          <p:cNvSpPr txBox="1"/>
          <p:nvPr/>
        </p:nvSpPr>
        <p:spPr bwMode="auto">
          <a:xfrm>
            <a:off x="9858639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39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9A0A9E4-58FE-DB59-6815-6B85D04705B6}"/>
              </a:ext>
            </a:extLst>
          </p:cNvPr>
          <p:cNvSpPr txBox="1"/>
          <p:nvPr/>
        </p:nvSpPr>
        <p:spPr bwMode="auto">
          <a:xfrm>
            <a:off x="10700726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DFE143-BFF4-7706-86E9-7897CDEDE65D}"/>
              </a:ext>
            </a:extLst>
          </p:cNvPr>
          <p:cNvSpPr txBox="1"/>
          <p:nvPr/>
        </p:nvSpPr>
        <p:spPr bwMode="auto">
          <a:xfrm>
            <a:off x="694950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91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46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3B29D0-F3A0-7664-237B-1E089FE47583}"/>
              </a:ext>
            </a:extLst>
          </p:cNvPr>
          <p:cNvSpPr txBox="1"/>
          <p:nvPr/>
        </p:nvSpPr>
        <p:spPr bwMode="auto">
          <a:xfrm>
            <a:off x="1621099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68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8A4930C-FA03-4C08-8090-E366ED630EF8}"/>
              </a:ext>
            </a:extLst>
          </p:cNvPr>
          <p:cNvSpPr txBox="1"/>
          <p:nvPr/>
        </p:nvSpPr>
        <p:spPr bwMode="auto">
          <a:xfrm>
            <a:off x="2547248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50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6D5E619-8297-AC17-0EC2-40BB2A97DA8B}"/>
              </a:ext>
            </a:extLst>
          </p:cNvPr>
          <p:cNvSpPr txBox="1"/>
          <p:nvPr/>
        </p:nvSpPr>
        <p:spPr bwMode="auto">
          <a:xfrm>
            <a:off x="3473397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B52388-FC7A-18D1-B02E-70C508B505FA}"/>
              </a:ext>
            </a:extLst>
          </p:cNvPr>
          <p:cNvSpPr txBox="1"/>
          <p:nvPr/>
        </p:nvSpPr>
        <p:spPr bwMode="auto">
          <a:xfrm>
            <a:off x="4399546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BFB60E4-FA90-E432-D323-45F8A0046AA1}"/>
              </a:ext>
            </a:extLst>
          </p:cNvPr>
          <p:cNvSpPr txBox="1"/>
          <p:nvPr/>
        </p:nvSpPr>
        <p:spPr bwMode="auto">
          <a:xfrm>
            <a:off x="5325697" y="4076520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6BE528A-B52F-3996-2411-D3FD3691C1FB}"/>
              </a:ext>
            </a:extLst>
          </p:cNvPr>
          <p:cNvSpPr txBox="1"/>
          <p:nvPr/>
        </p:nvSpPr>
        <p:spPr bwMode="auto">
          <a:xfrm>
            <a:off x="11542814" y="4082524"/>
            <a:ext cx="4566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1AF0C4-966D-BDC9-9739-B390EBF12C14}"/>
              </a:ext>
            </a:extLst>
          </p:cNvPr>
          <p:cNvSpPr txBox="1"/>
          <p:nvPr/>
        </p:nvSpPr>
        <p:spPr bwMode="auto">
          <a:xfrm>
            <a:off x="5611316" y="4076520"/>
            <a:ext cx="106693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Sac-TMT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Docetaxel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FB91781-3ADC-4594-F2CF-E328FBDFDED9}"/>
              </a:ext>
            </a:extLst>
          </p:cNvPr>
          <p:cNvSpPr txBox="1"/>
          <p:nvPr/>
        </p:nvSpPr>
        <p:spPr bwMode="auto">
          <a:xfrm rot="16200000">
            <a:off x="5041285" y="2598314"/>
            <a:ext cx="2254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OS (%)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A8A47BC-F74E-8827-2AF3-FD0D11C02CD6}"/>
              </a:ext>
            </a:extLst>
          </p:cNvPr>
          <p:cNvSpPr txBox="1"/>
          <p:nvPr/>
        </p:nvSpPr>
        <p:spPr bwMode="auto">
          <a:xfrm>
            <a:off x="8125129" y="3818203"/>
            <a:ext cx="2254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98CCA73-5BE1-185A-3384-7389697DA41A}"/>
              </a:ext>
            </a:extLst>
          </p:cNvPr>
          <p:cNvSpPr txBox="1"/>
          <p:nvPr/>
        </p:nvSpPr>
        <p:spPr bwMode="auto">
          <a:xfrm rot="16200000">
            <a:off x="-699283" y="2667883"/>
            <a:ext cx="2254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PFS (%)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CDEBDF-B155-C56A-E2A7-D1B4F289934D}"/>
              </a:ext>
            </a:extLst>
          </p:cNvPr>
          <p:cNvSpPr txBox="1"/>
          <p:nvPr/>
        </p:nvSpPr>
        <p:spPr bwMode="auto">
          <a:xfrm>
            <a:off x="2139638" y="3840599"/>
            <a:ext cx="2254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4E2AF-2134-7BC8-EDA0-A7E3CB0E3175}"/>
              </a:ext>
            </a:extLst>
          </p:cNvPr>
          <p:cNvSpPr txBox="1"/>
          <p:nvPr/>
        </p:nvSpPr>
        <p:spPr>
          <a:xfrm>
            <a:off x="5714503" y="3909494"/>
            <a:ext cx="152614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Patients at Risk, 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A9D7F4-0649-4A76-CA70-7D6DE3A73CA3}"/>
              </a:ext>
            </a:extLst>
          </p:cNvPr>
          <p:cNvSpPr txBox="1"/>
          <p:nvPr/>
        </p:nvSpPr>
        <p:spPr bwMode="auto">
          <a:xfrm>
            <a:off x="55691" y="4076520"/>
            <a:ext cx="8607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Sac-TMT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Docetaxel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0E7E93-08A7-A086-8D39-56B7AA88C1E4}"/>
              </a:ext>
            </a:extLst>
          </p:cNvPr>
          <p:cNvSpPr txBox="1"/>
          <p:nvPr/>
        </p:nvSpPr>
        <p:spPr>
          <a:xfrm>
            <a:off x="45291" y="3909494"/>
            <a:ext cx="152614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Patients at Risk, n</a:t>
            </a:r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2A96F2A3-4236-E605-E902-BC660877D870}"/>
              </a:ext>
            </a:extLst>
          </p:cNvPr>
          <p:cNvSpPr/>
          <p:nvPr/>
        </p:nvSpPr>
        <p:spPr>
          <a:xfrm>
            <a:off x="887176" y="1996225"/>
            <a:ext cx="4741454" cy="1678547"/>
          </a:xfrm>
          <a:custGeom>
            <a:avLst/>
            <a:gdLst>
              <a:gd name="csX0" fmla="*/ 0 w 4816699"/>
              <a:gd name="csY0" fmla="*/ 0 h 1678547"/>
              <a:gd name="csX1" fmla="*/ 0 w 4816699"/>
              <a:gd name="csY1" fmla="*/ 1678547 h 1678547"/>
              <a:gd name="csX2" fmla="*/ 4816699 w 4816699"/>
              <a:gd name="csY2" fmla="*/ 1678547 h 167854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16699" h="1678547">
                <a:moveTo>
                  <a:pt x="0" y="0"/>
                </a:moveTo>
                <a:lnTo>
                  <a:pt x="0" y="1678547"/>
                </a:lnTo>
                <a:lnTo>
                  <a:pt x="4816699" y="1678547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6A80377-79DB-6E66-1199-7EEA5422EBF9}"/>
              </a:ext>
            </a:extLst>
          </p:cNvPr>
          <p:cNvCxnSpPr>
            <a:cxnSpLocks/>
          </p:cNvCxnSpPr>
          <p:nvPr/>
        </p:nvCxnSpPr>
        <p:spPr>
          <a:xfrm>
            <a:off x="817999" y="200257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1BF0B98-0ECA-09FF-1234-3A6EB9E45D27}"/>
              </a:ext>
            </a:extLst>
          </p:cNvPr>
          <p:cNvCxnSpPr>
            <a:cxnSpLocks/>
          </p:cNvCxnSpPr>
          <p:nvPr/>
        </p:nvCxnSpPr>
        <p:spPr>
          <a:xfrm>
            <a:off x="817999" y="233785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7F40873-7DB7-22ED-5991-41AC978CAA5C}"/>
              </a:ext>
            </a:extLst>
          </p:cNvPr>
          <p:cNvCxnSpPr>
            <a:cxnSpLocks/>
          </p:cNvCxnSpPr>
          <p:nvPr/>
        </p:nvCxnSpPr>
        <p:spPr>
          <a:xfrm>
            <a:off x="817999" y="267313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BE18660-FDAB-446B-7795-1B303174C2BE}"/>
              </a:ext>
            </a:extLst>
          </p:cNvPr>
          <p:cNvCxnSpPr>
            <a:cxnSpLocks/>
          </p:cNvCxnSpPr>
          <p:nvPr/>
        </p:nvCxnSpPr>
        <p:spPr>
          <a:xfrm>
            <a:off x="817999" y="300841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D3DAC9F-0C5F-D2EA-F147-FE1F1F298790}"/>
              </a:ext>
            </a:extLst>
          </p:cNvPr>
          <p:cNvCxnSpPr>
            <a:cxnSpLocks/>
          </p:cNvCxnSpPr>
          <p:nvPr/>
        </p:nvCxnSpPr>
        <p:spPr>
          <a:xfrm>
            <a:off x="817999" y="334369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BBFBF7D-4BF9-CDDE-DA9F-D4037CA5D509}"/>
              </a:ext>
            </a:extLst>
          </p:cNvPr>
          <p:cNvCxnSpPr>
            <a:cxnSpLocks/>
          </p:cNvCxnSpPr>
          <p:nvPr/>
        </p:nvCxnSpPr>
        <p:spPr>
          <a:xfrm>
            <a:off x="817999" y="3678975"/>
            <a:ext cx="6917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9DF1BA2-93D6-9005-4955-6B0B11DE7836}"/>
              </a:ext>
            </a:extLst>
          </p:cNvPr>
          <p:cNvGrpSpPr/>
          <p:nvPr/>
        </p:nvGrpSpPr>
        <p:grpSpPr>
          <a:xfrm>
            <a:off x="377325" y="1863965"/>
            <a:ext cx="527477" cy="1984754"/>
            <a:chOff x="256560" y="1863965"/>
            <a:chExt cx="527477" cy="1984754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F6606CC-93A8-398F-9B8D-524A379280C4}"/>
                </a:ext>
              </a:extLst>
            </p:cNvPr>
            <p:cNvSpPr txBox="1"/>
            <p:nvPr/>
          </p:nvSpPr>
          <p:spPr bwMode="auto">
            <a:xfrm>
              <a:off x="256560" y="186396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100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3D63454-5C0A-DD05-2D04-2B2547F747EC}"/>
                </a:ext>
              </a:extLst>
            </p:cNvPr>
            <p:cNvSpPr txBox="1"/>
            <p:nvPr/>
          </p:nvSpPr>
          <p:spPr bwMode="auto">
            <a:xfrm>
              <a:off x="256560" y="2199360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80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FE745BD-F22B-1F1A-D5F2-8A2502B2F7E9}"/>
                </a:ext>
              </a:extLst>
            </p:cNvPr>
            <p:cNvSpPr txBox="1"/>
            <p:nvPr/>
          </p:nvSpPr>
          <p:spPr bwMode="auto">
            <a:xfrm>
              <a:off x="256560" y="253475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60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796E7F8-0599-14A9-A031-A25961B11577}"/>
                </a:ext>
              </a:extLst>
            </p:cNvPr>
            <p:cNvSpPr txBox="1"/>
            <p:nvPr/>
          </p:nvSpPr>
          <p:spPr bwMode="auto">
            <a:xfrm>
              <a:off x="256560" y="2870150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40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45754FF-A2A3-B849-E885-A1D01B823D03}"/>
                </a:ext>
              </a:extLst>
            </p:cNvPr>
            <p:cNvSpPr txBox="1"/>
            <p:nvPr/>
          </p:nvSpPr>
          <p:spPr bwMode="auto">
            <a:xfrm>
              <a:off x="256560" y="320554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20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FDDC7F1-BF06-79AD-E5F0-0A47F8A3BD2C}"/>
                </a:ext>
              </a:extLst>
            </p:cNvPr>
            <p:cNvSpPr txBox="1"/>
            <p:nvPr/>
          </p:nvSpPr>
          <p:spPr bwMode="auto">
            <a:xfrm>
              <a:off x="256560" y="3540942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0</a:t>
              </a:r>
            </a:p>
          </p:txBody>
        </p:sp>
      </p:grp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7CE31935-4E40-451A-5B6B-A932E1BF8E1D}"/>
              </a:ext>
            </a:extLst>
          </p:cNvPr>
          <p:cNvCxnSpPr>
            <a:cxnSpLocks/>
          </p:cNvCxnSpPr>
          <p:nvPr/>
        </p:nvCxnSpPr>
        <p:spPr>
          <a:xfrm>
            <a:off x="890351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D682A1A-9C47-CEDB-79B4-C560FF3A66D1}"/>
              </a:ext>
            </a:extLst>
          </p:cNvPr>
          <p:cNvCxnSpPr>
            <a:cxnSpLocks/>
          </p:cNvCxnSpPr>
          <p:nvPr/>
        </p:nvCxnSpPr>
        <p:spPr>
          <a:xfrm>
            <a:off x="1826050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0C25D84A-2DC1-6798-E09C-3BAB42D2FBF6}"/>
              </a:ext>
            </a:extLst>
          </p:cNvPr>
          <p:cNvCxnSpPr>
            <a:cxnSpLocks/>
          </p:cNvCxnSpPr>
          <p:nvPr/>
        </p:nvCxnSpPr>
        <p:spPr>
          <a:xfrm>
            <a:off x="2761749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EC93893-EB17-3C79-A404-5878E1B2936E}"/>
              </a:ext>
            </a:extLst>
          </p:cNvPr>
          <p:cNvCxnSpPr>
            <a:cxnSpLocks/>
          </p:cNvCxnSpPr>
          <p:nvPr/>
        </p:nvCxnSpPr>
        <p:spPr>
          <a:xfrm>
            <a:off x="3697448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4357951-FA54-0993-7E52-883BA926E6E1}"/>
              </a:ext>
            </a:extLst>
          </p:cNvPr>
          <p:cNvCxnSpPr>
            <a:cxnSpLocks/>
          </p:cNvCxnSpPr>
          <p:nvPr/>
        </p:nvCxnSpPr>
        <p:spPr>
          <a:xfrm>
            <a:off x="4633147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1F62EDDD-5DC3-5E6C-5098-EA8D8273B0B2}"/>
              </a:ext>
            </a:extLst>
          </p:cNvPr>
          <p:cNvCxnSpPr>
            <a:cxnSpLocks/>
          </p:cNvCxnSpPr>
          <p:nvPr/>
        </p:nvCxnSpPr>
        <p:spPr>
          <a:xfrm>
            <a:off x="5568848" y="3676725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879F979E-8D1A-E945-66DA-13F45ECD29F9}"/>
              </a:ext>
            </a:extLst>
          </p:cNvPr>
          <p:cNvSpPr txBox="1"/>
          <p:nvPr/>
        </p:nvSpPr>
        <p:spPr bwMode="auto">
          <a:xfrm>
            <a:off x="751055" y="3681122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6ABF1A8-6FA2-9DB8-30D8-252D50A05AC6}"/>
              </a:ext>
            </a:extLst>
          </p:cNvPr>
          <p:cNvSpPr txBox="1"/>
          <p:nvPr/>
        </p:nvSpPr>
        <p:spPr bwMode="auto">
          <a:xfrm>
            <a:off x="1683943" y="3681122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3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4A87A55-B764-EF52-E728-3BA40FD46E84}"/>
              </a:ext>
            </a:extLst>
          </p:cNvPr>
          <p:cNvSpPr txBox="1"/>
          <p:nvPr/>
        </p:nvSpPr>
        <p:spPr bwMode="auto">
          <a:xfrm>
            <a:off x="2623038" y="3681122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6F83E87-07A3-74FF-FADD-436B5250090A}"/>
              </a:ext>
            </a:extLst>
          </p:cNvPr>
          <p:cNvSpPr txBox="1"/>
          <p:nvPr/>
        </p:nvSpPr>
        <p:spPr bwMode="auto">
          <a:xfrm>
            <a:off x="3555926" y="3681122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E999D33-43B0-2D98-15F8-75B8ADC58182}"/>
              </a:ext>
            </a:extLst>
          </p:cNvPr>
          <p:cNvSpPr txBox="1"/>
          <p:nvPr/>
        </p:nvSpPr>
        <p:spPr bwMode="auto">
          <a:xfrm>
            <a:off x="4448626" y="3681122"/>
            <a:ext cx="3737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12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268400D-9596-07F0-598E-B46E97D922A1}"/>
              </a:ext>
            </a:extLst>
          </p:cNvPr>
          <p:cNvSpPr txBox="1"/>
          <p:nvPr/>
        </p:nvSpPr>
        <p:spPr bwMode="auto">
          <a:xfrm>
            <a:off x="5381514" y="3681122"/>
            <a:ext cx="3737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15</a:t>
            </a:r>
          </a:p>
        </p:txBody>
      </p:sp>
      <p:sp>
        <p:nvSpPr>
          <p:cNvPr id="84" name="Freeform 83">
            <a:extLst>
              <a:ext uri="{FF2B5EF4-FFF2-40B4-BE49-F238E27FC236}">
                <a16:creationId xmlns:a16="http://schemas.microsoft.com/office/drawing/2014/main" id="{F1CD56A6-BE3F-B88B-F4FB-3E528851AF91}"/>
              </a:ext>
            </a:extLst>
          </p:cNvPr>
          <p:cNvSpPr/>
          <p:nvPr/>
        </p:nvSpPr>
        <p:spPr>
          <a:xfrm>
            <a:off x="6634387" y="1996225"/>
            <a:ext cx="5277321" cy="1678547"/>
          </a:xfrm>
          <a:custGeom>
            <a:avLst/>
            <a:gdLst>
              <a:gd name="csX0" fmla="*/ 0 w 4816699"/>
              <a:gd name="csY0" fmla="*/ 0 h 1678547"/>
              <a:gd name="csX1" fmla="*/ 0 w 4816699"/>
              <a:gd name="csY1" fmla="*/ 1678547 h 1678547"/>
              <a:gd name="csX2" fmla="*/ 4816699 w 4816699"/>
              <a:gd name="csY2" fmla="*/ 1678547 h 167854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16699" h="1678547">
                <a:moveTo>
                  <a:pt x="0" y="0"/>
                </a:moveTo>
                <a:lnTo>
                  <a:pt x="0" y="1678547"/>
                </a:lnTo>
                <a:lnTo>
                  <a:pt x="4816699" y="1678547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15B8494E-ED65-B0E7-71A5-09D90F82BB3F}"/>
              </a:ext>
            </a:extLst>
          </p:cNvPr>
          <p:cNvCxnSpPr>
            <a:cxnSpLocks/>
          </p:cNvCxnSpPr>
          <p:nvPr/>
        </p:nvCxnSpPr>
        <p:spPr>
          <a:xfrm>
            <a:off x="6565211" y="200257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FF7A2EF2-43CC-B956-0870-2B79A853344C}"/>
              </a:ext>
            </a:extLst>
          </p:cNvPr>
          <p:cNvCxnSpPr>
            <a:cxnSpLocks/>
          </p:cNvCxnSpPr>
          <p:nvPr/>
        </p:nvCxnSpPr>
        <p:spPr>
          <a:xfrm>
            <a:off x="6565211" y="233785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A98E9C94-9F3B-37FB-93A0-B459E60DA84D}"/>
              </a:ext>
            </a:extLst>
          </p:cNvPr>
          <p:cNvCxnSpPr>
            <a:cxnSpLocks/>
          </p:cNvCxnSpPr>
          <p:nvPr/>
        </p:nvCxnSpPr>
        <p:spPr>
          <a:xfrm>
            <a:off x="6565211" y="267313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01D0846-FD29-D867-F1CB-DEB3A73A35B4}"/>
              </a:ext>
            </a:extLst>
          </p:cNvPr>
          <p:cNvCxnSpPr>
            <a:cxnSpLocks/>
          </p:cNvCxnSpPr>
          <p:nvPr/>
        </p:nvCxnSpPr>
        <p:spPr>
          <a:xfrm>
            <a:off x="6565211" y="300841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1A8F8D8-270F-15ED-8E66-4F07AD1BC2C5}"/>
              </a:ext>
            </a:extLst>
          </p:cNvPr>
          <p:cNvCxnSpPr>
            <a:cxnSpLocks/>
          </p:cNvCxnSpPr>
          <p:nvPr/>
        </p:nvCxnSpPr>
        <p:spPr>
          <a:xfrm>
            <a:off x="6565211" y="3343695"/>
            <a:ext cx="6917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94351B3B-5979-D0F9-E0DD-5ED33EA8DBED}"/>
              </a:ext>
            </a:extLst>
          </p:cNvPr>
          <p:cNvCxnSpPr>
            <a:cxnSpLocks/>
          </p:cNvCxnSpPr>
          <p:nvPr/>
        </p:nvCxnSpPr>
        <p:spPr>
          <a:xfrm>
            <a:off x="6565211" y="3678975"/>
            <a:ext cx="6917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3FC5D17-4015-ADAC-9C3C-9C70302A6EA4}"/>
              </a:ext>
            </a:extLst>
          </p:cNvPr>
          <p:cNvGrpSpPr/>
          <p:nvPr/>
        </p:nvGrpSpPr>
        <p:grpSpPr>
          <a:xfrm>
            <a:off x="6124537" y="1863965"/>
            <a:ext cx="527477" cy="1984754"/>
            <a:chOff x="256560" y="1863965"/>
            <a:chExt cx="527477" cy="1984754"/>
          </a:xfrm>
        </p:grpSpPr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4E942663-F30D-695E-8479-68CE2A9D249A}"/>
                </a:ext>
              </a:extLst>
            </p:cNvPr>
            <p:cNvSpPr txBox="1"/>
            <p:nvPr/>
          </p:nvSpPr>
          <p:spPr bwMode="auto">
            <a:xfrm>
              <a:off x="256560" y="186396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100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7BB2AD0E-C55B-0985-8EF9-5574EABC7023}"/>
                </a:ext>
              </a:extLst>
            </p:cNvPr>
            <p:cNvSpPr txBox="1"/>
            <p:nvPr/>
          </p:nvSpPr>
          <p:spPr bwMode="auto">
            <a:xfrm>
              <a:off x="256560" y="2199360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80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9FF104E2-4E6D-0C4A-6309-1588C2A32A18}"/>
                </a:ext>
              </a:extLst>
            </p:cNvPr>
            <p:cNvSpPr txBox="1"/>
            <p:nvPr/>
          </p:nvSpPr>
          <p:spPr bwMode="auto">
            <a:xfrm>
              <a:off x="256560" y="253475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60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8DD0C1D0-03C6-C111-8069-C5581B6EF5D3}"/>
                </a:ext>
              </a:extLst>
            </p:cNvPr>
            <p:cNvSpPr txBox="1"/>
            <p:nvPr/>
          </p:nvSpPr>
          <p:spPr bwMode="auto">
            <a:xfrm>
              <a:off x="256560" y="2870150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40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2943FB4B-A72A-B063-4A70-7CDE7CFF4999}"/>
                </a:ext>
              </a:extLst>
            </p:cNvPr>
            <p:cNvSpPr txBox="1"/>
            <p:nvPr/>
          </p:nvSpPr>
          <p:spPr bwMode="auto">
            <a:xfrm>
              <a:off x="256560" y="3205545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20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7813847C-FE0C-C877-71B3-8B9C703F4AD9}"/>
                </a:ext>
              </a:extLst>
            </p:cNvPr>
            <p:cNvSpPr txBox="1"/>
            <p:nvPr/>
          </p:nvSpPr>
          <p:spPr bwMode="auto">
            <a:xfrm>
              <a:off x="256560" y="3540942"/>
              <a:ext cx="5274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 Medium" panose="00000600000000000000" pitchFamily="2" charset="0"/>
                  <a:ea typeface="+mn-ea"/>
                  <a:cs typeface="Poppins Medium" panose="00000600000000000000" pitchFamily="2" charset="0"/>
                </a:rPr>
                <a:t>0</a:t>
              </a:r>
            </a:p>
          </p:txBody>
        </p:sp>
      </p:grp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35075BFD-27B7-EF69-3050-875E5FD56268}"/>
              </a:ext>
            </a:extLst>
          </p:cNvPr>
          <p:cNvCxnSpPr>
            <a:cxnSpLocks/>
          </p:cNvCxnSpPr>
          <p:nvPr/>
        </p:nvCxnSpPr>
        <p:spPr>
          <a:xfrm>
            <a:off x="6637563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8087CDE0-E5CB-A9BC-E02E-76A9A4E523B2}"/>
              </a:ext>
            </a:extLst>
          </p:cNvPr>
          <p:cNvCxnSpPr>
            <a:cxnSpLocks/>
          </p:cNvCxnSpPr>
          <p:nvPr/>
        </p:nvCxnSpPr>
        <p:spPr>
          <a:xfrm>
            <a:off x="7488977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B510BA16-77B3-6B1E-DB6C-400E93BA5D66}"/>
              </a:ext>
            </a:extLst>
          </p:cNvPr>
          <p:cNvCxnSpPr>
            <a:cxnSpLocks/>
          </p:cNvCxnSpPr>
          <p:nvPr/>
        </p:nvCxnSpPr>
        <p:spPr>
          <a:xfrm>
            <a:off x="8340391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9F271F3E-B041-3E8F-AA2B-323A5D909F4D}"/>
              </a:ext>
            </a:extLst>
          </p:cNvPr>
          <p:cNvCxnSpPr>
            <a:cxnSpLocks/>
          </p:cNvCxnSpPr>
          <p:nvPr/>
        </p:nvCxnSpPr>
        <p:spPr>
          <a:xfrm>
            <a:off x="9191805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FD29F46A-864E-506A-3856-4F182951D1D7}"/>
              </a:ext>
            </a:extLst>
          </p:cNvPr>
          <p:cNvCxnSpPr>
            <a:cxnSpLocks/>
          </p:cNvCxnSpPr>
          <p:nvPr/>
        </p:nvCxnSpPr>
        <p:spPr>
          <a:xfrm>
            <a:off x="10043219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E54792D7-2508-C439-ECFA-C3F3191AD712}"/>
              </a:ext>
            </a:extLst>
          </p:cNvPr>
          <p:cNvCxnSpPr>
            <a:cxnSpLocks/>
          </p:cNvCxnSpPr>
          <p:nvPr/>
        </p:nvCxnSpPr>
        <p:spPr>
          <a:xfrm>
            <a:off x="10894633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46356BB-A391-1AA7-F4DA-03676AA1B5D7}"/>
              </a:ext>
            </a:extLst>
          </p:cNvPr>
          <p:cNvCxnSpPr>
            <a:cxnSpLocks/>
          </p:cNvCxnSpPr>
          <p:nvPr/>
        </p:nvCxnSpPr>
        <p:spPr>
          <a:xfrm>
            <a:off x="11746045" y="3674772"/>
            <a:ext cx="0" cy="6800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58D04A68-98BA-2474-4C8D-727E64FC54A2}"/>
              </a:ext>
            </a:extLst>
          </p:cNvPr>
          <p:cNvSpPr txBox="1"/>
          <p:nvPr/>
        </p:nvSpPr>
        <p:spPr bwMode="auto">
          <a:xfrm>
            <a:off x="6494976" y="3680409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0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00015FE-DC6C-789C-0036-15DF675633E9}"/>
              </a:ext>
            </a:extLst>
          </p:cNvPr>
          <p:cNvSpPr txBox="1"/>
          <p:nvPr/>
        </p:nvSpPr>
        <p:spPr bwMode="auto">
          <a:xfrm>
            <a:off x="7299403" y="3680409"/>
            <a:ext cx="3737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3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6CDFCA8B-9990-EA2B-476F-1FE0A61799DE}"/>
              </a:ext>
            </a:extLst>
          </p:cNvPr>
          <p:cNvSpPr txBox="1"/>
          <p:nvPr/>
        </p:nvSpPr>
        <p:spPr bwMode="auto">
          <a:xfrm>
            <a:off x="8157561" y="3680409"/>
            <a:ext cx="3737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6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A1EF0CC7-667C-3D31-F73F-8D45CC21185F}"/>
              </a:ext>
            </a:extLst>
          </p:cNvPr>
          <p:cNvSpPr txBox="1"/>
          <p:nvPr/>
        </p:nvSpPr>
        <p:spPr bwMode="auto">
          <a:xfrm>
            <a:off x="9053304" y="3678299"/>
            <a:ext cx="2808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DB6454C9-7644-68A4-60A8-92EDCFA8CA98}"/>
              </a:ext>
            </a:extLst>
          </p:cNvPr>
          <p:cNvSpPr txBox="1"/>
          <p:nvPr/>
        </p:nvSpPr>
        <p:spPr bwMode="auto">
          <a:xfrm>
            <a:off x="9857731" y="3678299"/>
            <a:ext cx="3737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12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11FFD1C4-DFF7-3A75-94CB-3AD22163B90F}"/>
              </a:ext>
            </a:extLst>
          </p:cNvPr>
          <p:cNvSpPr txBox="1"/>
          <p:nvPr/>
        </p:nvSpPr>
        <p:spPr bwMode="auto">
          <a:xfrm>
            <a:off x="10715889" y="3678299"/>
            <a:ext cx="3737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15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1B030A9A-872D-C5DF-A5CE-C9F37DB331D9}"/>
              </a:ext>
            </a:extLst>
          </p:cNvPr>
          <p:cNvSpPr txBox="1"/>
          <p:nvPr/>
        </p:nvSpPr>
        <p:spPr bwMode="auto">
          <a:xfrm>
            <a:off x="11563657" y="3685334"/>
            <a:ext cx="3737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18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930F63C2-8354-01EF-E931-89F84C3963F5}"/>
              </a:ext>
            </a:extLst>
          </p:cNvPr>
          <p:cNvSpPr txBox="1"/>
          <p:nvPr/>
        </p:nvSpPr>
        <p:spPr bwMode="auto">
          <a:xfrm>
            <a:off x="2215717" y="2856026"/>
            <a:ext cx="14899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mPFS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: 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7.9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mo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Poppins Medium" panose="00000600000000000000" pitchFamily="2" charset="0"/>
              <a:ea typeface="+mn-ea"/>
              <a:cs typeface="Poppins Medium" panose="00000600000000000000" pitchFamily="2" charset="0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C9FD51F2-58D8-514C-B3D3-DEEA5E74D859}"/>
              </a:ext>
            </a:extLst>
          </p:cNvPr>
          <p:cNvSpPr txBox="1"/>
          <p:nvPr/>
        </p:nvSpPr>
        <p:spPr bwMode="auto">
          <a:xfrm>
            <a:off x="636925" y="2856026"/>
            <a:ext cx="14899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mPFS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: 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2.8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mo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Poppins Medium" panose="00000600000000000000" pitchFamily="2" charset="0"/>
              <a:ea typeface="+mn-ea"/>
              <a:cs typeface="Poppins Medium" panose="00000600000000000000" pitchFamily="2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52A7EBD3-6163-2EE2-34A3-787B84F71219}"/>
              </a:ext>
            </a:extLst>
          </p:cNvPr>
          <p:cNvSpPr txBox="1"/>
          <p:nvPr/>
        </p:nvSpPr>
        <p:spPr bwMode="auto">
          <a:xfrm>
            <a:off x="2567919" y="1830596"/>
            <a:ext cx="36519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Sac-TMT      Docetaxel   +Censored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6937F3AC-A3E3-135C-0635-9BE59CB4ADCB}"/>
              </a:ext>
            </a:extLst>
          </p:cNvPr>
          <p:cNvCxnSpPr>
            <a:cxnSpLocks/>
          </p:cNvCxnSpPr>
          <p:nvPr/>
        </p:nvCxnSpPr>
        <p:spPr>
          <a:xfrm>
            <a:off x="2457283" y="1984484"/>
            <a:ext cx="16941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4DEA144C-AF57-D99D-B489-C5BB1D97210C}"/>
              </a:ext>
            </a:extLst>
          </p:cNvPr>
          <p:cNvCxnSpPr>
            <a:cxnSpLocks/>
          </p:cNvCxnSpPr>
          <p:nvPr/>
        </p:nvCxnSpPr>
        <p:spPr>
          <a:xfrm>
            <a:off x="3521142" y="1984484"/>
            <a:ext cx="169419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4" name="Graphic 123">
            <a:extLst>
              <a:ext uri="{FF2B5EF4-FFF2-40B4-BE49-F238E27FC236}">
                <a16:creationId xmlns:a16="http://schemas.microsoft.com/office/drawing/2014/main" id="{5BA2B630-5823-0E05-E2BD-267C1619C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7146" y="1972639"/>
            <a:ext cx="3738365" cy="1691565"/>
          </a:xfrm>
          <a:prstGeom prst="rect">
            <a:avLst/>
          </a:prstGeom>
        </p:spPr>
      </p:pic>
      <p:sp>
        <p:nvSpPr>
          <p:cNvPr id="125" name="TextBox 124">
            <a:extLst>
              <a:ext uri="{FF2B5EF4-FFF2-40B4-BE49-F238E27FC236}">
                <a16:creationId xmlns:a16="http://schemas.microsoft.com/office/drawing/2014/main" id="{C7454DAA-56B8-0A85-023D-42121161E711}"/>
              </a:ext>
            </a:extLst>
          </p:cNvPr>
          <p:cNvSpPr txBox="1"/>
          <p:nvPr/>
        </p:nvSpPr>
        <p:spPr>
          <a:xfrm>
            <a:off x="4518039" y="3545460"/>
            <a:ext cx="165295" cy="181341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</a:p>
        </p:txBody>
      </p: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BC372FEF-FC86-E08E-3C86-DE68C05CBBBE}"/>
              </a:ext>
            </a:extLst>
          </p:cNvPr>
          <p:cNvGrpSpPr/>
          <p:nvPr/>
        </p:nvGrpSpPr>
        <p:grpSpPr>
          <a:xfrm>
            <a:off x="863585" y="1902380"/>
            <a:ext cx="3673300" cy="1458081"/>
            <a:chOff x="742820" y="1902380"/>
            <a:chExt cx="3673300" cy="1458081"/>
          </a:xfrm>
        </p:grpSpPr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3447566E-1C7B-DAC3-1C32-6D4E504E46EE}"/>
                </a:ext>
              </a:extLst>
            </p:cNvPr>
            <p:cNvSpPr txBox="1"/>
            <p:nvPr/>
          </p:nvSpPr>
          <p:spPr>
            <a:xfrm>
              <a:off x="4250825" y="3179120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CBBE49D6-AEBA-2B14-DA5C-1EB1D41D776F}"/>
                </a:ext>
              </a:extLst>
            </p:cNvPr>
            <p:cNvSpPr txBox="1"/>
            <p:nvPr/>
          </p:nvSpPr>
          <p:spPr>
            <a:xfrm>
              <a:off x="4057428" y="3014765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FB08B912-28CF-1043-CA13-311A71B391C4}"/>
                </a:ext>
              </a:extLst>
            </p:cNvPr>
            <p:cNvSpPr txBox="1"/>
            <p:nvPr/>
          </p:nvSpPr>
          <p:spPr>
            <a:xfrm>
              <a:off x="4073303" y="3014765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E4146BE4-4B2E-E84B-40AC-A485CF18D5C2}"/>
                </a:ext>
              </a:extLst>
            </p:cNvPr>
            <p:cNvSpPr txBox="1"/>
            <p:nvPr/>
          </p:nvSpPr>
          <p:spPr>
            <a:xfrm>
              <a:off x="4120928" y="3038632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6547ADFF-4AD9-B607-A88E-CFC0865F4876}"/>
                </a:ext>
              </a:extLst>
            </p:cNvPr>
            <p:cNvSpPr txBox="1"/>
            <p:nvPr/>
          </p:nvSpPr>
          <p:spPr>
            <a:xfrm>
              <a:off x="4133628" y="3038632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2311CF66-9C80-F6E2-1591-8F0D14D411FF}"/>
                </a:ext>
              </a:extLst>
            </p:cNvPr>
            <p:cNvSpPr txBox="1"/>
            <p:nvPr/>
          </p:nvSpPr>
          <p:spPr>
            <a:xfrm>
              <a:off x="4193924" y="3038632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92744991-B25D-D821-84DF-9ECAB9EF4508}"/>
                </a:ext>
              </a:extLst>
            </p:cNvPr>
            <p:cNvSpPr txBox="1"/>
            <p:nvPr/>
          </p:nvSpPr>
          <p:spPr>
            <a:xfrm>
              <a:off x="4216149" y="3038632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2AC17DA0-23BE-49FE-CB36-B22C7BE41498}"/>
                </a:ext>
              </a:extLst>
            </p:cNvPr>
            <p:cNvSpPr txBox="1"/>
            <p:nvPr/>
          </p:nvSpPr>
          <p:spPr>
            <a:xfrm>
              <a:off x="4228849" y="3038632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B797C614-B0FE-00F8-536B-6413FB2E2DAC}"/>
                </a:ext>
              </a:extLst>
            </p:cNvPr>
            <p:cNvSpPr txBox="1"/>
            <p:nvPr/>
          </p:nvSpPr>
          <p:spPr>
            <a:xfrm>
              <a:off x="4238374" y="3073557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4E87D398-30F4-48C0-AF11-7EB9853D6BEF}"/>
                </a:ext>
              </a:extLst>
            </p:cNvPr>
            <p:cNvSpPr txBox="1"/>
            <p:nvPr/>
          </p:nvSpPr>
          <p:spPr>
            <a:xfrm>
              <a:off x="4251074" y="3073557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C89D797E-075E-EC63-40E2-90FF0FB705D7}"/>
                </a:ext>
              </a:extLst>
            </p:cNvPr>
            <p:cNvSpPr txBox="1"/>
            <p:nvPr/>
          </p:nvSpPr>
          <p:spPr>
            <a:xfrm>
              <a:off x="2200024" y="2381690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2872C2CC-B287-FF26-9D61-0B40631AC6B1}"/>
                </a:ext>
              </a:extLst>
            </p:cNvPr>
            <p:cNvSpPr txBox="1"/>
            <p:nvPr/>
          </p:nvSpPr>
          <p:spPr>
            <a:xfrm>
              <a:off x="742820" y="1902380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CE2F1926-CF0F-4D8C-56E3-D9752CBFAC4F}"/>
                </a:ext>
              </a:extLst>
            </p:cNvPr>
            <p:cNvSpPr txBox="1"/>
            <p:nvPr/>
          </p:nvSpPr>
          <p:spPr>
            <a:xfrm>
              <a:off x="1130049" y="1949890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08D6E19D-D5C5-445B-7501-9216A27E56FC}"/>
                </a:ext>
              </a:extLst>
            </p:cNvPr>
            <p:cNvSpPr txBox="1"/>
            <p:nvPr/>
          </p:nvSpPr>
          <p:spPr>
            <a:xfrm>
              <a:off x="2051832" y="2317604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B87FAA2F-A235-C167-357E-76573A7A8238}"/>
                </a:ext>
              </a:extLst>
            </p:cNvPr>
            <p:cNvSpPr txBox="1"/>
            <p:nvPr/>
          </p:nvSpPr>
          <p:spPr>
            <a:xfrm>
              <a:off x="1994081" y="2317604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9C2BD563-E8E2-319F-F3DC-90E5BDA0A601}"/>
                </a:ext>
              </a:extLst>
            </p:cNvPr>
            <p:cNvSpPr txBox="1"/>
            <p:nvPr/>
          </p:nvSpPr>
          <p:spPr>
            <a:xfrm>
              <a:off x="1636661" y="2198952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FA4F57AD-7B82-1567-004C-3F9D1F6407FC}"/>
                </a:ext>
              </a:extLst>
            </p:cNvPr>
            <p:cNvSpPr txBox="1"/>
            <p:nvPr/>
          </p:nvSpPr>
          <p:spPr>
            <a:xfrm>
              <a:off x="1595297" y="2135515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59F6C0F2-B342-9B80-3FFA-C7FFB00859AD}"/>
                </a:ext>
              </a:extLst>
            </p:cNvPr>
            <p:cNvSpPr txBox="1"/>
            <p:nvPr/>
          </p:nvSpPr>
          <p:spPr>
            <a:xfrm>
              <a:off x="1616398" y="2150939"/>
              <a:ext cx="70102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</p:grpSp>
      <p:pic>
        <p:nvPicPr>
          <p:cNvPr id="146" name="Graphic 145">
            <a:extLst>
              <a:ext uri="{FF2B5EF4-FFF2-40B4-BE49-F238E27FC236}">
                <a16:creationId xmlns:a16="http://schemas.microsoft.com/office/drawing/2014/main" id="{DF2F0DCF-93D3-0FFE-55F8-FB5D9E300C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3527" y="1977880"/>
            <a:ext cx="4383300" cy="1692669"/>
          </a:xfrm>
          <a:prstGeom prst="rect">
            <a:avLst/>
          </a:prstGeom>
        </p:spPr>
      </p:pic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C1666375-1E0B-5DAB-CCDE-24FD792C1EFE}"/>
              </a:ext>
            </a:extLst>
          </p:cNvPr>
          <p:cNvCxnSpPr/>
          <p:nvPr/>
        </p:nvCxnSpPr>
        <p:spPr>
          <a:xfrm>
            <a:off x="887176" y="2828925"/>
            <a:ext cx="2459389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339B4955-3D5C-99EB-022A-77A20DB50651}"/>
              </a:ext>
            </a:extLst>
          </p:cNvPr>
          <p:cNvCxnSpPr/>
          <p:nvPr/>
        </p:nvCxnSpPr>
        <p:spPr>
          <a:xfrm>
            <a:off x="3349740" y="2828925"/>
            <a:ext cx="0" cy="854075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CB30A424-715F-E0AB-B8B0-AF6F562CE6F5}"/>
              </a:ext>
            </a:extLst>
          </p:cNvPr>
          <p:cNvGrpSpPr/>
          <p:nvPr/>
        </p:nvGrpSpPr>
        <p:grpSpPr>
          <a:xfrm>
            <a:off x="9239011" y="2637727"/>
            <a:ext cx="1635372" cy="221474"/>
            <a:chOff x="9118246" y="2637727"/>
            <a:chExt cx="1635372" cy="221474"/>
          </a:xfrm>
        </p:grpSpPr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C0EA7668-B665-A2D5-DFB1-9C355D1B8352}"/>
                </a:ext>
              </a:extLst>
            </p:cNvPr>
            <p:cNvSpPr txBox="1"/>
            <p:nvPr/>
          </p:nvSpPr>
          <p:spPr>
            <a:xfrm>
              <a:off x="9118246" y="2637727"/>
              <a:ext cx="165295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2C370D31-1584-DC60-A1C7-917DFCF5AB60}"/>
                </a:ext>
              </a:extLst>
            </p:cNvPr>
            <p:cNvSpPr txBox="1"/>
            <p:nvPr/>
          </p:nvSpPr>
          <p:spPr>
            <a:xfrm>
              <a:off x="9266390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2698B3B6-DC0F-4BEE-54BE-C863F85CB83B}"/>
                </a:ext>
              </a:extLst>
            </p:cNvPr>
            <p:cNvSpPr txBox="1"/>
            <p:nvPr/>
          </p:nvSpPr>
          <p:spPr>
            <a:xfrm>
              <a:off x="940926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92B2EA19-13B8-3643-DD25-F5770C4526EB}"/>
                </a:ext>
              </a:extLst>
            </p:cNvPr>
            <p:cNvSpPr txBox="1"/>
            <p:nvPr/>
          </p:nvSpPr>
          <p:spPr>
            <a:xfrm>
              <a:off x="9436316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E1235D40-7688-1A69-1527-36A31CE9723C}"/>
                </a:ext>
              </a:extLst>
            </p:cNvPr>
            <p:cNvSpPr txBox="1"/>
            <p:nvPr/>
          </p:nvSpPr>
          <p:spPr>
            <a:xfrm>
              <a:off x="9483577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36C58AA8-2086-A9F1-0748-C0D87BC73183}"/>
                </a:ext>
              </a:extLst>
            </p:cNvPr>
            <p:cNvSpPr txBox="1"/>
            <p:nvPr/>
          </p:nvSpPr>
          <p:spPr>
            <a:xfrm>
              <a:off x="9508614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05458B42-A9CB-426C-A5BE-28EEC6CFD094}"/>
                </a:ext>
              </a:extLst>
            </p:cNvPr>
            <p:cNvSpPr txBox="1"/>
            <p:nvPr/>
          </p:nvSpPr>
          <p:spPr>
            <a:xfrm>
              <a:off x="1067179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6C2611E9-3470-5142-5268-F2BE2FEAF89B}"/>
                </a:ext>
              </a:extLst>
            </p:cNvPr>
            <p:cNvSpPr txBox="1"/>
            <p:nvPr/>
          </p:nvSpPr>
          <p:spPr>
            <a:xfrm>
              <a:off x="10579961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091C7CAB-22C7-9DC9-5C96-F477CA919653}"/>
                </a:ext>
              </a:extLst>
            </p:cNvPr>
            <p:cNvSpPr txBox="1"/>
            <p:nvPr/>
          </p:nvSpPr>
          <p:spPr>
            <a:xfrm>
              <a:off x="10513301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9C4CFBA6-68C9-30D6-C7D3-205353E87CC9}"/>
                </a:ext>
              </a:extLst>
            </p:cNvPr>
            <p:cNvSpPr txBox="1"/>
            <p:nvPr/>
          </p:nvSpPr>
          <p:spPr>
            <a:xfrm>
              <a:off x="10415740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37D25288-857F-8D44-7F16-10EA4F80E097}"/>
                </a:ext>
              </a:extLst>
            </p:cNvPr>
            <p:cNvSpPr txBox="1"/>
            <p:nvPr/>
          </p:nvSpPr>
          <p:spPr>
            <a:xfrm>
              <a:off x="1038716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017473F1-5C02-543D-6695-D2867F489E3E}"/>
                </a:ext>
              </a:extLst>
            </p:cNvPr>
            <p:cNvSpPr txBox="1"/>
            <p:nvPr/>
          </p:nvSpPr>
          <p:spPr>
            <a:xfrm>
              <a:off x="10056136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7E1EE8CD-1BE3-854B-4E1A-9D2A7156A17E}"/>
                </a:ext>
              </a:extLst>
            </p:cNvPr>
            <p:cNvSpPr txBox="1"/>
            <p:nvPr/>
          </p:nvSpPr>
          <p:spPr>
            <a:xfrm>
              <a:off x="10153644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15B6D354-B381-2D22-FFC8-05F19B6B6287}"/>
                </a:ext>
              </a:extLst>
            </p:cNvPr>
            <p:cNvSpPr txBox="1"/>
            <p:nvPr/>
          </p:nvSpPr>
          <p:spPr>
            <a:xfrm>
              <a:off x="10301440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064E3D4A-2E53-10C7-32A8-D345D6E30C37}"/>
                </a:ext>
              </a:extLst>
            </p:cNvPr>
            <p:cNvSpPr txBox="1"/>
            <p:nvPr/>
          </p:nvSpPr>
          <p:spPr>
            <a:xfrm>
              <a:off x="10333190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DBA85606-EE7E-8344-95A8-F5D6B5361A1C}"/>
                </a:ext>
              </a:extLst>
            </p:cNvPr>
            <p:cNvSpPr txBox="1"/>
            <p:nvPr/>
          </p:nvSpPr>
          <p:spPr>
            <a:xfrm>
              <a:off x="954261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4E95B10B-5F7D-B215-C79A-BD82D1EB5AA4}"/>
                </a:ext>
              </a:extLst>
            </p:cNvPr>
            <p:cNvSpPr txBox="1"/>
            <p:nvPr/>
          </p:nvSpPr>
          <p:spPr>
            <a:xfrm>
              <a:off x="955531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534BE297-692E-B4BE-6C6B-A26637D362FC}"/>
                </a:ext>
              </a:extLst>
            </p:cNvPr>
            <p:cNvSpPr txBox="1"/>
            <p:nvPr/>
          </p:nvSpPr>
          <p:spPr>
            <a:xfrm>
              <a:off x="9631414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DBCF6E66-A2CD-D1FC-5643-0D0030AC1C79}"/>
                </a:ext>
              </a:extLst>
            </p:cNvPr>
            <p:cNvSpPr txBox="1"/>
            <p:nvPr/>
          </p:nvSpPr>
          <p:spPr>
            <a:xfrm>
              <a:off x="9672326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5E7377-E2E7-5060-8403-3BFD731D4FE4}"/>
                </a:ext>
              </a:extLst>
            </p:cNvPr>
            <p:cNvSpPr txBox="1"/>
            <p:nvPr/>
          </p:nvSpPr>
          <p:spPr>
            <a:xfrm>
              <a:off x="9708754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8E71403A-A9B3-5A1A-C64D-C2786C5C4B14}"/>
                </a:ext>
              </a:extLst>
            </p:cNvPr>
            <p:cNvSpPr txBox="1"/>
            <p:nvPr/>
          </p:nvSpPr>
          <p:spPr>
            <a:xfrm>
              <a:off x="9777565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5F8C39BA-64D0-2BBF-BFBC-B1EFD3DEA195}"/>
                </a:ext>
              </a:extLst>
            </p:cNvPr>
            <p:cNvSpPr txBox="1"/>
            <p:nvPr/>
          </p:nvSpPr>
          <p:spPr>
            <a:xfrm>
              <a:off x="9799790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70BF90BA-0906-06D5-3C66-46D00EE3ADDB}"/>
                </a:ext>
              </a:extLst>
            </p:cNvPr>
            <p:cNvSpPr txBox="1"/>
            <p:nvPr/>
          </p:nvSpPr>
          <p:spPr>
            <a:xfrm>
              <a:off x="9872357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E5F9DA8C-DAEC-FC5C-7750-2E720E7C7554}"/>
                </a:ext>
              </a:extLst>
            </p:cNvPr>
            <p:cNvSpPr txBox="1"/>
            <p:nvPr/>
          </p:nvSpPr>
          <p:spPr>
            <a:xfrm>
              <a:off x="9859657" y="2677860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</p:grp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F9604093-FF7C-87B8-C287-ED0EA5916885}"/>
              </a:ext>
            </a:extLst>
          </p:cNvPr>
          <p:cNvGrpSpPr/>
          <p:nvPr/>
        </p:nvGrpSpPr>
        <p:grpSpPr>
          <a:xfrm>
            <a:off x="9318612" y="2298589"/>
            <a:ext cx="1805609" cy="340544"/>
            <a:chOff x="9197847" y="2298589"/>
            <a:chExt cx="1805609" cy="340544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E4FD1578-0CE7-B582-6F77-EC9B4D67EB8F}"/>
                </a:ext>
              </a:extLst>
            </p:cNvPr>
            <p:cNvSpPr txBox="1"/>
            <p:nvPr/>
          </p:nvSpPr>
          <p:spPr>
            <a:xfrm>
              <a:off x="9197847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1459B3A5-9C7B-FE15-C12A-6E523AE19ACC}"/>
                </a:ext>
              </a:extLst>
            </p:cNvPr>
            <p:cNvSpPr txBox="1"/>
            <p:nvPr/>
          </p:nvSpPr>
          <p:spPr>
            <a:xfrm>
              <a:off x="9226059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D507870A-BAA3-11FF-AF86-6C7F00BC78B5}"/>
                </a:ext>
              </a:extLst>
            </p:cNvPr>
            <p:cNvSpPr txBox="1"/>
            <p:nvPr/>
          </p:nvSpPr>
          <p:spPr>
            <a:xfrm>
              <a:off x="9254997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5CA445C0-29F4-F2BB-BA63-7F48CB0B7893}"/>
                </a:ext>
              </a:extLst>
            </p:cNvPr>
            <p:cNvSpPr txBox="1"/>
            <p:nvPr/>
          </p:nvSpPr>
          <p:spPr>
            <a:xfrm>
              <a:off x="9288993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BA99E6DC-CA45-258D-7DC2-9BE6982C4E39}"/>
                </a:ext>
              </a:extLst>
            </p:cNvPr>
            <p:cNvSpPr txBox="1"/>
            <p:nvPr/>
          </p:nvSpPr>
          <p:spPr>
            <a:xfrm>
              <a:off x="9329904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27B1F1CC-662D-6D77-338C-B110675AF3F7}"/>
                </a:ext>
              </a:extLst>
            </p:cNvPr>
            <p:cNvSpPr txBox="1"/>
            <p:nvPr/>
          </p:nvSpPr>
          <p:spPr>
            <a:xfrm>
              <a:off x="9361291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1A934DDA-B4D4-A826-CA42-14335294459F}"/>
                </a:ext>
              </a:extLst>
            </p:cNvPr>
            <p:cNvSpPr txBox="1"/>
            <p:nvPr/>
          </p:nvSpPr>
          <p:spPr>
            <a:xfrm>
              <a:off x="9499452" y="22985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EE459600-ABCE-0E86-0312-90E396E37CB4}"/>
                </a:ext>
              </a:extLst>
            </p:cNvPr>
            <p:cNvSpPr txBox="1"/>
            <p:nvPr/>
          </p:nvSpPr>
          <p:spPr>
            <a:xfrm>
              <a:off x="9548616" y="23239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2D410997-B7E8-8880-0555-80D2230EFFDA}"/>
                </a:ext>
              </a:extLst>
            </p:cNvPr>
            <p:cNvSpPr txBox="1"/>
            <p:nvPr/>
          </p:nvSpPr>
          <p:spPr>
            <a:xfrm>
              <a:off x="9561316" y="23239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4CC1549D-0EF1-2BD8-04C1-30BD5E19C287}"/>
                </a:ext>
              </a:extLst>
            </p:cNvPr>
            <p:cNvSpPr txBox="1"/>
            <p:nvPr/>
          </p:nvSpPr>
          <p:spPr>
            <a:xfrm>
              <a:off x="9590503" y="23239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F0C0F0B6-3586-2BE9-D190-2656AA9817D8}"/>
                </a:ext>
              </a:extLst>
            </p:cNvPr>
            <p:cNvSpPr txBox="1"/>
            <p:nvPr/>
          </p:nvSpPr>
          <p:spPr>
            <a:xfrm>
              <a:off x="9618714" y="23239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BDA66386-57B6-2630-522A-17275FC77053}"/>
                </a:ext>
              </a:extLst>
            </p:cNvPr>
            <p:cNvSpPr txBox="1"/>
            <p:nvPr/>
          </p:nvSpPr>
          <p:spPr>
            <a:xfrm>
              <a:off x="9632918" y="2323989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0C0C6670-3C73-FE40-231E-F50007805C2F}"/>
                </a:ext>
              </a:extLst>
            </p:cNvPr>
            <p:cNvSpPr txBox="1"/>
            <p:nvPr/>
          </p:nvSpPr>
          <p:spPr>
            <a:xfrm>
              <a:off x="9655143" y="2337855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5B026C03-7273-517A-B968-18EC026E5B1B}"/>
                </a:ext>
              </a:extLst>
            </p:cNvPr>
            <p:cNvSpPr txBox="1"/>
            <p:nvPr/>
          </p:nvSpPr>
          <p:spPr>
            <a:xfrm>
              <a:off x="9667843" y="2337855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9C1F90FD-B448-3EE8-C545-190B23060FF5}"/>
                </a:ext>
              </a:extLst>
            </p:cNvPr>
            <p:cNvSpPr txBox="1"/>
            <p:nvPr/>
          </p:nvSpPr>
          <p:spPr>
            <a:xfrm>
              <a:off x="9678676" y="2337855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92C4BF27-9DBF-B64D-36F0-A4B5C7E8AB74}"/>
                </a:ext>
              </a:extLst>
            </p:cNvPr>
            <p:cNvSpPr txBox="1"/>
            <p:nvPr/>
          </p:nvSpPr>
          <p:spPr>
            <a:xfrm>
              <a:off x="9689704" y="2337855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E46E0466-D1BD-9E52-96DA-46C0BA5BE981}"/>
                </a:ext>
              </a:extLst>
            </p:cNvPr>
            <p:cNvSpPr txBox="1"/>
            <p:nvPr/>
          </p:nvSpPr>
          <p:spPr>
            <a:xfrm>
              <a:off x="9730616" y="2370296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BA747787-F949-15D8-0693-1FEDEDDDE1C9}"/>
                </a:ext>
              </a:extLst>
            </p:cNvPr>
            <p:cNvSpPr txBox="1"/>
            <p:nvPr/>
          </p:nvSpPr>
          <p:spPr>
            <a:xfrm>
              <a:off x="9743316" y="2370296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AB48F7B2-8F6C-F1E9-D10A-1BE482420482}"/>
                </a:ext>
              </a:extLst>
            </p:cNvPr>
            <p:cNvSpPr txBox="1"/>
            <p:nvPr/>
          </p:nvSpPr>
          <p:spPr>
            <a:xfrm>
              <a:off x="9761341" y="2376646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A4C39F05-4384-21B1-2057-7F97950EED53}"/>
                </a:ext>
              </a:extLst>
            </p:cNvPr>
            <p:cNvSpPr txBox="1"/>
            <p:nvPr/>
          </p:nvSpPr>
          <p:spPr>
            <a:xfrm>
              <a:off x="9789916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4A9C8887-2AF1-23D8-E1D7-F48489C46E60}"/>
                </a:ext>
              </a:extLst>
            </p:cNvPr>
            <p:cNvSpPr txBox="1"/>
            <p:nvPr/>
          </p:nvSpPr>
          <p:spPr>
            <a:xfrm>
              <a:off x="9802616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5A869116-330B-D206-04D4-E54ADCBE45E4}"/>
                </a:ext>
              </a:extLst>
            </p:cNvPr>
            <p:cNvSpPr txBox="1"/>
            <p:nvPr/>
          </p:nvSpPr>
          <p:spPr>
            <a:xfrm>
              <a:off x="9815316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B7E73208-E9AB-5BE8-CD30-934DE2FE7DBF}"/>
                </a:ext>
              </a:extLst>
            </p:cNvPr>
            <p:cNvSpPr txBox="1"/>
            <p:nvPr/>
          </p:nvSpPr>
          <p:spPr>
            <a:xfrm>
              <a:off x="9862856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CEF10351-21F1-544F-CF0F-B62577BE75AC}"/>
                </a:ext>
              </a:extLst>
            </p:cNvPr>
            <p:cNvSpPr txBox="1"/>
            <p:nvPr/>
          </p:nvSpPr>
          <p:spPr>
            <a:xfrm>
              <a:off x="9928804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D382268D-A5EA-C0EC-EFFE-68C8D6101945}"/>
                </a:ext>
              </a:extLst>
            </p:cNvPr>
            <p:cNvSpPr txBox="1"/>
            <p:nvPr/>
          </p:nvSpPr>
          <p:spPr>
            <a:xfrm>
              <a:off x="9941480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C5252A45-CC74-15B3-8054-9468BBF80982}"/>
                </a:ext>
              </a:extLst>
            </p:cNvPr>
            <p:cNvSpPr txBox="1"/>
            <p:nvPr/>
          </p:nvSpPr>
          <p:spPr>
            <a:xfrm>
              <a:off x="9954180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9028B3D7-AD1C-D747-6670-748E5DB33007}"/>
                </a:ext>
              </a:extLst>
            </p:cNvPr>
            <p:cNvSpPr txBox="1"/>
            <p:nvPr/>
          </p:nvSpPr>
          <p:spPr>
            <a:xfrm>
              <a:off x="9996291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AB01E280-64C3-D0EC-1227-0CF60727D7D1}"/>
                </a:ext>
              </a:extLst>
            </p:cNvPr>
            <p:cNvSpPr txBox="1"/>
            <p:nvPr/>
          </p:nvSpPr>
          <p:spPr>
            <a:xfrm>
              <a:off x="10006689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885A756C-7C8A-C8EF-21C4-11D75477E76A}"/>
                </a:ext>
              </a:extLst>
            </p:cNvPr>
            <p:cNvSpPr txBox="1"/>
            <p:nvPr/>
          </p:nvSpPr>
          <p:spPr>
            <a:xfrm>
              <a:off x="10032089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5E662553-DA5A-0775-4F87-ADE229AC85D5}"/>
                </a:ext>
              </a:extLst>
            </p:cNvPr>
            <p:cNvSpPr txBox="1"/>
            <p:nvPr/>
          </p:nvSpPr>
          <p:spPr>
            <a:xfrm>
              <a:off x="10050775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E8584144-DD24-DB15-6A0B-5F67F28AD1D4}"/>
                </a:ext>
              </a:extLst>
            </p:cNvPr>
            <p:cNvSpPr txBox="1"/>
            <p:nvPr/>
          </p:nvSpPr>
          <p:spPr>
            <a:xfrm>
              <a:off x="10063475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5761739F-6244-0B01-7905-F39B04575CD7}"/>
                </a:ext>
              </a:extLst>
            </p:cNvPr>
            <p:cNvSpPr txBox="1"/>
            <p:nvPr/>
          </p:nvSpPr>
          <p:spPr>
            <a:xfrm>
              <a:off x="10076175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E267D6F5-F27C-B29C-590B-30B0BBB96011}"/>
                </a:ext>
              </a:extLst>
            </p:cNvPr>
            <p:cNvSpPr txBox="1"/>
            <p:nvPr/>
          </p:nvSpPr>
          <p:spPr>
            <a:xfrm>
              <a:off x="10088701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DCBDB555-4210-41BC-32B4-FF91912F5ABF}"/>
                </a:ext>
              </a:extLst>
            </p:cNvPr>
            <p:cNvSpPr txBox="1"/>
            <p:nvPr/>
          </p:nvSpPr>
          <p:spPr>
            <a:xfrm>
              <a:off x="10101212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4D9505BE-B9C4-0CD1-452E-36F154514BA5}"/>
                </a:ext>
              </a:extLst>
            </p:cNvPr>
            <p:cNvSpPr txBox="1"/>
            <p:nvPr/>
          </p:nvSpPr>
          <p:spPr>
            <a:xfrm>
              <a:off x="10188206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0A71EB9E-EEB9-9264-6DEE-403522DC55FD}"/>
                </a:ext>
              </a:extLst>
            </p:cNvPr>
            <p:cNvSpPr txBox="1"/>
            <p:nvPr/>
          </p:nvSpPr>
          <p:spPr>
            <a:xfrm>
              <a:off x="10217702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2319D412-F462-E44C-A5F2-F332BC7D8FEE}"/>
                </a:ext>
              </a:extLst>
            </p:cNvPr>
            <p:cNvSpPr txBox="1"/>
            <p:nvPr/>
          </p:nvSpPr>
          <p:spPr>
            <a:xfrm>
              <a:off x="10245914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9E797174-D304-B739-D5D4-61441F0FC112}"/>
                </a:ext>
              </a:extLst>
            </p:cNvPr>
            <p:cNvSpPr txBox="1"/>
            <p:nvPr/>
          </p:nvSpPr>
          <p:spPr>
            <a:xfrm>
              <a:off x="10264964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AA5BE554-CD2D-71AD-2AC2-2168E9048777}"/>
                </a:ext>
              </a:extLst>
            </p:cNvPr>
            <p:cNvSpPr txBox="1"/>
            <p:nvPr/>
          </p:nvSpPr>
          <p:spPr>
            <a:xfrm>
              <a:off x="10276200" y="2373471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7B59DF22-181D-F9EA-30E1-F4E6083186DD}"/>
                </a:ext>
              </a:extLst>
            </p:cNvPr>
            <p:cNvSpPr txBox="1"/>
            <p:nvPr/>
          </p:nvSpPr>
          <p:spPr>
            <a:xfrm>
              <a:off x="10320650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72571739-6CEE-A3BE-51F1-702680E71A85}"/>
                </a:ext>
              </a:extLst>
            </p:cNvPr>
            <p:cNvSpPr txBox="1"/>
            <p:nvPr/>
          </p:nvSpPr>
          <p:spPr>
            <a:xfrm>
              <a:off x="10349225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DB0B2249-C9D7-B6A1-1058-41F6EA181E4E}"/>
                </a:ext>
              </a:extLst>
            </p:cNvPr>
            <p:cNvSpPr txBox="1"/>
            <p:nvPr/>
          </p:nvSpPr>
          <p:spPr>
            <a:xfrm>
              <a:off x="10460350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62C4CC5F-B12F-BAAE-E23E-DABA899E087E}"/>
                </a:ext>
              </a:extLst>
            </p:cNvPr>
            <p:cNvSpPr txBox="1"/>
            <p:nvPr/>
          </p:nvSpPr>
          <p:spPr>
            <a:xfrm>
              <a:off x="10387325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48F48C29-D745-3E24-FFD6-3260F9522CD6}"/>
                </a:ext>
              </a:extLst>
            </p:cNvPr>
            <p:cNvSpPr txBox="1"/>
            <p:nvPr/>
          </p:nvSpPr>
          <p:spPr>
            <a:xfrm>
              <a:off x="10400025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AD70F6A4-6F0C-1EC5-762E-10CE37F5E308}"/>
                </a:ext>
              </a:extLst>
            </p:cNvPr>
            <p:cNvSpPr txBox="1"/>
            <p:nvPr/>
          </p:nvSpPr>
          <p:spPr>
            <a:xfrm>
              <a:off x="10595124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1B6C93D8-D957-CC30-2544-64B6B85A33B1}"/>
                </a:ext>
              </a:extLst>
            </p:cNvPr>
            <p:cNvSpPr txBox="1"/>
            <p:nvPr/>
          </p:nvSpPr>
          <p:spPr>
            <a:xfrm>
              <a:off x="10659956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22D7328D-C6D6-9648-75DF-356AB2E0EE78}"/>
                </a:ext>
              </a:extLst>
            </p:cNvPr>
            <p:cNvSpPr txBox="1"/>
            <p:nvPr/>
          </p:nvSpPr>
          <p:spPr>
            <a:xfrm>
              <a:off x="10841350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132103AB-4CD7-70FF-0428-0C34296E24E8}"/>
                </a:ext>
              </a:extLst>
            </p:cNvPr>
            <p:cNvSpPr txBox="1"/>
            <p:nvPr/>
          </p:nvSpPr>
          <p:spPr>
            <a:xfrm>
              <a:off x="10921633" y="2457792"/>
              <a:ext cx="81823" cy="1813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E0450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+</a:t>
              </a:r>
            </a:p>
          </p:txBody>
        </p:sp>
      </p:grpSp>
      <p:pic>
        <p:nvPicPr>
          <p:cNvPr id="226" name="Graphic 225">
            <a:extLst>
              <a:ext uri="{FF2B5EF4-FFF2-40B4-BE49-F238E27FC236}">
                <a16:creationId xmlns:a16="http://schemas.microsoft.com/office/drawing/2014/main" id="{59E926B5-F6BF-A436-108B-2A78D5A93C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08670" y="1996849"/>
            <a:ext cx="4244892" cy="804475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36FDE035-433B-E09A-2481-97CABDDB31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24417" y="1980575"/>
            <a:ext cx="4464215" cy="591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600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A19D6-2E26-B2E4-D920-A6950160A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5B2740E-1DB3-0890-21B1-63C45DB8F6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OptiTROP-Lung03: Safety</a:t>
            </a:r>
            <a:endParaRPr lang="en-US" altLang="en-US" b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5F56D8A1-A739-7EEC-CECA-AC6D6D2DF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4261739"/>
            <a:ext cx="5749219" cy="1828163"/>
          </a:xfrm>
        </p:spPr>
        <p:txBody>
          <a:bodyPr/>
          <a:lstStyle/>
          <a:p>
            <a:r>
              <a:rPr lang="en-US" sz="2000"/>
              <a:t>2% of patients receiving sac-TMT experienced ocular surface toxicity (n = 2 grade 1 events)</a:t>
            </a:r>
          </a:p>
          <a:p>
            <a:r>
              <a:rPr lang="en-US" sz="2000"/>
              <a:t>1% incidence of pneumonitis (n = 1 grade 2 event) and no ILD in sac-TMT arm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16DAA0A5-54F2-8FB7-11FF-71CDF01C534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Fang. BMJ. 2025;389:e085680. Zhang. ASCO 2025. </a:t>
            </a:r>
            <a:r>
              <a:rPr lang="en-US" dirty="0"/>
              <a:t>Abstr</a:t>
            </a:r>
            <a:r>
              <a:rPr lang="en-US"/>
              <a:t> 8507.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F3C84E4C-EABF-DE7A-F00F-DF6733E4E3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9641439"/>
              </p:ext>
            </p:extLst>
          </p:nvPr>
        </p:nvGraphicFramePr>
        <p:xfrm>
          <a:off x="231081" y="1335023"/>
          <a:ext cx="5738801" cy="2628900"/>
        </p:xfrm>
        <a:graphic>
          <a:graphicData uri="http://schemas.openxmlformats.org/drawingml/2006/table">
            <a:tbl>
              <a:tblPr/>
              <a:tblGrid>
                <a:gridCol w="325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3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3407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417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Parameter, n (%)</a:t>
                      </a: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Sac-TMT </a:t>
                      </a:r>
                      <a:b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91)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Docetaxel </a:t>
                      </a:r>
                      <a:b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</a:b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46)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TRAEs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89 (98)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45 (98)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</a:t>
                      </a: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≥3 TRAEs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51 (56)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33 (72)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534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TRAEs</a:t>
                      </a:r>
                      <a:endParaRPr lang="en-US" sz="1200" b="0" i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15 (16)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(41)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56569"/>
                  </a:ext>
                </a:extLst>
              </a:tr>
              <a:tr h="296534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TRAEs leading to dose reduction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29 (32)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20 (43)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582482"/>
                  </a:ext>
                </a:extLst>
              </a:tr>
              <a:tr h="296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dose interruption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(35)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13 (28)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126528"/>
                  </a:ext>
                </a:extLst>
              </a:tr>
              <a:tr h="296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discontinuation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(2)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763608"/>
                  </a:ext>
                </a:extLst>
              </a:tr>
              <a:tr h="296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death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61352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A37A98A-A4B6-F701-95B0-A2BD2D23C08F}"/>
              </a:ext>
            </a:extLst>
          </p:cNvPr>
          <p:cNvSpPr txBox="1"/>
          <p:nvPr/>
        </p:nvSpPr>
        <p:spPr bwMode="auto">
          <a:xfrm>
            <a:off x="9666254" y="5068609"/>
            <a:ext cx="18108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*Cardiorespiratory arrest.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096264A9-AB1E-E190-1416-34FD990097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6636477"/>
              </p:ext>
            </p:extLst>
          </p:nvPr>
        </p:nvGraphicFramePr>
        <p:xfrm>
          <a:off x="6222119" y="1336546"/>
          <a:ext cx="5749219" cy="4668012"/>
        </p:xfrm>
        <a:graphic>
          <a:graphicData uri="http://schemas.openxmlformats.org/drawingml/2006/table">
            <a:tbl>
              <a:tblPr/>
              <a:tblGrid>
                <a:gridCol w="2225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0892">
                  <a:extLst>
                    <a:ext uri="{9D8B030D-6E8A-4147-A177-3AD203B41FA5}">
                      <a16:colId xmlns:a16="http://schemas.microsoft.com/office/drawing/2014/main" val="270261091"/>
                    </a:ext>
                  </a:extLst>
                </a:gridCol>
                <a:gridCol w="880892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  <a:gridCol w="880892">
                  <a:extLst>
                    <a:ext uri="{9D8B030D-6E8A-4147-A177-3AD203B41FA5}">
                      <a16:colId xmlns:a16="http://schemas.microsoft.com/office/drawing/2014/main" val="4228137830"/>
                    </a:ext>
                  </a:extLst>
                </a:gridCol>
              </a:tblGrid>
              <a:tr h="24971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TRAEs Occurring in </a:t>
                      </a:r>
                      <a:b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≥20% of Either Arm, %</a:t>
                      </a: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(n = 91)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Docetaxel (n = 46)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71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  ≥3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  ≥3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96565"/>
                  </a:ext>
                </a:extLst>
              </a:tr>
              <a:tr h="249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Anemia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77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Decreased WBC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68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63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Decreased neutrophils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66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43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56569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Stomatitis</a:t>
                      </a:r>
                      <a:endParaRPr lang="en-US" sz="1200" b="0" i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582482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Alopecia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126528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platelets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35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763608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Asthenia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613522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weight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107150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Nausea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765960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lymphocytes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212243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Hypoalbuminemia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735615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Febrile neutropenia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920035"/>
                  </a:ext>
                </a:extLst>
              </a:tr>
              <a:tr h="295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appetite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63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2812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65B5284-A016-40AE-8211-CECB2CF27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OptiTROP-Lung04: </a:t>
            </a:r>
            <a:r>
              <a:rPr lang="en-US"/>
              <a:t>Sacituzumab </a:t>
            </a:r>
            <a:r>
              <a:rPr lang="en-US" dirty="0"/>
              <a:t>Tirumotecan</a:t>
            </a:r>
            <a:r>
              <a:rPr lang="en-US"/>
              <a:t> in EGFR-Mutant NSCLC</a:t>
            </a:r>
            <a:endParaRPr lang="en-US" alt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99CFCD-474C-0398-0054-0918F10C0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200" kern="0">
                <a:solidFill>
                  <a:srgbClr val="000000"/>
                </a:solidFill>
              </a:rPr>
              <a:t>Multicenter, open-label, randomized phase III trial (data cutoff: July 6, 2025)</a:t>
            </a: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br>
              <a:rPr lang="en-US" altLang="en-US" sz="2200" kern="0">
                <a:solidFill>
                  <a:srgbClr val="000000"/>
                </a:solidFill>
              </a:rPr>
            </a:br>
            <a:endParaRPr lang="en-US" altLang="en-US" sz="2200" kern="0">
              <a:solidFill>
                <a:srgbClr val="000000"/>
              </a:solidFill>
            </a:endParaRPr>
          </a:p>
          <a:p>
            <a:r>
              <a:rPr lang="en-US" altLang="en-US" sz="2200" kern="0">
                <a:solidFill>
                  <a:srgbClr val="000000"/>
                </a:solidFill>
              </a:rPr>
              <a:t>Primary endpoint: PFS by BICR</a:t>
            </a:r>
          </a:p>
          <a:p>
            <a:r>
              <a:rPr lang="en-US" altLang="en-US" sz="2200" kern="0">
                <a:solidFill>
                  <a:srgbClr val="000000"/>
                </a:solidFill>
              </a:rPr>
              <a:t>Key secondary endpoints: OS, PFS by investigator, ORR, DCR, </a:t>
            </a:r>
            <a:r>
              <a:rPr lang="en-US" altLang="en-US" sz="2200" kern="0" dirty="0">
                <a:solidFill>
                  <a:srgbClr val="000000"/>
                </a:solidFill>
              </a:rPr>
              <a:t>DoR</a:t>
            </a:r>
            <a:r>
              <a:rPr lang="en-US" altLang="en-US" sz="2200" kern="0">
                <a:solidFill>
                  <a:srgbClr val="000000"/>
                </a:solidFill>
              </a:rPr>
              <a:t>, safety</a:t>
            </a:r>
          </a:p>
          <a:p>
            <a:endParaRPr lang="en-US" altLang="en-US" sz="2200" kern="0">
              <a:solidFill>
                <a:srgbClr val="00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0BA6C86-0886-2386-2694-D19B9C98FCC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Zhang. ESMO 2025. </a:t>
            </a:r>
            <a:r>
              <a:rPr lang="en-US" altLang="en-US" dirty="0"/>
              <a:t>Abstr</a:t>
            </a:r>
            <a:r>
              <a:rPr lang="en-US" altLang="en-US"/>
              <a:t> LBA5. Fang. NEJM. 2025;394:13.</a:t>
            </a:r>
          </a:p>
        </p:txBody>
      </p:sp>
      <p:sp>
        <p:nvSpPr>
          <p:cNvPr id="19460" name="Text Box 45">
            <a:extLst>
              <a:ext uri="{FF2B5EF4-FFF2-40B4-BE49-F238E27FC236}">
                <a16:creationId xmlns:a16="http://schemas.microsoft.com/office/drawing/2014/main" id="{73BB8788-EA93-4F80-B091-B8486BEE8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333" y="2677596"/>
            <a:ext cx="348608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Adults with stage IIIB/IIIC or IV </a:t>
            </a:r>
            <a:b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nonsquamous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NSCLC with </a:t>
            </a: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EGFR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-sensitive mutations; progression after third-gen TKI or after first-/</a:t>
            </a:r>
            <a:b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second-gen TKI without T790M; ECOG PS 0/1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376)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19461" name="Rectangle 46">
            <a:extLst>
              <a:ext uri="{FF2B5EF4-FFF2-40B4-BE49-F238E27FC236}">
                <a16:creationId xmlns:a16="http://schemas.microsoft.com/office/drawing/2014/main" id="{937A8B82-B1A2-4F68-B7FF-D7788F4B7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1082" y="3277760"/>
            <a:ext cx="25384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Until PD, unacceptable toxicity, or withdrawal of patient consent</a:t>
            </a:r>
          </a:p>
        </p:txBody>
      </p:sp>
      <p:sp>
        <p:nvSpPr>
          <p:cNvPr id="19462" name="Rectangle 47">
            <a:extLst>
              <a:ext uri="{FF2B5EF4-FFF2-40B4-BE49-F238E27FC236}">
                <a16:creationId xmlns:a16="http://schemas.microsoft.com/office/drawing/2014/main" id="{D399FC2C-9F96-49BC-868E-62B4C2F8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3457" y="1884884"/>
            <a:ext cx="40863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Stratified by previous EGFR-TKI (third gen in 1L vs in 2L vs no third-gen TKI), brain metastases (yes vs no)</a:t>
            </a:r>
          </a:p>
        </p:txBody>
      </p:sp>
      <p:sp>
        <p:nvSpPr>
          <p:cNvPr id="19463" name="Rectangle 49">
            <a:extLst>
              <a:ext uri="{FF2B5EF4-FFF2-40B4-BE49-F238E27FC236}">
                <a16:creationId xmlns:a16="http://schemas.microsoft.com/office/drawing/2014/main" id="{C346F25D-ABA6-46CD-940B-7C5654E3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056" y="2873123"/>
            <a:ext cx="3905250" cy="7000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Sac-TMT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5 mg/kg IV Q2W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188)</a:t>
            </a:r>
          </a:p>
        </p:txBody>
      </p:sp>
      <p:sp>
        <p:nvSpPr>
          <p:cNvPr id="19464" name="Rectangle 50">
            <a:extLst>
              <a:ext uri="{FF2B5EF4-FFF2-40B4-BE49-F238E27FC236}">
                <a16:creationId xmlns:a16="http://schemas.microsoft.com/office/drawing/2014/main" id="{FD3256D1-4424-49E5-A490-F3D2F228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056" y="3751426"/>
            <a:ext cx="3905250" cy="7040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Chemotherapy*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188)</a:t>
            </a:r>
          </a:p>
        </p:txBody>
      </p:sp>
      <p:sp>
        <p:nvSpPr>
          <p:cNvPr id="19465" name="Line 51">
            <a:extLst>
              <a:ext uri="{FF2B5EF4-FFF2-40B4-BE49-F238E27FC236}">
                <a16:creationId xmlns:a16="http://schemas.microsoft.com/office/drawing/2014/main" id="{7461FA41-FD04-4621-9D2A-15010230E2A0}"/>
              </a:ext>
            </a:extLst>
          </p:cNvPr>
          <p:cNvSpPr>
            <a:spLocks noChangeShapeType="1"/>
          </p:cNvSpPr>
          <p:nvPr/>
        </p:nvSpPr>
        <p:spPr bwMode="auto">
          <a:xfrm rot="16200000" flipH="1">
            <a:off x="3799954" y="2873123"/>
            <a:ext cx="540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466" name="Line 52">
            <a:extLst>
              <a:ext uri="{FF2B5EF4-FFF2-40B4-BE49-F238E27FC236}">
                <a16:creationId xmlns:a16="http://schemas.microsoft.com/office/drawing/2014/main" id="{809AEC4D-D360-4462-B28D-A44E89AF0366}"/>
              </a:ext>
            </a:extLst>
          </p:cNvPr>
          <p:cNvSpPr>
            <a:spLocks noChangeShapeType="1"/>
          </p:cNvSpPr>
          <p:nvPr/>
        </p:nvSpPr>
        <p:spPr bwMode="auto">
          <a:xfrm>
            <a:off x="8526059" y="3683733"/>
            <a:ext cx="479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467" name="Line 53">
            <a:extLst>
              <a:ext uri="{FF2B5EF4-FFF2-40B4-BE49-F238E27FC236}">
                <a16:creationId xmlns:a16="http://schemas.microsoft.com/office/drawing/2014/main" id="{19B47B8E-7D11-46DE-BD1E-B2309FDE5C23}"/>
              </a:ext>
            </a:extLst>
          </p:cNvPr>
          <p:cNvSpPr>
            <a:spLocks noChangeShapeType="1"/>
          </p:cNvSpPr>
          <p:nvPr/>
        </p:nvSpPr>
        <p:spPr bwMode="auto">
          <a:xfrm>
            <a:off x="3757456" y="3825624"/>
            <a:ext cx="6223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468" name="Line 54">
            <a:extLst>
              <a:ext uri="{FF2B5EF4-FFF2-40B4-BE49-F238E27FC236}">
                <a16:creationId xmlns:a16="http://schemas.microsoft.com/office/drawing/2014/main" id="{D1F2E6DC-39ED-43FE-A784-E6851ADCA3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57456" y="3225548"/>
            <a:ext cx="6223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EAD3B0-8AE3-E98F-1F7B-E3CD8BB1C48C}"/>
              </a:ext>
            </a:extLst>
          </p:cNvPr>
          <p:cNvSpPr txBox="1"/>
          <p:nvPr/>
        </p:nvSpPr>
        <p:spPr bwMode="auto">
          <a:xfrm>
            <a:off x="4494056" y="4466393"/>
            <a:ext cx="45114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*Pemetrexed 500 mg/m</a:t>
            </a:r>
            <a:r>
              <a:rPr kumimoji="0" lang="en-GB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+ carboplatin AUC 5 or cisplatin 75 mg/m</a:t>
            </a:r>
            <a:r>
              <a:rPr kumimoji="0" lang="en-GB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Q3W for up to 4 cycles, followed by pemetrexed 500 mg/m</a:t>
            </a:r>
            <a:r>
              <a:rPr kumimoji="0" lang="en-GB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Q3W maintenance therapy.</a:t>
            </a:r>
          </a:p>
        </p:txBody>
      </p:sp>
    </p:spTree>
    <p:extLst>
      <p:ext uri="{BB962C8B-B14F-4D97-AF65-F5344CB8AC3E}">
        <p14:creationId xmlns:p14="http://schemas.microsoft.com/office/powerpoint/2010/main" val="4039985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E284A-70FD-E3FD-604B-911469A5E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9306CD-8423-61FA-CF19-8F49ED25B8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OptiTROP-Lung04: PFS by BICR (Primary Endpoint) and OS</a:t>
            </a:r>
          </a:p>
        </p:txBody>
      </p:sp>
      <p:graphicFrame>
        <p:nvGraphicFramePr>
          <p:cNvPr id="11" name="Group 3">
            <a:extLst>
              <a:ext uri="{FF2B5EF4-FFF2-40B4-BE49-F238E27FC236}">
                <a16:creationId xmlns:a16="http://schemas.microsoft.com/office/drawing/2014/main" id="{EBD2CC91-BA73-351E-9E69-CCB0CAF5A4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4171722"/>
              </p:ext>
            </p:extLst>
          </p:nvPr>
        </p:nvGraphicFramePr>
        <p:xfrm>
          <a:off x="227749" y="4615600"/>
          <a:ext cx="5203997" cy="1635579"/>
        </p:xfrm>
        <a:graphic>
          <a:graphicData uri="http://schemas.openxmlformats.org/drawingml/2006/table">
            <a:tbl>
              <a:tblPr/>
              <a:tblGrid>
                <a:gridCol w="2201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1153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3930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(n = 188)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CT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(n = 188)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PFS events, n (%)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144 (76.6)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159 (84.6)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PFS, mo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8.3 (6.7-9.9)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4.3 (4.2-5.5)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HR: 0.49 (95% CI: 0.39-0.62)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&lt;.0001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507235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12-mo PFS, %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32.3 (25.5-39.2)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7.9 (4.4-12.8)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566078"/>
                  </a:ext>
                </a:extLst>
              </a:tr>
            </a:tbl>
          </a:graphicData>
        </a:graphic>
      </p:graphicFrame>
      <p:graphicFrame>
        <p:nvGraphicFramePr>
          <p:cNvPr id="22" name="Group 3">
            <a:extLst>
              <a:ext uri="{FF2B5EF4-FFF2-40B4-BE49-F238E27FC236}">
                <a16:creationId xmlns:a16="http://schemas.microsoft.com/office/drawing/2014/main" id="{1429BAC0-FD76-9D7B-8E68-C50F3F6F91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6379972"/>
              </p:ext>
            </p:extLst>
          </p:nvPr>
        </p:nvGraphicFramePr>
        <p:xfrm>
          <a:off x="6538437" y="4632013"/>
          <a:ext cx="5425812" cy="1635579"/>
        </p:xfrm>
        <a:graphic>
          <a:graphicData uri="http://schemas.openxmlformats.org/drawingml/2006/table">
            <a:tbl>
              <a:tblPr/>
              <a:tblGrid>
                <a:gridCol w="22105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81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7170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3311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</a:t>
                      </a:r>
                      <a:b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(n = 188)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CT </a:t>
                      </a:r>
                      <a:b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(n = 188)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OS events, n (%)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67 (35.6)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101 (53.7)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OS, mo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NR (21.5-NE)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17.4 (15.7-20.4)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HR: 0.60 (95% CI: 0.44-0.82)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Two-sided </a:t>
                      </a: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= .001</a:t>
                      </a:r>
                      <a:endParaRPr kumimoji="0" lang="it-IT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507235"/>
                  </a:ext>
                </a:extLst>
              </a:tr>
              <a:tr h="276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18-mo OS, % (95% CI)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65.8 (58.3-72.3)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48.0 (40.2-55.4)</a:t>
                      </a:r>
                    </a:p>
                  </a:txBody>
                  <a:tcPr marT="18288" marB="1828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566078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185205DB-C721-6CFB-C679-ADDC9ABD0668}"/>
              </a:ext>
            </a:extLst>
          </p:cNvPr>
          <p:cNvSpPr txBox="1"/>
          <p:nvPr/>
        </p:nvSpPr>
        <p:spPr bwMode="auto">
          <a:xfrm>
            <a:off x="5583267" y="3905490"/>
            <a:ext cx="183849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Patients at Risk, n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9216" name="Freeform: Shape 9215">
            <a:extLst>
              <a:ext uri="{FF2B5EF4-FFF2-40B4-BE49-F238E27FC236}">
                <a16:creationId xmlns:a16="http://schemas.microsoft.com/office/drawing/2014/main" id="{6F883532-7EA3-589A-D1B7-9D78656FDA12}"/>
              </a:ext>
            </a:extLst>
          </p:cNvPr>
          <p:cNvSpPr/>
          <p:nvPr/>
        </p:nvSpPr>
        <p:spPr bwMode="auto">
          <a:xfrm>
            <a:off x="1054772" y="1537462"/>
            <a:ext cx="3912286" cy="2091310"/>
          </a:xfrm>
          <a:custGeom>
            <a:avLst/>
            <a:gdLst>
              <a:gd name="connsiteX0" fmla="*/ 0 w 5245769"/>
              <a:gd name="connsiteY0" fmla="*/ 0 h 2911642"/>
              <a:gd name="connsiteX1" fmla="*/ 116306 w 5245769"/>
              <a:gd name="connsiteY1" fmla="*/ 0 h 2911642"/>
              <a:gd name="connsiteX2" fmla="*/ 116306 w 5245769"/>
              <a:gd name="connsiteY2" fmla="*/ 28073 h 2911642"/>
              <a:gd name="connsiteX3" fmla="*/ 180474 w 5245769"/>
              <a:gd name="connsiteY3" fmla="*/ 28073 h 2911642"/>
              <a:gd name="connsiteX4" fmla="*/ 180474 w 5245769"/>
              <a:gd name="connsiteY4" fmla="*/ 52136 h 2911642"/>
              <a:gd name="connsiteX5" fmla="*/ 272716 w 5245769"/>
              <a:gd name="connsiteY5" fmla="*/ 52136 h 2911642"/>
              <a:gd name="connsiteX6" fmla="*/ 272716 w 5245769"/>
              <a:gd name="connsiteY6" fmla="*/ 96252 h 2911642"/>
              <a:gd name="connsiteX7" fmla="*/ 344906 w 5245769"/>
              <a:gd name="connsiteY7" fmla="*/ 96252 h 2911642"/>
              <a:gd name="connsiteX8" fmla="*/ 344906 w 5245769"/>
              <a:gd name="connsiteY8" fmla="*/ 164431 h 2911642"/>
              <a:gd name="connsiteX9" fmla="*/ 376990 w 5245769"/>
              <a:gd name="connsiteY9" fmla="*/ 164431 h 2911642"/>
              <a:gd name="connsiteX10" fmla="*/ 376990 w 5245769"/>
              <a:gd name="connsiteY10" fmla="*/ 376989 h 2911642"/>
              <a:gd name="connsiteX11" fmla="*/ 405064 w 5245769"/>
              <a:gd name="connsiteY11" fmla="*/ 376989 h 2911642"/>
              <a:gd name="connsiteX12" fmla="*/ 405064 w 5245769"/>
              <a:gd name="connsiteY12" fmla="*/ 477252 h 2911642"/>
              <a:gd name="connsiteX13" fmla="*/ 573506 w 5245769"/>
              <a:gd name="connsiteY13" fmla="*/ 477252 h 2911642"/>
              <a:gd name="connsiteX14" fmla="*/ 573506 w 5245769"/>
              <a:gd name="connsiteY14" fmla="*/ 509336 h 2911642"/>
              <a:gd name="connsiteX15" fmla="*/ 681790 w 5245769"/>
              <a:gd name="connsiteY15" fmla="*/ 509336 h 2911642"/>
              <a:gd name="connsiteX16" fmla="*/ 681790 w 5245769"/>
              <a:gd name="connsiteY16" fmla="*/ 569494 h 2911642"/>
              <a:gd name="connsiteX17" fmla="*/ 721895 w 5245769"/>
              <a:gd name="connsiteY17" fmla="*/ 569494 h 2911642"/>
              <a:gd name="connsiteX18" fmla="*/ 721895 w 5245769"/>
              <a:gd name="connsiteY18" fmla="*/ 721894 h 2911642"/>
              <a:gd name="connsiteX19" fmla="*/ 766011 w 5245769"/>
              <a:gd name="connsiteY19" fmla="*/ 721894 h 2911642"/>
              <a:gd name="connsiteX20" fmla="*/ 766011 w 5245769"/>
              <a:gd name="connsiteY20" fmla="*/ 782052 h 2911642"/>
              <a:gd name="connsiteX21" fmla="*/ 810127 w 5245769"/>
              <a:gd name="connsiteY21" fmla="*/ 782052 h 2911642"/>
              <a:gd name="connsiteX22" fmla="*/ 810127 w 5245769"/>
              <a:gd name="connsiteY22" fmla="*/ 822157 h 2911642"/>
              <a:gd name="connsiteX23" fmla="*/ 922421 w 5245769"/>
              <a:gd name="connsiteY23" fmla="*/ 822157 h 2911642"/>
              <a:gd name="connsiteX24" fmla="*/ 922421 w 5245769"/>
              <a:gd name="connsiteY24" fmla="*/ 874294 h 2911642"/>
              <a:gd name="connsiteX25" fmla="*/ 970548 w 5245769"/>
              <a:gd name="connsiteY25" fmla="*/ 874294 h 2911642"/>
              <a:gd name="connsiteX26" fmla="*/ 970548 w 5245769"/>
              <a:gd name="connsiteY26" fmla="*/ 922421 h 2911642"/>
              <a:gd name="connsiteX27" fmla="*/ 1054769 w 5245769"/>
              <a:gd name="connsiteY27" fmla="*/ 922421 h 2911642"/>
              <a:gd name="connsiteX28" fmla="*/ 1054769 w 5245769"/>
              <a:gd name="connsiteY28" fmla="*/ 970547 h 2911642"/>
              <a:gd name="connsiteX29" fmla="*/ 1090864 w 5245769"/>
              <a:gd name="connsiteY29" fmla="*/ 970547 h 2911642"/>
              <a:gd name="connsiteX30" fmla="*/ 1090864 w 5245769"/>
              <a:gd name="connsiteY30" fmla="*/ 1086852 h 2911642"/>
              <a:gd name="connsiteX31" fmla="*/ 1110916 w 5245769"/>
              <a:gd name="connsiteY31" fmla="*/ 1086852 h 2911642"/>
              <a:gd name="connsiteX32" fmla="*/ 1110916 w 5245769"/>
              <a:gd name="connsiteY32" fmla="*/ 1415715 h 2911642"/>
              <a:gd name="connsiteX33" fmla="*/ 1151021 w 5245769"/>
              <a:gd name="connsiteY33" fmla="*/ 1415715 h 2911642"/>
              <a:gd name="connsiteX34" fmla="*/ 1151021 w 5245769"/>
              <a:gd name="connsiteY34" fmla="*/ 1584157 h 2911642"/>
              <a:gd name="connsiteX35" fmla="*/ 1175085 w 5245769"/>
              <a:gd name="connsiteY35" fmla="*/ 1584157 h 2911642"/>
              <a:gd name="connsiteX36" fmla="*/ 1175085 w 5245769"/>
              <a:gd name="connsiteY36" fmla="*/ 1632284 h 2911642"/>
              <a:gd name="connsiteX37" fmla="*/ 1267327 w 5245769"/>
              <a:gd name="connsiteY37" fmla="*/ 1632284 h 2911642"/>
              <a:gd name="connsiteX38" fmla="*/ 1267327 w 5245769"/>
              <a:gd name="connsiteY38" fmla="*/ 1656347 h 2911642"/>
              <a:gd name="connsiteX39" fmla="*/ 1415716 w 5245769"/>
              <a:gd name="connsiteY39" fmla="*/ 1656347 h 2911642"/>
              <a:gd name="connsiteX40" fmla="*/ 1415716 w 5245769"/>
              <a:gd name="connsiteY40" fmla="*/ 1704473 h 2911642"/>
              <a:gd name="connsiteX41" fmla="*/ 1451811 w 5245769"/>
              <a:gd name="connsiteY41" fmla="*/ 1704473 h 2911642"/>
              <a:gd name="connsiteX42" fmla="*/ 1451811 w 5245769"/>
              <a:gd name="connsiteY42" fmla="*/ 1832810 h 2911642"/>
              <a:gd name="connsiteX43" fmla="*/ 1487906 w 5245769"/>
              <a:gd name="connsiteY43" fmla="*/ 1832810 h 2911642"/>
              <a:gd name="connsiteX44" fmla="*/ 1487906 w 5245769"/>
              <a:gd name="connsiteY44" fmla="*/ 1989221 h 2911642"/>
              <a:gd name="connsiteX45" fmla="*/ 1511969 w 5245769"/>
              <a:gd name="connsiteY45" fmla="*/ 1989221 h 2911642"/>
              <a:gd name="connsiteX46" fmla="*/ 1511969 w 5245769"/>
              <a:gd name="connsiteY46" fmla="*/ 2037347 h 2911642"/>
              <a:gd name="connsiteX47" fmla="*/ 1568116 w 5245769"/>
              <a:gd name="connsiteY47" fmla="*/ 2037347 h 2911642"/>
              <a:gd name="connsiteX48" fmla="*/ 1568116 w 5245769"/>
              <a:gd name="connsiteY48" fmla="*/ 2081463 h 2911642"/>
              <a:gd name="connsiteX49" fmla="*/ 1620253 w 5245769"/>
              <a:gd name="connsiteY49" fmla="*/ 2081463 h 2911642"/>
              <a:gd name="connsiteX50" fmla="*/ 1620253 w 5245769"/>
              <a:gd name="connsiteY50" fmla="*/ 2113547 h 2911642"/>
              <a:gd name="connsiteX51" fmla="*/ 1720516 w 5245769"/>
              <a:gd name="connsiteY51" fmla="*/ 2113547 h 2911642"/>
              <a:gd name="connsiteX52" fmla="*/ 1720516 w 5245769"/>
              <a:gd name="connsiteY52" fmla="*/ 2129589 h 2911642"/>
              <a:gd name="connsiteX53" fmla="*/ 1828800 w 5245769"/>
              <a:gd name="connsiteY53" fmla="*/ 2129589 h 2911642"/>
              <a:gd name="connsiteX54" fmla="*/ 1828800 w 5245769"/>
              <a:gd name="connsiteY54" fmla="*/ 2189747 h 2911642"/>
              <a:gd name="connsiteX55" fmla="*/ 1860885 w 5245769"/>
              <a:gd name="connsiteY55" fmla="*/ 2189747 h 2911642"/>
              <a:gd name="connsiteX56" fmla="*/ 1860885 w 5245769"/>
              <a:gd name="connsiteY56" fmla="*/ 2249905 h 2911642"/>
              <a:gd name="connsiteX57" fmla="*/ 1872916 w 5245769"/>
              <a:gd name="connsiteY57" fmla="*/ 2261936 h 2911642"/>
              <a:gd name="connsiteX58" fmla="*/ 1880937 w 5245769"/>
              <a:gd name="connsiteY58" fmla="*/ 2253915 h 2911642"/>
              <a:gd name="connsiteX59" fmla="*/ 1880937 w 5245769"/>
              <a:gd name="connsiteY59" fmla="*/ 2366210 h 2911642"/>
              <a:gd name="connsiteX60" fmla="*/ 2049379 w 5245769"/>
              <a:gd name="connsiteY60" fmla="*/ 2366210 h 2911642"/>
              <a:gd name="connsiteX61" fmla="*/ 2049379 w 5245769"/>
              <a:gd name="connsiteY61" fmla="*/ 2386263 h 2911642"/>
              <a:gd name="connsiteX62" fmla="*/ 2145632 w 5245769"/>
              <a:gd name="connsiteY62" fmla="*/ 2386263 h 2911642"/>
              <a:gd name="connsiteX63" fmla="*/ 2145632 w 5245769"/>
              <a:gd name="connsiteY63" fmla="*/ 2418347 h 2911642"/>
              <a:gd name="connsiteX64" fmla="*/ 2193758 w 5245769"/>
              <a:gd name="connsiteY64" fmla="*/ 2418347 h 2911642"/>
              <a:gd name="connsiteX65" fmla="*/ 2193758 w 5245769"/>
              <a:gd name="connsiteY65" fmla="*/ 2518610 h 2911642"/>
              <a:gd name="connsiteX66" fmla="*/ 2249906 w 5245769"/>
              <a:gd name="connsiteY66" fmla="*/ 2518610 h 2911642"/>
              <a:gd name="connsiteX67" fmla="*/ 2249906 w 5245769"/>
              <a:gd name="connsiteY67" fmla="*/ 2566736 h 2911642"/>
              <a:gd name="connsiteX68" fmla="*/ 2334127 w 5245769"/>
              <a:gd name="connsiteY68" fmla="*/ 2566736 h 2911642"/>
              <a:gd name="connsiteX69" fmla="*/ 2334127 w 5245769"/>
              <a:gd name="connsiteY69" fmla="*/ 2590800 h 2911642"/>
              <a:gd name="connsiteX70" fmla="*/ 2518611 w 5245769"/>
              <a:gd name="connsiteY70" fmla="*/ 2590800 h 2911642"/>
              <a:gd name="connsiteX71" fmla="*/ 2518611 w 5245769"/>
              <a:gd name="connsiteY71" fmla="*/ 2630905 h 2911642"/>
              <a:gd name="connsiteX72" fmla="*/ 2606843 w 5245769"/>
              <a:gd name="connsiteY72" fmla="*/ 2630905 h 2911642"/>
              <a:gd name="connsiteX73" fmla="*/ 2606843 w 5245769"/>
              <a:gd name="connsiteY73" fmla="*/ 2683042 h 2911642"/>
              <a:gd name="connsiteX74" fmla="*/ 2891590 w 5245769"/>
              <a:gd name="connsiteY74" fmla="*/ 2683042 h 2911642"/>
              <a:gd name="connsiteX75" fmla="*/ 2891590 w 5245769"/>
              <a:gd name="connsiteY75" fmla="*/ 2759242 h 2911642"/>
              <a:gd name="connsiteX76" fmla="*/ 3015916 w 5245769"/>
              <a:gd name="connsiteY76" fmla="*/ 2759242 h 2911642"/>
              <a:gd name="connsiteX77" fmla="*/ 3015916 w 5245769"/>
              <a:gd name="connsiteY77" fmla="*/ 2775284 h 2911642"/>
              <a:gd name="connsiteX78" fmla="*/ 3625516 w 5245769"/>
              <a:gd name="connsiteY78" fmla="*/ 2775284 h 2911642"/>
              <a:gd name="connsiteX79" fmla="*/ 3625516 w 5245769"/>
              <a:gd name="connsiteY79" fmla="*/ 2811378 h 2911642"/>
              <a:gd name="connsiteX80" fmla="*/ 3693695 w 5245769"/>
              <a:gd name="connsiteY80" fmla="*/ 2811378 h 2911642"/>
              <a:gd name="connsiteX81" fmla="*/ 3693695 w 5245769"/>
              <a:gd name="connsiteY81" fmla="*/ 2835442 h 2911642"/>
              <a:gd name="connsiteX82" fmla="*/ 4483769 w 5245769"/>
              <a:gd name="connsiteY82" fmla="*/ 2835442 h 2911642"/>
              <a:gd name="connsiteX83" fmla="*/ 4483769 w 5245769"/>
              <a:gd name="connsiteY83" fmla="*/ 2867526 h 2911642"/>
              <a:gd name="connsiteX84" fmla="*/ 4892843 w 5245769"/>
              <a:gd name="connsiteY84" fmla="*/ 2867526 h 2911642"/>
              <a:gd name="connsiteX85" fmla="*/ 4892843 w 5245769"/>
              <a:gd name="connsiteY85" fmla="*/ 2911642 h 2911642"/>
              <a:gd name="connsiteX86" fmla="*/ 5245769 w 5245769"/>
              <a:gd name="connsiteY86" fmla="*/ 2911642 h 2911642"/>
              <a:gd name="connsiteX0" fmla="*/ 0 w 5245769"/>
              <a:gd name="connsiteY0" fmla="*/ 0 h 2911642"/>
              <a:gd name="connsiteX1" fmla="*/ 116306 w 5245769"/>
              <a:gd name="connsiteY1" fmla="*/ 0 h 2911642"/>
              <a:gd name="connsiteX2" fmla="*/ 116306 w 5245769"/>
              <a:gd name="connsiteY2" fmla="*/ 28073 h 2911642"/>
              <a:gd name="connsiteX3" fmla="*/ 180474 w 5245769"/>
              <a:gd name="connsiteY3" fmla="*/ 28073 h 2911642"/>
              <a:gd name="connsiteX4" fmla="*/ 180474 w 5245769"/>
              <a:gd name="connsiteY4" fmla="*/ 52136 h 2911642"/>
              <a:gd name="connsiteX5" fmla="*/ 272716 w 5245769"/>
              <a:gd name="connsiteY5" fmla="*/ 52136 h 2911642"/>
              <a:gd name="connsiteX6" fmla="*/ 272716 w 5245769"/>
              <a:gd name="connsiteY6" fmla="*/ 96252 h 2911642"/>
              <a:gd name="connsiteX7" fmla="*/ 344906 w 5245769"/>
              <a:gd name="connsiteY7" fmla="*/ 96252 h 2911642"/>
              <a:gd name="connsiteX8" fmla="*/ 344906 w 5245769"/>
              <a:gd name="connsiteY8" fmla="*/ 164431 h 2911642"/>
              <a:gd name="connsiteX9" fmla="*/ 376990 w 5245769"/>
              <a:gd name="connsiteY9" fmla="*/ 164431 h 2911642"/>
              <a:gd name="connsiteX10" fmla="*/ 376990 w 5245769"/>
              <a:gd name="connsiteY10" fmla="*/ 376989 h 2911642"/>
              <a:gd name="connsiteX11" fmla="*/ 405064 w 5245769"/>
              <a:gd name="connsiteY11" fmla="*/ 376989 h 2911642"/>
              <a:gd name="connsiteX12" fmla="*/ 405064 w 5245769"/>
              <a:gd name="connsiteY12" fmla="*/ 477252 h 2911642"/>
              <a:gd name="connsiteX13" fmla="*/ 573506 w 5245769"/>
              <a:gd name="connsiteY13" fmla="*/ 477252 h 2911642"/>
              <a:gd name="connsiteX14" fmla="*/ 573506 w 5245769"/>
              <a:gd name="connsiteY14" fmla="*/ 509336 h 2911642"/>
              <a:gd name="connsiteX15" fmla="*/ 681790 w 5245769"/>
              <a:gd name="connsiteY15" fmla="*/ 509336 h 2911642"/>
              <a:gd name="connsiteX16" fmla="*/ 681790 w 5245769"/>
              <a:gd name="connsiteY16" fmla="*/ 569494 h 2911642"/>
              <a:gd name="connsiteX17" fmla="*/ 721895 w 5245769"/>
              <a:gd name="connsiteY17" fmla="*/ 569494 h 2911642"/>
              <a:gd name="connsiteX18" fmla="*/ 721895 w 5245769"/>
              <a:gd name="connsiteY18" fmla="*/ 721894 h 2911642"/>
              <a:gd name="connsiteX19" fmla="*/ 766011 w 5245769"/>
              <a:gd name="connsiteY19" fmla="*/ 721894 h 2911642"/>
              <a:gd name="connsiteX20" fmla="*/ 766011 w 5245769"/>
              <a:gd name="connsiteY20" fmla="*/ 782052 h 2911642"/>
              <a:gd name="connsiteX21" fmla="*/ 810127 w 5245769"/>
              <a:gd name="connsiteY21" fmla="*/ 782052 h 2911642"/>
              <a:gd name="connsiteX22" fmla="*/ 810127 w 5245769"/>
              <a:gd name="connsiteY22" fmla="*/ 822157 h 2911642"/>
              <a:gd name="connsiteX23" fmla="*/ 922421 w 5245769"/>
              <a:gd name="connsiteY23" fmla="*/ 822157 h 2911642"/>
              <a:gd name="connsiteX24" fmla="*/ 922421 w 5245769"/>
              <a:gd name="connsiteY24" fmla="*/ 874294 h 2911642"/>
              <a:gd name="connsiteX25" fmla="*/ 970548 w 5245769"/>
              <a:gd name="connsiteY25" fmla="*/ 874294 h 2911642"/>
              <a:gd name="connsiteX26" fmla="*/ 970548 w 5245769"/>
              <a:gd name="connsiteY26" fmla="*/ 922421 h 2911642"/>
              <a:gd name="connsiteX27" fmla="*/ 1054769 w 5245769"/>
              <a:gd name="connsiteY27" fmla="*/ 922421 h 2911642"/>
              <a:gd name="connsiteX28" fmla="*/ 1054769 w 5245769"/>
              <a:gd name="connsiteY28" fmla="*/ 970547 h 2911642"/>
              <a:gd name="connsiteX29" fmla="*/ 1090864 w 5245769"/>
              <a:gd name="connsiteY29" fmla="*/ 970547 h 2911642"/>
              <a:gd name="connsiteX30" fmla="*/ 1090864 w 5245769"/>
              <a:gd name="connsiteY30" fmla="*/ 1086852 h 2911642"/>
              <a:gd name="connsiteX31" fmla="*/ 1110916 w 5245769"/>
              <a:gd name="connsiteY31" fmla="*/ 1086852 h 2911642"/>
              <a:gd name="connsiteX32" fmla="*/ 1110916 w 5245769"/>
              <a:gd name="connsiteY32" fmla="*/ 1415715 h 2911642"/>
              <a:gd name="connsiteX33" fmla="*/ 1151021 w 5245769"/>
              <a:gd name="connsiteY33" fmla="*/ 1415715 h 2911642"/>
              <a:gd name="connsiteX34" fmla="*/ 1151021 w 5245769"/>
              <a:gd name="connsiteY34" fmla="*/ 1584157 h 2911642"/>
              <a:gd name="connsiteX35" fmla="*/ 1175085 w 5245769"/>
              <a:gd name="connsiteY35" fmla="*/ 1584157 h 2911642"/>
              <a:gd name="connsiteX36" fmla="*/ 1175085 w 5245769"/>
              <a:gd name="connsiteY36" fmla="*/ 1632284 h 2911642"/>
              <a:gd name="connsiteX37" fmla="*/ 1267327 w 5245769"/>
              <a:gd name="connsiteY37" fmla="*/ 1632284 h 2911642"/>
              <a:gd name="connsiteX38" fmla="*/ 1267327 w 5245769"/>
              <a:gd name="connsiteY38" fmla="*/ 1656347 h 2911642"/>
              <a:gd name="connsiteX39" fmla="*/ 1415716 w 5245769"/>
              <a:gd name="connsiteY39" fmla="*/ 1656347 h 2911642"/>
              <a:gd name="connsiteX40" fmla="*/ 1415716 w 5245769"/>
              <a:gd name="connsiteY40" fmla="*/ 1704473 h 2911642"/>
              <a:gd name="connsiteX41" fmla="*/ 1451811 w 5245769"/>
              <a:gd name="connsiteY41" fmla="*/ 1704473 h 2911642"/>
              <a:gd name="connsiteX42" fmla="*/ 1451811 w 5245769"/>
              <a:gd name="connsiteY42" fmla="*/ 1832810 h 2911642"/>
              <a:gd name="connsiteX43" fmla="*/ 1487906 w 5245769"/>
              <a:gd name="connsiteY43" fmla="*/ 1832810 h 2911642"/>
              <a:gd name="connsiteX44" fmla="*/ 1487906 w 5245769"/>
              <a:gd name="connsiteY44" fmla="*/ 1989221 h 2911642"/>
              <a:gd name="connsiteX45" fmla="*/ 1511969 w 5245769"/>
              <a:gd name="connsiteY45" fmla="*/ 1989221 h 2911642"/>
              <a:gd name="connsiteX46" fmla="*/ 1511969 w 5245769"/>
              <a:gd name="connsiteY46" fmla="*/ 2037347 h 2911642"/>
              <a:gd name="connsiteX47" fmla="*/ 1568116 w 5245769"/>
              <a:gd name="connsiteY47" fmla="*/ 2037347 h 2911642"/>
              <a:gd name="connsiteX48" fmla="*/ 1568116 w 5245769"/>
              <a:gd name="connsiteY48" fmla="*/ 2081463 h 2911642"/>
              <a:gd name="connsiteX49" fmla="*/ 1620253 w 5245769"/>
              <a:gd name="connsiteY49" fmla="*/ 2081463 h 2911642"/>
              <a:gd name="connsiteX50" fmla="*/ 1620253 w 5245769"/>
              <a:gd name="connsiteY50" fmla="*/ 2113547 h 2911642"/>
              <a:gd name="connsiteX51" fmla="*/ 1720516 w 5245769"/>
              <a:gd name="connsiteY51" fmla="*/ 2113547 h 2911642"/>
              <a:gd name="connsiteX52" fmla="*/ 1720516 w 5245769"/>
              <a:gd name="connsiteY52" fmla="*/ 2129589 h 2911642"/>
              <a:gd name="connsiteX53" fmla="*/ 1828800 w 5245769"/>
              <a:gd name="connsiteY53" fmla="*/ 2129589 h 2911642"/>
              <a:gd name="connsiteX54" fmla="*/ 1828800 w 5245769"/>
              <a:gd name="connsiteY54" fmla="*/ 2189747 h 2911642"/>
              <a:gd name="connsiteX55" fmla="*/ 1860885 w 5245769"/>
              <a:gd name="connsiteY55" fmla="*/ 2189747 h 2911642"/>
              <a:gd name="connsiteX56" fmla="*/ 1860885 w 5245769"/>
              <a:gd name="connsiteY56" fmla="*/ 2249905 h 2911642"/>
              <a:gd name="connsiteX57" fmla="*/ 1872916 w 5245769"/>
              <a:gd name="connsiteY57" fmla="*/ 2261936 h 2911642"/>
              <a:gd name="connsiteX58" fmla="*/ 1880937 w 5245769"/>
              <a:gd name="connsiteY58" fmla="*/ 2366210 h 2911642"/>
              <a:gd name="connsiteX59" fmla="*/ 2049379 w 5245769"/>
              <a:gd name="connsiteY59" fmla="*/ 2366210 h 2911642"/>
              <a:gd name="connsiteX60" fmla="*/ 2049379 w 5245769"/>
              <a:gd name="connsiteY60" fmla="*/ 2386263 h 2911642"/>
              <a:gd name="connsiteX61" fmla="*/ 2145632 w 5245769"/>
              <a:gd name="connsiteY61" fmla="*/ 2386263 h 2911642"/>
              <a:gd name="connsiteX62" fmla="*/ 2145632 w 5245769"/>
              <a:gd name="connsiteY62" fmla="*/ 2418347 h 2911642"/>
              <a:gd name="connsiteX63" fmla="*/ 2193758 w 5245769"/>
              <a:gd name="connsiteY63" fmla="*/ 2418347 h 2911642"/>
              <a:gd name="connsiteX64" fmla="*/ 2193758 w 5245769"/>
              <a:gd name="connsiteY64" fmla="*/ 2518610 h 2911642"/>
              <a:gd name="connsiteX65" fmla="*/ 2249906 w 5245769"/>
              <a:gd name="connsiteY65" fmla="*/ 2518610 h 2911642"/>
              <a:gd name="connsiteX66" fmla="*/ 2249906 w 5245769"/>
              <a:gd name="connsiteY66" fmla="*/ 2566736 h 2911642"/>
              <a:gd name="connsiteX67" fmla="*/ 2334127 w 5245769"/>
              <a:gd name="connsiteY67" fmla="*/ 2566736 h 2911642"/>
              <a:gd name="connsiteX68" fmla="*/ 2334127 w 5245769"/>
              <a:gd name="connsiteY68" fmla="*/ 2590800 h 2911642"/>
              <a:gd name="connsiteX69" fmla="*/ 2518611 w 5245769"/>
              <a:gd name="connsiteY69" fmla="*/ 2590800 h 2911642"/>
              <a:gd name="connsiteX70" fmla="*/ 2518611 w 5245769"/>
              <a:gd name="connsiteY70" fmla="*/ 2630905 h 2911642"/>
              <a:gd name="connsiteX71" fmla="*/ 2606843 w 5245769"/>
              <a:gd name="connsiteY71" fmla="*/ 2630905 h 2911642"/>
              <a:gd name="connsiteX72" fmla="*/ 2606843 w 5245769"/>
              <a:gd name="connsiteY72" fmla="*/ 2683042 h 2911642"/>
              <a:gd name="connsiteX73" fmla="*/ 2891590 w 5245769"/>
              <a:gd name="connsiteY73" fmla="*/ 2683042 h 2911642"/>
              <a:gd name="connsiteX74" fmla="*/ 2891590 w 5245769"/>
              <a:gd name="connsiteY74" fmla="*/ 2759242 h 2911642"/>
              <a:gd name="connsiteX75" fmla="*/ 3015916 w 5245769"/>
              <a:gd name="connsiteY75" fmla="*/ 2759242 h 2911642"/>
              <a:gd name="connsiteX76" fmla="*/ 3015916 w 5245769"/>
              <a:gd name="connsiteY76" fmla="*/ 2775284 h 2911642"/>
              <a:gd name="connsiteX77" fmla="*/ 3625516 w 5245769"/>
              <a:gd name="connsiteY77" fmla="*/ 2775284 h 2911642"/>
              <a:gd name="connsiteX78" fmla="*/ 3625516 w 5245769"/>
              <a:gd name="connsiteY78" fmla="*/ 2811378 h 2911642"/>
              <a:gd name="connsiteX79" fmla="*/ 3693695 w 5245769"/>
              <a:gd name="connsiteY79" fmla="*/ 2811378 h 2911642"/>
              <a:gd name="connsiteX80" fmla="*/ 3693695 w 5245769"/>
              <a:gd name="connsiteY80" fmla="*/ 2835442 h 2911642"/>
              <a:gd name="connsiteX81" fmla="*/ 4483769 w 5245769"/>
              <a:gd name="connsiteY81" fmla="*/ 2835442 h 2911642"/>
              <a:gd name="connsiteX82" fmla="*/ 4483769 w 5245769"/>
              <a:gd name="connsiteY82" fmla="*/ 2867526 h 2911642"/>
              <a:gd name="connsiteX83" fmla="*/ 4892843 w 5245769"/>
              <a:gd name="connsiteY83" fmla="*/ 2867526 h 2911642"/>
              <a:gd name="connsiteX84" fmla="*/ 4892843 w 5245769"/>
              <a:gd name="connsiteY84" fmla="*/ 2911642 h 2911642"/>
              <a:gd name="connsiteX85" fmla="*/ 5245769 w 5245769"/>
              <a:gd name="connsiteY85" fmla="*/ 2911642 h 291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5245769" h="2911642">
                <a:moveTo>
                  <a:pt x="0" y="0"/>
                </a:moveTo>
                <a:lnTo>
                  <a:pt x="116306" y="0"/>
                </a:lnTo>
                <a:lnTo>
                  <a:pt x="116306" y="28073"/>
                </a:lnTo>
                <a:lnTo>
                  <a:pt x="180474" y="28073"/>
                </a:lnTo>
                <a:lnTo>
                  <a:pt x="180474" y="52136"/>
                </a:lnTo>
                <a:lnTo>
                  <a:pt x="272716" y="52136"/>
                </a:lnTo>
                <a:lnTo>
                  <a:pt x="272716" y="96252"/>
                </a:lnTo>
                <a:lnTo>
                  <a:pt x="344906" y="96252"/>
                </a:lnTo>
                <a:lnTo>
                  <a:pt x="344906" y="164431"/>
                </a:lnTo>
                <a:lnTo>
                  <a:pt x="376990" y="164431"/>
                </a:lnTo>
                <a:lnTo>
                  <a:pt x="376990" y="376989"/>
                </a:lnTo>
                <a:lnTo>
                  <a:pt x="405064" y="376989"/>
                </a:lnTo>
                <a:lnTo>
                  <a:pt x="405064" y="477252"/>
                </a:lnTo>
                <a:lnTo>
                  <a:pt x="573506" y="477252"/>
                </a:lnTo>
                <a:lnTo>
                  <a:pt x="573506" y="509336"/>
                </a:lnTo>
                <a:lnTo>
                  <a:pt x="681790" y="509336"/>
                </a:lnTo>
                <a:lnTo>
                  <a:pt x="681790" y="569494"/>
                </a:lnTo>
                <a:lnTo>
                  <a:pt x="721895" y="569494"/>
                </a:lnTo>
                <a:lnTo>
                  <a:pt x="721895" y="721894"/>
                </a:lnTo>
                <a:lnTo>
                  <a:pt x="766011" y="721894"/>
                </a:lnTo>
                <a:lnTo>
                  <a:pt x="766011" y="782052"/>
                </a:lnTo>
                <a:lnTo>
                  <a:pt x="810127" y="782052"/>
                </a:lnTo>
                <a:lnTo>
                  <a:pt x="810127" y="822157"/>
                </a:lnTo>
                <a:lnTo>
                  <a:pt x="922421" y="822157"/>
                </a:lnTo>
                <a:lnTo>
                  <a:pt x="922421" y="874294"/>
                </a:lnTo>
                <a:lnTo>
                  <a:pt x="970548" y="874294"/>
                </a:lnTo>
                <a:lnTo>
                  <a:pt x="970548" y="922421"/>
                </a:lnTo>
                <a:lnTo>
                  <a:pt x="1054769" y="922421"/>
                </a:lnTo>
                <a:lnTo>
                  <a:pt x="1054769" y="970547"/>
                </a:lnTo>
                <a:lnTo>
                  <a:pt x="1090864" y="970547"/>
                </a:lnTo>
                <a:lnTo>
                  <a:pt x="1090864" y="1086852"/>
                </a:lnTo>
                <a:lnTo>
                  <a:pt x="1110916" y="1086852"/>
                </a:lnTo>
                <a:lnTo>
                  <a:pt x="1110916" y="1415715"/>
                </a:lnTo>
                <a:lnTo>
                  <a:pt x="1151021" y="1415715"/>
                </a:lnTo>
                <a:lnTo>
                  <a:pt x="1151021" y="1584157"/>
                </a:lnTo>
                <a:lnTo>
                  <a:pt x="1175085" y="1584157"/>
                </a:lnTo>
                <a:lnTo>
                  <a:pt x="1175085" y="1632284"/>
                </a:lnTo>
                <a:lnTo>
                  <a:pt x="1267327" y="1632284"/>
                </a:lnTo>
                <a:lnTo>
                  <a:pt x="1267327" y="1656347"/>
                </a:lnTo>
                <a:lnTo>
                  <a:pt x="1415716" y="1656347"/>
                </a:lnTo>
                <a:lnTo>
                  <a:pt x="1415716" y="1704473"/>
                </a:lnTo>
                <a:lnTo>
                  <a:pt x="1451811" y="1704473"/>
                </a:lnTo>
                <a:lnTo>
                  <a:pt x="1451811" y="1832810"/>
                </a:lnTo>
                <a:lnTo>
                  <a:pt x="1487906" y="1832810"/>
                </a:lnTo>
                <a:lnTo>
                  <a:pt x="1487906" y="1989221"/>
                </a:lnTo>
                <a:lnTo>
                  <a:pt x="1511969" y="1989221"/>
                </a:lnTo>
                <a:lnTo>
                  <a:pt x="1511969" y="2037347"/>
                </a:lnTo>
                <a:lnTo>
                  <a:pt x="1568116" y="2037347"/>
                </a:lnTo>
                <a:lnTo>
                  <a:pt x="1568116" y="2081463"/>
                </a:lnTo>
                <a:lnTo>
                  <a:pt x="1620253" y="2081463"/>
                </a:lnTo>
                <a:lnTo>
                  <a:pt x="1620253" y="2113547"/>
                </a:lnTo>
                <a:lnTo>
                  <a:pt x="1720516" y="2113547"/>
                </a:lnTo>
                <a:lnTo>
                  <a:pt x="1720516" y="2129589"/>
                </a:lnTo>
                <a:lnTo>
                  <a:pt x="1828800" y="2129589"/>
                </a:lnTo>
                <a:lnTo>
                  <a:pt x="1828800" y="2189747"/>
                </a:lnTo>
                <a:lnTo>
                  <a:pt x="1860885" y="2189747"/>
                </a:lnTo>
                <a:lnTo>
                  <a:pt x="1860885" y="2249905"/>
                </a:lnTo>
                <a:lnTo>
                  <a:pt x="1872916" y="2261936"/>
                </a:lnTo>
                <a:lnTo>
                  <a:pt x="1880937" y="2366210"/>
                </a:lnTo>
                <a:lnTo>
                  <a:pt x="2049379" y="2366210"/>
                </a:lnTo>
                <a:lnTo>
                  <a:pt x="2049379" y="2386263"/>
                </a:lnTo>
                <a:lnTo>
                  <a:pt x="2145632" y="2386263"/>
                </a:lnTo>
                <a:lnTo>
                  <a:pt x="2145632" y="2418347"/>
                </a:lnTo>
                <a:lnTo>
                  <a:pt x="2193758" y="2418347"/>
                </a:lnTo>
                <a:lnTo>
                  <a:pt x="2193758" y="2518610"/>
                </a:lnTo>
                <a:lnTo>
                  <a:pt x="2249906" y="2518610"/>
                </a:lnTo>
                <a:lnTo>
                  <a:pt x="2249906" y="2566736"/>
                </a:lnTo>
                <a:lnTo>
                  <a:pt x="2334127" y="2566736"/>
                </a:lnTo>
                <a:lnTo>
                  <a:pt x="2334127" y="2590800"/>
                </a:lnTo>
                <a:lnTo>
                  <a:pt x="2518611" y="2590800"/>
                </a:lnTo>
                <a:lnTo>
                  <a:pt x="2518611" y="2630905"/>
                </a:lnTo>
                <a:lnTo>
                  <a:pt x="2606843" y="2630905"/>
                </a:lnTo>
                <a:lnTo>
                  <a:pt x="2606843" y="2683042"/>
                </a:lnTo>
                <a:lnTo>
                  <a:pt x="2891590" y="2683042"/>
                </a:lnTo>
                <a:lnTo>
                  <a:pt x="2891590" y="2759242"/>
                </a:lnTo>
                <a:lnTo>
                  <a:pt x="3015916" y="2759242"/>
                </a:lnTo>
                <a:lnTo>
                  <a:pt x="3015916" y="2775284"/>
                </a:lnTo>
                <a:lnTo>
                  <a:pt x="3625516" y="2775284"/>
                </a:lnTo>
                <a:lnTo>
                  <a:pt x="3625516" y="2811378"/>
                </a:lnTo>
                <a:lnTo>
                  <a:pt x="3693695" y="2811378"/>
                </a:lnTo>
                <a:lnTo>
                  <a:pt x="3693695" y="2835442"/>
                </a:lnTo>
                <a:lnTo>
                  <a:pt x="4483769" y="2835442"/>
                </a:lnTo>
                <a:lnTo>
                  <a:pt x="4483769" y="2867526"/>
                </a:lnTo>
                <a:lnTo>
                  <a:pt x="4892843" y="2867526"/>
                </a:lnTo>
                <a:lnTo>
                  <a:pt x="4892843" y="2911642"/>
                </a:lnTo>
                <a:lnTo>
                  <a:pt x="5245769" y="2911642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26D6C4FC-0FCD-D737-2A67-B06866F751AA}"/>
              </a:ext>
            </a:extLst>
          </p:cNvPr>
          <p:cNvSpPr/>
          <p:nvPr/>
        </p:nvSpPr>
        <p:spPr bwMode="auto">
          <a:xfrm>
            <a:off x="1057764" y="1531700"/>
            <a:ext cx="4384871" cy="1846461"/>
          </a:xfrm>
          <a:custGeom>
            <a:avLst/>
            <a:gdLst>
              <a:gd name="connsiteX0" fmla="*/ 0 w 5879432"/>
              <a:gd name="connsiteY0" fmla="*/ 0 h 2570748"/>
              <a:gd name="connsiteX1" fmla="*/ 120316 w 5879432"/>
              <a:gd name="connsiteY1" fmla="*/ 0 h 2570748"/>
              <a:gd name="connsiteX2" fmla="*/ 120316 w 5879432"/>
              <a:gd name="connsiteY2" fmla="*/ 28074 h 2570748"/>
              <a:gd name="connsiteX3" fmla="*/ 196516 w 5879432"/>
              <a:gd name="connsiteY3" fmla="*/ 28074 h 2570748"/>
              <a:gd name="connsiteX4" fmla="*/ 196516 w 5879432"/>
              <a:gd name="connsiteY4" fmla="*/ 56148 h 2570748"/>
              <a:gd name="connsiteX5" fmla="*/ 264695 w 5879432"/>
              <a:gd name="connsiteY5" fmla="*/ 56148 h 2570748"/>
              <a:gd name="connsiteX6" fmla="*/ 264695 w 5879432"/>
              <a:gd name="connsiteY6" fmla="*/ 96253 h 2570748"/>
              <a:gd name="connsiteX7" fmla="*/ 312821 w 5879432"/>
              <a:gd name="connsiteY7" fmla="*/ 96253 h 2570748"/>
              <a:gd name="connsiteX8" fmla="*/ 312821 w 5879432"/>
              <a:gd name="connsiteY8" fmla="*/ 140369 h 2570748"/>
              <a:gd name="connsiteX9" fmla="*/ 372979 w 5879432"/>
              <a:gd name="connsiteY9" fmla="*/ 140369 h 2570748"/>
              <a:gd name="connsiteX10" fmla="*/ 372979 w 5879432"/>
              <a:gd name="connsiteY10" fmla="*/ 292769 h 2570748"/>
              <a:gd name="connsiteX11" fmla="*/ 421105 w 5879432"/>
              <a:gd name="connsiteY11" fmla="*/ 292769 h 2570748"/>
              <a:gd name="connsiteX12" fmla="*/ 421105 w 5879432"/>
              <a:gd name="connsiteY12" fmla="*/ 336885 h 2570748"/>
              <a:gd name="connsiteX13" fmla="*/ 505326 w 5879432"/>
              <a:gd name="connsiteY13" fmla="*/ 336885 h 2570748"/>
              <a:gd name="connsiteX14" fmla="*/ 505326 w 5879432"/>
              <a:gd name="connsiteY14" fmla="*/ 368969 h 2570748"/>
              <a:gd name="connsiteX15" fmla="*/ 677779 w 5879432"/>
              <a:gd name="connsiteY15" fmla="*/ 368969 h 2570748"/>
              <a:gd name="connsiteX16" fmla="*/ 677779 w 5879432"/>
              <a:gd name="connsiteY16" fmla="*/ 397043 h 2570748"/>
              <a:gd name="connsiteX17" fmla="*/ 733926 w 5879432"/>
              <a:gd name="connsiteY17" fmla="*/ 397043 h 2570748"/>
              <a:gd name="connsiteX18" fmla="*/ 733926 w 5879432"/>
              <a:gd name="connsiteY18" fmla="*/ 509337 h 2570748"/>
              <a:gd name="connsiteX19" fmla="*/ 753979 w 5879432"/>
              <a:gd name="connsiteY19" fmla="*/ 509337 h 2570748"/>
              <a:gd name="connsiteX20" fmla="*/ 753979 w 5879432"/>
              <a:gd name="connsiteY20" fmla="*/ 561474 h 2570748"/>
              <a:gd name="connsiteX21" fmla="*/ 786063 w 5879432"/>
              <a:gd name="connsiteY21" fmla="*/ 561474 h 2570748"/>
              <a:gd name="connsiteX22" fmla="*/ 786063 w 5879432"/>
              <a:gd name="connsiteY22" fmla="*/ 613611 h 2570748"/>
              <a:gd name="connsiteX23" fmla="*/ 814137 w 5879432"/>
              <a:gd name="connsiteY23" fmla="*/ 613611 h 2570748"/>
              <a:gd name="connsiteX24" fmla="*/ 814137 w 5879432"/>
              <a:gd name="connsiteY24" fmla="*/ 661737 h 2570748"/>
              <a:gd name="connsiteX25" fmla="*/ 1034716 w 5879432"/>
              <a:gd name="connsiteY25" fmla="*/ 661737 h 2570748"/>
              <a:gd name="connsiteX26" fmla="*/ 1034716 w 5879432"/>
              <a:gd name="connsiteY26" fmla="*/ 701843 h 2570748"/>
              <a:gd name="connsiteX27" fmla="*/ 1086853 w 5879432"/>
              <a:gd name="connsiteY27" fmla="*/ 701843 h 2570748"/>
              <a:gd name="connsiteX28" fmla="*/ 1086853 w 5879432"/>
              <a:gd name="connsiteY28" fmla="*/ 818148 h 2570748"/>
              <a:gd name="connsiteX29" fmla="*/ 1122947 w 5879432"/>
              <a:gd name="connsiteY29" fmla="*/ 818148 h 2570748"/>
              <a:gd name="connsiteX30" fmla="*/ 1122947 w 5879432"/>
              <a:gd name="connsiteY30" fmla="*/ 854243 h 2570748"/>
              <a:gd name="connsiteX31" fmla="*/ 1159042 w 5879432"/>
              <a:gd name="connsiteY31" fmla="*/ 854243 h 2570748"/>
              <a:gd name="connsiteX32" fmla="*/ 1159042 w 5879432"/>
              <a:gd name="connsiteY32" fmla="*/ 886327 h 2570748"/>
              <a:gd name="connsiteX33" fmla="*/ 1231232 w 5879432"/>
              <a:gd name="connsiteY33" fmla="*/ 886327 h 2570748"/>
              <a:gd name="connsiteX34" fmla="*/ 1231232 w 5879432"/>
              <a:gd name="connsiteY34" fmla="*/ 906379 h 2570748"/>
              <a:gd name="connsiteX35" fmla="*/ 1351547 w 5879432"/>
              <a:gd name="connsiteY35" fmla="*/ 906379 h 2570748"/>
              <a:gd name="connsiteX36" fmla="*/ 1351547 w 5879432"/>
              <a:gd name="connsiteY36" fmla="*/ 926432 h 2570748"/>
              <a:gd name="connsiteX37" fmla="*/ 1447800 w 5879432"/>
              <a:gd name="connsiteY37" fmla="*/ 926432 h 2570748"/>
              <a:gd name="connsiteX38" fmla="*/ 1447800 w 5879432"/>
              <a:gd name="connsiteY38" fmla="*/ 998622 h 2570748"/>
              <a:gd name="connsiteX39" fmla="*/ 1483895 w 5879432"/>
              <a:gd name="connsiteY39" fmla="*/ 998622 h 2570748"/>
              <a:gd name="connsiteX40" fmla="*/ 1483895 w 5879432"/>
              <a:gd name="connsiteY40" fmla="*/ 1046748 h 2570748"/>
              <a:gd name="connsiteX41" fmla="*/ 1507958 w 5879432"/>
              <a:gd name="connsiteY41" fmla="*/ 1046748 h 2570748"/>
              <a:gd name="connsiteX42" fmla="*/ 1507958 w 5879432"/>
              <a:gd name="connsiteY42" fmla="*/ 1082843 h 2570748"/>
              <a:gd name="connsiteX43" fmla="*/ 1507958 w 5879432"/>
              <a:gd name="connsiteY43" fmla="*/ 1159043 h 2570748"/>
              <a:gd name="connsiteX44" fmla="*/ 1532021 w 5879432"/>
              <a:gd name="connsiteY44" fmla="*/ 1159043 h 2570748"/>
              <a:gd name="connsiteX45" fmla="*/ 1532021 w 5879432"/>
              <a:gd name="connsiteY45" fmla="*/ 1195137 h 2570748"/>
              <a:gd name="connsiteX46" fmla="*/ 1712495 w 5879432"/>
              <a:gd name="connsiteY46" fmla="*/ 1195137 h 2570748"/>
              <a:gd name="connsiteX47" fmla="*/ 1712495 w 5879432"/>
              <a:gd name="connsiteY47" fmla="*/ 1219200 h 2570748"/>
              <a:gd name="connsiteX48" fmla="*/ 1764632 w 5879432"/>
              <a:gd name="connsiteY48" fmla="*/ 1219200 h 2570748"/>
              <a:gd name="connsiteX49" fmla="*/ 1788695 w 5879432"/>
              <a:gd name="connsiteY49" fmla="*/ 1219200 h 2570748"/>
              <a:gd name="connsiteX50" fmla="*/ 1788695 w 5879432"/>
              <a:gd name="connsiteY50" fmla="*/ 1319464 h 2570748"/>
              <a:gd name="connsiteX51" fmla="*/ 1812758 w 5879432"/>
              <a:gd name="connsiteY51" fmla="*/ 1319464 h 2570748"/>
              <a:gd name="connsiteX52" fmla="*/ 1812758 w 5879432"/>
              <a:gd name="connsiteY52" fmla="*/ 1375611 h 2570748"/>
              <a:gd name="connsiteX53" fmla="*/ 1969168 w 5879432"/>
              <a:gd name="connsiteY53" fmla="*/ 1375611 h 2570748"/>
              <a:gd name="connsiteX54" fmla="*/ 1969168 w 5879432"/>
              <a:gd name="connsiteY54" fmla="*/ 1423737 h 2570748"/>
              <a:gd name="connsiteX55" fmla="*/ 2025316 w 5879432"/>
              <a:gd name="connsiteY55" fmla="*/ 1423737 h 2570748"/>
              <a:gd name="connsiteX56" fmla="*/ 2025316 w 5879432"/>
              <a:gd name="connsiteY56" fmla="*/ 1455822 h 2570748"/>
              <a:gd name="connsiteX57" fmla="*/ 2173705 w 5879432"/>
              <a:gd name="connsiteY57" fmla="*/ 1455822 h 2570748"/>
              <a:gd name="connsiteX58" fmla="*/ 2173705 w 5879432"/>
              <a:gd name="connsiteY58" fmla="*/ 1507958 h 2570748"/>
              <a:gd name="connsiteX59" fmla="*/ 2201779 w 5879432"/>
              <a:gd name="connsiteY59" fmla="*/ 1507958 h 2570748"/>
              <a:gd name="connsiteX60" fmla="*/ 2201779 w 5879432"/>
              <a:gd name="connsiteY60" fmla="*/ 1548064 h 2570748"/>
              <a:gd name="connsiteX61" fmla="*/ 2233863 w 5879432"/>
              <a:gd name="connsiteY61" fmla="*/ 1548064 h 2570748"/>
              <a:gd name="connsiteX62" fmla="*/ 2233863 w 5879432"/>
              <a:gd name="connsiteY62" fmla="*/ 1596190 h 2570748"/>
              <a:gd name="connsiteX63" fmla="*/ 2261937 w 5879432"/>
              <a:gd name="connsiteY63" fmla="*/ 1596190 h 2570748"/>
              <a:gd name="connsiteX64" fmla="*/ 2261937 w 5879432"/>
              <a:gd name="connsiteY64" fmla="*/ 1612232 h 2570748"/>
              <a:gd name="connsiteX65" fmla="*/ 2414337 w 5879432"/>
              <a:gd name="connsiteY65" fmla="*/ 1612232 h 2570748"/>
              <a:gd name="connsiteX66" fmla="*/ 2414337 w 5879432"/>
              <a:gd name="connsiteY66" fmla="*/ 1624264 h 2570748"/>
              <a:gd name="connsiteX67" fmla="*/ 2538663 w 5879432"/>
              <a:gd name="connsiteY67" fmla="*/ 1624264 h 2570748"/>
              <a:gd name="connsiteX68" fmla="*/ 2538663 w 5879432"/>
              <a:gd name="connsiteY68" fmla="*/ 1672390 h 2570748"/>
              <a:gd name="connsiteX69" fmla="*/ 2590800 w 5879432"/>
              <a:gd name="connsiteY69" fmla="*/ 1672390 h 2570748"/>
              <a:gd name="connsiteX70" fmla="*/ 2590800 w 5879432"/>
              <a:gd name="connsiteY70" fmla="*/ 1696453 h 2570748"/>
              <a:gd name="connsiteX71" fmla="*/ 2626895 w 5879432"/>
              <a:gd name="connsiteY71" fmla="*/ 1696453 h 2570748"/>
              <a:gd name="connsiteX72" fmla="*/ 2626895 w 5879432"/>
              <a:gd name="connsiteY72" fmla="*/ 1736558 h 2570748"/>
              <a:gd name="connsiteX73" fmla="*/ 2626895 w 5879432"/>
              <a:gd name="connsiteY73" fmla="*/ 1792706 h 2570748"/>
              <a:gd name="connsiteX74" fmla="*/ 2767263 w 5879432"/>
              <a:gd name="connsiteY74" fmla="*/ 1792706 h 2570748"/>
              <a:gd name="connsiteX75" fmla="*/ 2767263 w 5879432"/>
              <a:gd name="connsiteY75" fmla="*/ 1820779 h 2570748"/>
              <a:gd name="connsiteX76" fmla="*/ 2927684 w 5879432"/>
              <a:gd name="connsiteY76" fmla="*/ 1820779 h 2570748"/>
              <a:gd name="connsiteX77" fmla="*/ 2927684 w 5879432"/>
              <a:gd name="connsiteY77" fmla="*/ 1848853 h 2570748"/>
              <a:gd name="connsiteX78" fmla="*/ 2963779 w 5879432"/>
              <a:gd name="connsiteY78" fmla="*/ 1848853 h 2570748"/>
              <a:gd name="connsiteX79" fmla="*/ 2963779 w 5879432"/>
              <a:gd name="connsiteY79" fmla="*/ 1957137 h 2570748"/>
              <a:gd name="connsiteX80" fmla="*/ 2999874 w 5879432"/>
              <a:gd name="connsiteY80" fmla="*/ 1957137 h 2570748"/>
              <a:gd name="connsiteX81" fmla="*/ 2999874 w 5879432"/>
              <a:gd name="connsiteY81" fmla="*/ 2017295 h 2570748"/>
              <a:gd name="connsiteX82" fmla="*/ 3092116 w 5879432"/>
              <a:gd name="connsiteY82" fmla="*/ 2017295 h 2570748"/>
              <a:gd name="connsiteX83" fmla="*/ 3092116 w 5879432"/>
              <a:gd name="connsiteY83" fmla="*/ 2041358 h 2570748"/>
              <a:gd name="connsiteX84" fmla="*/ 3256547 w 5879432"/>
              <a:gd name="connsiteY84" fmla="*/ 2041358 h 2570748"/>
              <a:gd name="connsiteX85" fmla="*/ 3256547 w 5879432"/>
              <a:gd name="connsiteY85" fmla="*/ 2069432 h 2570748"/>
              <a:gd name="connsiteX86" fmla="*/ 3465095 w 5879432"/>
              <a:gd name="connsiteY86" fmla="*/ 2069432 h 2570748"/>
              <a:gd name="connsiteX87" fmla="*/ 3465095 w 5879432"/>
              <a:gd name="connsiteY87" fmla="*/ 2089485 h 2570748"/>
              <a:gd name="connsiteX88" fmla="*/ 3645568 w 5879432"/>
              <a:gd name="connsiteY88" fmla="*/ 2089485 h 2570748"/>
              <a:gd name="connsiteX89" fmla="*/ 3645568 w 5879432"/>
              <a:gd name="connsiteY89" fmla="*/ 2197769 h 2570748"/>
              <a:gd name="connsiteX90" fmla="*/ 3689684 w 5879432"/>
              <a:gd name="connsiteY90" fmla="*/ 2197769 h 2570748"/>
              <a:gd name="connsiteX91" fmla="*/ 3689684 w 5879432"/>
              <a:gd name="connsiteY91" fmla="*/ 2249906 h 2570748"/>
              <a:gd name="connsiteX92" fmla="*/ 4038600 w 5879432"/>
              <a:gd name="connsiteY92" fmla="*/ 2249906 h 2570748"/>
              <a:gd name="connsiteX93" fmla="*/ 4038600 w 5879432"/>
              <a:gd name="connsiteY93" fmla="*/ 2290011 h 2570748"/>
              <a:gd name="connsiteX94" fmla="*/ 4335379 w 5879432"/>
              <a:gd name="connsiteY94" fmla="*/ 2290011 h 2570748"/>
              <a:gd name="connsiteX95" fmla="*/ 4335379 w 5879432"/>
              <a:gd name="connsiteY95" fmla="*/ 2330116 h 2570748"/>
              <a:gd name="connsiteX96" fmla="*/ 4383505 w 5879432"/>
              <a:gd name="connsiteY96" fmla="*/ 2330116 h 2570748"/>
              <a:gd name="connsiteX97" fmla="*/ 4383505 w 5879432"/>
              <a:gd name="connsiteY97" fmla="*/ 2394285 h 2570748"/>
              <a:gd name="connsiteX98" fmla="*/ 4443663 w 5879432"/>
              <a:gd name="connsiteY98" fmla="*/ 2394285 h 2570748"/>
              <a:gd name="connsiteX99" fmla="*/ 4443663 w 5879432"/>
              <a:gd name="connsiteY99" fmla="*/ 2418348 h 2570748"/>
              <a:gd name="connsiteX100" fmla="*/ 4479758 w 5879432"/>
              <a:gd name="connsiteY100" fmla="*/ 2418348 h 2570748"/>
              <a:gd name="connsiteX101" fmla="*/ 4479758 w 5879432"/>
              <a:gd name="connsiteY101" fmla="*/ 2538664 h 2570748"/>
              <a:gd name="connsiteX102" fmla="*/ 5085347 w 5879432"/>
              <a:gd name="connsiteY102" fmla="*/ 2538664 h 2570748"/>
              <a:gd name="connsiteX103" fmla="*/ 5085347 w 5879432"/>
              <a:gd name="connsiteY103" fmla="*/ 2570748 h 2570748"/>
              <a:gd name="connsiteX104" fmla="*/ 5879432 w 5879432"/>
              <a:gd name="connsiteY104" fmla="*/ 2570748 h 2570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5879432" h="2570748">
                <a:moveTo>
                  <a:pt x="0" y="0"/>
                </a:moveTo>
                <a:lnTo>
                  <a:pt x="120316" y="0"/>
                </a:lnTo>
                <a:lnTo>
                  <a:pt x="120316" y="28074"/>
                </a:lnTo>
                <a:lnTo>
                  <a:pt x="196516" y="28074"/>
                </a:lnTo>
                <a:lnTo>
                  <a:pt x="196516" y="56148"/>
                </a:lnTo>
                <a:lnTo>
                  <a:pt x="264695" y="56148"/>
                </a:lnTo>
                <a:lnTo>
                  <a:pt x="264695" y="96253"/>
                </a:lnTo>
                <a:lnTo>
                  <a:pt x="312821" y="96253"/>
                </a:lnTo>
                <a:lnTo>
                  <a:pt x="312821" y="140369"/>
                </a:lnTo>
                <a:lnTo>
                  <a:pt x="372979" y="140369"/>
                </a:lnTo>
                <a:lnTo>
                  <a:pt x="372979" y="292769"/>
                </a:lnTo>
                <a:lnTo>
                  <a:pt x="421105" y="292769"/>
                </a:lnTo>
                <a:lnTo>
                  <a:pt x="421105" y="336885"/>
                </a:lnTo>
                <a:lnTo>
                  <a:pt x="505326" y="336885"/>
                </a:lnTo>
                <a:lnTo>
                  <a:pt x="505326" y="368969"/>
                </a:lnTo>
                <a:lnTo>
                  <a:pt x="677779" y="368969"/>
                </a:lnTo>
                <a:lnTo>
                  <a:pt x="677779" y="397043"/>
                </a:lnTo>
                <a:lnTo>
                  <a:pt x="733926" y="397043"/>
                </a:lnTo>
                <a:lnTo>
                  <a:pt x="733926" y="509337"/>
                </a:lnTo>
                <a:lnTo>
                  <a:pt x="753979" y="509337"/>
                </a:lnTo>
                <a:lnTo>
                  <a:pt x="753979" y="561474"/>
                </a:lnTo>
                <a:lnTo>
                  <a:pt x="786063" y="561474"/>
                </a:lnTo>
                <a:lnTo>
                  <a:pt x="786063" y="613611"/>
                </a:lnTo>
                <a:lnTo>
                  <a:pt x="814137" y="613611"/>
                </a:lnTo>
                <a:lnTo>
                  <a:pt x="814137" y="661737"/>
                </a:lnTo>
                <a:lnTo>
                  <a:pt x="1034716" y="661737"/>
                </a:lnTo>
                <a:lnTo>
                  <a:pt x="1034716" y="701843"/>
                </a:lnTo>
                <a:lnTo>
                  <a:pt x="1086853" y="701843"/>
                </a:lnTo>
                <a:lnTo>
                  <a:pt x="1086853" y="818148"/>
                </a:lnTo>
                <a:lnTo>
                  <a:pt x="1122947" y="818148"/>
                </a:lnTo>
                <a:lnTo>
                  <a:pt x="1122947" y="854243"/>
                </a:lnTo>
                <a:lnTo>
                  <a:pt x="1159042" y="854243"/>
                </a:lnTo>
                <a:lnTo>
                  <a:pt x="1159042" y="886327"/>
                </a:lnTo>
                <a:lnTo>
                  <a:pt x="1231232" y="886327"/>
                </a:lnTo>
                <a:lnTo>
                  <a:pt x="1231232" y="906379"/>
                </a:lnTo>
                <a:lnTo>
                  <a:pt x="1351547" y="906379"/>
                </a:lnTo>
                <a:lnTo>
                  <a:pt x="1351547" y="926432"/>
                </a:lnTo>
                <a:lnTo>
                  <a:pt x="1447800" y="926432"/>
                </a:lnTo>
                <a:lnTo>
                  <a:pt x="1447800" y="998622"/>
                </a:lnTo>
                <a:lnTo>
                  <a:pt x="1483895" y="998622"/>
                </a:lnTo>
                <a:lnTo>
                  <a:pt x="1483895" y="1046748"/>
                </a:lnTo>
                <a:lnTo>
                  <a:pt x="1507958" y="1046748"/>
                </a:lnTo>
                <a:lnTo>
                  <a:pt x="1507958" y="1082843"/>
                </a:lnTo>
                <a:lnTo>
                  <a:pt x="1507958" y="1159043"/>
                </a:lnTo>
                <a:lnTo>
                  <a:pt x="1532021" y="1159043"/>
                </a:lnTo>
                <a:lnTo>
                  <a:pt x="1532021" y="1195137"/>
                </a:lnTo>
                <a:lnTo>
                  <a:pt x="1712495" y="1195137"/>
                </a:lnTo>
                <a:lnTo>
                  <a:pt x="1712495" y="1219200"/>
                </a:lnTo>
                <a:lnTo>
                  <a:pt x="1764632" y="1219200"/>
                </a:lnTo>
                <a:lnTo>
                  <a:pt x="1788695" y="1219200"/>
                </a:lnTo>
                <a:lnTo>
                  <a:pt x="1788695" y="1319464"/>
                </a:lnTo>
                <a:lnTo>
                  <a:pt x="1812758" y="1319464"/>
                </a:lnTo>
                <a:lnTo>
                  <a:pt x="1812758" y="1375611"/>
                </a:lnTo>
                <a:lnTo>
                  <a:pt x="1969168" y="1375611"/>
                </a:lnTo>
                <a:lnTo>
                  <a:pt x="1969168" y="1423737"/>
                </a:lnTo>
                <a:lnTo>
                  <a:pt x="2025316" y="1423737"/>
                </a:lnTo>
                <a:lnTo>
                  <a:pt x="2025316" y="1455822"/>
                </a:lnTo>
                <a:lnTo>
                  <a:pt x="2173705" y="1455822"/>
                </a:lnTo>
                <a:lnTo>
                  <a:pt x="2173705" y="1507958"/>
                </a:lnTo>
                <a:lnTo>
                  <a:pt x="2201779" y="1507958"/>
                </a:lnTo>
                <a:lnTo>
                  <a:pt x="2201779" y="1548064"/>
                </a:lnTo>
                <a:lnTo>
                  <a:pt x="2233863" y="1548064"/>
                </a:lnTo>
                <a:lnTo>
                  <a:pt x="2233863" y="1596190"/>
                </a:lnTo>
                <a:lnTo>
                  <a:pt x="2261937" y="1596190"/>
                </a:lnTo>
                <a:lnTo>
                  <a:pt x="2261937" y="1612232"/>
                </a:lnTo>
                <a:lnTo>
                  <a:pt x="2414337" y="1612232"/>
                </a:lnTo>
                <a:lnTo>
                  <a:pt x="2414337" y="1624264"/>
                </a:lnTo>
                <a:lnTo>
                  <a:pt x="2538663" y="1624264"/>
                </a:lnTo>
                <a:lnTo>
                  <a:pt x="2538663" y="1672390"/>
                </a:lnTo>
                <a:lnTo>
                  <a:pt x="2590800" y="1672390"/>
                </a:lnTo>
                <a:lnTo>
                  <a:pt x="2590800" y="1696453"/>
                </a:lnTo>
                <a:lnTo>
                  <a:pt x="2626895" y="1696453"/>
                </a:lnTo>
                <a:lnTo>
                  <a:pt x="2626895" y="1736558"/>
                </a:lnTo>
                <a:lnTo>
                  <a:pt x="2626895" y="1792706"/>
                </a:lnTo>
                <a:lnTo>
                  <a:pt x="2767263" y="1792706"/>
                </a:lnTo>
                <a:lnTo>
                  <a:pt x="2767263" y="1820779"/>
                </a:lnTo>
                <a:lnTo>
                  <a:pt x="2927684" y="1820779"/>
                </a:lnTo>
                <a:lnTo>
                  <a:pt x="2927684" y="1848853"/>
                </a:lnTo>
                <a:lnTo>
                  <a:pt x="2963779" y="1848853"/>
                </a:lnTo>
                <a:lnTo>
                  <a:pt x="2963779" y="1957137"/>
                </a:lnTo>
                <a:lnTo>
                  <a:pt x="2999874" y="1957137"/>
                </a:lnTo>
                <a:lnTo>
                  <a:pt x="2999874" y="2017295"/>
                </a:lnTo>
                <a:lnTo>
                  <a:pt x="3092116" y="2017295"/>
                </a:lnTo>
                <a:lnTo>
                  <a:pt x="3092116" y="2041358"/>
                </a:lnTo>
                <a:lnTo>
                  <a:pt x="3256547" y="2041358"/>
                </a:lnTo>
                <a:lnTo>
                  <a:pt x="3256547" y="2069432"/>
                </a:lnTo>
                <a:lnTo>
                  <a:pt x="3465095" y="2069432"/>
                </a:lnTo>
                <a:lnTo>
                  <a:pt x="3465095" y="2089485"/>
                </a:lnTo>
                <a:lnTo>
                  <a:pt x="3645568" y="2089485"/>
                </a:lnTo>
                <a:lnTo>
                  <a:pt x="3645568" y="2197769"/>
                </a:lnTo>
                <a:lnTo>
                  <a:pt x="3689684" y="2197769"/>
                </a:lnTo>
                <a:lnTo>
                  <a:pt x="3689684" y="2249906"/>
                </a:lnTo>
                <a:lnTo>
                  <a:pt x="4038600" y="2249906"/>
                </a:lnTo>
                <a:lnTo>
                  <a:pt x="4038600" y="2290011"/>
                </a:lnTo>
                <a:lnTo>
                  <a:pt x="4335379" y="2290011"/>
                </a:lnTo>
                <a:lnTo>
                  <a:pt x="4335379" y="2330116"/>
                </a:lnTo>
                <a:lnTo>
                  <a:pt x="4383505" y="2330116"/>
                </a:lnTo>
                <a:lnTo>
                  <a:pt x="4383505" y="2394285"/>
                </a:lnTo>
                <a:lnTo>
                  <a:pt x="4443663" y="2394285"/>
                </a:lnTo>
                <a:lnTo>
                  <a:pt x="4443663" y="2418348"/>
                </a:lnTo>
                <a:lnTo>
                  <a:pt x="4479758" y="2418348"/>
                </a:lnTo>
                <a:lnTo>
                  <a:pt x="4479758" y="2538664"/>
                </a:lnTo>
                <a:lnTo>
                  <a:pt x="5085347" y="2538664"/>
                </a:lnTo>
                <a:lnTo>
                  <a:pt x="5085347" y="2570748"/>
                </a:lnTo>
                <a:lnTo>
                  <a:pt x="5879432" y="2570748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6D305C69-7786-D24C-A715-EFD44C8A5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410" y="1529709"/>
            <a:ext cx="4851435" cy="22525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1F04E3-1B4D-9EEB-B3EA-95062E3EF257}"/>
              </a:ext>
            </a:extLst>
          </p:cNvPr>
          <p:cNvSpPr txBox="1"/>
          <p:nvPr/>
        </p:nvSpPr>
        <p:spPr bwMode="auto">
          <a:xfrm>
            <a:off x="2553161" y="1281863"/>
            <a:ext cx="1681216" cy="38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PFS by BICR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33C41C-7EBC-5E2D-12AB-87D16BEC65A5}"/>
              </a:ext>
            </a:extLst>
          </p:cNvPr>
          <p:cNvSpPr txBox="1"/>
          <p:nvPr/>
        </p:nvSpPr>
        <p:spPr bwMode="auto">
          <a:xfrm rot="16200000">
            <a:off x="-373625" y="2423480"/>
            <a:ext cx="1619134" cy="351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PFS (%)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F95A22-B928-E879-9984-55382CD26147}"/>
              </a:ext>
            </a:extLst>
          </p:cNvPr>
          <p:cNvSpPr txBox="1"/>
          <p:nvPr/>
        </p:nvSpPr>
        <p:spPr bwMode="auto">
          <a:xfrm>
            <a:off x="2599336" y="3907778"/>
            <a:ext cx="1681216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5C8466-8703-8A53-14A5-726021CA2987}"/>
              </a:ext>
            </a:extLst>
          </p:cNvPr>
          <p:cNvSpPr txBox="1"/>
          <p:nvPr/>
        </p:nvSpPr>
        <p:spPr bwMode="auto">
          <a:xfrm>
            <a:off x="-649651" y="4129080"/>
            <a:ext cx="15929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Sac-TMT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1ABF2F-17F5-F2AC-EE11-CF78E7189B90}"/>
              </a:ext>
            </a:extLst>
          </p:cNvPr>
          <p:cNvSpPr txBox="1"/>
          <p:nvPr/>
        </p:nvSpPr>
        <p:spPr bwMode="auto">
          <a:xfrm>
            <a:off x="869138" y="4129079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188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188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7D5D7E-CB8F-A50E-3D19-671B254C4CF5}"/>
              </a:ext>
            </a:extLst>
          </p:cNvPr>
          <p:cNvSpPr txBox="1"/>
          <p:nvPr/>
        </p:nvSpPr>
        <p:spPr bwMode="auto">
          <a:xfrm>
            <a:off x="1459668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144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125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C0BCBF-8045-8C1E-1BCD-E927EA2D1A5D}"/>
              </a:ext>
            </a:extLst>
          </p:cNvPr>
          <p:cNvSpPr txBox="1"/>
          <p:nvPr/>
        </p:nvSpPr>
        <p:spPr bwMode="auto">
          <a:xfrm>
            <a:off x="2050198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F648B1-8075-707A-16F2-2568A44F0072}"/>
              </a:ext>
            </a:extLst>
          </p:cNvPr>
          <p:cNvSpPr txBox="1"/>
          <p:nvPr/>
        </p:nvSpPr>
        <p:spPr bwMode="auto">
          <a:xfrm>
            <a:off x="2640729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01890E2-14CD-43D5-B8FF-2AB15AD27098}"/>
              </a:ext>
            </a:extLst>
          </p:cNvPr>
          <p:cNvSpPr txBox="1"/>
          <p:nvPr/>
        </p:nvSpPr>
        <p:spPr bwMode="auto">
          <a:xfrm>
            <a:off x="3231261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33FD5E8-BC67-E7E5-E955-AB676EDCAD1C}"/>
              </a:ext>
            </a:extLst>
          </p:cNvPr>
          <p:cNvSpPr txBox="1"/>
          <p:nvPr/>
        </p:nvSpPr>
        <p:spPr bwMode="auto">
          <a:xfrm>
            <a:off x="3821791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3DD6657-FCD4-2503-14F6-D0E44D374625}"/>
              </a:ext>
            </a:extLst>
          </p:cNvPr>
          <p:cNvSpPr txBox="1"/>
          <p:nvPr/>
        </p:nvSpPr>
        <p:spPr bwMode="auto">
          <a:xfrm>
            <a:off x="4412322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E4EE274-4DA4-73D0-8844-43FDEF6F4394}"/>
              </a:ext>
            </a:extLst>
          </p:cNvPr>
          <p:cNvSpPr txBox="1"/>
          <p:nvPr/>
        </p:nvSpPr>
        <p:spPr bwMode="auto">
          <a:xfrm>
            <a:off x="5002853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E35A0B-28E0-DEFE-5821-3D8D8C046EB8}"/>
              </a:ext>
            </a:extLst>
          </p:cNvPr>
          <p:cNvSpPr txBox="1"/>
          <p:nvPr/>
        </p:nvSpPr>
        <p:spPr bwMode="auto">
          <a:xfrm>
            <a:off x="5593385" y="4129080"/>
            <a:ext cx="434817" cy="4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500B305-E847-0CA2-7673-4433F2A98EA8}"/>
              </a:ext>
            </a:extLst>
          </p:cNvPr>
          <p:cNvSpPr/>
          <p:nvPr/>
        </p:nvSpPr>
        <p:spPr bwMode="auto">
          <a:xfrm>
            <a:off x="1051851" y="1528217"/>
            <a:ext cx="4778994" cy="2168886"/>
          </a:xfrm>
          <a:custGeom>
            <a:avLst/>
            <a:gdLst>
              <a:gd name="connsiteX0" fmla="*/ 0 w 6407889"/>
              <a:gd name="connsiteY0" fmla="*/ 0 h 3019646"/>
              <a:gd name="connsiteX1" fmla="*/ 0 w 6407889"/>
              <a:gd name="connsiteY1" fmla="*/ 3019646 h 3019646"/>
              <a:gd name="connsiteX2" fmla="*/ 6407889 w 6407889"/>
              <a:gd name="connsiteY2" fmla="*/ 3019646 h 3019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07889" h="3019646">
                <a:moveTo>
                  <a:pt x="0" y="0"/>
                </a:moveTo>
                <a:lnTo>
                  <a:pt x="0" y="3019646"/>
                </a:lnTo>
                <a:lnTo>
                  <a:pt x="6407889" y="3019646"/>
                </a:lnTo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404BD05-3487-2EE5-693B-17EDAD5E0570}"/>
              </a:ext>
            </a:extLst>
          </p:cNvPr>
          <p:cNvSpPr txBox="1"/>
          <p:nvPr/>
        </p:nvSpPr>
        <p:spPr bwMode="auto">
          <a:xfrm>
            <a:off x="495669" y="1405191"/>
            <a:ext cx="51996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D490509-42E8-5C26-A50E-1144AE33A2BC}"/>
              </a:ext>
            </a:extLst>
          </p:cNvPr>
          <p:cNvSpPr txBox="1"/>
          <p:nvPr/>
        </p:nvSpPr>
        <p:spPr bwMode="auto">
          <a:xfrm>
            <a:off x="569143" y="1836394"/>
            <a:ext cx="451385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80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5AC5D6-0418-98B5-81CA-07CD56C0DE3A}"/>
              </a:ext>
            </a:extLst>
          </p:cNvPr>
          <p:cNvSpPr txBox="1"/>
          <p:nvPr/>
        </p:nvSpPr>
        <p:spPr bwMode="auto">
          <a:xfrm>
            <a:off x="566577" y="2271371"/>
            <a:ext cx="451385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CDC64C-37F4-4C32-9C00-F51B33373F87}"/>
              </a:ext>
            </a:extLst>
          </p:cNvPr>
          <p:cNvSpPr txBox="1"/>
          <p:nvPr/>
        </p:nvSpPr>
        <p:spPr bwMode="auto">
          <a:xfrm>
            <a:off x="571474" y="2702576"/>
            <a:ext cx="451385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8A853C9-AF9F-0AEE-AA87-989D41AD3E08}"/>
              </a:ext>
            </a:extLst>
          </p:cNvPr>
          <p:cNvSpPr txBox="1"/>
          <p:nvPr/>
        </p:nvSpPr>
        <p:spPr bwMode="auto">
          <a:xfrm>
            <a:off x="587201" y="3127851"/>
            <a:ext cx="439193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568D7D1-EE7E-C45C-57E1-B6F34B613235}"/>
              </a:ext>
            </a:extLst>
          </p:cNvPr>
          <p:cNvSpPr txBox="1"/>
          <p:nvPr/>
        </p:nvSpPr>
        <p:spPr bwMode="auto">
          <a:xfrm>
            <a:off x="718583" y="3559055"/>
            <a:ext cx="312709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D0F5152-3BD9-A60E-1848-4DCFEE33CE54}"/>
              </a:ext>
            </a:extLst>
          </p:cNvPr>
          <p:cNvSpPr txBox="1"/>
          <p:nvPr/>
        </p:nvSpPr>
        <p:spPr bwMode="auto">
          <a:xfrm>
            <a:off x="895497" y="3718580"/>
            <a:ext cx="312707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1365810-EEF8-B32F-9623-4490AFBB7322}"/>
              </a:ext>
            </a:extLst>
          </p:cNvPr>
          <p:cNvSpPr txBox="1"/>
          <p:nvPr/>
        </p:nvSpPr>
        <p:spPr bwMode="auto">
          <a:xfrm>
            <a:off x="1495622" y="3718579"/>
            <a:ext cx="305089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D52174A-D666-65D2-A7F0-9996E4BB7792}"/>
              </a:ext>
            </a:extLst>
          </p:cNvPr>
          <p:cNvSpPr txBox="1"/>
          <p:nvPr/>
        </p:nvSpPr>
        <p:spPr bwMode="auto">
          <a:xfrm>
            <a:off x="2089733" y="3718579"/>
            <a:ext cx="31423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2461379-153C-F1DF-7CBF-17FF4A1B1ACB}"/>
              </a:ext>
            </a:extLst>
          </p:cNvPr>
          <p:cNvSpPr txBox="1"/>
          <p:nvPr/>
        </p:nvSpPr>
        <p:spPr bwMode="auto">
          <a:xfrm>
            <a:off x="2686048" y="3718579"/>
            <a:ext cx="31423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9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DDEA17A-CB1C-DD5B-9820-5EA6AAFC07A3}"/>
              </a:ext>
            </a:extLst>
          </p:cNvPr>
          <p:cNvSpPr txBox="1"/>
          <p:nvPr/>
        </p:nvSpPr>
        <p:spPr bwMode="auto">
          <a:xfrm>
            <a:off x="3251971" y="3718579"/>
            <a:ext cx="37214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EF7F235-CDE7-4269-88F2-0958EEAC41F4}"/>
              </a:ext>
            </a:extLst>
          </p:cNvPr>
          <p:cNvSpPr txBox="1"/>
          <p:nvPr/>
        </p:nvSpPr>
        <p:spPr bwMode="auto">
          <a:xfrm>
            <a:off x="3842952" y="3718579"/>
            <a:ext cx="382808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15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E1BBC64-9E4C-E350-9973-88D3BF8D7916}"/>
              </a:ext>
            </a:extLst>
          </p:cNvPr>
          <p:cNvSpPr txBox="1"/>
          <p:nvPr/>
        </p:nvSpPr>
        <p:spPr bwMode="auto">
          <a:xfrm>
            <a:off x="4440873" y="3718579"/>
            <a:ext cx="38433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CDC3F50-AEFD-1FCD-3785-D18FC79858C8}"/>
              </a:ext>
            </a:extLst>
          </p:cNvPr>
          <p:cNvSpPr txBox="1"/>
          <p:nvPr/>
        </p:nvSpPr>
        <p:spPr bwMode="auto">
          <a:xfrm>
            <a:off x="5043283" y="3718579"/>
            <a:ext cx="372142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83D1D28-7CE9-BDF5-EF0D-962F3FF6B4ED}"/>
              </a:ext>
            </a:extLst>
          </p:cNvPr>
          <p:cNvSpPr txBox="1"/>
          <p:nvPr/>
        </p:nvSpPr>
        <p:spPr bwMode="auto">
          <a:xfrm>
            <a:off x="5596375" y="3718579"/>
            <a:ext cx="440718" cy="35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24</a:t>
            </a:r>
          </a:p>
        </p:txBody>
      </p:sp>
      <p:pic>
        <p:nvPicPr>
          <p:cNvPr id="9268" name="Graphic 9267">
            <a:extLst>
              <a:ext uri="{FF2B5EF4-FFF2-40B4-BE49-F238E27FC236}">
                <a16:creationId xmlns:a16="http://schemas.microsoft.com/office/drawing/2014/main" id="{79DAB416-CD3F-A119-DA1B-066F58B36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2344" y="1517900"/>
            <a:ext cx="4200292" cy="1933098"/>
          </a:xfrm>
          <a:prstGeom prst="rect">
            <a:avLst/>
          </a:prstGeom>
        </p:spPr>
      </p:pic>
      <p:pic>
        <p:nvPicPr>
          <p:cNvPr id="9289" name="Graphic 9288">
            <a:extLst>
              <a:ext uri="{FF2B5EF4-FFF2-40B4-BE49-F238E27FC236}">
                <a16:creationId xmlns:a16="http://schemas.microsoft.com/office/drawing/2014/main" id="{9149733B-B761-6F1D-C2AB-86975B228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5984" y="1491064"/>
            <a:ext cx="3894469" cy="2194534"/>
          </a:xfrm>
          <a:prstGeom prst="rect">
            <a:avLst/>
          </a:prstGeom>
        </p:spPr>
      </p:pic>
      <p:sp>
        <p:nvSpPr>
          <p:cNvPr id="9291" name="TextBox 9290">
            <a:extLst>
              <a:ext uri="{FF2B5EF4-FFF2-40B4-BE49-F238E27FC236}">
                <a16:creationId xmlns:a16="http://schemas.microsoft.com/office/drawing/2014/main" id="{2AEBEC87-9340-4FDF-6114-231FAAE4234E}"/>
              </a:ext>
            </a:extLst>
          </p:cNvPr>
          <p:cNvSpPr txBox="1"/>
          <p:nvPr/>
        </p:nvSpPr>
        <p:spPr bwMode="auto">
          <a:xfrm>
            <a:off x="4742090" y="3087249"/>
            <a:ext cx="8563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Sac-TMT</a:t>
            </a:r>
          </a:p>
        </p:txBody>
      </p:sp>
      <p:sp>
        <p:nvSpPr>
          <p:cNvPr id="9293" name="TextBox 9292">
            <a:extLst>
              <a:ext uri="{FF2B5EF4-FFF2-40B4-BE49-F238E27FC236}">
                <a16:creationId xmlns:a16="http://schemas.microsoft.com/office/drawing/2014/main" id="{562CE7B1-E2CD-33ED-6F20-7D1733E7B87A}"/>
              </a:ext>
            </a:extLst>
          </p:cNvPr>
          <p:cNvSpPr txBox="1"/>
          <p:nvPr/>
        </p:nvSpPr>
        <p:spPr bwMode="auto">
          <a:xfrm>
            <a:off x="4816123" y="3396670"/>
            <a:ext cx="13564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Chemotherapy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097C146-28B4-42C2-6CE2-5DEEDDD626EC}"/>
              </a:ext>
            </a:extLst>
          </p:cNvPr>
          <p:cNvSpPr txBox="1"/>
          <p:nvPr/>
        </p:nvSpPr>
        <p:spPr bwMode="auto">
          <a:xfrm>
            <a:off x="-453932" y="3903958"/>
            <a:ext cx="183849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Patients at Risk, n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9369" name="Content Placeholder 9368">
            <a:extLst>
              <a:ext uri="{FF2B5EF4-FFF2-40B4-BE49-F238E27FC236}">
                <a16:creationId xmlns:a16="http://schemas.microsoft.com/office/drawing/2014/main" id="{5BD83269-06EB-CA1D-EF3D-5CBDAE0777E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latin typeface="+mn-lt"/>
              </a:rPr>
              <a:t>Zhang. ESMO 2025. </a:t>
            </a:r>
            <a:r>
              <a:rPr lang="en-US" altLang="en-US" dirty="0">
                <a:latin typeface="+mn-lt"/>
              </a:rPr>
              <a:t>Abstr</a:t>
            </a:r>
            <a:r>
              <a:rPr lang="en-US" altLang="en-US">
                <a:latin typeface="+mn-lt"/>
              </a:rPr>
              <a:t> LBA5. Fang. NEJM. 2025;394:13.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5169F3-F26A-E4B9-9300-F675D985F8FE}"/>
              </a:ext>
            </a:extLst>
          </p:cNvPr>
          <p:cNvSpPr txBox="1"/>
          <p:nvPr/>
        </p:nvSpPr>
        <p:spPr bwMode="auto">
          <a:xfrm>
            <a:off x="8017857" y="1253343"/>
            <a:ext cx="2172080" cy="38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OS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CEA822-D634-A85E-E762-88A300054712}"/>
              </a:ext>
            </a:extLst>
          </p:cNvPr>
          <p:cNvSpPr txBox="1"/>
          <p:nvPr/>
        </p:nvSpPr>
        <p:spPr bwMode="auto">
          <a:xfrm>
            <a:off x="7050592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184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180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E52CCEA-3178-7D71-E556-43A6568B1A3A}"/>
              </a:ext>
            </a:extLst>
          </p:cNvPr>
          <p:cNvSpPr txBox="1"/>
          <p:nvPr/>
        </p:nvSpPr>
        <p:spPr bwMode="auto">
          <a:xfrm>
            <a:off x="7628538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167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162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084D79-BA42-85EB-7669-B8C14C524FC2}"/>
              </a:ext>
            </a:extLst>
          </p:cNvPr>
          <p:cNvSpPr txBox="1"/>
          <p:nvPr/>
        </p:nvSpPr>
        <p:spPr bwMode="auto">
          <a:xfrm>
            <a:off x="8193636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158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147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4F8335-D538-F812-CBFC-335612421611}"/>
              </a:ext>
            </a:extLst>
          </p:cNvPr>
          <p:cNvSpPr txBox="1"/>
          <p:nvPr/>
        </p:nvSpPr>
        <p:spPr bwMode="auto">
          <a:xfrm>
            <a:off x="8848127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147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132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199D4EF-D3E1-F34A-E8D8-604BBC899AE1}"/>
              </a:ext>
            </a:extLst>
          </p:cNvPr>
          <p:cNvSpPr txBox="1"/>
          <p:nvPr/>
        </p:nvSpPr>
        <p:spPr bwMode="auto">
          <a:xfrm>
            <a:off x="9426073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127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110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B924FC8-3C13-E583-A84A-411919FB25AC}"/>
              </a:ext>
            </a:extLst>
          </p:cNvPr>
          <p:cNvSpPr txBox="1"/>
          <p:nvPr/>
        </p:nvSpPr>
        <p:spPr bwMode="auto">
          <a:xfrm>
            <a:off x="9991171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75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57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F7CCB45-FB8E-5F29-59E2-C4942C4E1050}"/>
              </a:ext>
            </a:extLst>
          </p:cNvPr>
          <p:cNvSpPr txBox="1"/>
          <p:nvPr/>
        </p:nvSpPr>
        <p:spPr bwMode="auto">
          <a:xfrm>
            <a:off x="10610995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25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13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01C19BF-ACEA-07F4-6FCA-15484CB62128}"/>
              </a:ext>
            </a:extLst>
          </p:cNvPr>
          <p:cNvSpPr txBox="1"/>
          <p:nvPr/>
        </p:nvSpPr>
        <p:spPr bwMode="auto">
          <a:xfrm>
            <a:off x="11188941" y="4091835"/>
            <a:ext cx="440035" cy="40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9536733-82C8-C23C-ECD3-F901073B28FA}"/>
              </a:ext>
            </a:extLst>
          </p:cNvPr>
          <p:cNvSpPr txBox="1"/>
          <p:nvPr/>
        </p:nvSpPr>
        <p:spPr bwMode="auto">
          <a:xfrm rot="16200000">
            <a:off x="5367066" y="2443249"/>
            <a:ext cx="21720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OS (%)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7005691-9E4B-02BA-6B8B-0FB647D6B1B0}"/>
              </a:ext>
            </a:extLst>
          </p:cNvPr>
          <p:cNvGrpSpPr/>
          <p:nvPr/>
        </p:nvGrpSpPr>
        <p:grpSpPr>
          <a:xfrm>
            <a:off x="5386843" y="1276426"/>
            <a:ext cx="6686745" cy="3308881"/>
            <a:chOff x="674401" y="1400752"/>
            <a:chExt cx="8965885" cy="4606814"/>
          </a:xfrm>
        </p:grpSpPr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79D6F20B-AD4F-A02D-F37F-A93333E10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858719" y="1745817"/>
              <a:ext cx="6505021" cy="3136152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BB4631C-371B-B680-CB65-F18CD5F114B5}"/>
                </a:ext>
              </a:extLst>
            </p:cNvPr>
            <p:cNvSpPr txBox="1"/>
            <p:nvPr/>
          </p:nvSpPr>
          <p:spPr bwMode="auto">
            <a:xfrm>
              <a:off x="4968875" y="1400752"/>
              <a:ext cx="2254249" cy="557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OS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95952D5-193B-1FEE-97AA-5E360008B256}"/>
                </a:ext>
              </a:extLst>
            </p:cNvPr>
            <p:cNvSpPr txBox="1"/>
            <p:nvPr/>
          </p:nvSpPr>
          <p:spPr bwMode="auto">
            <a:xfrm>
              <a:off x="5030789" y="5056701"/>
              <a:ext cx="2254250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Mo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D56837A-213E-DD0A-5AC1-A41DD41FA2D7}"/>
                </a:ext>
              </a:extLst>
            </p:cNvPr>
            <p:cNvSpPr txBox="1"/>
            <p:nvPr/>
          </p:nvSpPr>
          <p:spPr bwMode="auto">
            <a:xfrm>
              <a:off x="674401" y="5364809"/>
              <a:ext cx="2135921" cy="642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Sac-TMT</a:t>
              </a:r>
            </a:p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CT</a:t>
              </a:r>
            </a:p>
          </p:txBody>
        </p:sp>
        <p:sp>
          <p:nvSpPr>
            <p:cNvPr id="9217" name="TextBox 9216">
              <a:extLst>
                <a:ext uri="{FF2B5EF4-FFF2-40B4-BE49-F238E27FC236}">
                  <a16:creationId xmlns:a16="http://schemas.microsoft.com/office/drawing/2014/main" id="{2EAA49C1-FD19-6F8B-3914-4D8527680509}"/>
                </a:ext>
              </a:extLst>
            </p:cNvPr>
            <p:cNvSpPr txBox="1"/>
            <p:nvPr/>
          </p:nvSpPr>
          <p:spPr bwMode="auto">
            <a:xfrm>
              <a:off x="2710861" y="5364808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188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188</a:t>
              </a:r>
            </a:p>
          </p:txBody>
        </p:sp>
        <p:sp>
          <p:nvSpPr>
            <p:cNvPr id="9219" name="TextBox 9218">
              <a:extLst>
                <a:ext uri="{FF2B5EF4-FFF2-40B4-BE49-F238E27FC236}">
                  <a16:creationId xmlns:a16="http://schemas.microsoft.com/office/drawing/2014/main" id="{F3B6B917-9E99-1426-A213-B2EEC12540C2}"/>
                </a:ext>
              </a:extLst>
            </p:cNvPr>
            <p:cNvSpPr txBox="1"/>
            <p:nvPr/>
          </p:nvSpPr>
          <p:spPr bwMode="auto">
            <a:xfrm>
              <a:off x="3502670" y="5364809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184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180</a:t>
              </a:r>
            </a:p>
          </p:txBody>
        </p:sp>
        <p:sp>
          <p:nvSpPr>
            <p:cNvPr id="9220" name="TextBox 9219">
              <a:extLst>
                <a:ext uri="{FF2B5EF4-FFF2-40B4-BE49-F238E27FC236}">
                  <a16:creationId xmlns:a16="http://schemas.microsoft.com/office/drawing/2014/main" id="{D432DAB7-284D-26EC-A746-ABB4E4702300}"/>
                </a:ext>
              </a:extLst>
            </p:cNvPr>
            <p:cNvSpPr txBox="1"/>
            <p:nvPr/>
          </p:nvSpPr>
          <p:spPr bwMode="auto">
            <a:xfrm>
              <a:off x="4294480" y="5364809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167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162</a:t>
              </a:r>
            </a:p>
          </p:txBody>
        </p:sp>
        <p:sp>
          <p:nvSpPr>
            <p:cNvPr id="9222" name="TextBox 9221">
              <a:extLst>
                <a:ext uri="{FF2B5EF4-FFF2-40B4-BE49-F238E27FC236}">
                  <a16:creationId xmlns:a16="http://schemas.microsoft.com/office/drawing/2014/main" id="{60DCEB7F-AEEE-E685-1D78-224A559F166E}"/>
                </a:ext>
              </a:extLst>
            </p:cNvPr>
            <p:cNvSpPr txBox="1"/>
            <p:nvPr/>
          </p:nvSpPr>
          <p:spPr bwMode="auto">
            <a:xfrm>
              <a:off x="5086290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158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147</a:t>
              </a:r>
            </a:p>
          </p:txBody>
        </p:sp>
        <p:sp>
          <p:nvSpPr>
            <p:cNvPr id="9223" name="TextBox 9222">
              <a:extLst>
                <a:ext uri="{FF2B5EF4-FFF2-40B4-BE49-F238E27FC236}">
                  <a16:creationId xmlns:a16="http://schemas.microsoft.com/office/drawing/2014/main" id="{2A6FE6B0-E004-9CF4-6964-C7B8B13EC030}"/>
                </a:ext>
              </a:extLst>
            </p:cNvPr>
            <p:cNvSpPr txBox="1"/>
            <p:nvPr/>
          </p:nvSpPr>
          <p:spPr bwMode="auto">
            <a:xfrm>
              <a:off x="5878102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147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132</a:t>
              </a:r>
            </a:p>
          </p:txBody>
        </p:sp>
        <p:sp>
          <p:nvSpPr>
            <p:cNvPr id="9224" name="TextBox 9223">
              <a:extLst>
                <a:ext uri="{FF2B5EF4-FFF2-40B4-BE49-F238E27FC236}">
                  <a16:creationId xmlns:a16="http://schemas.microsoft.com/office/drawing/2014/main" id="{A8624B8E-2FEC-6A3E-1CAB-FB8E6BFF7501}"/>
                </a:ext>
              </a:extLst>
            </p:cNvPr>
            <p:cNvSpPr txBox="1"/>
            <p:nvPr/>
          </p:nvSpPr>
          <p:spPr bwMode="auto">
            <a:xfrm>
              <a:off x="6669911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127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110</a:t>
              </a:r>
            </a:p>
          </p:txBody>
        </p:sp>
        <p:sp>
          <p:nvSpPr>
            <p:cNvPr id="9225" name="TextBox 9224">
              <a:extLst>
                <a:ext uri="{FF2B5EF4-FFF2-40B4-BE49-F238E27FC236}">
                  <a16:creationId xmlns:a16="http://schemas.microsoft.com/office/drawing/2014/main" id="{B41F81B4-B101-8595-2AB9-8C44D94009DB}"/>
                </a:ext>
              </a:extLst>
            </p:cNvPr>
            <p:cNvSpPr txBox="1"/>
            <p:nvPr/>
          </p:nvSpPr>
          <p:spPr bwMode="auto">
            <a:xfrm>
              <a:off x="7461722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75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57</a:t>
              </a:r>
            </a:p>
          </p:txBody>
        </p:sp>
        <p:sp>
          <p:nvSpPr>
            <p:cNvPr id="9226" name="TextBox 9225">
              <a:extLst>
                <a:ext uri="{FF2B5EF4-FFF2-40B4-BE49-F238E27FC236}">
                  <a16:creationId xmlns:a16="http://schemas.microsoft.com/office/drawing/2014/main" id="{350EEFDB-FC35-75D6-960C-1C9EBB26CBC6}"/>
                </a:ext>
              </a:extLst>
            </p:cNvPr>
            <p:cNvSpPr txBox="1"/>
            <p:nvPr/>
          </p:nvSpPr>
          <p:spPr bwMode="auto">
            <a:xfrm>
              <a:off x="8253531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25</a:t>
              </a:r>
              <a:b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</a:b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13</a:t>
              </a:r>
            </a:p>
          </p:txBody>
        </p:sp>
        <p:sp>
          <p:nvSpPr>
            <p:cNvPr id="9227" name="TextBox 9226">
              <a:extLst>
                <a:ext uri="{FF2B5EF4-FFF2-40B4-BE49-F238E27FC236}">
                  <a16:creationId xmlns:a16="http://schemas.microsoft.com/office/drawing/2014/main" id="{1FF11D17-82CD-F730-EB95-04118AAEF63B}"/>
                </a:ext>
              </a:extLst>
            </p:cNvPr>
            <p:cNvSpPr txBox="1"/>
            <p:nvPr/>
          </p:nvSpPr>
          <p:spPr bwMode="auto">
            <a:xfrm>
              <a:off x="9045343" y="5364810"/>
              <a:ext cx="583022" cy="61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9228" name="Freeform: Shape 5">
              <a:extLst>
                <a:ext uri="{FF2B5EF4-FFF2-40B4-BE49-F238E27FC236}">
                  <a16:creationId xmlns:a16="http://schemas.microsoft.com/office/drawing/2014/main" id="{4842D17E-F62E-FA9D-3893-44F7EB5C07AA}"/>
                </a:ext>
              </a:extLst>
            </p:cNvPr>
            <p:cNvSpPr/>
            <p:nvPr/>
          </p:nvSpPr>
          <p:spPr bwMode="auto">
            <a:xfrm>
              <a:off x="2955851" y="1743740"/>
              <a:ext cx="6407889" cy="3019646"/>
            </a:xfrm>
            <a:custGeom>
              <a:avLst/>
              <a:gdLst>
                <a:gd name="connsiteX0" fmla="*/ 0 w 6407889"/>
                <a:gd name="connsiteY0" fmla="*/ 0 h 3019646"/>
                <a:gd name="connsiteX1" fmla="*/ 0 w 6407889"/>
                <a:gd name="connsiteY1" fmla="*/ 3019646 h 3019646"/>
                <a:gd name="connsiteX2" fmla="*/ 6407889 w 6407889"/>
                <a:gd name="connsiteY2" fmla="*/ 3019646 h 3019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07889" h="3019646">
                  <a:moveTo>
                    <a:pt x="0" y="0"/>
                  </a:moveTo>
                  <a:lnTo>
                    <a:pt x="0" y="3019646"/>
                  </a:lnTo>
                  <a:lnTo>
                    <a:pt x="6407889" y="3019646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229" name="TextBox 9228">
              <a:extLst>
                <a:ext uri="{FF2B5EF4-FFF2-40B4-BE49-F238E27FC236}">
                  <a16:creationId xmlns:a16="http://schemas.microsoft.com/office/drawing/2014/main" id="{D3BB7DE1-9DC3-D2B9-4178-6A9A1221ACCD}"/>
                </a:ext>
              </a:extLst>
            </p:cNvPr>
            <p:cNvSpPr txBox="1"/>
            <p:nvPr/>
          </p:nvSpPr>
          <p:spPr bwMode="auto">
            <a:xfrm>
              <a:off x="2210097" y="1572456"/>
              <a:ext cx="697188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100</a:t>
              </a:r>
            </a:p>
          </p:txBody>
        </p:sp>
        <p:sp>
          <p:nvSpPr>
            <p:cNvPr id="9230" name="TextBox 9229">
              <a:extLst>
                <a:ext uri="{FF2B5EF4-FFF2-40B4-BE49-F238E27FC236}">
                  <a16:creationId xmlns:a16="http://schemas.microsoft.com/office/drawing/2014/main" id="{436E6490-90AE-6C98-D47E-DEA6A6D0195C}"/>
                </a:ext>
              </a:extLst>
            </p:cNvPr>
            <p:cNvSpPr txBox="1"/>
            <p:nvPr/>
          </p:nvSpPr>
          <p:spPr bwMode="auto">
            <a:xfrm>
              <a:off x="2308615" y="2172802"/>
              <a:ext cx="60523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80</a:t>
              </a:r>
            </a:p>
          </p:txBody>
        </p:sp>
        <p:sp>
          <p:nvSpPr>
            <p:cNvPr id="9231" name="TextBox 9230">
              <a:extLst>
                <a:ext uri="{FF2B5EF4-FFF2-40B4-BE49-F238E27FC236}">
                  <a16:creationId xmlns:a16="http://schemas.microsoft.com/office/drawing/2014/main" id="{75D9A19B-B7AE-4549-708D-54FBA7162314}"/>
                </a:ext>
              </a:extLst>
            </p:cNvPr>
            <p:cNvSpPr txBox="1"/>
            <p:nvPr/>
          </p:nvSpPr>
          <p:spPr bwMode="auto">
            <a:xfrm>
              <a:off x="2305174" y="2778402"/>
              <a:ext cx="60523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60</a:t>
              </a:r>
            </a:p>
          </p:txBody>
        </p:sp>
        <p:sp>
          <p:nvSpPr>
            <p:cNvPr id="9232" name="TextBox 9231">
              <a:extLst>
                <a:ext uri="{FF2B5EF4-FFF2-40B4-BE49-F238E27FC236}">
                  <a16:creationId xmlns:a16="http://schemas.microsoft.com/office/drawing/2014/main" id="{4853CF17-FFE4-B148-69CF-4DEAC0B6D062}"/>
                </a:ext>
              </a:extLst>
            </p:cNvPr>
            <p:cNvSpPr txBox="1"/>
            <p:nvPr/>
          </p:nvSpPr>
          <p:spPr bwMode="auto">
            <a:xfrm>
              <a:off x="2311740" y="3378750"/>
              <a:ext cx="60523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40</a:t>
              </a:r>
            </a:p>
          </p:txBody>
        </p:sp>
        <p:sp>
          <p:nvSpPr>
            <p:cNvPr id="9233" name="TextBox 9232">
              <a:extLst>
                <a:ext uri="{FF2B5EF4-FFF2-40B4-BE49-F238E27FC236}">
                  <a16:creationId xmlns:a16="http://schemas.microsoft.com/office/drawing/2014/main" id="{4034677F-2290-53EB-C5CE-A39ADA7634CF}"/>
                </a:ext>
              </a:extLst>
            </p:cNvPr>
            <p:cNvSpPr txBox="1"/>
            <p:nvPr/>
          </p:nvSpPr>
          <p:spPr bwMode="auto">
            <a:xfrm>
              <a:off x="2332827" y="3970842"/>
              <a:ext cx="588890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20</a:t>
              </a:r>
            </a:p>
          </p:txBody>
        </p:sp>
        <p:sp>
          <p:nvSpPr>
            <p:cNvPr id="9234" name="TextBox 9233">
              <a:extLst>
                <a:ext uri="{FF2B5EF4-FFF2-40B4-BE49-F238E27FC236}">
                  <a16:creationId xmlns:a16="http://schemas.microsoft.com/office/drawing/2014/main" id="{E5E428F8-F24A-F68A-ED01-615B8751EB75}"/>
                </a:ext>
              </a:extLst>
            </p:cNvPr>
            <p:cNvSpPr txBox="1"/>
            <p:nvPr/>
          </p:nvSpPr>
          <p:spPr bwMode="auto">
            <a:xfrm>
              <a:off x="2508991" y="4571189"/>
              <a:ext cx="419294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9235" name="TextBox 9234">
              <a:extLst>
                <a:ext uri="{FF2B5EF4-FFF2-40B4-BE49-F238E27FC236}">
                  <a16:creationId xmlns:a16="http://schemas.microsoft.com/office/drawing/2014/main" id="{9D06F5A9-5712-EFCF-5567-5B56265BC557}"/>
                </a:ext>
              </a:extLst>
            </p:cNvPr>
            <p:cNvSpPr txBox="1"/>
            <p:nvPr/>
          </p:nvSpPr>
          <p:spPr bwMode="auto">
            <a:xfrm>
              <a:off x="2746205" y="4793288"/>
              <a:ext cx="419292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0</a:t>
              </a:r>
            </a:p>
          </p:txBody>
        </p:sp>
        <p:sp>
          <p:nvSpPr>
            <p:cNvPr id="9236" name="TextBox 9235">
              <a:extLst>
                <a:ext uri="{FF2B5EF4-FFF2-40B4-BE49-F238E27FC236}">
                  <a16:creationId xmlns:a16="http://schemas.microsoft.com/office/drawing/2014/main" id="{F991D89A-98FD-2672-DCC2-8B4D2FA64734}"/>
                </a:ext>
              </a:extLst>
            </p:cNvPr>
            <p:cNvSpPr txBox="1"/>
            <p:nvPr/>
          </p:nvSpPr>
          <p:spPr bwMode="auto">
            <a:xfrm>
              <a:off x="3550879" y="4793287"/>
              <a:ext cx="40907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3</a:t>
              </a:r>
            </a:p>
          </p:txBody>
        </p:sp>
        <p:sp>
          <p:nvSpPr>
            <p:cNvPr id="9237" name="TextBox 9236">
              <a:extLst>
                <a:ext uri="{FF2B5EF4-FFF2-40B4-BE49-F238E27FC236}">
                  <a16:creationId xmlns:a16="http://schemas.microsoft.com/office/drawing/2014/main" id="{96B5C421-FC67-BE01-4E1A-B1E2222500FF}"/>
                </a:ext>
              </a:extLst>
            </p:cNvPr>
            <p:cNvSpPr txBox="1"/>
            <p:nvPr/>
          </p:nvSpPr>
          <p:spPr bwMode="auto">
            <a:xfrm>
              <a:off x="4347490" y="4793287"/>
              <a:ext cx="42133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6</a:t>
              </a:r>
            </a:p>
          </p:txBody>
        </p:sp>
        <p:sp>
          <p:nvSpPr>
            <p:cNvPr id="9238" name="TextBox 9237">
              <a:extLst>
                <a:ext uri="{FF2B5EF4-FFF2-40B4-BE49-F238E27FC236}">
                  <a16:creationId xmlns:a16="http://schemas.microsoft.com/office/drawing/2014/main" id="{A1F65F17-0A9B-4B96-4950-092C9312308C}"/>
                </a:ext>
              </a:extLst>
            </p:cNvPr>
            <p:cNvSpPr txBox="1"/>
            <p:nvPr/>
          </p:nvSpPr>
          <p:spPr bwMode="auto">
            <a:xfrm>
              <a:off x="5147056" y="4793287"/>
              <a:ext cx="421337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9</a:t>
              </a:r>
            </a:p>
          </p:txBody>
        </p:sp>
        <p:sp>
          <p:nvSpPr>
            <p:cNvPr id="9239" name="TextBox 9238">
              <a:extLst>
                <a:ext uri="{FF2B5EF4-FFF2-40B4-BE49-F238E27FC236}">
                  <a16:creationId xmlns:a16="http://schemas.microsoft.com/office/drawing/2014/main" id="{BACD7730-C894-FA7F-3867-2A8CD26B9AC3}"/>
                </a:ext>
              </a:extLst>
            </p:cNvPr>
            <p:cNvSpPr txBox="1"/>
            <p:nvPr/>
          </p:nvSpPr>
          <p:spPr bwMode="auto">
            <a:xfrm>
              <a:off x="5905871" y="4793287"/>
              <a:ext cx="498984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12</a:t>
              </a:r>
            </a:p>
          </p:txBody>
        </p:sp>
        <p:sp>
          <p:nvSpPr>
            <p:cNvPr id="9240" name="TextBox 9239">
              <a:extLst>
                <a:ext uri="{FF2B5EF4-FFF2-40B4-BE49-F238E27FC236}">
                  <a16:creationId xmlns:a16="http://schemas.microsoft.com/office/drawing/2014/main" id="{89E404B3-CD38-BDFD-3EB0-8D12569BA9FE}"/>
                </a:ext>
              </a:extLst>
            </p:cNvPr>
            <p:cNvSpPr txBox="1"/>
            <p:nvPr/>
          </p:nvSpPr>
          <p:spPr bwMode="auto">
            <a:xfrm>
              <a:off x="6698285" y="4793287"/>
              <a:ext cx="513286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15</a:t>
              </a:r>
            </a:p>
          </p:txBody>
        </p:sp>
        <p:sp>
          <p:nvSpPr>
            <p:cNvPr id="9241" name="TextBox 9240">
              <a:extLst>
                <a:ext uri="{FF2B5EF4-FFF2-40B4-BE49-F238E27FC236}">
                  <a16:creationId xmlns:a16="http://schemas.microsoft.com/office/drawing/2014/main" id="{EFE9AC94-05BB-D256-BCD7-32186AD978A4}"/>
                </a:ext>
              </a:extLst>
            </p:cNvPr>
            <p:cNvSpPr txBox="1"/>
            <p:nvPr/>
          </p:nvSpPr>
          <p:spPr bwMode="auto">
            <a:xfrm>
              <a:off x="7500004" y="4793287"/>
              <a:ext cx="515330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18</a:t>
              </a:r>
            </a:p>
          </p:txBody>
        </p:sp>
        <p:sp>
          <p:nvSpPr>
            <p:cNvPr id="9242" name="TextBox 9241">
              <a:extLst>
                <a:ext uri="{FF2B5EF4-FFF2-40B4-BE49-F238E27FC236}">
                  <a16:creationId xmlns:a16="http://schemas.microsoft.com/office/drawing/2014/main" id="{AE856373-294F-DDA0-7BA1-9EA0B91DC79B}"/>
                </a:ext>
              </a:extLst>
            </p:cNvPr>
            <p:cNvSpPr txBox="1"/>
            <p:nvPr/>
          </p:nvSpPr>
          <p:spPr bwMode="auto">
            <a:xfrm>
              <a:off x="8307742" y="4793287"/>
              <a:ext cx="498984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21</a:t>
              </a:r>
            </a:p>
          </p:txBody>
        </p:sp>
        <p:sp>
          <p:nvSpPr>
            <p:cNvPr id="9243" name="TextBox 9242">
              <a:extLst>
                <a:ext uri="{FF2B5EF4-FFF2-40B4-BE49-F238E27FC236}">
                  <a16:creationId xmlns:a16="http://schemas.microsoft.com/office/drawing/2014/main" id="{C01C88DE-3581-4F86-898A-1AC41224FDF1}"/>
                </a:ext>
              </a:extLst>
            </p:cNvPr>
            <p:cNvSpPr txBox="1"/>
            <p:nvPr/>
          </p:nvSpPr>
          <p:spPr bwMode="auto">
            <a:xfrm>
              <a:off x="9049352" y="4793287"/>
              <a:ext cx="590934" cy="49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24</a:t>
              </a:r>
            </a:p>
          </p:txBody>
        </p:sp>
        <p:sp>
          <p:nvSpPr>
            <p:cNvPr id="9246" name="TextBox 9245">
              <a:extLst>
                <a:ext uri="{FF2B5EF4-FFF2-40B4-BE49-F238E27FC236}">
                  <a16:creationId xmlns:a16="http://schemas.microsoft.com/office/drawing/2014/main" id="{D18BA398-DC69-3CEF-43F0-9960B2650B10}"/>
                </a:ext>
              </a:extLst>
            </p:cNvPr>
            <p:cNvSpPr txBox="1"/>
            <p:nvPr/>
          </p:nvSpPr>
          <p:spPr bwMode="auto">
            <a:xfrm>
              <a:off x="6430559" y="2115039"/>
              <a:ext cx="1148199" cy="385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Sac-TMT</a:t>
              </a:r>
            </a:p>
          </p:txBody>
        </p:sp>
        <p:sp>
          <p:nvSpPr>
            <p:cNvPr id="9247" name="TextBox 9246">
              <a:extLst>
                <a:ext uri="{FF2B5EF4-FFF2-40B4-BE49-F238E27FC236}">
                  <a16:creationId xmlns:a16="http://schemas.microsoft.com/office/drawing/2014/main" id="{8638C0AE-3163-CBAB-4EE5-4BBEF96ADA32}"/>
                </a:ext>
              </a:extLst>
            </p:cNvPr>
            <p:cNvSpPr txBox="1"/>
            <p:nvPr/>
          </p:nvSpPr>
          <p:spPr bwMode="auto">
            <a:xfrm>
              <a:off x="5818244" y="3275584"/>
              <a:ext cx="1818805" cy="385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Chemotherapy</a:t>
              </a:r>
            </a:p>
          </p:txBody>
        </p:sp>
      </p:grpSp>
      <p:sp>
        <p:nvSpPr>
          <p:cNvPr id="9248" name="TextBox 9247">
            <a:extLst>
              <a:ext uri="{FF2B5EF4-FFF2-40B4-BE49-F238E27FC236}">
                <a16:creationId xmlns:a16="http://schemas.microsoft.com/office/drawing/2014/main" id="{32987EB8-26FB-B041-F277-F3C5E13E0A10}"/>
              </a:ext>
            </a:extLst>
          </p:cNvPr>
          <p:cNvSpPr txBox="1"/>
          <p:nvPr/>
        </p:nvSpPr>
        <p:spPr bwMode="auto">
          <a:xfrm>
            <a:off x="10608061" y="2905664"/>
            <a:ext cx="6238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48.0%</a:t>
            </a:r>
          </a:p>
        </p:txBody>
      </p:sp>
      <p:sp>
        <p:nvSpPr>
          <p:cNvPr id="9249" name="TextBox 9248">
            <a:extLst>
              <a:ext uri="{FF2B5EF4-FFF2-40B4-BE49-F238E27FC236}">
                <a16:creationId xmlns:a16="http://schemas.microsoft.com/office/drawing/2014/main" id="{E5060BD5-3567-2CE2-6C1E-9E238198C066}"/>
              </a:ext>
            </a:extLst>
          </p:cNvPr>
          <p:cNvSpPr txBox="1"/>
          <p:nvPr/>
        </p:nvSpPr>
        <p:spPr bwMode="auto">
          <a:xfrm>
            <a:off x="10619432" y="1912982"/>
            <a:ext cx="602692" cy="26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65.8%</a:t>
            </a:r>
          </a:p>
        </p:txBody>
      </p:sp>
      <p:cxnSp>
        <p:nvCxnSpPr>
          <p:cNvPr id="9254" name="Straight Connector 9253">
            <a:extLst>
              <a:ext uri="{FF2B5EF4-FFF2-40B4-BE49-F238E27FC236}">
                <a16:creationId xmlns:a16="http://schemas.microsoft.com/office/drawing/2014/main" id="{3CE69ED5-CB0F-231C-870B-D41223C24CEA}"/>
              </a:ext>
            </a:extLst>
          </p:cNvPr>
          <p:cNvCxnSpPr/>
          <p:nvPr/>
        </p:nvCxnSpPr>
        <p:spPr>
          <a:xfrm>
            <a:off x="10665032" y="1541876"/>
            <a:ext cx="0" cy="2127508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89A60858-3056-EC1A-8C9A-F1DB56BA9251}"/>
              </a:ext>
            </a:extLst>
          </p:cNvPr>
          <p:cNvGrpSpPr/>
          <p:nvPr/>
        </p:nvGrpSpPr>
        <p:grpSpPr>
          <a:xfrm>
            <a:off x="9851267" y="2260291"/>
            <a:ext cx="1820113" cy="759699"/>
            <a:chOff x="9851267" y="2260291"/>
            <a:chExt cx="1820113" cy="759699"/>
          </a:xfrm>
        </p:grpSpPr>
        <p:cxnSp>
          <p:nvCxnSpPr>
            <p:cNvPr id="9258" name="Straight Connector 9257">
              <a:extLst>
                <a:ext uri="{FF2B5EF4-FFF2-40B4-BE49-F238E27FC236}">
                  <a16:creationId xmlns:a16="http://schemas.microsoft.com/office/drawing/2014/main" id="{45B79633-D8DE-C6F6-D215-8B38F4937FF0}"/>
                </a:ext>
              </a:extLst>
            </p:cNvPr>
            <p:cNvCxnSpPr/>
            <p:nvPr/>
          </p:nvCxnSpPr>
          <p:spPr>
            <a:xfrm>
              <a:off x="9851267" y="2260291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9" name="Straight Connector 9258">
              <a:extLst>
                <a:ext uri="{FF2B5EF4-FFF2-40B4-BE49-F238E27FC236}">
                  <a16:creationId xmlns:a16="http://schemas.microsoft.com/office/drawing/2014/main" id="{9ABB2E32-FA3B-FD16-4580-4FDCAA4BA18E}"/>
                </a:ext>
              </a:extLst>
            </p:cNvPr>
            <p:cNvCxnSpPr/>
            <p:nvPr/>
          </p:nvCxnSpPr>
          <p:spPr>
            <a:xfrm>
              <a:off x="9936926" y="2290518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0" name="Straight Connector 9259">
              <a:extLst>
                <a:ext uri="{FF2B5EF4-FFF2-40B4-BE49-F238E27FC236}">
                  <a16:creationId xmlns:a16="http://schemas.microsoft.com/office/drawing/2014/main" id="{FBC0893B-02A5-D5FD-0801-3DA28BDB64F7}"/>
                </a:ext>
              </a:extLst>
            </p:cNvPr>
            <p:cNvCxnSpPr/>
            <p:nvPr/>
          </p:nvCxnSpPr>
          <p:spPr>
            <a:xfrm>
              <a:off x="9958341" y="2306312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1" name="Straight Connector 9260">
              <a:extLst>
                <a:ext uri="{FF2B5EF4-FFF2-40B4-BE49-F238E27FC236}">
                  <a16:creationId xmlns:a16="http://schemas.microsoft.com/office/drawing/2014/main" id="{242C5857-7E7B-98BA-0EA8-87906DCBF747}"/>
                </a:ext>
              </a:extLst>
            </p:cNvPr>
            <p:cNvCxnSpPr/>
            <p:nvPr/>
          </p:nvCxnSpPr>
          <p:spPr>
            <a:xfrm>
              <a:off x="10000349" y="23299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4" name="Straight Connector 9263">
              <a:extLst>
                <a:ext uri="{FF2B5EF4-FFF2-40B4-BE49-F238E27FC236}">
                  <a16:creationId xmlns:a16="http://schemas.microsoft.com/office/drawing/2014/main" id="{7BE7C8CD-21ED-4DFC-2B21-F649290EA077}"/>
                </a:ext>
              </a:extLst>
            </p:cNvPr>
            <p:cNvCxnSpPr/>
            <p:nvPr/>
          </p:nvCxnSpPr>
          <p:spPr>
            <a:xfrm>
              <a:off x="10150253" y="2354895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5" name="Straight Connector 9264">
              <a:extLst>
                <a:ext uri="{FF2B5EF4-FFF2-40B4-BE49-F238E27FC236}">
                  <a16:creationId xmlns:a16="http://schemas.microsoft.com/office/drawing/2014/main" id="{4FAF0DC7-9930-DD6D-BF37-0FB665493F38}"/>
                </a:ext>
              </a:extLst>
            </p:cNvPr>
            <p:cNvCxnSpPr/>
            <p:nvPr/>
          </p:nvCxnSpPr>
          <p:spPr>
            <a:xfrm>
              <a:off x="10182997" y="2387817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6" name="Straight Connector 9265">
              <a:extLst>
                <a:ext uri="{FF2B5EF4-FFF2-40B4-BE49-F238E27FC236}">
                  <a16:creationId xmlns:a16="http://schemas.microsoft.com/office/drawing/2014/main" id="{33538434-A2E9-C8D9-77BA-E95A2B4B1C08}"/>
                </a:ext>
              </a:extLst>
            </p:cNvPr>
            <p:cNvCxnSpPr/>
            <p:nvPr/>
          </p:nvCxnSpPr>
          <p:spPr>
            <a:xfrm>
              <a:off x="10204249" y="2387685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7" name="Straight Connector 9266">
              <a:extLst>
                <a:ext uri="{FF2B5EF4-FFF2-40B4-BE49-F238E27FC236}">
                  <a16:creationId xmlns:a16="http://schemas.microsoft.com/office/drawing/2014/main" id="{5A7E59A0-5A01-4C55-DC26-1E2B541C28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140167" y="2432975"/>
              <a:ext cx="95659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0" name="Straight Connector 9269">
              <a:extLst>
                <a:ext uri="{FF2B5EF4-FFF2-40B4-BE49-F238E27FC236}">
                  <a16:creationId xmlns:a16="http://schemas.microsoft.com/office/drawing/2014/main" id="{A5F8C4DC-4F9B-1A96-0105-BB60AD024583}"/>
                </a:ext>
              </a:extLst>
            </p:cNvPr>
            <p:cNvCxnSpPr/>
            <p:nvPr/>
          </p:nvCxnSpPr>
          <p:spPr>
            <a:xfrm>
              <a:off x="10290980" y="2436268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1" name="Straight Connector 9270">
              <a:extLst>
                <a:ext uri="{FF2B5EF4-FFF2-40B4-BE49-F238E27FC236}">
                  <a16:creationId xmlns:a16="http://schemas.microsoft.com/office/drawing/2014/main" id="{4315C849-D75D-45FD-FE0E-87546AE02435}"/>
                </a:ext>
              </a:extLst>
            </p:cNvPr>
            <p:cNvCxnSpPr/>
            <p:nvPr/>
          </p:nvCxnSpPr>
          <p:spPr>
            <a:xfrm>
              <a:off x="10352165" y="2452061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2" name="Straight Connector 9271">
              <a:extLst>
                <a:ext uri="{FF2B5EF4-FFF2-40B4-BE49-F238E27FC236}">
                  <a16:creationId xmlns:a16="http://schemas.microsoft.com/office/drawing/2014/main" id="{913C3F0B-BAA6-A482-AC7D-BE63B8627A33}"/>
                </a:ext>
              </a:extLst>
            </p:cNvPr>
            <p:cNvCxnSpPr/>
            <p:nvPr/>
          </p:nvCxnSpPr>
          <p:spPr>
            <a:xfrm>
              <a:off x="10385817" y="2472746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3" name="Straight Connector 9272">
              <a:extLst>
                <a:ext uri="{FF2B5EF4-FFF2-40B4-BE49-F238E27FC236}">
                  <a16:creationId xmlns:a16="http://schemas.microsoft.com/office/drawing/2014/main" id="{1B68CBD5-EDB0-9B3D-BBE6-CF73E9A2A0D0}"/>
                </a:ext>
              </a:extLst>
            </p:cNvPr>
            <p:cNvCxnSpPr/>
            <p:nvPr/>
          </p:nvCxnSpPr>
          <p:spPr>
            <a:xfrm>
              <a:off x="10427326" y="2488539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4" name="Straight Connector 9273">
              <a:extLst>
                <a:ext uri="{FF2B5EF4-FFF2-40B4-BE49-F238E27FC236}">
                  <a16:creationId xmlns:a16="http://schemas.microsoft.com/office/drawing/2014/main" id="{2BEC478D-55C8-8A71-C06A-4FC75A154F93}"/>
                </a:ext>
              </a:extLst>
            </p:cNvPr>
            <p:cNvCxnSpPr/>
            <p:nvPr/>
          </p:nvCxnSpPr>
          <p:spPr>
            <a:xfrm>
              <a:off x="10492891" y="2521329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5" name="Straight Connector 9274">
              <a:extLst>
                <a:ext uri="{FF2B5EF4-FFF2-40B4-BE49-F238E27FC236}">
                  <a16:creationId xmlns:a16="http://schemas.microsoft.com/office/drawing/2014/main" id="{70DC611D-4F66-CEBA-E841-EF9CE393AA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379496" y="2533434"/>
              <a:ext cx="95659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6" name="Straight Connector 9275">
              <a:extLst>
                <a:ext uri="{FF2B5EF4-FFF2-40B4-BE49-F238E27FC236}">
                  <a16:creationId xmlns:a16="http://schemas.microsoft.com/office/drawing/2014/main" id="{B6213211-57E1-2FAC-E6EC-2EF884D7FDEF}"/>
                </a:ext>
              </a:extLst>
            </p:cNvPr>
            <p:cNvCxnSpPr/>
            <p:nvPr/>
          </p:nvCxnSpPr>
          <p:spPr>
            <a:xfrm>
              <a:off x="10541840" y="2549227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7" name="Straight Connector 9276">
              <a:extLst>
                <a:ext uri="{FF2B5EF4-FFF2-40B4-BE49-F238E27FC236}">
                  <a16:creationId xmlns:a16="http://schemas.microsoft.com/office/drawing/2014/main" id="{6A658E46-5842-5356-8BE7-F0AA4DAD7F39}"/>
                </a:ext>
              </a:extLst>
            </p:cNvPr>
            <p:cNvCxnSpPr/>
            <p:nvPr/>
          </p:nvCxnSpPr>
          <p:spPr>
            <a:xfrm>
              <a:off x="10584669" y="2585705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8" name="Straight Connector 9277">
              <a:extLst>
                <a:ext uri="{FF2B5EF4-FFF2-40B4-BE49-F238E27FC236}">
                  <a16:creationId xmlns:a16="http://schemas.microsoft.com/office/drawing/2014/main" id="{E49E1A73-C391-FE56-CD07-1359F8832CD8}"/>
                </a:ext>
              </a:extLst>
            </p:cNvPr>
            <p:cNvCxnSpPr/>
            <p:nvPr/>
          </p:nvCxnSpPr>
          <p:spPr>
            <a:xfrm>
              <a:off x="10630847" y="2608851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9" name="Straight Connector 9278">
              <a:extLst>
                <a:ext uri="{FF2B5EF4-FFF2-40B4-BE49-F238E27FC236}">
                  <a16:creationId xmlns:a16="http://schemas.microsoft.com/office/drawing/2014/main" id="{05DC88F6-AAEA-DEAE-113F-722A557E9099}"/>
                </a:ext>
              </a:extLst>
            </p:cNvPr>
            <p:cNvCxnSpPr/>
            <p:nvPr/>
          </p:nvCxnSpPr>
          <p:spPr>
            <a:xfrm>
              <a:off x="10691744" y="2608851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0" name="Straight Connector 9279">
              <a:extLst>
                <a:ext uri="{FF2B5EF4-FFF2-40B4-BE49-F238E27FC236}">
                  <a16:creationId xmlns:a16="http://schemas.microsoft.com/office/drawing/2014/main" id="{688F4387-7110-B4B5-1C6F-E78E95299E14}"/>
                </a:ext>
              </a:extLst>
            </p:cNvPr>
            <p:cNvCxnSpPr/>
            <p:nvPr/>
          </p:nvCxnSpPr>
          <p:spPr>
            <a:xfrm>
              <a:off x="10722336" y="2605631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1" name="Straight Connector 9280">
              <a:extLst>
                <a:ext uri="{FF2B5EF4-FFF2-40B4-BE49-F238E27FC236}">
                  <a16:creationId xmlns:a16="http://schemas.microsoft.com/office/drawing/2014/main" id="{154547F8-4CAE-53D2-3B7C-6510BD3E74CE}"/>
                </a:ext>
              </a:extLst>
            </p:cNvPr>
            <p:cNvCxnSpPr/>
            <p:nvPr/>
          </p:nvCxnSpPr>
          <p:spPr>
            <a:xfrm>
              <a:off x="10795759" y="265421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2" name="Straight Connector 9281">
              <a:extLst>
                <a:ext uri="{FF2B5EF4-FFF2-40B4-BE49-F238E27FC236}">
                  <a16:creationId xmlns:a16="http://schemas.microsoft.com/office/drawing/2014/main" id="{EA592592-DD12-DB38-3344-81AF010A094E}"/>
                </a:ext>
              </a:extLst>
            </p:cNvPr>
            <p:cNvCxnSpPr/>
            <p:nvPr/>
          </p:nvCxnSpPr>
          <p:spPr>
            <a:xfrm>
              <a:off x="10830191" y="265421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3" name="Straight Connector 9282">
              <a:extLst>
                <a:ext uri="{FF2B5EF4-FFF2-40B4-BE49-F238E27FC236}">
                  <a16:creationId xmlns:a16="http://schemas.microsoft.com/office/drawing/2014/main" id="{D1C4C94E-0E94-0D0E-E4F0-693BF17516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759006" y="2704294"/>
              <a:ext cx="104837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5" name="Straight Connector 9284">
              <a:extLst>
                <a:ext uri="{FF2B5EF4-FFF2-40B4-BE49-F238E27FC236}">
                  <a16:creationId xmlns:a16="http://schemas.microsoft.com/office/drawing/2014/main" id="{3C71F770-7F2A-95E8-31C0-94EBB1E0EDB8}"/>
                </a:ext>
              </a:extLst>
            </p:cNvPr>
            <p:cNvCxnSpPr/>
            <p:nvPr/>
          </p:nvCxnSpPr>
          <p:spPr>
            <a:xfrm>
              <a:off x="10887537" y="2689363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6" name="Straight Connector 9285">
              <a:extLst>
                <a:ext uri="{FF2B5EF4-FFF2-40B4-BE49-F238E27FC236}">
                  <a16:creationId xmlns:a16="http://schemas.microsoft.com/office/drawing/2014/main" id="{F9383739-4358-C8BE-3291-C35B2745F401}"/>
                </a:ext>
              </a:extLst>
            </p:cNvPr>
            <p:cNvCxnSpPr/>
            <p:nvPr/>
          </p:nvCxnSpPr>
          <p:spPr>
            <a:xfrm>
              <a:off x="10913888" y="2689363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7" name="Straight Connector 9286">
              <a:extLst>
                <a:ext uri="{FF2B5EF4-FFF2-40B4-BE49-F238E27FC236}">
                  <a16:creationId xmlns:a16="http://schemas.microsoft.com/office/drawing/2014/main" id="{3285279E-2C0C-906D-A74A-118AE5DA513C}"/>
                </a:ext>
              </a:extLst>
            </p:cNvPr>
            <p:cNvCxnSpPr/>
            <p:nvPr/>
          </p:nvCxnSpPr>
          <p:spPr>
            <a:xfrm>
              <a:off x="10964019" y="2689363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8" name="Straight Connector 9287">
              <a:extLst>
                <a:ext uri="{FF2B5EF4-FFF2-40B4-BE49-F238E27FC236}">
                  <a16:creationId xmlns:a16="http://schemas.microsoft.com/office/drawing/2014/main" id="{CDBC44D9-2020-9F45-558D-0D4ACA86C700}"/>
                </a:ext>
              </a:extLst>
            </p:cNvPr>
            <p:cNvCxnSpPr/>
            <p:nvPr/>
          </p:nvCxnSpPr>
          <p:spPr>
            <a:xfrm>
              <a:off x="10994611" y="2722650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0" name="Straight Connector 9289">
              <a:extLst>
                <a:ext uri="{FF2B5EF4-FFF2-40B4-BE49-F238E27FC236}">
                  <a16:creationId xmlns:a16="http://schemas.microsoft.com/office/drawing/2014/main" id="{93C6BDDC-4F70-1BF6-7B26-FAF69A2E1316}"/>
                </a:ext>
              </a:extLst>
            </p:cNvPr>
            <p:cNvCxnSpPr/>
            <p:nvPr/>
          </p:nvCxnSpPr>
          <p:spPr>
            <a:xfrm>
              <a:off x="11025204" y="2722650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2" name="Straight Connector 9291">
              <a:extLst>
                <a:ext uri="{FF2B5EF4-FFF2-40B4-BE49-F238E27FC236}">
                  <a16:creationId xmlns:a16="http://schemas.microsoft.com/office/drawing/2014/main" id="{04538CE0-AC4E-8216-5618-2643488EC45A}"/>
                </a:ext>
              </a:extLst>
            </p:cNvPr>
            <p:cNvCxnSpPr/>
            <p:nvPr/>
          </p:nvCxnSpPr>
          <p:spPr>
            <a:xfrm>
              <a:off x="11057149" y="2721453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4" name="Straight Connector 9293">
              <a:extLst>
                <a:ext uri="{FF2B5EF4-FFF2-40B4-BE49-F238E27FC236}">
                  <a16:creationId xmlns:a16="http://schemas.microsoft.com/office/drawing/2014/main" id="{1A214FB2-440B-56DE-1F2C-8DBFA3B6B910}"/>
                </a:ext>
              </a:extLst>
            </p:cNvPr>
            <p:cNvCxnSpPr/>
            <p:nvPr/>
          </p:nvCxnSpPr>
          <p:spPr>
            <a:xfrm>
              <a:off x="11101686" y="2721453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5" name="Straight Connector 9294">
              <a:extLst>
                <a:ext uri="{FF2B5EF4-FFF2-40B4-BE49-F238E27FC236}">
                  <a16:creationId xmlns:a16="http://schemas.microsoft.com/office/drawing/2014/main" id="{D6E203A4-2A7F-4E3E-C747-B70FFC0AF955}"/>
                </a:ext>
              </a:extLst>
            </p:cNvPr>
            <p:cNvCxnSpPr/>
            <p:nvPr/>
          </p:nvCxnSpPr>
          <p:spPr>
            <a:xfrm>
              <a:off x="11082508" y="2720256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6" name="Straight Connector 9295">
              <a:extLst>
                <a:ext uri="{FF2B5EF4-FFF2-40B4-BE49-F238E27FC236}">
                  <a16:creationId xmlns:a16="http://schemas.microsoft.com/office/drawing/2014/main" id="{CA55E24E-105F-B5A0-7D99-D30D2DD165F2}"/>
                </a:ext>
              </a:extLst>
            </p:cNvPr>
            <p:cNvCxnSpPr/>
            <p:nvPr/>
          </p:nvCxnSpPr>
          <p:spPr>
            <a:xfrm>
              <a:off x="11195060" y="2841786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7" name="Straight Connector 9296">
              <a:extLst>
                <a:ext uri="{FF2B5EF4-FFF2-40B4-BE49-F238E27FC236}">
                  <a16:creationId xmlns:a16="http://schemas.microsoft.com/office/drawing/2014/main" id="{A5F71443-A408-557A-A80E-8EDF1F4631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60946" y="2894925"/>
              <a:ext cx="11927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9" name="Straight Connector 9298">
              <a:extLst>
                <a:ext uri="{FF2B5EF4-FFF2-40B4-BE49-F238E27FC236}">
                  <a16:creationId xmlns:a16="http://schemas.microsoft.com/office/drawing/2014/main" id="{453D63F2-9ABE-0B59-0E6E-78EF4C596625}"/>
                </a:ext>
              </a:extLst>
            </p:cNvPr>
            <p:cNvCxnSpPr/>
            <p:nvPr/>
          </p:nvCxnSpPr>
          <p:spPr>
            <a:xfrm>
              <a:off x="11251590" y="2843648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0" name="Straight Connector 9299">
              <a:extLst>
                <a:ext uri="{FF2B5EF4-FFF2-40B4-BE49-F238E27FC236}">
                  <a16:creationId xmlns:a16="http://schemas.microsoft.com/office/drawing/2014/main" id="{5E11843E-14D8-30A5-12AE-4FEFCB6E2BF9}"/>
                </a:ext>
              </a:extLst>
            </p:cNvPr>
            <p:cNvCxnSpPr/>
            <p:nvPr/>
          </p:nvCxnSpPr>
          <p:spPr>
            <a:xfrm>
              <a:off x="11280216" y="2841786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1" name="Straight Connector 9300">
              <a:extLst>
                <a:ext uri="{FF2B5EF4-FFF2-40B4-BE49-F238E27FC236}">
                  <a16:creationId xmlns:a16="http://schemas.microsoft.com/office/drawing/2014/main" id="{8524DFA1-80F5-AC9D-A71F-0EC3561CAE2F}"/>
                </a:ext>
              </a:extLst>
            </p:cNvPr>
            <p:cNvCxnSpPr/>
            <p:nvPr/>
          </p:nvCxnSpPr>
          <p:spPr>
            <a:xfrm>
              <a:off x="11315834" y="2843648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2" name="Straight Connector 9301">
              <a:extLst>
                <a:ext uri="{FF2B5EF4-FFF2-40B4-BE49-F238E27FC236}">
                  <a16:creationId xmlns:a16="http://schemas.microsoft.com/office/drawing/2014/main" id="{931DDF16-1AE6-FA99-D563-5E26AFC9ED42}"/>
                </a:ext>
              </a:extLst>
            </p:cNvPr>
            <p:cNvCxnSpPr/>
            <p:nvPr/>
          </p:nvCxnSpPr>
          <p:spPr>
            <a:xfrm>
              <a:off x="11414256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3" name="Straight Connector 9302">
              <a:extLst>
                <a:ext uri="{FF2B5EF4-FFF2-40B4-BE49-F238E27FC236}">
                  <a16:creationId xmlns:a16="http://schemas.microsoft.com/office/drawing/2014/main" id="{400F15BE-75F1-4053-76E3-D1AEC08DE55F}"/>
                </a:ext>
              </a:extLst>
            </p:cNvPr>
            <p:cNvCxnSpPr/>
            <p:nvPr/>
          </p:nvCxnSpPr>
          <p:spPr>
            <a:xfrm>
              <a:off x="11462679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4" name="Straight Connector 9303">
              <a:extLst>
                <a:ext uri="{FF2B5EF4-FFF2-40B4-BE49-F238E27FC236}">
                  <a16:creationId xmlns:a16="http://schemas.microsoft.com/office/drawing/2014/main" id="{DECFF5CB-B34F-B71C-2B2E-EE61297D2AA9}"/>
                </a:ext>
              </a:extLst>
            </p:cNvPr>
            <p:cNvCxnSpPr/>
            <p:nvPr/>
          </p:nvCxnSpPr>
          <p:spPr>
            <a:xfrm>
              <a:off x="11499390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5" name="Straight Connector 9304">
              <a:extLst>
                <a:ext uri="{FF2B5EF4-FFF2-40B4-BE49-F238E27FC236}">
                  <a16:creationId xmlns:a16="http://schemas.microsoft.com/office/drawing/2014/main" id="{ED1A6135-1EED-C445-9A10-1284A6773A73}"/>
                </a:ext>
              </a:extLst>
            </p:cNvPr>
            <p:cNvCxnSpPr/>
            <p:nvPr/>
          </p:nvCxnSpPr>
          <p:spPr>
            <a:xfrm>
              <a:off x="11539161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6" name="Straight Connector 9305">
              <a:extLst>
                <a:ext uri="{FF2B5EF4-FFF2-40B4-BE49-F238E27FC236}">
                  <a16:creationId xmlns:a16="http://schemas.microsoft.com/office/drawing/2014/main" id="{0E0A9085-0635-51EA-E2BA-AF6D80999245}"/>
                </a:ext>
              </a:extLst>
            </p:cNvPr>
            <p:cNvCxnSpPr/>
            <p:nvPr/>
          </p:nvCxnSpPr>
          <p:spPr>
            <a:xfrm>
              <a:off x="11588109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7" name="Straight Connector 9306">
              <a:extLst>
                <a:ext uri="{FF2B5EF4-FFF2-40B4-BE49-F238E27FC236}">
                  <a16:creationId xmlns:a16="http://schemas.microsoft.com/office/drawing/2014/main" id="{DEE85FA6-F0D2-F6AD-A7CA-B16FBCC26D08}"/>
                </a:ext>
              </a:extLst>
            </p:cNvPr>
            <p:cNvCxnSpPr/>
            <p:nvPr/>
          </p:nvCxnSpPr>
          <p:spPr>
            <a:xfrm>
              <a:off x="11628977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8" name="Straight Connector 9307">
              <a:extLst>
                <a:ext uri="{FF2B5EF4-FFF2-40B4-BE49-F238E27FC236}">
                  <a16:creationId xmlns:a16="http://schemas.microsoft.com/office/drawing/2014/main" id="{5E58878E-4791-2490-2FC0-B556ECA41823}"/>
                </a:ext>
              </a:extLst>
            </p:cNvPr>
            <p:cNvCxnSpPr/>
            <p:nvPr/>
          </p:nvCxnSpPr>
          <p:spPr>
            <a:xfrm>
              <a:off x="11671380" y="2922824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2" name="Straight Connector 9261">
              <a:extLst>
                <a:ext uri="{FF2B5EF4-FFF2-40B4-BE49-F238E27FC236}">
                  <a16:creationId xmlns:a16="http://schemas.microsoft.com/office/drawing/2014/main" id="{304452FA-00F6-9C7E-A10F-95E11D40553A}"/>
                </a:ext>
              </a:extLst>
            </p:cNvPr>
            <p:cNvCxnSpPr/>
            <p:nvPr/>
          </p:nvCxnSpPr>
          <p:spPr>
            <a:xfrm>
              <a:off x="10089068" y="2339102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3" name="Straight Connector 9262">
              <a:extLst>
                <a:ext uri="{FF2B5EF4-FFF2-40B4-BE49-F238E27FC236}">
                  <a16:creationId xmlns:a16="http://schemas.microsoft.com/office/drawing/2014/main" id="{2E4D230C-1167-17AF-FB4B-D7383E7E5E6F}"/>
                </a:ext>
              </a:extLst>
            </p:cNvPr>
            <p:cNvCxnSpPr/>
            <p:nvPr/>
          </p:nvCxnSpPr>
          <p:spPr>
            <a:xfrm>
              <a:off x="10119660" y="2354895"/>
              <a:ext cx="0" cy="97166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93DA0FAB-728E-AB5A-7595-D1490DB7920F}"/>
              </a:ext>
            </a:extLst>
          </p:cNvPr>
          <p:cNvGrpSpPr/>
          <p:nvPr/>
        </p:nvGrpSpPr>
        <p:grpSpPr>
          <a:xfrm>
            <a:off x="9887978" y="2073540"/>
            <a:ext cx="1846976" cy="424309"/>
            <a:chOff x="9887978" y="2073540"/>
            <a:chExt cx="1846976" cy="424309"/>
          </a:xfrm>
        </p:grpSpPr>
        <p:cxnSp>
          <p:nvCxnSpPr>
            <p:cNvPr id="9309" name="Straight Connector 9308">
              <a:extLst>
                <a:ext uri="{FF2B5EF4-FFF2-40B4-BE49-F238E27FC236}">
                  <a16:creationId xmlns:a16="http://schemas.microsoft.com/office/drawing/2014/main" id="{5A31A84D-77EF-A7D6-A2D9-36E7AE067A7E}"/>
                </a:ext>
              </a:extLst>
            </p:cNvPr>
            <p:cNvCxnSpPr>
              <a:cxnSpLocks/>
            </p:cNvCxnSpPr>
            <p:nvPr/>
          </p:nvCxnSpPr>
          <p:spPr>
            <a:xfrm>
              <a:off x="11734954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0" name="Straight Connector 9309">
              <a:extLst>
                <a:ext uri="{FF2B5EF4-FFF2-40B4-BE49-F238E27FC236}">
                  <a16:creationId xmlns:a16="http://schemas.microsoft.com/office/drawing/2014/main" id="{1B6D026E-407D-67E6-70AC-0A2850235EFC}"/>
                </a:ext>
              </a:extLst>
            </p:cNvPr>
            <p:cNvCxnSpPr>
              <a:cxnSpLocks/>
            </p:cNvCxnSpPr>
            <p:nvPr/>
          </p:nvCxnSpPr>
          <p:spPr>
            <a:xfrm>
              <a:off x="11667499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1" name="Straight Connector 9310">
              <a:extLst>
                <a:ext uri="{FF2B5EF4-FFF2-40B4-BE49-F238E27FC236}">
                  <a16:creationId xmlns:a16="http://schemas.microsoft.com/office/drawing/2014/main" id="{DC2DB0CA-0C4C-C792-FACD-B1D5510F33C1}"/>
                </a:ext>
              </a:extLst>
            </p:cNvPr>
            <p:cNvCxnSpPr>
              <a:cxnSpLocks/>
            </p:cNvCxnSpPr>
            <p:nvPr/>
          </p:nvCxnSpPr>
          <p:spPr>
            <a:xfrm>
              <a:off x="11628977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2" name="Straight Connector 9311">
              <a:extLst>
                <a:ext uri="{FF2B5EF4-FFF2-40B4-BE49-F238E27FC236}">
                  <a16:creationId xmlns:a16="http://schemas.microsoft.com/office/drawing/2014/main" id="{18F9EA37-CF43-235C-32F4-988C2D351C9A}"/>
                </a:ext>
              </a:extLst>
            </p:cNvPr>
            <p:cNvCxnSpPr>
              <a:cxnSpLocks/>
            </p:cNvCxnSpPr>
            <p:nvPr/>
          </p:nvCxnSpPr>
          <p:spPr>
            <a:xfrm>
              <a:off x="11599524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3" name="Straight Connector 9312">
              <a:extLst>
                <a:ext uri="{FF2B5EF4-FFF2-40B4-BE49-F238E27FC236}">
                  <a16:creationId xmlns:a16="http://schemas.microsoft.com/office/drawing/2014/main" id="{99864B4C-D469-1AE8-869F-62E5F91E9F25}"/>
                </a:ext>
              </a:extLst>
            </p:cNvPr>
            <p:cNvCxnSpPr>
              <a:cxnSpLocks/>
            </p:cNvCxnSpPr>
            <p:nvPr/>
          </p:nvCxnSpPr>
          <p:spPr>
            <a:xfrm>
              <a:off x="11572813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4" name="Straight Connector 9313">
              <a:extLst>
                <a:ext uri="{FF2B5EF4-FFF2-40B4-BE49-F238E27FC236}">
                  <a16:creationId xmlns:a16="http://schemas.microsoft.com/office/drawing/2014/main" id="{8FDFB545-37E3-488E-227A-B887DCD6E320}"/>
                </a:ext>
              </a:extLst>
            </p:cNvPr>
            <p:cNvCxnSpPr>
              <a:cxnSpLocks/>
            </p:cNvCxnSpPr>
            <p:nvPr/>
          </p:nvCxnSpPr>
          <p:spPr>
            <a:xfrm>
              <a:off x="11545279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5" name="Straight Connector 9314">
              <a:extLst>
                <a:ext uri="{FF2B5EF4-FFF2-40B4-BE49-F238E27FC236}">
                  <a16:creationId xmlns:a16="http://schemas.microsoft.com/office/drawing/2014/main" id="{F6EBC422-B35A-0015-9E79-0641B6740042}"/>
                </a:ext>
              </a:extLst>
            </p:cNvPr>
            <p:cNvCxnSpPr>
              <a:cxnSpLocks/>
            </p:cNvCxnSpPr>
            <p:nvPr/>
          </p:nvCxnSpPr>
          <p:spPr>
            <a:xfrm>
              <a:off x="11513865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6" name="Straight Connector 9315">
              <a:extLst>
                <a:ext uri="{FF2B5EF4-FFF2-40B4-BE49-F238E27FC236}">
                  <a16:creationId xmlns:a16="http://schemas.microsoft.com/office/drawing/2014/main" id="{110E5546-E65A-695E-EC8C-6B49A43B48FD}"/>
                </a:ext>
              </a:extLst>
            </p:cNvPr>
            <p:cNvCxnSpPr>
              <a:cxnSpLocks/>
            </p:cNvCxnSpPr>
            <p:nvPr/>
          </p:nvCxnSpPr>
          <p:spPr>
            <a:xfrm>
              <a:off x="11498568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7" name="Straight Connector 9316">
              <a:extLst>
                <a:ext uri="{FF2B5EF4-FFF2-40B4-BE49-F238E27FC236}">
                  <a16:creationId xmlns:a16="http://schemas.microsoft.com/office/drawing/2014/main" id="{C9EBD754-B933-80B8-E36F-5308C5F3E67C}"/>
                </a:ext>
              </a:extLst>
            </p:cNvPr>
            <p:cNvCxnSpPr>
              <a:cxnSpLocks/>
            </p:cNvCxnSpPr>
            <p:nvPr/>
          </p:nvCxnSpPr>
          <p:spPr>
            <a:xfrm>
              <a:off x="11461857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8" name="Straight Connector 9317">
              <a:extLst>
                <a:ext uri="{FF2B5EF4-FFF2-40B4-BE49-F238E27FC236}">
                  <a16:creationId xmlns:a16="http://schemas.microsoft.com/office/drawing/2014/main" id="{92935322-C682-84C1-0C7E-270E83C23E4A}"/>
                </a:ext>
              </a:extLst>
            </p:cNvPr>
            <p:cNvCxnSpPr>
              <a:cxnSpLocks/>
            </p:cNvCxnSpPr>
            <p:nvPr/>
          </p:nvCxnSpPr>
          <p:spPr>
            <a:xfrm>
              <a:off x="11417315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9" name="Straight Connector 9318">
              <a:extLst>
                <a:ext uri="{FF2B5EF4-FFF2-40B4-BE49-F238E27FC236}">
                  <a16:creationId xmlns:a16="http://schemas.microsoft.com/office/drawing/2014/main" id="{01AE3E00-8F0A-ADAC-B300-7F86A613CA27}"/>
                </a:ext>
              </a:extLst>
            </p:cNvPr>
            <p:cNvCxnSpPr>
              <a:cxnSpLocks/>
            </p:cNvCxnSpPr>
            <p:nvPr/>
          </p:nvCxnSpPr>
          <p:spPr>
            <a:xfrm>
              <a:off x="11434849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0" name="Straight Connector 9319">
              <a:extLst>
                <a:ext uri="{FF2B5EF4-FFF2-40B4-BE49-F238E27FC236}">
                  <a16:creationId xmlns:a16="http://schemas.microsoft.com/office/drawing/2014/main" id="{14314068-041A-1488-8A46-F606A6B88B27}"/>
                </a:ext>
              </a:extLst>
            </p:cNvPr>
            <p:cNvCxnSpPr>
              <a:cxnSpLocks/>
            </p:cNvCxnSpPr>
            <p:nvPr/>
          </p:nvCxnSpPr>
          <p:spPr>
            <a:xfrm>
              <a:off x="11389782" y="240068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1" name="Straight Connector 9320">
              <a:extLst>
                <a:ext uri="{FF2B5EF4-FFF2-40B4-BE49-F238E27FC236}">
                  <a16:creationId xmlns:a16="http://schemas.microsoft.com/office/drawing/2014/main" id="{83FC1CE3-844A-AE40-218E-6DEA6BFB0E65}"/>
                </a:ext>
              </a:extLst>
            </p:cNvPr>
            <p:cNvCxnSpPr>
              <a:cxnSpLocks/>
            </p:cNvCxnSpPr>
            <p:nvPr/>
          </p:nvCxnSpPr>
          <p:spPr>
            <a:xfrm>
              <a:off x="11352545" y="233604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2" name="Straight Connector 9321">
              <a:extLst>
                <a:ext uri="{FF2B5EF4-FFF2-40B4-BE49-F238E27FC236}">
                  <a16:creationId xmlns:a16="http://schemas.microsoft.com/office/drawing/2014/main" id="{14D5880A-A893-3E05-A0A6-2E700C119063}"/>
                </a:ext>
              </a:extLst>
            </p:cNvPr>
            <p:cNvCxnSpPr>
              <a:cxnSpLocks/>
            </p:cNvCxnSpPr>
            <p:nvPr/>
          </p:nvCxnSpPr>
          <p:spPr>
            <a:xfrm>
              <a:off x="11289394" y="233604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3" name="Straight Connector 9322">
              <a:extLst>
                <a:ext uri="{FF2B5EF4-FFF2-40B4-BE49-F238E27FC236}">
                  <a16:creationId xmlns:a16="http://schemas.microsoft.com/office/drawing/2014/main" id="{A9A9FED1-1795-47EE-F377-CB319F985995}"/>
                </a:ext>
              </a:extLst>
            </p:cNvPr>
            <p:cNvCxnSpPr>
              <a:cxnSpLocks/>
            </p:cNvCxnSpPr>
            <p:nvPr/>
          </p:nvCxnSpPr>
          <p:spPr>
            <a:xfrm>
              <a:off x="11251590" y="233604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4" name="Straight Connector 9323">
              <a:extLst>
                <a:ext uri="{FF2B5EF4-FFF2-40B4-BE49-F238E27FC236}">
                  <a16:creationId xmlns:a16="http://schemas.microsoft.com/office/drawing/2014/main" id="{635A421E-0B66-4EED-4702-7E142AFD2732}"/>
                </a:ext>
              </a:extLst>
            </p:cNvPr>
            <p:cNvCxnSpPr>
              <a:cxnSpLocks/>
            </p:cNvCxnSpPr>
            <p:nvPr/>
          </p:nvCxnSpPr>
          <p:spPr>
            <a:xfrm>
              <a:off x="11222818" y="233604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5" name="Straight Connector 9324">
              <a:extLst>
                <a:ext uri="{FF2B5EF4-FFF2-40B4-BE49-F238E27FC236}">
                  <a16:creationId xmlns:a16="http://schemas.microsoft.com/office/drawing/2014/main" id="{370B231C-108A-3524-E3ED-5A8DA1FA99B6}"/>
                </a:ext>
              </a:extLst>
            </p:cNvPr>
            <p:cNvCxnSpPr/>
            <p:nvPr/>
          </p:nvCxnSpPr>
          <p:spPr>
            <a:xfrm>
              <a:off x="9887978" y="2073540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6" name="Straight Connector 9325">
              <a:extLst>
                <a:ext uri="{FF2B5EF4-FFF2-40B4-BE49-F238E27FC236}">
                  <a16:creationId xmlns:a16="http://schemas.microsoft.com/office/drawing/2014/main" id="{FF520F68-CEDE-481E-91B6-736F2AF76D05}"/>
                </a:ext>
              </a:extLst>
            </p:cNvPr>
            <p:cNvCxnSpPr/>
            <p:nvPr/>
          </p:nvCxnSpPr>
          <p:spPr>
            <a:xfrm>
              <a:off x="9958341" y="210719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7" name="Straight Connector 9326">
              <a:extLst>
                <a:ext uri="{FF2B5EF4-FFF2-40B4-BE49-F238E27FC236}">
                  <a16:creationId xmlns:a16="http://schemas.microsoft.com/office/drawing/2014/main" id="{EEE60A22-87A9-B551-E625-3C47DCECEC8B}"/>
                </a:ext>
              </a:extLst>
            </p:cNvPr>
            <p:cNvCxnSpPr/>
            <p:nvPr/>
          </p:nvCxnSpPr>
          <p:spPr>
            <a:xfrm>
              <a:off x="9994230" y="211025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8" name="Straight Connector 9327">
              <a:extLst>
                <a:ext uri="{FF2B5EF4-FFF2-40B4-BE49-F238E27FC236}">
                  <a16:creationId xmlns:a16="http://schemas.microsoft.com/office/drawing/2014/main" id="{52A2BDA6-CAB5-3CC8-B668-58690F84A024}"/>
                </a:ext>
              </a:extLst>
            </p:cNvPr>
            <p:cNvCxnSpPr/>
            <p:nvPr/>
          </p:nvCxnSpPr>
          <p:spPr>
            <a:xfrm>
              <a:off x="10012586" y="211061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9" name="Straight Connector 9328">
              <a:extLst>
                <a:ext uri="{FF2B5EF4-FFF2-40B4-BE49-F238E27FC236}">
                  <a16:creationId xmlns:a16="http://schemas.microsoft.com/office/drawing/2014/main" id="{FEC161B3-F470-C2D8-AC51-79E02DDEBD34}"/>
                </a:ext>
              </a:extLst>
            </p:cNvPr>
            <p:cNvCxnSpPr/>
            <p:nvPr/>
          </p:nvCxnSpPr>
          <p:spPr>
            <a:xfrm>
              <a:off x="10047060" y="211025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0" name="Straight Connector 9329">
              <a:extLst>
                <a:ext uri="{FF2B5EF4-FFF2-40B4-BE49-F238E27FC236}">
                  <a16:creationId xmlns:a16="http://schemas.microsoft.com/office/drawing/2014/main" id="{3F598B6D-E194-3F33-A259-109168700329}"/>
                </a:ext>
              </a:extLst>
            </p:cNvPr>
            <p:cNvCxnSpPr/>
            <p:nvPr/>
          </p:nvCxnSpPr>
          <p:spPr>
            <a:xfrm>
              <a:off x="10082949" y="2119790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1" name="Straight Connector 9330">
              <a:extLst>
                <a:ext uri="{FF2B5EF4-FFF2-40B4-BE49-F238E27FC236}">
                  <a16:creationId xmlns:a16="http://schemas.microsoft.com/office/drawing/2014/main" id="{FDF6653F-CAF1-3CAF-A9CA-D59C473CF85C}"/>
                </a:ext>
              </a:extLst>
            </p:cNvPr>
            <p:cNvCxnSpPr/>
            <p:nvPr/>
          </p:nvCxnSpPr>
          <p:spPr>
            <a:xfrm>
              <a:off x="10137107" y="213130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2" name="Straight Connector 9331">
              <a:extLst>
                <a:ext uri="{FF2B5EF4-FFF2-40B4-BE49-F238E27FC236}">
                  <a16:creationId xmlns:a16="http://schemas.microsoft.com/office/drawing/2014/main" id="{EA3C5486-B203-8D5B-9EA2-BE2961D16BE4}"/>
                </a:ext>
              </a:extLst>
            </p:cNvPr>
            <p:cNvCxnSpPr/>
            <p:nvPr/>
          </p:nvCxnSpPr>
          <p:spPr>
            <a:xfrm>
              <a:off x="10156372" y="213130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3" name="Straight Connector 9332">
              <a:extLst>
                <a:ext uri="{FF2B5EF4-FFF2-40B4-BE49-F238E27FC236}">
                  <a16:creationId xmlns:a16="http://schemas.microsoft.com/office/drawing/2014/main" id="{6DA1C5CE-951B-658D-DBA9-6EF69CA752F1}"/>
                </a:ext>
              </a:extLst>
            </p:cNvPr>
            <p:cNvCxnSpPr/>
            <p:nvPr/>
          </p:nvCxnSpPr>
          <p:spPr>
            <a:xfrm>
              <a:off x="10182996" y="213130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4" name="Straight Connector 9333">
              <a:extLst>
                <a:ext uri="{FF2B5EF4-FFF2-40B4-BE49-F238E27FC236}">
                  <a16:creationId xmlns:a16="http://schemas.microsoft.com/office/drawing/2014/main" id="{B720F9D2-5E2D-53BE-1E4A-931BB3DEE45B}"/>
                </a:ext>
              </a:extLst>
            </p:cNvPr>
            <p:cNvCxnSpPr/>
            <p:nvPr/>
          </p:nvCxnSpPr>
          <p:spPr>
            <a:xfrm>
              <a:off x="10214248" y="2131301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5" name="Straight Connector 9334">
              <a:extLst>
                <a:ext uri="{FF2B5EF4-FFF2-40B4-BE49-F238E27FC236}">
                  <a16:creationId xmlns:a16="http://schemas.microsoft.com/office/drawing/2014/main" id="{43D18B83-6F2E-8778-19D6-026A39225CD0}"/>
                </a:ext>
              </a:extLst>
            </p:cNvPr>
            <p:cNvCxnSpPr/>
            <p:nvPr/>
          </p:nvCxnSpPr>
          <p:spPr>
            <a:xfrm>
              <a:off x="10261209" y="2163125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6" name="Straight Connector 9335">
              <a:extLst>
                <a:ext uri="{FF2B5EF4-FFF2-40B4-BE49-F238E27FC236}">
                  <a16:creationId xmlns:a16="http://schemas.microsoft.com/office/drawing/2014/main" id="{1B6DB692-5CC1-76D0-8222-793D63F155D7}"/>
                </a:ext>
              </a:extLst>
            </p:cNvPr>
            <p:cNvCxnSpPr/>
            <p:nvPr/>
          </p:nvCxnSpPr>
          <p:spPr>
            <a:xfrm>
              <a:off x="10325453" y="2179884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7" name="Straight Connector 9336">
              <a:extLst>
                <a:ext uri="{FF2B5EF4-FFF2-40B4-BE49-F238E27FC236}">
                  <a16:creationId xmlns:a16="http://schemas.microsoft.com/office/drawing/2014/main" id="{5F646D76-51B2-A35A-6751-520BA2568C54}"/>
                </a:ext>
              </a:extLst>
            </p:cNvPr>
            <p:cNvCxnSpPr/>
            <p:nvPr/>
          </p:nvCxnSpPr>
          <p:spPr>
            <a:xfrm>
              <a:off x="10364200" y="2179884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8" name="Straight Connector 9337">
              <a:extLst>
                <a:ext uri="{FF2B5EF4-FFF2-40B4-BE49-F238E27FC236}">
                  <a16:creationId xmlns:a16="http://schemas.microsoft.com/office/drawing/2014/main" id="{7AAA36A3-ACEE-911A-4E24-9853FBC02C23}"/>
                </a:ext>
              </a:extLst>
            </p:cNvPr>
            <p:cNvCxnSpPr/>
            <p:nvPr/>
          </p:nvCxnSpPr>
          <p:spPr>
            <a:xfrm>
              <a:off x="10388876" y="2179884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9" name="Straight Connector 9338">
              <a:extLst>
                <a:ext uri="{FF2B5EF4-FFF2-40B4-BE49-F238E27FC236}">
                  <a16:creationId xmlns:a16="http://schemas.microsoft.com/office/drawing/2014/main" id="{21749699-E2FA-F981-6BEC-8020FD35902F}"/>
                </a:ext>
              </a:extLst>
            </p:cNvPr>
            <p:cNvCxnSpPr>
              <a:cxnSpLocks/>
            </p:cNvCxnSpPr>
            <p:nvPr/>
          </p:nvCxnSpPr>
          <p:spPr>
            <a:xfrm>
              <a:off x="10459859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0" name="Straight Connector 9339">
              <a:extLst>
                <a:ext uri="{FF2B5EF4-FFF2-40B4-BE49-F238E27FC236}">
                  <a16:creationId xmlns:a16="http://schemas.microsoft.com/office/drawing/2014/main" id="{9F9033B1-B857-4965-F356-FE9794F0AD76}"/>
                </a:ext>
              </a:extLst>
            </p:cNvPr>
            <p:cNvCxnSpPr>
              <a:cxnSpLocks/>
            </p:cNvCxnSpPr>
            <p:nvPr/>
          </p:nvCxnSpPr>
          <p:spPr>
            <a:xfrm>
              <a:off x="10492891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1" name="Straight Connector 9340">
              <a:extLst>
                <a:ext uri="{FF2B5EF4-FFF2-40B4-BE49-F238E27FC236}">
                  <a16:creationId xmlns:a16="http://schemas.microsoft.com/office/drawing/2014/main" id="{4327DCDC-BAED-2ED6-0470-2523E386A3C9}"/>
                </a:ext>
              </a:extLst>
            </p:cNvPr>
            <p:cNvCxnSpPr>
              <a:cxnSpLocks/>
            </p:cNvCxnSpPr>
            <p:nvPr/>
          </p:nvCxnSpPr>
          <p:spPr>
            <a:xfrm>
              <a:off x="10517985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2" name="Straight Connector 9341">
              <a:extLst>
                <a:ext uri="{FF2B5EF4-FFF2-40B4-BE49-F238E27FC236}">
                  <a16:creationId xmlns:a16="http://schemas.microsoft.com/office/drawing/2014/main" id="{2C1B1183-55C0-67C1-68B8-1461C95C0E29}"/>
                </a:ext>
              </a:extLst>
            </p:cNvPr>
            <p:cNvCxnSpPr>
              <a:cxnSpLocks/>
            </p:cNvCxnSpPr>
            <p:nvPr/>
          </p:nvCxnSpPr>
          <p:spPr>
            <a:xfrm>
              <a:off x="10550815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3" name="Straight Connector 9342">
              <a:extLst>
                <a:ext uri="{FF2B5EF4-FFF2-40B4-BE49-F238E27FC236}">
                  <a16:creationId xmlns:a16="http://schemas.microsoft.com/office/drawing/2014/main" id="{B4A88DBC-400A-DC57-89DE-404E49EE9873}"/>
                </a:ext>
              </a:extLst>
            </p:cNvPr>
            <p:cNvCxnSpPr/>
            <p:nvPr/>
          </p:nvCxnSpPr>
          <p:spPr>
            <a:xfrm>
              <a:off x="10584669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4" name="Straight Connector 9343">
              <a:extLst>
                <a:ext uri="{FF2B5EF4-FFF2-40B4-BE49-F238E27FC236}">
                  <a16:creationId xmlns:a16="http://schemas.microsoft.com/office/drawing/2014/main" id="{9BA3F7DD-EF14-26CB-3A7B-34D250F18A11}"/>
                </a:ext>
              </a:extLst>
            </p:cNvPr>
            <p:cNvCxnSpPr/>
            <p:nvPr/>
          </p:nvCxnSpPr>
          <p:spPr>
            <a:xfrm>
              <a:off x="10619432" y="220069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5" name="Straight Connector 9344">
              <a:extLst>
                <a:ext uri="{FF2B5EF4-FFF2-40B4-BE49-F238E27FC236}">
                  <a16:creationId xmlns:a16="http://schemas.microsoft.com/office/drawing/2014/main" id="{C2341D90-B2CC-B714-B352-0654EBF6EF09}"/>
                </a:ext>
              </a:extLst>
            </p:cNvPr>
            <p:cNvCxnSpPr/>
            <p:nvPr/>
          </p:nvCxnSpPr>
          <p:spPr>
            <a:xfrm>
              <a:off x="10646474" y="223275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6" name="Straight Connector 9345">
              <a:extLst>
                <a:ext uri="{FF2B5EF4-FFF2-40B4-BE49-F238E27FC236}">
                  <a16:creationId xmlns:a16="http://schemas.microsoft.com/office/drawing/2014/main" id="{992AE6FC-1335-D0FA-AEC4-91C7C0EFB224}"/>
                </a:ext>
              </a:extLst>
            </p:cNvPr>
            <p:cNvCxnSpPr/>
            <p:nvPr/>
          </p:nvCxnSpPr>
          <p:spPr>
            <a:xfrm>
              <a:off x="10691744" y="223275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7" name="Straight Connector 9346">
              <a:extLst>
                <a:ext uri="{FF2B5EF4-FFF2-40B4-BE49-F238E27FC236}">
                  <a16:creationId xmlns:a16="http://schemas.microsoft.com/office/drawing/2014/main" id="{7143CF3B-0F26-3222-4105-712F7F349F9B}"/>
                </a:ext>
              </a:extLst>
            </p:cNvPr>
            <p:cNvCxnSpPr/>
            <p:nvPr/>
          </p:nvCxnSpPr>
          <p:spPr>
            <a:xfrm>
              <a:off x="10722336" y="225417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8" name="Straight Connector 9347">
              <a:extLst>
                <a:ext uri="{FF2B5EF4-FFF2-40B4-BE49-F238E27FC236}">
                  <a16:creationId xmlns:a16="http://schemas.microsoft.com/office/drawing/2014/main" id="{A7240AAC-21B0-A3E7-E67E-7B6402ACDEB9}"/>
                </a:ext>
              </a:extLst>
            </p:cNvPr>
            <p:cNvCxnSpPr/>
            <p:nvPr/>
          </p:nvCxnSpPr>
          <p:spPr>
            <a:xfrm>
              <a:off x="10759006" y="2254173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9" name="Straight Connector 9348">
              <a:extLst>
                <a:ext uri="{FF2B5EF4-FFF2-40B4-BE49-F238E27FC236}">
                  <a16:creationId xmlns:a16="http://schemas.microsoft.com/office/drawing/2014/main" id="{D4E3FBA8-D44A-379A-A7E2-CDEA08129DC8}"/>
                </a:ext>
              </a:extLst>
            </p:cNvPr>
            <p:cNvCxnSpPr/>
            <p:nvPr/>
          </p:nvCxnSpPr>
          <p:spPr>
            <a:xfrm>
              <a:off x="10795759" y="2252838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0" name="Straight Connector 9349">
              <a:extLst>
                <a:ext uri="{FF2B5EF4-FFF2-40B4-BE49-F238E27FC236}">
                  <a16:creationId xmlns:a16="http://schemas.microsoft.com/office/drawing/2014/main" id="{2BD8BB75-BD84-D91D-7062-D60BF2FE2689}"/>
                </a:ext>
              </a:extLst>
            </p:cNvPr>
            <p:cNvCxnSpPr/>
            <p:nvPr/>
          </p:nvCxnSpPr>
          <p:spPr>
            <a:xfrm>
              <a:off x="10830191" y="2276450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1" name="Straight Connector 9350">
              <a:extLst>
                <a:ext uri="{FF2B5EF4-FFF2-40B4-BE49-F238E27FC236}">
                  <a16:creationId xmlns:a16="http://schemas.microsoft.com/office/drawing/2014/main" id="{D4F3438F-5790-B37C-68C9-0418B908F943}"/>
                </a:ext>
              </a:extLst>
            </p:cNvPr>
            <p:cNvCxnSpPr/>
            <p:nvPr/>
          </p:nvCxnSpPr>
          <p:spPr>
            <a:xfrm>
              <a:off x="10869759" y="2276450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2" name="Straight Connector 9351">
              <a:extLst>
                <a:ext uri="{FF2B5EF4-FFF2-40B4-BE49-F238E27FC236}">
                  <a16:creationId xmlns:a16="http://schemas.microsoft.com/office/drawing/2014/main" id="{F47F0531-BBC1-B33A-53F3-1FDA9A4FCB73}"/>
                </a:ext>
              </a:extLst>
            </p:cNvPr>
            <p:cNvCxnSpPr>
              <a:cxnSpLocks/>
            </p:cNvCxnSpPr>
            <p:nvPr/>
          </p:nvCxnSpPr>
          <p:spPr>
            <a:xfrm>
              <a:off x="10887537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3" name="Straight Connector 9352">
              <a:extLst>
                <a:ext uri="{FF2B5EF4-FFF2-40B4-BE49-F238E27FC236}">
                  <a16:creationId xmlns:a16="http://schemas.microsoft.com/office/drawing/2014/main" id="{26E2F08A-CDA9-623F-9550-20CE7718C38C}"/>
                </a:ext>
              </a:extLst>
            </p:cNvPr>
            <p:cNvCxnSpPr>
              <a:cxnSpLocks/>
            </p:cNvCxnSpPr>
            <p:nvPr/>
          </p:nvCxnSpPr>
          <p:spPr>
            <a:xfrm>
              <a:off x="10920006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4" name="Straight Connector 9353">
              <a:extLst>
                <a:ext uri="{FF2B5EF4-FFF2-40B4-BE49-F238E27FC236}">
                  <a16:creationId xmlns:a16="http://schemas.microsoft.com/office/drawing/2014/main" id="{79F39931-C009-D3FC-D271-AB2FE93DE5F7}"/>
                </a:ext>
              </a:extLst>
            </p:cNvPr>
            <p:cNvCxnSpPr>
              <a:cxnSpLocks/>
            </p:cNvCxnSpPr>
            <p:nvPr/>
          </p:nvCxnSpPr>
          <p:spPr>
            <a:xfrm>
              <a:off x="10964018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5" name="Straight Connector 9354">
              <a:extLst>
                <a:ext uri="{FF2B5EF4-FFF2-40B4-BE49-F238E27FC236}">
                  <a16:creationId xmlns:a16="http://schemas.microsoft.com/office/drawing/2014/main" id="{433E0BAB-C24E-BA22-741E-70F319CC0A2A}"/>
                </a:ext>
              </a:extLst>
            </p:cNvPr>
            <p:cNvCxnSpPr>
              <a:cxnSpLocks/>
            </p:cNvCxnSpPr>
            <p:nvPr/>
          </p:nvCxnSpPr>
          <p:spPr>
            <a:xfrm>
              <a:off x="10991350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6" name="Straight Connector 9355">
              <a:extLst>
                <a:ext uri="{FF2B5EF4-FFF2-40B4-BE49-F238E27FC236}">
                  <a16:creationId xmlns:a16="http://schemas.microsoft.com/office/drawing/2014/main" id="{90004D49-23B9-5AC0-6EC3-CC8A9D6004A1}"/>
                </a:ext>
              </a:extLst>
            </p:cNvPr>
            <p:cNvCxnSpPr>
              <a:cxnSpLocks/>
            </p:cNvCxnSpPr>
            <p:nvPr/>
          </p:nvCxnSpPr>
          <p:spPr>
            <a:xfrm>
              <a:off x="11021942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7" name="Straight Connector 9356">
              <a:extLst>
                <a:ext uri="{FF2B5EF4-FFF2-40B4-BE49-F238E27FC236}">
                  <a16:creationId xmlns:a16="http://schemas.microsoft.com/office/drawing/2014/main" id="{BD420AD3-4A18-E21D-0529-AC880CA96524}"/>
                </a:ext>
              </a:extLst>
            </p:cNvPr>
            <p:cNvCxnSpPr>
              <a:cxnSpLocks/>
            </p:cNvCxnSpPr>
            <p:nvPr/>
          </p:nvCxnSpPr>
          <p:spPr>
            <a:xfrm>
              <a:off x="11060006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8" name="Straight Connector 9357">
              <a:extLst>
                <a:ext uri="{FF2B5EF4-FFF2-40B4-BE49-F238E27FC236}">
                  <a16:creationId xmlns:a16="http://schemas.microsoft.com/office/drawing/2014/main" id="{C080B529-6860-64AE-1044-A024A2D01484}"/>
                </a:ext>
              </a:extLst>
            </p:cNvPr>
            <p:cNvCxnSpPr>
              <a:cxnSpLocks/>
            </p:cNvCxnSpPr>
            <p:nvPr/>
          </p:nvCxnSpPr>
          <p:spPr>
            <a:xfrm>
              <a:off x="11082508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9" name="Straight Connector 9358">
              <a:extLst>
                <a:ext uri="{FF2B5EF4-FFF2-40B4-BE49-F238E27FC236}">
                  <a16:creationId xmlns:a16="http://schemas.microsoft.com/office/drawing/2014/main" id="{154CB69E-679C-9A07-194E-E53DF44CC52F}"/>
                </a:ext>
              </a:extLst>
            </p:cNvPr>
            <p:cNvCxnSpPr>
              <a:cxnSpLocks/>
            </p:cNvCxnSpPr>
            <p:nvPr/>
          </p:nvCxnSpPr>
          <p:spPr>
            <a:xfrm>
              <a:off x="11101686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0" name="Straight Connector 9359">
              <a:extLst>
                <a:ext uri="{FF2B5EF4-FFF2-40B4-BE49-F238E27FC236}">
                  <a16:creationId xmlns:a16="http://schemas.microsoft.com/office/drawing/2014/main" id="{CA836B4C-77DE-EF62-A5C8-DE302D4FB42B}"/>
                </a:ext>
              </a:extLst>
            </p:cNvPr>
            <p:cNvCxnSpPr>
              <a:cxnSpLocks/>
            </p:cNvCxnSpPr>
            <p:nvPr/>
          </p:nvCxnSpPr>
          <p:spPr>
            <a:xfrm>
              <a:off x="11129838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1" name="Straight Connector 9360">
              <a:extLst>
                <a:ext uri="{FF2B5EF4-FFF2-40B4-BE49-F238E27FC236}">
                  <a16:creationId xmlns:a16="http://schemas.microsoft.com/office/drawing/2014/main" id="{450D8278-F5F2-F698-5D94-F3D885748148}"/>
                </a:ext>
              </a:extLst>
            </p:cNvPr>
            <p:cNvCxnSpPr>
              <a:cxnSpLocks/>
            </p:cNvCxnSpPr>
            <p:nvPr/>
          </p:nvCxnSpPr>
          <p:spPr>
            <a:xfrm>
              <a:off x="11160946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2" name="Straight Connector 9361">
              <a:extLst>
                <a:ext uri="{FF2B5EF4-FFF2-40B4-BE49-F238E27FC236}">
                  <a16:creationId xmlns:a16="http://schemas.microsoft.com/office/drawing/2014/main" id="{930F6809-2462-CBD1-9C83-CFCE8DB311F3}"/>
                </a:ext>
              </a:extLst>
            </p:cNvPr>
            <p:cNvCxnSpPr>
              <a:cxnSpLocks/>
            </p:cNvCxnSpPr>
            <p:nvPr/>
          </p:nvCxnSpPr>
          <p:spPr>
            <a:xfrm>
              <a:off x="11195060" y="2298362"/>
              <a:ext cx="0" cy="97166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371" name="Graphic 9370">
            <a:extLst>
              <a:ext uri="{FF2B5EF4-FFF2-40B4-BE49-F238E27FC236}">
                <a16:creationId xmlns:a16="http://schemas.microsoft.com/office/drawing/2014/main" id="{1012AF08-D8E9-2211-C130-EE7DA06791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096419" y="1518117"/>
            <a:ext cx="4581339" cy="1469554"/>
          </a:xfrm>
          <a:prstGeom prst="rect">
            <a:avLst/>
          </a:prstGeom>
        </p:spPr>
      </p:pic>
      <p:pic>
        <p:nvPicPr>
          <p:cNvPr id="9366" name="Graphic 9365">
            <a:extLst>
              <a:ext uri="{FF2B5EF4-FFF2-40B4-BE49-F238E27FC236}">
                <a16:creationId xmlns:a16="http://schemas.microsoft.com/office/drawing/2014/main" id="{38BD6DCD-F7D8-6163-AA8C-9ED68A00F37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096419" y="1518117"/>
            <a:ext cx="4678248" cy="9650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B785990-FD3F-7B67-7CEA-828ECE101B4F}"/>
              </a:ext>
            </a:extLst>
          </p:cNvPr>
          <p:cNvSpPr txBox="1"/>
          <p:nvPr/>
        </p:nvSpPr>
        <p:spPr bwMode="auto">
          <a:xfrm>
            <a:off x="3443913" y="3268451"/>
            <a:ext cx="5132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7.9%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FD03C38-1AEF-9BBF-5CDC-3A4488ED0C9C}"/>
              </a:ext>
            </a:extLst>
          </p:cNvPr>
          <p:cNvSpPr txBox="1"/>
          <p:nvPr/>
        </p:nvSpPr>
        <p:spPr bwMode="auto">
          <a:xfrm>
            <a:off x="3401694" y="2704831"/>
            <a:ext cx="6046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32.3%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0D1571-4348-268F-6FB6-A2F2FA49B228}"/>
              </a:ext>
            </a:extLst>
          </p:cNvPr>
          <p:cNvCxnSpPr/>
          <p:nvPr/>
        </p:nvCxnSpPr>
        <p:spPr>
          <a:xfrm>
            <a:off x="3433652" y="1608371"/>
            <a:ext cx="0" cy="2127508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125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21E3C-B063-9E0E-42CB-5218FD6EC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B4D496A-23B6-236A-6E72-5976DB155F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altLang="en-US"/>
              <a:t>OptiTROP-Lung04: Safety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B7D4BF7-60CB-79CA-5150-CFB1A1D9E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6" y="4476750"/>
            <a:ext cx="6035039" cy="1612900"/>
          </a:xfrm>
        </p:spPr>
        <p:txBody>
          <a:bodyPr/>
          <a:lstStyle/>
          <a:p>
            <a:r>
              <a:rPr lang="en-US" sz="2000"/>
              <a:t>9.6% of patients receiving sac-TMT experienced ocular surface toxicity, but all cases were grade 1/2</a:t>
            </a:r>
          </a:p>
          <a:p>
            <a:r>
              <a:rPr lang="en-US" sz="2000"/>
              <a:t>Sac-TMT arm had no reported ILD or pneumonitis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2FC52B3-31C5-8B3E-CE51-71A3F3B4167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altLang="en-US"/>
              <a:t>Zhang. ESMO 2025. </a:t>
            </a:r>
            <a:r>
              <a:rPr lang="en-US" altLang="en-US" dirty="0"/>
              <a:t>Abstr</a:t>
            </a:r>
            <a:r>
              <a:rPr lang="en-US" altLang="en-US"/>
              <a:t> LBA5. Fang. NEJM. 2025;394:13.</a:t>
            </a:r>
          </a:p>
        </p:txBody>
      </p:sp>
      <p:graphicFrame>
        <p:nvGraphicFramePr>
          <p:cNvPr id="2" name="Group 3">
            <a:extLst>
              <a:ext uri="{FF2B5EF4-FFF2-40B4-BE49-F238E27FC236}">
                <a16:creationId xmlns:a16="http://schemas.microsoft.com/office/drawing/2014/main" id="{52E1B6B7-086A-5A9E-8DA4-B4C9F1DFB4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2392982"/>
              </p:ext>
            </p:extLst>
          </p:nvPr>
        </p:nvGraphicFramePr>
        <p:xfrm>
          <a:off x="231775" y="1335088"/>
          <a:ext cx="6035040" cy="2953528"/>
        </p:xfrm>
        <a:graphic>
          <a:graphicData uri="http://schemas.openxmlformats.org/drawingml/2006/table">
            <a:tbl>
              <a:tblPr/>
              <a:tblGrid>
                <a:gridCol w="3474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</a:tblGrid>
              <a:tr h="301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Parameter</a:t>
                      </a: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Sac-TMT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188)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182)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6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TRAEs, n (%)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188 (100)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179 (98.4)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6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Grade </a:t>
                      </a: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≥3 TRAEs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109 (58.0)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98 (58.3)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Serious TRAEs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  <a:endParaRPr lang="en-US" sz="1200" b="0" i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17 (9.0)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32 (17.6)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56569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TRAEs leading to dose reduction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  <a:endParaRPr lang="en-US" sz="1200" b="0" i="0"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57 (30.3)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41 (22.5)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582482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dose interruption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69 (36.7)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60 (33.0)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126528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discontinuation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(0.5)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763608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TRAEs leading to death</a:t>
                      </a: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 (0.5)*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613522"/>
                  </a:ext>
                </a:extLst>
              </a:tr>
              <a:tr h="213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Median duration of exposure, mo (range)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9.6 (0.5-23.5)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4.9 (0.7-22.6)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629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E42BF9-B32B-18A8-B8CA-4D55CA3575C4}"/>
              </a:ext>
            </a:extLst>
          </p:cNvPr>
          <p:cNvSpPr txBox="1"/>
          <p:nvPr/>
        </p:nvSpPr>
        <p:spPr bwMode="auto">
          <a:xfrm>
            <a:off x="9666254" y="5068609"/>
            <a:ext cx="18108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*Cardiorespiratory arrest.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DB4185D3-7215-1EF1-409B-5518D7BE25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9225972"/>
              </p:ext>
            </p:extLst>
          </p:nvPr>
        </p:nvGraphicFramePr>
        <p:xfrm>
          <a:off x="6532465" y="1335088"/>
          <a:ext cx="5438873" cy="4992624"/>
        </p:xfrm>
        <a:graphic>
          <a:graphicData uri="http://schemas.openxmlformats.org/drawingml/2006/table">
            <a:tbl>
              <a:tblPr/>
              <a:tblGrid>
                <a:gridCol w="2051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1977">
                  <a:extLst>
                    <a:ext uri="{9D8B030D-6E8A-4147-A177-3AD203B41FA5}">
                      <a16:colId xmlns:a16="http://schemas.microsoft.com/office/drawing/2014/main" val="270261091"/>
                    </a:ext>
                  </a:extLst>
                </a:gridCol>
                <a:gridCol w="821977">
                  <a:extLst>
                    <a:ext uri="{9D8B030D-6E8A-4147-A177-3AD203B41FA5}">
                      <a16:colId xmlns:a16="http://schemas.microsoft.com/office/drawing/2014/main" val="3549733888"/>
                    </a:ext>
                  </a:extLst>
                </a:gridCol>
                <a:gridCol w="821977">
                  <a:extLst>
                    <a:ext uri="{9D8B030D-6E8A-4147-A177-3AD203B41FA5}">
                      <a16:colId xmlns:a16="http://schemas.microsoft.com/office/drawing/2014/main" val="4228137830"/>
                    </a:ext>
                  </a:extLst>
                </a:gridCol>
              </a:tblGrid>
              <a:tr h="17798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TRAEs Occurring in </a:t>
                      </a:r>
                      <a:b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≥20% of Patients, %</a:t>
                      </a: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Sac-TMT (n = 188)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CT (n = 182)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98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 ≥3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 ≥3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96565"/>
                  </a:ext>
                </a:extLst>
              </a:tr>
              <a:tr h="177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Anemia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85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76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Decreased WBC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84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70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Alopecia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84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56569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Decreased neutrophils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76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69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33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582482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Stomatitis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62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126528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Nausea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763608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Anorexia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32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613522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Fatigue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38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107150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weight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765960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Decreased platelets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212243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Vomiting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2735615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Increased ALT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920035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Constipation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63932"/>
                  </a:ext>
                </a:extLst>
              </a:tr>
              <a:tr h="210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0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Increased AST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US" sz="12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118872" marR="11887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83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935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72641-CAD5-8BC6-4295-DB5401E20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6CA2-4F75-26F8-8E7B-81A6244C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Select Phase III Trials of </a:t>
            </a:r>
            <a:r>
              <a:rPr lang="en-US" dirty="0"/>
              <a:t>Anti–TROP-2</a:t>
            </a:r>
            <a:r>
              <a:rPr lang="en-US"/>
              <a:t> ADCs in NSCLC</a:t>
            </a: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FFDA6DC4-0CD3-DC87-267C-F579CF14CD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7192445"/>
              </p:ext>
            </p:extLst>
          </p:nvPr>
        </p:nvGraphicFramePr>
        <p:xfrm>
          <a:off x="220662" y="1324678"/>
          <a:ext cx="11740259" cy="42687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03264">
                  <a:extLst>
                    <a:ext uri="{9D8B030D-6E8A-4147-A177-3AD203B41FA5}">
                      <a16:colId xmlns:a16="http://schemas.microsoft.com/office/drawing/2014/main" val="1231587863"/>
                    </a:ext>
                  </a:extLst>
                </a:gridCol>
                <a:gridCol w="913523">
                  <a:extLst>
                    <a:ext uri="{9D8B030D-6E8A-4147-A177-3AD203B41FA5}">
                      <a16:colId xmlns:a16="http://schemas.microsoft.com/office/drawing/2014/main" val="3954110218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3129071550"/>
                    </a:ext>
                  </a:extLst>
                </a:gridCol>
                <a:gridCol w="3846090">
                  <a:extLst>
                    <a:ext uri="{9D8B030D-6E8A-4147-A177-3AD203B41FA5}">
                      <a16:colId xmlns:a16="http://schemas.microsoft.com/office/drawing/2014/main" val="2224215351"/>
                    </a:ext>
                  </a:extLst>
                </a:gridCol>
                <a:gridCol w="1262582">
                  <a:extLst>
                    <a:ext uri="{9D8B030D-6E8A-4147-A177-3AD203B41FA5}">
                      <a16:colId xmlns:a16="http://schemas.microsoft.com/office/drawing/2014/main" val="591176340"/>
                    </a:ext>
                  </a:extLst>
                </a:gridCol>
              </a:tblGrid>
              <a:tr h="201814">
                <a:tc>
                  <a:txBody>
                    <a:bodyPr/>
                    <a:lstStyle/>
                    <a:p>
                      <a:pPr algn="l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Trial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Phase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Patient Population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Treatment Arms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Primary Endpoint(s)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537023"/>
                  </a:ext>
                </a:extLst>
              </a:tr>
              <a:tr h="11947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>
                          <a:solidFill>
                            <a:schemeClr val="bg2"/>
                          </a:solidFill>
                        </a:rPr>
                        <a:t>Datopotamab Deruxtecan</a:t>
                      </a:r>
                      <a:endParaRPr lang="en-US" sz="1400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9056947"/>
                  </a:ext>
                </a:extLst>
              </a:tr>
              <a:tr h="284149">
                <a:tc>
                  <a:txBody>
                    <a:bodyPr/>
                    <a:lstStyle/>
                    <a:p>
                      <a:pPr algn="l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TROPION-Lung08 (</a:t>
                      </a:r>
                      <a:r>
                        <a:rPr lang="en-US" sz="1400"/>
                        <a:t>NCT05215340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PD-L1–high, advanced or metastatic, nonsquamous NSCLC without actionable genomic alterations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Dato-DXd + pembrolizumab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PFS, OS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193121"/>
                  </a:ext>
                </a:extLst>
              </a:tr>
              <a:tr h="284149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TROPION-Lung15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400"/>
                        <a:t>NCT06417814</a:t>
                      </a: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 i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EGFR</a:t>
                      </a:r>
                      <a:r>
                        <a:rPr lang="en-US" sz="1400" i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 advanced or metastatic NSCLC after progression on osimertinib</a:t>
                      </a:r>
                      <a:endParaRPr lang="en-US" sz="1400" i="1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Dato-DXd + osimertinib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Dato-DXd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Platinum-based CT doublet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542414"/>
                  </a:ext>
                </a:extLst>
              </a:tr>
              <a:tr h="11947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>
                          <a:solidFill>
                            <a:schemeClr val="bg2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Sacituzumab Govitecan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 i="1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051126"/>
                  </a:ext>
                </a:extLst>
              </a:tr>
              <a:tr h="201814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EVOKE-03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400"/>
                        <a:t>NCT05609968</a:t>
                      </a: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PD-L1–high metastatic NSCLC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SG + pembrolizumab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PFS, OS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990303"/>
                  </a:ext>
                </a:extLst>
              </a:tr>
              <a:tr h="11947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>
                          <a:solidFill>
                            <a:schemeClr val="bg2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Sacituzumab Tirumotecan</a:t>
                      </a:r>
                      <a:endParaRPr lang="en-US" sz="1400" b="1" kern="1200" dirty="0">
                        <a:solidFill>
                          <a:schemeClr val="bg2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3063308"/>
                  </a:ext>
                </a:extLst>
              </a:tr>
              <a:tr h="201814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/>
                        <a:t>TroFuse-007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400"/>
                        <a:t>NCT06170788</a:t>
                      </a: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PD-L1–high metastatic NSCLC</a:t>
                      </a:r>
                      <a:endParaRPr lang="en-US" sz="14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Sac-TMT + pembrolizumab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25087"/>
                  </a:ext>
                </a:extLst>
              </a:tr>
              <a:tr h="201814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/>
                        <a:t>TroFuse-009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400"/>
                        <a:t>NCT06305754</a:t>
                      </a:r>
                      <a:r>
                        <a:rPr lang="en-US" sz="14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400" i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EGFR</a:t>
                      </a:r>
                      <a:r>
                        <a:rPr lang="en-US" sz="1400" i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 advanced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 or metastatic, nonsquamous NSCLC after PD on </a:t>
                      </a:r>
                      <a:r>
                        <a:rPr lang="en-US" sz="1400" i="1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EGFR </a:t>
                      </a:r>
                      <a:r>
                        <a:rPr lang="en-US" sz="1400" i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TKI</a:t>
                      </a:r>
                      <a:endParaRPr lang="en-US" sz="1400" i="1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Sac-TMT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Platinum-based CT doublet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PFS, OS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658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6218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6EB31-0B7E-BF70-C0DD-B37B0CCC7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>
            <a:extLst>
              <a:ext uri="{FF2B5EF4-FFF2-40B4-BE49-F238E27FC236}">
                <a16:creationId xmlns:a16="http://schemas.microsoft.com/office/drawing/2014/main" id="{D796714A-8C2C-9A37-FF3F-06ACA25BB5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TIGIT Axis Inhibits Innate and Adaptive Immunity Through Multiple Mechanisms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7F98C7A8-86B5-45C0-BAF5-99DF69C7EEE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Chauvin. J </a:t>
            </a:r>
            <a:r>
              <a:rPr lang="en-US" altLang="en-US" dirty="0"/>
              <a:t>Immunother</a:t>
            </a:r>
            <a:r>
              <a:rPr lang="en-US" altLang="en-US"/>
              <a:t> Cancer. 2020;8:e000957. </a:t>
            </a:r>
            <a:r>
              <a:rPr lang="en-US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 4.0</a:t>
            </a:r>
            <a:r>
              <a:rPr lang="en-US"/>
              <a:t>. Changes made. </a:t>
            </a:r>
            <a:endParaRPr lang="en-US" alt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AC151DAF-DA5B-C94E-BC9D-40F3DE9CBA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55"/>
          <a:stretch/>
        </p:blipFill>
        <p:spPr bwMode="auto">
          <a:xfrm>
            <a:off x="3679372" y="1383199"/>
            <a:ext cx="5728574" cy="50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2C2C73-554D-A27D-E37F-A0383E2DD508}"/>
              </a:ext>
            </a:extLst>
          </p:cNvPr>
          <p:cNvSpPr txBox="1"/>
          <p:nvPr/>
        </p:nvSpPr>
        <p:spPr bwMode="auto">
          <a:xfrm>
            <a:off x="6991997" y="5742903"/>
            <a:ext cx="2590764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4.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T-reg stability and suppression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5CEE34-1D94-7AE6-EE39-B1ABFBFC1F4F}"/>
              </a:ext>
            </a:extLst>
          </p:cNvPr>
          <p:cNvSpPr txBox="1"/>
          <p:nvPr/>
        </p:nvSpPr>
        <p:spPr bwMode="auto">
          <a:xfrm>
            <a:off x="9111295" y="4826678"/>
            <a:ext cx="24262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5.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Fap2-induced T/NK cell inhibition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A0765A-421D-7B4E-BDBC-4C577D76EAE3}"/>
              </a:ext>
            </a:extLst>
          </p:cNvPr>
          <p:cNvSpPr txBox="1"/>
          <p:nvPr/>
        </p:nvSpPr>
        <p:spPr bwMode="auto">
          <a:xfrm>
            <a:off x="7641773" y="2573373"/>
            <a:ext cx="2614748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3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. Inhibition of CD226 signaling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1C26D4-93CF-F70C-C8AA-B933D4005CB1}"/>
              </a:ext>
            </a:extLst>
          </p:cNvPr>
          <p:cNvSpPr txBox="1"/>
          <p:nvPr/>
        </p:nvSpPr>
        <p:spPr bwMode="auto">
          <a:xfrm>
            <a:off x="7580766" y="1384991"/>
            <a:ext cx="2761634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2.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Immunosuppressive DC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657D88-1DAF-6984-1DBC-4319966C8EEB}"/>
              </a:ext>
            </a:extLst>
          </p:cNvPr>
          <p:cNvSpPr txBox="1"/>
          <p:nvPr/>
        </p:nvSpPr>
        <p:spPr bwMode="auto">
          <a:xfrm>
            <a:off x="2217526" y="1467717"/>
            <a:ext cx="3723372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. T/NK cell-intrinsic inhibition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A947C00-47DE-02B9-ACEB-7616563C6104}"/>
              </a:ext>
            </a:extLst>
          </p:cNvPr>
          <p:cNvGrpSpPr/>
          <p:nvPr/>
        </p:nvGrpSpPr>
        <p:grpSpPr>
          <a:xfrm>
            <a:off x="1479747" y="3020011"/>
            <a:ext cx="1265171" cy="1568319"/>
            <a:chOff x="1566833" y="2570513"/>
            <a:chExt cx="1265171" cy="156831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6E1099E-E009-5D4C-3255-856CBEC3180C}"/>
                </a:ext>
              </a:extLst>
            </p:cNvPr>
            <p:cNvSpPr txBox="1"/>
            <p:nvPr/>
          </p:nvSpPr>
          <p:spPr bwMode="auto">
            <a:xfrm>
              <a:off x="1566833" y="2570513"/>
              <a:ext cx="1265171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TIGIT</a:t>
              </a: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F73CD8B-A297-7A3B-606C-CF68386BF990}"/>
                </a:ext>
              </a:extLst>
            </p:cNvPr>
            <p:cNvSpPr/>
            <p:nvPr/>
          </p:nvSpPr>
          <p:spPr bwMode="auto">
            <a:xfrm>
              <a:off x="1823485" y="2950113"/>
              <a:ext cx="365760" cy="365760"/>
            </a:xfrm>
            <a:prstGeom prst="ellipse">
              <a:avLst/>
            </a:prstGeom>
            <a:solidFill>
              <a:srgbClr val="30918A"/>
            </a:solidFill>
            <a:ln w="0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0739CD5-0C17-8C0A-E181-2E7F21D935F6}"/>
                </a:ext>
              </a:extLst>
            </p:cNvPr>
            <p:cNvSpPr/>
            <p:nvPr/>
          </p:nvSpPr>
          <p:spPr bwMode="auto">
            <a:xfrm>
              <a:off x="2202307" y="2950113"/>
              <a:ext cx="365760" cy="365760"/>
            </a:xfrm>
            <a:prstGeom prst="ellipse">
              <a:avLst/>
            </a:prstGeom>
            <a:solidFill>
              <a:srgbClr val="30918A"/>
            </a:solidFill>
            <a:ln w="0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93EE704-3CBF-D6FE-2162-FCD76DDBFDB4}"/>
                </a:ext>
              </a:extLst>
            </p:cNvPr>
            <p:cNvCxnSpPr>
              <a:stCxn id="11" idx="4"/>
            </p:cNvCxnSpPr>
            <p:nvPr/>
          </p:nvCxnSpPr>
          <p:spPr bwMode="auto">
            <a:xfrm>
              <a:off x="2385187" y="3315872"/>
              <a:ext cx="0" cy="822960"/>
            </a:xfrm>
            <a:prstGeom prst="line">
              <a:avLst/>
            </a:prstGeom>
            <a:noFill/>
            <a:ln w="57150" cap="flat" cmpd="sng" algn="ctr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7C294CE-19A1-98EE-2580-F4F85CB3D254}"/>
                </a:ext>
              </a:extLst>
            </p:cNvPr>
            <p:cNvCxnSpPr/>
            <p:nvPr/>
          </p:nvCxnSpPr>
          <p:spPr bwMode="auto">
            <a:xfrm>
              <a:off x="2006365" y="3315872"/>
              <a:ext cx="0" cy="822960"/>
            </a:xfrm>
            <a:prstGeom prst="line">
              <a:avLst/>
            </a:prstGeom>
            <a:noFill/>
            <a:ln w="57150" cap="flat" cmpd="sng" algn="ctr">
              <a:solidFill>
                <a:schemeClr val="accent4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98821C4-4E2E-22B5-381D-3FDD6A6D2F01}"/>
                </a:ext>
              </a:extLst>
            </p:cNvPr>
            <p:cNvSpPr/>
            <p:nvPr/>
          </p:nvSpPr>
          <p:spPr bwMode="auto">
            <a:xfrm>
              <a:off x="1956257" y="3536602"/>
              <a:ext cx="95250" cy="234950"/>
            </a:xfrm>
            <a:prstGeom prst="roundRect">
              <a:avLst/>
            </a:prstGeom>
            <a:solidFill>
              <a:srgbClr val="41A948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64C20EB3-9A90-E5D8-DA64-9BC960D4745C}"/>
                </a:ext>
              </a:extLst>
            </p:cNvPr>
            <p:cNvSpPr/>
            <p:nvPr/>
          </p:nvSpPr>
          <p:spPr bwMode="auto">
            <a:xfrm>
              <a:off x="1956257" y="3787427"/>
              <a:ext cx="95250" cy="234950"/>
            </a:xfrm>
            <a:prstGeom prst="roundRect">
              <a:avLst/>
            </a:prstGeom>
            <a:solidFill>
              <a:srgbClr val="199AA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1C2355E-BE85-4DD5-6EBB-C29E73305615}"/>
                </a:ext>
              </a:extLst>
            </p:cNvPr>
            <p:cNvSpPr/>
            <p:nvPr/>
          </p:nvSpPr>
          <p:spPr bwMode="auto">
            <a:xfrm>
              <a:off x="2341539" y="3536602"/>
              <a:ext cx="95250" cy="234950"/>
            </a:xfrm>
            <a:prstGeom prst="roundRect">
              <a:avLst/>
            </a:prstGeom>
            <a:solidFill>
              <a:srgbClr val="41A948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A27829F6-701B-2A81-FDA3-6C3E44A5F1A6}"/>
                </a:ext>
              </a:extLst>
            </p:cNvPr>
            <p:cNvSpPr/>
            <p:nvPr/>
          </p:nvSpPr>
          <p:spPr bwMode="auto">
            <a:xfrm>
              <a:off x="2341539" y="3787427"/>
              <a:ext cx="95250" cy="234950"/>
            </a:xfrm>
            <a:prstGeom prst="roundRect">
              <a:avLst/>
            </a:prstGeom>
            <a:solidFill>
              <a:srgbClr val="199AA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sp>
        <p:nvSpPr>
          <p:cNvPr id="27" name="Oval 26">
            <a:extLst>
              <a:ext uri="{FF2B5EF4-FFF2-40B4-BE49-F238E27FC236}">
                <a16:creationId xmlns:a16="http://schemas.microsoft.com/office/drawing/2014/main" id="{5948805E-8553-F3DE-58CE-6431A413B0E4}"/>
              </a:ext>
            </a:extLst>
          </p:cNvPr>
          <p:cNvSpPr/>
          <p:nvPr/>
        </p:nvSpPr>
        <p:spPr bwMode="auto">
          <a:xfrm>
            <a:off x="5151924" y="3216829"/>
            <a:ext cx="636695" cy="638559"/>
          </a:xfrm>
          <a:prstGeom prst="ellipse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Trapezoid 27">
            <a:extLst>
              <a:ext uri="{FF2B5EF4-FFF2-40B4-BE49-F238E27FC236}">
                <a16:creationId xmlns:a16="http://schemas.microsoft.com/office/drawing/2014/main" id="{1615A03E-FFA9-D4A0-338F-A7E50D3C6B8A}"/>
              </a:ext>
            </a:extLst>
          </p:cNvPr>
          <p:cNvSpPr/>
          <p:nvPr/>
        </p:nvSpPr>
        <p:spPr bwMode="auto">
          <a:xfrm rot="4805700">
            <a:off x="3445266" y="2559026"/>
            <a:ext cx="914400" cy="2527409"/>
          </a:xfrm>
          <a:prstGeom prst="trapezoid">
            <a:avLst>
              <a:gd name="adj" fmla="val 39073"/>
            </a:avLst>
          </a:prstGeom>
          <a:gradFill flip="none" rotWithShape="1">
            <a:gsLst>
              <a:gs pos="57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  <a:gs pos="9000">
                <a:schemeClr val="accent6"/>
              </a:gs>
            </a:gsLst>
            <a:lin ang="5400000" scaled="1"/>
            <a:tileRect/>
          </a:gra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0EA4B4-855B-E633-B786-481F4DD3108A}"/>
              </a:ext>
            </a:extLst>
          </p:cNvPr>
          <p:cNvSpPr txBox="1"/>
          <p:nvPr/>
        </p:nvSpPr>
        <p:spPr bwMode="auto">
          <a:xfrm>
            <a:off x="4844350" y="5471600"/>
            <a:ext cx="126517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TIGIT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0A91FE4-E7DB-C89D-5FC6-6696C03CE03B}"/>
              </a:ext>
            </a:extLst>
          </p:cNvPr>
          <p:cNvSpPr txBox="1"/>
          <p:nvPr/>
        </p:nvSpPr>
        <p:spPr bwMode="auto">
          <a:xfrm>
            <a:off x="6096000" y="4859200"/>
            <a:ext cx="126517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TIGIT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DE0C68-AD39-6489-3232-CF25AF637043}"/>
              </a:ext>
            </a:extLst>
          </p:cNvPr>
          <p:cNvSpPr txBox="1"/>
          <p:nvPr/>
        </p:nvSpPr>
        <p:spPr bwMode="auto">
          <a:xfrm>
            <a:off x="5366451" y="2848438"/>
            <a:ext cx="126517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TIGIT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C1A1FDD-E1C8-EEA2-0EEE-B32F5CDE8689}"/>
              </a:ext>
            </a:extLst>
          </p:cNvPr>
          <p:cNvSpPr txBox="1"/>
          <p:nvPr/>
        </p:nvSpPr>
        <p:spPr bwMode="auto">
          <a:xfrm>
            <a:off x="7100212" y="3929148"/>
            <a:ext cx="126517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TIGIT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506975-3EFB-616E-9669-6E1922385E28}"/>
              </a:ext>
            </a:extLst>
          </p:cNvPr>
          <p:cNvSpPr txBox="1"/>
          <p:nvPr/>
        </p:nvSpPr>
        <p:spPr>
          <a:xfrm>
            <a:off x="12417287" y="2173357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599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70E10-664D-5A59-9CA6-E7AF00586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911B3-F607-0783-B04D-F95DA56AA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noProof="0"/>
              <a:t>Select Anti-TIGIT </a:t>
            </a:r>
            <a:r>
              <a:rPr lang="fr-FR" noProof="0" dirty="0"/>
              <a:t>Therapies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A529AE-1514-7AF1-EF73-A3669E62D7A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698131" y="6302375"/>
            <a:ext cx="8128152" cy="327025"/>
          </a:xfrm>
        </p:spPr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Brandao. ESMO 2023. </a:t>
            </a:r>
            <a:r>
              <a:rPr lang="en-US" altLang="en-US" dirty="0"/>
              <a:t>Abstr</a:t>
            </a:r>
            <a:r>
              <a:rPr lang="en-US" altLang="en-US"/>
              <a:t> 1446P. Guan. Nature. 2024; 627:646. Rousseau. ESMO Open. 2023;8:101184. Spigel. ESMO 2024. </a:t>
            </a:r>
            <a:r>
              <a:rPr lang="en-US" altLang="en-US" dirty="0"/>
              <a:t>Abstr</a:t>
            </a:r>
            <a:r>
              <a:rPr lang="en-US" altLang="en-US"/>
              <a:t> LBA52. </a:t>
            </a: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9EC1A977-D36B-6840-BE28-50A91BB54960}"/>
              </a:ext>
            </a:extLst>
          </p:cNvPr>
          <p:cNvGraphicFramePr>
            <a:graphicFrameLocks noGrp="1"/>
          </p:cNvGraphicFramePr>
          <p:nvPr/>
        </p:nvGraphicFramePr>
        <p:xfrm>
          <a:off x="231079" y="1333500"/>
          <a:ext cx="11740258" cy="3395880"/>
        </p:xfrm>
        <a:graphic>
          <a:graphicData uri="http://schemas.openxmlformats.org/drawingml/2006/table">
            <a:tbl>
              <a:tblPr firstRow="1" bandRow="1"/>
              <a:tblGrid>
                <a:gridCol w="2432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2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48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8296">
                  <a:extLst>
                    <a:ext uri="{9D8B030D-6E8A-4147-A177-3AD203B41FA5}">
                      <a16:colId xmlns:a16="http://schemas.microsoft.com/office/drawing/2014/main" val="1386750957"/>
                    </a:ext>
                  </a:extLst>
                </a:gridCol>
                <a:gridCol w="2288296">
                  <a:extLst>
                    <a:ext uri="{9D8B030D-6E8A-4147-A177-3AD203B41FA5}">
                      <a16:colId xmlns:a16="http://schemas.microsoft.com/office/drawing/2014/main" val="166917878"/>
                    </a:ext>
                  </a:extLst>
                </a:gridCol>
              </a:tblGrid>
              <a:tr h="451954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81915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Characteristic</a:t>
                      </a:r>
                      <a:endParaRPr lang="en-US" sz="18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6220" marR="140970" indent="-901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Domvanalimab</a:t>
                      </a:r>
                      <a:endParaRPr lang="en-US" sz="1800" b="1" spc="-25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 spc="-1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Rilvegostomig</a:t>
                      </a:r>
                      <a:endParaRPr lang="en-US" sz="18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Belrestotug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38125" marR="153035" indent="-10096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1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Tiragolumab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790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7747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MoA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Anti-TIGIT IgG1 mAb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1397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PD-1/TIGIT bispecific Ab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R="139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Anti-TIGIT IgG1 mAb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397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Anti-TIGIT IgG1 mAb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1568"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7747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Special features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Fc-silent to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avoid ADCC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1pPr>
                      <a:lvl2pPr marL="42862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2pPr>
                      <a:lvl3pPr marL="85725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3pPr>
                      <a:lvl4pPr marL="1285883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4pPr>
                      <a:lvl5pPr marL="1714510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5pPr>
                      <a:lvl6pPr marL="2143138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6pPr>
                      <a:lvl7pPr marL="2571766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7pPr>
                      <a:lvl8pPr marL="3000394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8pPr>
                      <a:lvl9pPr marL="3429021" algn="l" defTabSz="857256" rtl="0" eaLnBrk="1" latinLnBrk="0" hangingPunct="1">
                        <a:defRPr sz="1688" kern="1200">
                          <a:solidFill>
                            <a:schemeClr val="tx1"/>
                          </a:solidFill>
                          <a:latin typeface="Calibri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Reduced Fc receptor function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1270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Fc</a:t>
                      </a:r>
                      <a:r>
                        <a:rPr lang="el-GR" sz="1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Poppins" pitchFamily="2" charset="77"/>
                        </a:rPr>
                        <a:t>γ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R-active to induce cytokine release and ADCC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2700" lvl="0" indent="0" algn="ctr" defTabSz="8572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Fc</a:t>
                      </a:r>
                      <a:r>
                        <a:rPr lang="el-GR" sz="1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Poppins" pitchFamily="2" charset="77"/>
                        </a:rPr>
                        <a:t>γ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R-active to induce anti-tumor CD8+ T cells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1568"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Current status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Phase III trials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active and recruiting 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24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Multiple phase III trials recruiting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5240"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Discontinued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524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Discontinued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4391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16662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DC8B6-4125-FF11-239C-DBC5DFB32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A1F61-7F8D-635C-7205-C73A7FF5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GALAXIES Lung-201: Efficacy of </a:t>
            </a:r>
            <a:r>
              <a:rPr lang="en-US" dirty="0"/>
              <a:t>Dostarlimab</a:t>
            </a:r>
            <a:r>
              <a:rPr lang="en-US"/>
              <a:t> ± </a:t>
            </a:r>
            <a:r>
              <a:rPr lang="en-US" dirty="0"/>
              <a:t>Belrestotug</a:t>
            </a:r>
            <a:r>
              <a:rPr lang="en-US"/>
              <a:t> in Metastatic NSCLC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F05191-1676-4652-DE74-028F92113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Open-label, randomized phase II trial evaluating </a:t>
            </a:r>
            <a:r>
              <a:rPr lang="en-US" sz="2000" dirty="0"/>
              <a:t>dostarlimab</a:t>
            </a:r>
            <a:r>
              <a:rPr lang="en-US" sz="2000"/>
              <a:t> + </a:t>
            </a:r>
            <a:r>
              <a:rPr lang="en-US" sz="2000" dirty="0"/>
              <a:t>belrestotug</a:t>
            </a:r>
            <a:r>
              <a:rPr lang="en-US" sz="2000"/>
              <a:t> in patients with PD-L1–high, locally advanced/metastatic NSCLC with no actionable genomic alterations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5220D8-9A98-6F5A-E05F-2B684515254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/>
              <a:t>1. Spigel. ESMO 2024. </a:t>
            </a:r>
            <a:r>
              <a:rPr lang="en-US" altLang="en-US" dirty="0"/>
              <a:t>Abstr</a:t>
            </a:r>
            <a:r>
              <a:rPr lang="en-US" altLang="en-US"/>
              <a:t> LBA152. 2. https://www.globenewswire.com/news-release/2025/05/13/3080020/0/en/iTeos-Reports-Topline-Interim-Results-from-GALAXIES-Lung-201-Study-of-Belrestotug-Dostarlimab-in-First-Line-PD-L1-High-Non-Small-Cell-Lung-Cancer-Patients.html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5A2DC090-645C-7ACD-D300-00AFBC22341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437920"/>
              </p:ext>
            </p:extLst>
          </p:nvPr>
        </p:nvGraphicFramePr>
        <p:xfrm>
          <a:off x="231078" y="2301107"/>
          <a:ext cx="11729844" cy="3255534"/>
        </p:xfrm>
        <a:graphic>
          <a:graphicData uri="http://schemas.openxmlformats.org/drawingml/2006/table">
            <a:tbl>
              <a:tblPr/>
              <a:tblGrid>
                <a:gridCol w="3147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95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9537">
                  <a:extLst>
                    <a:ext uri="{9D8B030D-6E8A-4147-A177-3AD203B41FA5}">
                      <a16:colId xmlns:a16="http://schemas.microsoft.com/office/drawing/2014/main" val="2470541586"/>
                    </a:ext>
                  </a:extLst>
                </a:gridCol>
                <a:gridCol w="2129537">
                  <a:extLst>
                    <a:ext uri="{9D8B030D-6E8A-4147-A177-3AD203B41FA5}">
                      <a16:colId xmlns:a16="http://schemas.microsoft.com/office/drawing/2014/main" val="1459403250"/>
                    </a:ext>
                  </a:extLst>
                </a:gridCol>
                <a:gridCol w="2193571">
                  <a:extLst>
                    <a:ext uri="{9D8B030D-6E8A-4147-A177-3AD203B41FA5}">
                      <a16:colId xmlns:a16="http://schemas.microsoft.com/office/drawing/2014/main" val="1686314116"/>
                    </a:ext>
                  </a:extLst>
                </a:gridCol>
              </a:tblGrid>
              <a:tr h="757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  <a:r>
                        <a:rPr kumimoji="0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</a:t>
                      </a: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Dostarlimab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Dostarlimab + Belrestotug 100 mg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Dostarlimab + Belrestotug 400 mg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Dostarlimab + Belrestotug 1000 mg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(n = 30)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9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Median f/u, mo (range)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7.0 (0.2-16.6)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8.5 (0.3-14.3)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8.5 (0.4-16.2)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6.7 (2.4-9.7)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0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ORR, n (%) [95% CI]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(37.9) [21.1-56.3]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(63.3) [43.9-80.1]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(65.6) [46.8-81.4]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(76.7) [57.7-90.1]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0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Confirmed ORR, n (%) [95% CI]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9 (28.1) [13.7-46.7]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18 (60.0) [40.6-77.3]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(59.4) [40.6-76.3]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(63.3) [43.9-80.1]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  <a:tr h="1103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Other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CR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PR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SD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NE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 (37.5)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14 (43.8)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(6.3)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(12.5)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19 (63.3)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(13.3)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21 (65.5)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(12.5)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3 (9.4)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4 (12.5)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23 (76.6)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5 (16.7)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2 (6.7)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83446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3C7862C-816E-0B3F-6C33-5DC8BDF0D631}"/>
              </a:ext>
            </a:extLst>
          </p:cNvPr>
          <p:cNvSpPr txBox="1"/>
          <p:nvPr/>
        </p:nvSpPr>
        <p:spPr bwMode="auto">
          <a:xfrm>
            <a:off x="2017079" y="5639052"/>
            <a:ext cx="8157842" cy="5232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At later interim analysis, while ORR had clinically meaningful improvements with the combination arms, they failed to show clinically meaningful improvement in PFS.</a:t>
            </a:r>
            <a:r>
              <a:rPr lang="en-US" sz="1400" b="0" baseline="300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2</a:t>
            </a:r>
            <a:endParaRPr lang="en-US" sz="1400" b="0">
              <a:solidFill>
                <a:schemeClr val="bg2"/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193074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D5154-CD5D-6AE3-D25C-63C56D63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SKYSCRAPER-06: </a:t>
            </a:r>
            <a:r>
              <a:rPr lang="en-US" dirty="0"/>
              <a:t>Tiragolumab</a:t>
            </a:r>
            <a:r>
              <a:rPr lang="en-US"/>
              <a:t> + Atezolizumab + Chemotherapy in Untreated Metastatic NSCLC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707CF-AF15-1800-444E-FB767D8AB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/>
              <a:t>International, placebo-controlled, double-blind, randomized phase II/III trial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EF2E3BA-0F9C-102B-C4FD-E48C2BA338B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 dirty="0"/>
              <a:t>Socinski</a:t>
            </a:r>
            <a:r>
              <a:rPr lang="en-US" altLang="en-US"/>
              <a:t>. ESMO Immuno-Oncology 2024. </a:t>
            </a:r>
            <a:r>
              <a:rPr lang="en-US" altLang="en-US" dirty="0"/>
              <a:t>Abstr</a:t>
            </a:r>
            <a:r>
              <a:rPr lang="en-US" altLang="en-US"/>
              <a:t> LBA2. </a:t>
            </a: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1284A918-07D4-FFB1-9083-3268C6D04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219" y="3231998"/>
            <a:ext cx="25685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Patients with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untreated, locally advanced, unresectable, metastatic NSCLC; no </a:t>
            </a:r>
            <a:r>
              <a:rPr lang="en-GB" altLang="en-US" sz="1400" b="0" i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EGFR</a:t>
            </a: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or </a:t>
            </a:r>
            <a:r>
              <a:rPr lang="en-GB" altLang="en-US" sz="1400" b="0" i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ALK</a:t>
            </a: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mutations, no brain metastases, tissue sample for PD-L1 testing available</a:t>
            </a:r>
            <a:endParaRPr kumimoji="0" lang="en-GB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= 542)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6" name="Line 53">
            <a:extLst>
              <a:ext uri="{FF2B5EF4-FFF2-40B4-BE49-F238E27FC236}">
                <a16:creationId xmlns:a16="http://schemas.microsoft.com/office/drawing/2014/main" id="{1BF3E920-AB83-93A7-42C6-004A3B19E4E1}"/>
              </a:ext>
            </a:extLst>
          </p:cNvPr>
          <p:cNvSpPr>
            <a:spLocks noChangeShapeType="1"/>
          </p:cNvSpPr>
          <p:nvPr/>
        </p:nvSpPr>
        <p:spPr bwMode="auto">
          <a:xfrm>
            <a:off x="2881480" y="4233328"/>
            <a:ext cx="4572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Line 54">
            <a:extLst>
              <a:ext uri="{FF2B5EF4-FFF2-40B4-BE49-F238E27FC236}">
                <a16:creationId xmlns:a16="http://schemas.microsoft.com/office/drawing/2014/main" id="{477A1453-15F8-E3FD-D618-CA9D11F45D3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81480" y="3462363"/>
            <a:ext cx="4572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 Box 45">
            <a:extLst>
              <a:ext uri="{FF2B5EF4-FFF2-40B4-BE49-F238E27FC236}">
                <a16:creationId xmlns:a16="http://schemas.microsoft.com/office/drawing/2014/main" id="{7E5AD823-CFD0-7ECB-3CE2-30F848E02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1286" y="3059208"/>
            <a:ext cx="1725496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Until PD, loss of benefit, unacceptable toxicity, or withdrawal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 crossover allowed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0" name="Rectangle 24">
            <a:extLst>
              <a:ext uri="{FF2B5EF4-FFF2-40B4-BE49-F238E27FC236}">
                <a16:creationId xmlns:a16="http://schemas.microsoft.com/office/drawing/2014/main" id="{CA2F3FBF-D1F4-4499-9094-EB4C8454E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5222" y="2804862"/>
            <a:ext cx="1891672" cy="115214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Tiragolumab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Atezolizumab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Pemetrexed</a:t>
            </a:r>
          </a:p>
        </p:txBody>
      </p:sp>
      <p:sp>
        <p:nvSpPr>
          <p:cNvPr id="11" name="Rectangle 25">
            <a:extLst>
              <a:ext uri="{FF2B5EF4-FFF2-40B4-BE49-F238E27FC236}">
                <a16:creationId xmlns:a16="http://schemas.microsoft.com/office/drawing/2014/main" id="{5FE7CF9A-AC18-B904-2A40-DBEDBAAD05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5222" y="4105733"/>
            <a:ext cx="1902648" cy="1152144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Placebo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Pemetrexed</a:t>
            </a:r>
            <a:endParaRPr kumimoji="0" lang="en-US" sz="140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2" name="Line 32">
            <a:extLst>
              <a:ext uri="{FF2B5EF4-FFF2-40B4-BE49-F238E27FC236}">
                <a16:creationId xmlns:a16="http://schemas.microsoft.com/office/drawing/2014/main" id="{4CB10DA7-A8DB-DDDC-EA6B-10F917C1803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69651" y="3408366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Line 32">
            <a:extLst>
              <a:ext uri="{FF2B5EF4-FFF2-40B4-BE49-F238E27FC236}">
                <a16:creationId xmlns:a16="http://schemas.microsoft.com/office/drawing/2014/main" id="{72561132-85C8-C692-9BAB-19AB62D67EC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69651" y="4654376"/>
            <a:ext cx="3657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id="{090D0504-F8AC-1B53-3644-AD10E460CD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2638" y="2805766"/>
            <a:ext cx="4025204" cy="115124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Tiragolumab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600 mg 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Atezolizumab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1200 mg IV Q3W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Pemetrexed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500 mg/m</a:t>
            </a:r>
            <a:r>
              <a:rPr kumimoji="0" lang="en-US" altLang="en-US" sz="1400" b="0" i="0" u="none" strike="noStrike" kern="1200" cap="none" spc="0" normalizeH="0" baseline="3000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 </a:t>
            </a:r>
            <a:r>
              <a:rPr kumimoji="0" lang="en-US" altLang="en-US" sz="1400" b="0" i="0" u="none" strike="noStrike" kern="1200" cap="none" spc="0" normalizeH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Carboplatin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AUC 5 mg/mL/min IV Q3W </a:t>
            </a:r>
            <a:r>
              <a:rPr lang="en-US" altLang="en-US" sz="1400" b="0" i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or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Cisplatin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75 mg/m2 IV Q3W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5" name="Rectangle 50">
            <a:extLst>
              <a:ext uri="{FF2B5EF4-FFF2-40B4-BE49-F238E27FC236}">
                <a16:creationId xmlns:a16="http://schemas.microsoft.com/office/drawing/2014/main" id="{48D2B7C6-EB2F-8D5D-1735-3830192A6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2638" y="4105736"/>
            <a:ext cx="4050337" cy="115214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Placebo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600 mg 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Pembrolizumab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200 mg IV Q3W + </a:t>
            </a:r>
            <a:endParaRPr kumimoji="0" lang="en-US" altLang="en-US" sz="140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Pemetrexed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500 mg/m</a:t>
            </a:r>
            <a:r>
              <a:rPr kumimoji="0" lang="en-US" altLang="en-US" sz="1400" b="0" i="0" u="none" strike="noStrike" kern="1200" cap="none" spc="0" normalizeH="0" baseline="3000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2 </a:t>
            </a:r>
            <a:r>
              <a:rPr kumimoji="0" lang="en-US" altLang="en-US" sz="1400" b="0" i="0" u="none" strike="noStrike" kern="1200" cap="none" spc="0" normalizeH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Carboplatin</a:t>
            </a: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AUC 5 mg/mL/min IV Q3W </a:t>
            </a:r>
            <a:r>
              <a:rPr lang="en-US" altLang="en-US" sz="1400" b="0" i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or</a:t>
            </a: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altLang="en-US" sz="1400" b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Cisplatin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75 mg/m2 IV Q3W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48339D-90AB-5D29-59D6-74197E52A159}"/>
              </a:ext>
            </a:extLst>
          </p:cNvPr>
          <p:cNvSpPr txBox="1"/>
          <p:nvPr/>
        </p:nvSpPr>
        <p:spPr bwMode="auto">
          <a:xfrm>
            <a:off x="3825024" y="2460789"/>
            <a:ext cx="32255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Induction (4 x 21-day cycles)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4565F5-1A54-8AD4-402F-6AD13E5DBF76}"/>
              </a:ext>
            </a:extLst>
          </p:cNvPr>
          <p:cNvSpPr txBox="1"/>
          <p:nvPr/>
        </p:nvSpPr>
        <p:spPr bwMode="auto">
          <a:xfrm>
            <a:off x="8059590" y="2214568"/>
            <a:ext cx="1822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Maintenance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(21-day cycles)</a:t>
            </a:r>
          </a:p>
        </p:txBody>
      </p:sp>
      <p:sp>
        <p:nvSpPr>
          <p:cNvPr id="19" name="Line 32">
            <a:extLst>
              <a:ext uri="{FF2B5EF4-FFF2-40B4-BE49-F238E27FC236}">
                <a16:creationId xmlns:a16="http://schemas.microsoft.com/office/drawing/2014/main" id="{9C1D5930-E407-E76C-44C0-F3DFAD80072E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2652948" y="2984782"/>
            <a:ext cx="84531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Text Box 31">
            <a:extLst>
              <a:ext uri="{FF2B5EF4-FFF2-40B4-BE49-F238E27FC236}">
                <a16:creationId xmlns:a16="http://schemas.microsoft.com/office/drawing/2014/main" id="{DA9CAC2B-03FD-1F33-60DA-816126AF4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219" y="1821282"/>
            <a:ext cx="4084084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Stratified by PD-L1 expression (TPS/TC &lt;1% vs 1%-49% vs ≥50%); geographic region (Asia vs non-Asia); ECOG PS (0 vs 1)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5E1AF79-4C9B-DE5A-4C8B-EBF8A55E03B7}"/>
              </a:ext>
            </a:extLst>
          </p:cNvPr>
          <p:cNvSpPr txBox="1"/>
          <p:nvPr/>
        </p:nvSpPr>
        <p:spPr bwMode="auto">
          <a:xfrm>
            <a:off x="2036129" y="5383898"/>
            <a:ext cx="8157842" cy="89255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</a:pP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SKYSCRAPER-06 failed to meet primary endpoints:</a:t>
            </a:r>
          </a:p>
          <a:p>
            <a:pPr marL="285750" indent="-285750"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Median PFS (coprimary endpoint): 8.3 </a:t>
            </a:r>
            <a:r>
              <a:rPr lang="en-US" sz="1400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vs  9.9 </a:t>
            </a:r>
            <a:r>
              <a:rPr lang="en-US" sz="1400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; stratified HR: 1.27; </a:t>
            </a:r>
            <a:r>
              <a:rPr lang="en-US" sz="1400" b="0" i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P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= .99</a:t>
            </a:r>
          </a:p>
          <a:p>
            <a:pPr marL="285750" indent="-285750"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Median OS (coprimary endpoint): 18.9 </a:t>
            </a:r>
            <a:r>
              <a:rPr lang="en-US" sz="1400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vs 23.1 </a:t>
            </a:r>
            <a:r>
              <a:rPr lang="en-US" sz="1400" b="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mo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; stratified HR: 1.33; </a:t>
            </a:r>
            <a:r>
              <a:rPr lang="en-US" sz="1400" b="0" i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P</a:t>
            </a:r>
            <a:r>
              <a:rPr 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= .98</a:t>
            </a:r>
          </a:p>
        </p:txBody>
      </p:sp>
      <p:sp>
        <p:nvSpPr>
          <p:cNvPr id="40" name="Line 32">
            <a:extLst>
              <a:ext uri="{FF2B5EF4-FFF2-40B4-BE49-F238E27FC236}">
                <a16:creationId xmlns:a16="http://schemas.microsoft.com/office/drawing/2014/main" id="{CEB3C881-2250-6805-5A87-FB07CCBD8C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015539" y="4029536"/>
            <a:ext cx="304346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242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8EF2B-BA0A-77AF-BC7B-7931ADB2C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D8F44-EECE-AEDB-0D4F-53F8E03E4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SKYSCRAPER-01: </a:t>
            </a:r>
            <a:r>
              <a:rPr lang="en-US" dirty="0"/>
              <a:t>Tiragolumab</a:t>
            </a:r>
            <a:r>
              <a:rPr lang="en-US"/>
              <a:t> + Atezolizumab in Untreated Metastatic </a:t>
            </a:r>
            <a:r>
              <a:rPr lang="en-US" dirty="0"/>
              <a:t>PD-L1–High</a:t>
            </a:r>
            <a:r>
              <a:rPr lang="en-US"/>
              <a:t> NSCLC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937FCC-855E-2F41-5477-9EF6A6C6E3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/>
              <a:t>Placebo-controlled, double-blind, randomized phase III trial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640EE44-446E-E702-6D91-4E6B268756C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>
                <a:latin typeface="+mn-lt"/>
                <a:cs typeface="Arial" panose="020B0604020202020204" pitchFamily="34" charset="0"/>
              </a:rPr>
              <a:t>Peters. AACR 2025. </a:t>
            </a:r>
            <a:r>
              <a:rPr lang="en-US" altLang="en-US" dirty="0">
                <a:latin typeface="+mn-lt"/>
                <a:cs typeface="Arial" panose="020B0604020202020204" pitchFamily="34" charset="0"/>
              </a:rPr>
              <a:t>Abstr</a:t>
            </a:r>
            <a:r>
              <a:rPr lang="en-US" altLang="en-US">
                <a:latin typeface="+mn-lt"/>
                <a:cs typeface="Arial" panose="020B0604020202020204" pitchFamily="34" charset="0"/>
              </a:rPr>
              <a:t> CT051.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369445C-FE87-0818-2EE0-F607E85F43C6}"/>
              </a:ext>
            </a:extLst>
          </p:cNvPr>
          <p:cNvGrpSpPr/>
          <p:nvPr/>
        </p:nvGrpSpPr>
        <p:grpSpPr>
          <a:xfrm>
            <a:off x="1650005" y="2552458"/>
            <a:ext cx="8925087" cy="2452114"/>
            <a:chOff x="480257" y="2851000"/>
            <a:chExt cx="8925087" cy="2452114"/>
          </a:xfrm>
        </p:grpSpPr>
        <p:sp>
          <p:nvSpPr>
            <p:cNvPr id="5" name="Text Box 45">
              <a:extLst>
                <a:ext uri="{FF2B5EF4-FFF2-40B4-BE49-F238E27FC236}">
                  <a16:creationId xmlns:a16="http://schemas.microsoft.com/office/drawing/2014/main" id="{AB150437-3D99-3B7A-65A0-E7B8E4614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0257" y="3218407"/>
              <a:ext cx="2568575" cy="2062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</a:rPr>
                <a:t>Patients with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altLang="en-US" sz="1600" b="0">
                  <a:solidFill>
                    <a:srgbClr val="000000"/>
                  </a:solidFill>
                  <a:latin typeface="+mn-lt"/>
                </a:rPr>
                <a:t>untreated, locally advanced, unresectable, metastatic NSCLC; no </a:t>
              </a:r>
              <a:r>
                <a:rPr lang="en-GB" altLang="en-US" sz="1600" b="0" i="1">
                  <a:solidFill>
                    <a:srgbClr val="000000"/>
                  </a:solidFill>
                  <a:latin typeface="+mn-lt"/>
                </a:rPr>
                <a:t>EGFR</a:t>
              </a:r>
              <a:r>
                <a:rPr lang="en-GB" altLang="en-US" sz="1600" b="0">
                  <a:solidFill>
                    <a:srgbClr val="000000"/>
                  </a:solidFill>
                  <a:latin typeface="+mn-lt"/>
                </a:rPr>
                <a:t> or </a:t>
              </a:r>
              <a:r>
                <a:rPr lang="en-GB" altLang="en-US" sz="1600" b="0" i="1">
                  <a:solidFill>
                    <a:srgbClr val="000000"/>
                  </a:solidFill>
                  <a:latin typeface="+mn-lt"/>
                </a:rPr>
                <a:t>ALK</a:t>
              </a:r>
              <a:r>
                <a:rPr lang="en-GB" altLang="en-US" sz="1600" b="0">
                  <a:solidFill>
                    <a:srgbClr val="000000"/>
                  </a:solidFill>
                  <a:latin typeface="+mn-lt"/>
                </a:rPr>
                <a:t> mutations; high PD-L1 expression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</a:rPr>
                <a:t>(N = 521)</a:t>
              </a:r>
              <a:endPara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6" name="Line 53">
              <a:extLst>
                <a:ext uri="{FF2B5EF4-FFF2-40B4-BE49-F238E27FC236}">
                  <a16:creationId xmlns:a16="http://schemas.microsoft.com/office/drawing/2014/main" id="{78AD070D-51ED-2517-64DC-6A108A6720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49982" y="4278562"/>
              <a:ext cx="457200" cy="3508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7" name="Line 54">
              <a:extLst>
                <a:ext uri="{FF2B5EF4-FFF2-40B4-BE49-F238E27FC236}">
                  <a16:creationId xmlns:a16="http://schemas.microsoft.com/office/drawing/2014/main" id="{CF9F1798-A0D6-3B6B-E386-ECC0CE713D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49982" y="3507597"/>
              <a:ext cx="457200" cy="3476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8" name="Text Box 45">
              <a:extLst>
                <a:ext uri="{FF2B5EF4-FFF2-40B4-BE49-F238E27FC236}">
                  <a16:creationId xmlns:a16="http://schemas.microsoft.com/office/drawing/2014/main" id="{E948DE6D-D1CD-03A4-E6B8-6F5902EB3C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79777" y="3798070"/>
              <a:ext cx="1625567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600" b="0" i="1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</a:rPr>
                <a:t>Until PD</a:t>
              </a:r>
              <a:r>
                <a:rPr lang="en-GB" altLang="en-US" sz="1600" i="1">
                  <a:solidFill>
                    <a:srgbClr val="000000"/>
                  </a:solidFill>
                  <a:latin typeface="+mn-lt"/>
                </a:rPr>
                <a:t> </a:t>
              </a:r>
              <a:r>
                <a:rPr lang="en-GB" altLang="en-US" sz="1600" b="0" i="1">
                  <a:solidFill>
                    <a:srgbClr val="000000"/>
                  </a:solidFill>
                  <a:latin typeface="+mn-lt"/>
                </a:rPr>
                <a:t>or</a:t>
              </a:r>
              <a:r>
                <a:rPr lang="en-GB" altLang="en-US" sz="1600" i="1">
                  <a:solidFill>
                    <a:srgbClr val="000000"/>
                  </a:solidFill>
                  <a:latin typeface="+mn-lt"/>
                </a:rPr>
                <a:t> </a:t>
              </a:r>
              <a:r>
                <a:rPr kumimoji="0" lang="en-GB" altLang="en-US" sz="1600" b="0" i="1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</a:rPr>
                <a:t>loss of benefit</a:t>
              </a:r>
              <a:endParaRPr kumimoji="0" lang="en-US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14" name="Rectangle 49">
              <a:extLst>
                <a:ext uri="{FF2B5EF4-FFF2-40B4-BE49-F238E27FC236}">
                  <a16:creationId xmlns:a16="http://schemas.microsoft.com/office/drawing/2014/main" id="{207BBA2C-7CDC-E962-10DC-5607F32F7F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3252" y="2851000"/>
              <a:ext cx="3603255" cy="115124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Wingdings" panose="05000000000000000000" pitchFamily="2" charset="2"/>
                <a:buChar char="§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 err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Tiragolumab</a:t>
              </a: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 </a:t>
              </a: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600 mg IV Q3W +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Atezolizumab</a:t>
              </a: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 1200 mg IV Q3W  </a:t>
              </a:r>
              <a:endPara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15" name="Rectangle 50">
              <a:extLst>
                <a:ext uri="{FF2B5EF4-FFF2-40B4-BE49-F238E27FC236}">
                  <a16:creationId xmlns:a16="http://schemas.microsoft.com/office/drawing/2014/main" id="{142D00AC-19F0-8008-35DD-C0608AC25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3252" y="4150970"/>
              <a:ext cx="3625753" cy="115214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Wingdings" panose="05000000000000000000" pitchFamily="2" charset="2"/>
                <a:buChar char="§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lang="en-US" altLang="en-US" sz="1600" b="1">
                  <a:solidFill>
                    <a:schemeClr val="bg2"/>
                  </a:solidFill>
                  <a:latin typeface="+mn-lt"/>
                </a:rPr>
                <a:t>Placebo</a:t>
              </a: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 </a:t>
              </a: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600 mg IV Q3W +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Atezolizumab</a:t>
              </a: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n-lt"/>
                </a:rPr>
                <a:t> 1200 mg IV Q3W  </a:t>
              </a:r>
              <a:endPara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</a:endParaRPr>
            </a:p>
          </p:txBody>
        </p:sp>
      </p:grpSp>
      <p:sp>
        <p:nvSpPr>
          <p:cNvPr id="19" name="Line 32">
            <a:extLst>
              <a:ext uri="{FF2B5EF4-FFF2-40B4-BE49-F238E27FC236}">
                <a16:creationId xmlns:a16="http://schemas.microsoft.com/office/drawing/2014/main" id="{CCDB3E89-A435-68B6-890A-23D21D200243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3976406" y="2833920"/>
            <a:ext cx="64041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Text Box 31">
            <a:extLst>
              <a:ext uri="{FF2B5EF4-FFF2-40B4-BE49-F238E27FC236}">
                <a16:creationId xmlns:a16="http://schemas.microsoft.com/office/drawing/2014/main" id="{F9E2946F-B387-35B3-F08B-F5B52B2B19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6046" y="1681631"/>
            <a:ext cx="3941137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400" b="0" i="1">
                <a:solidFill>
                  <a:srgbClr val="000000"/>
                </a:solidFill>
                <a:latin typeface="+mn-lt"/>
              </a:rPr>
              <a:t>Stratified by h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istology</a:t>
            </a: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 (squamous vs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nonsquamous</a:t>
            </a: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); geographic region (Asia vs non-Asia); ECOG PS (0 vs 1)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E89E1A9-C459-08C4-828A-322AA126B963}"/>
              </a:ext>
            </a:extLst>
          </p:cNvPr>
          <p:cNvSpPr txBox="1"/>
          <p:nvPr/>
        </p:nvSpPr>
        <p:spPr bwMode="auto">
          <a:xfrm>
            <a:off x="1764432" y="5097292"/>
            <a:ext cx="8558013" cy="98488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</a:pPr>
            <a:r>
              <a:rPr lang="en-US" sz="1600" b="0">
                <a:solidFill>
                  <a:schemeClr val="bg2"/>
                </a:solidFill>
                <a:latin typeface="+mn-lt"/>
              </a:rPr>
              <a:t>SKYSCRAPER-01 failed to meet primary endpoints:</a:t>
            </a:r>
          </a:p>
          <a:p>
            <a:pPr marL="285750" indent="-285750"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600" b="0">
                <a:solidFill>
                  <a:schemeClr val="bg2"/>
                </a:solidFill>
                <a:latin typeface="+mn-lt"/>
              </a:rPr>
              <a:t>Median PFS (coprimary endpoint): 7.0 </a:t>
            </a:r>
            <a:r>
              <a:rPr lang="en-US" sz="1600" b="0" dirty="0">
                <a:solidFill>
                  <a:schemeClr val="bg2"/>
                </a:solidFill>
                <a:latin typeface="+mn-lt"/>
              </a:rPr>
              <a:t>mo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 vs  5.6 </a:t>
            </a:r>
            <a:r>
              <a:rPr lang="en-US" sz="1600" b="0" dirty="0">
                <a:solidFill>
                  <a:schemeClr val="bg2"/>
                </a:solidFill>
                <a:latin typeface="+mn-lt"/>
              </a:rPr>
              <a:t>mo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; stratified HR: 0.78; </a:t>
            </a:r>
            <a:r>
              <a:rPr lang="en-US" sz="1600" b="0" i="1">
                <a:solidFill>
                  <a:schemeClr val="bg2"/>
                </a:solidFill>
                <a:latin typeface="+mn-lt"/>
              </a:rPr>
              <a:t>P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 = .02</a:t>
            </a:r>
          </a:p>
          <a:p>
            <a:pPr marL="285750" indent="-285750" algn="l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1600" b="0">
                <a:solidFill>
                  <a:schemeClr val="bg2"/>
                </a:solidFill>
                <a:latin typeface="+mn-lt"/>
              </a:rPr>
              <a:t>Median OS (coprimary endpoint): 23.1 </a:t>
            </a:r>
            <a:r>
              <a:rPr lang="en-US" sz="1600" b="0" dirty="0">
                <a:solidFill>
                  <a:schemeClr val="bg2"/>
                </a:solidFill>
                <a:latin typeface="+mn-lt"/>
              </a:rPr>
              <a:t>mo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 vs 16.9 </a:t>
            </a:r>
            <a:r>
              <a:rPr lang="en-US" sz="1600" b="0" dirty="0">
                <a:solidFill>
                  <a:schemeClr val="bg2"/>
                </a:solidFill>
                <a:latin typeface="+mn-lt"/>
              </a:rPr>
              <a:t>mo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; stratified HR: 0.873; </a:t>
            </a:r>
            <a:r>
              <a:rPr lang="en-US" sz="1600" b="0" i="1">
                <a:solidFill>
                  <a:schemeClr val="bg2"/>
                </a:solidFill>
                <a:latin typeface="+mn-lt"/>
              </a:rPr>
              <a:t>P</a:t>
            </a:r>
            <a:r>
              <a:rPr lang="en-US" sz="1600" b="0">
                <a:solidFill>
                  <a:schemeClr val="bg2"/>
                </a:solidFill>
                <a:latin typeface="+mn-lt"/>
              </a:rPr>
              <a:t> = .22</a:t>
            </a:r>
          </a:p>
        </p:txBody>
      </p:sp>
      <p:sp>
        <p:nvSpPr>
          <p:cNvPr id="18" name="Line 32">
            <a:extLst>
              <a:ext uri="{FF2B5EF4-FFF2-40B4-BE49-F238E27FC236}">
                <a16:creationId xmlns:a16="http://schemas.microsoft.com/office/drawing/2014/main" id="{AB359401-25E8-BD42-EC9B-AD4461D5A12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25428" y="3766703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2223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7529A66-91BA-6694-FBD5-94F9B17BC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563795"/>
          </a:xfrm>
          <a:ln>
            <a:noFill/>
          </a:ln>
        </p:spPr>
        <p:txBody>
          <a:bodyPr/>
          <a:lstStyle/>
          <a:p>
            <a:r>
              <a:rPr lang="en-US" sz="2000"/>
              <a:t>Open-label, randomized phase II trial with </a:t>
            </a:r>
            <a:r>
              <a:rPr lang="en-US" sz="2000" dirty="0"/>
              <a:t>domvanalimab</a:t>
            </a:r>
            <a:r>
              <a:rPr lang="en-US" sz="2000"/>
              <a:t> (anti-TIGIT </a:t>
            </a:r>
            <a:r>
              <a:rPr lang="en-US" sz="2000" dirty="0"/>
              <a:t>mAb</a:t>
            </a:r>
            <a:r>
              <a:rPr lang="en-US" sz="2000"/>
              <a:t>) and </a:t>
            </a:r>
            <a:r>
              <a:rPr lang="en-US" sz="2000" dirty="0"/>
              <a:t>zimberelimab</a:t>
            </a:r>
            <a:r>
              <a:rPr lang="en-US" sz="2000"/>
              <a:t> (</a:t>
            </a:r>
            <a:r>
              <a:rPr lang="en-US" sz="2000" dirty="0"/>
              <a:t>anti–PD-1</a:t>
            </a:r>
            <a:r>
              <a:rPr lang="en-US" sz="2000"/>
              <a:t> </a:t>
            </a:r>
            <a:r>
              <a:rPr lang="en-US" sz="2000" dirty="0"/>
              <a:t>mAb</a:t>
            </a:r>
            <a:r>
              <a:rPr lang="en-US" sz="2000"/>
              <a:t>)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B95CF68-CFA3-DA12-0E58-151E496F8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ARC-7: </a:t>
            </a:r>
            <a:r>
              <a:rPr lang="en-US" dirty="0"/>
              <a:t>Domvanalimab</a:t>
            </a:r>
            <a:r>
              <a:rPr lang="en-US"/>
              <a:t> + </a:t>
            </a:r>
            <a:r>
              <a:rPr lang="en-US" dirty="0"/>
              <a:t>Zimberelimab</a:t>
            </a:r>
            <a:r>
              <a:rPr lang="en-US"/>
              <a:t> ± </a:t>
            </a:r>
            <a:r>
              <a:rPr lang="en-US" dirty="0"/>
              <a:t>Etrumadenant</a:t>
            </a:r>
            <a:r>
              <a:rPr lang="en-US"/>
              <a:t> vs </a:t>
            </a:r>
            <a:r>
              <a:rPr lang="en-US" dirty="0"/>
              <a:t>Zimberelimab</a:t>
            </a:r>
            <a:r>
              <a:rPr lang="en-US"/>
              <a:t> in 1L </a:t>
            </a:r>
            <a:r>
              <a:rPr lang="en-US" dirty="0"/>
              <a:t>Metastatic</a:t>
            </a:r>
            <a:r>
              <a:rPr lang="en-US"/>
              <a:t> PD-L1–High NSCLC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50BF472-0B01-F9E2-A503-C7361030EFA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>
                <a:latin typeface="+mn-lt"/>
                <a:cs typeface="Arial" panose="020B0604020202020204" pitchFamily="34" charset="0"/>
              </a:rPr>
              <a:t>Johnson. ASCO 2023. </a:t>
            </a:r>
            <a:r>
              <a:rPr lang="en-US" altLang="en-US" dirty="0">
                <a:latin typeface="+mn-lt"/>
                <a:cs typeface="Arial" panose="020B0604020202020204" pitchFamily="34" charset="0"/>
              </a:rPr>
              <a:t>Abstr</a:t>
            </a:r>
            <a:r>
              <a:rPr lang="en-US" altLang="en-US">
                <a:latin typeface="+mn-lt"/>
                <a:cs typeface="Arial" panose="020B0604020202020204" pitchFamily="34" charset="0"/>
              </a:rPr>
              <a:t> 397600.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67337B-1EEB-AEE5-4EC3-9C0AFAA4AB49}"/>
              </a:ext>
            </a:extLst>
          </p:cNvPr>
          <p:cNvSpPr txBox="1"/>
          <p:nvPr/>
        </p:nvSpPr>
        <p:spPr bwMode="auto">
          <a:xfrm>
            <a:off x="5794525" y="1833804"/>
            <a:ext cx="643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>
                <a:latin typeface="+mn-lt"/>
                <a:cs typeface="+mn-cs"/>
              </a:rPr>
              <a:t>PFS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</p:txBody>
      </p:sp>
      <p:sp>
        <p:nvSpPr>
          <p:cNvPr id="8" name="Freeform 10">
            <a:extLst>
              <a:ext uri="{FF2B5EF4-FFF2-40B4-BE49-F238E27FC236}">
                <a16:creationId xmlns:a16="http://schemas.microsoft.com/office/drawing/2014/main" id="{D461017D-6C88-A65E-3569-EF32A5D401D9}"/>
              </a:ext>
            </a:extLst>
          </p:cNvPr>
          <p:cNvSpPr/>
          <p:nvPr/>
        </p:nvSpPr>
        <p:spPr bwMode="auto">
          <a:xfrm>
            <a:off x="2347993" y="2147294"/>
            <a:ext cx="7663912" cy="2154265"/>
          </a:xfrm>
          <a:custGeom>
            <a:avLst/>
            <a:gdLst>
              <a:gd name="connsiteX0" fmla="*/ 0 w 7663912"/>
              <a:gd name="connsiteY0" fmla="*/ 0 h 2154265"/>
              <a:gd name="connsiteX1" fmla="*/ 0 w 7663912"/>
              <a:gd name="connsiteY1" fmla="*/ 2154265 h 2154265"/>
              <a:gd name="connsiteX2" fmla="*/ 7663912 w 7663912"/>
              <a:gd name="connsiteY2" fmla="*/ 2154265 h 2154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3912" h="2154265">
                <a:moveTo>
                  <a:pt x="0" y="0"/>
                </a:moveTo>
                <a:lnTo>
                  <a:pt x="0" y="2154265"/>
                </a:lnTo>
                <a:lnTo>
                  <a:pt x="7663912" y="2154265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FEF619B-46F9-69BB-CFFD-E651BB2CF7A4}"/>
              </a:ext>
            </a:extLst>
          </p:cNvPr>
          <p:cNvGrpSpPr/>
          <p:nvPr/>
        </p:nvGrpSpPr>
        <p:grpSpPr>
          <a:xfrm>
            <a:off x="2255005" y="2186039"/>
            <a:ext cx="91440" cy="2107767"/>
            <a:chOff x="2402237" y="2177511"/>
            <a:chExt cx="209227" cy="21077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7C1B3B0-C48C-9634-5783-0BA003E7AD6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2177511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68D1C3C-4970-CAB8-23A6-7BA32A1B7B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2599064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F60EB08-DEBB-4379-FB50-2CA0789404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3020617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B6C0D1D-FA20-F4F9-57A8-55C2EDB245E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3442170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0C9916A-D4D8-B614-5F4B-69B0E585659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3863723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F586060-D41A-0B86-EB47-8D0BCE5AED9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402237" y="4285278"/>
              <a:ext cx="209227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209BF72-A546-BA71-5B6F-EDBA310F85CB}"/>
              </a:ext>
            </a:extLst>
          </p:cNvPr>
          <p:cNvSpPr txBox="1"/>
          <p:nvPr/>
        </p:nvSpPr>
        <p:spPr bwMode="auto">
          <a:xfrm>
            <a:off x="3783880" y="2569879"/>
            <a:ext cx="11689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latin typeface="+mn-lt"/>
              </a:rPr>
              <a:t>6-mo PFS</a:t>
            </a:r>
            <a:br>
              <a:rPr lang="en-US" sz="1600" b="0">
                <a:latin typeface="+mn-lt"/>
              </a:rPr>
            </a:br>
            <a:r>
              <a:rPr lang="en-US" sz="1600" b="0">
                <a:latin typeface="+mn-lt"/>
              </a:rPr>
              <a:t>DZ: 58%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F8ED75-7BA1-65D9-12C2-470634681569}"/>
              </a:ext>
            </a:extLst>
          </p:cNvPr>
          <p:cNvSpPr txBox="1"/>
          <p:nvPr/>
        </p:nvSpPr>
        <p:spPr bwMode="auto">
          <a:xfrm>
            <a:off x="5227723" y="2706768"/>
            <a:ext cx="1223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latin typeface="+mn-lt"/>
              </a:rPr>
              <a:t>12-mo PFS</a:t>
            </a:r>
            <a:br>
              <a:rPr lang="en-US" sz="1600" b="0">
                <a:latin typeface="+mn-lt"/>
              </a:rPr>
            </a:br>
            <a:r>
              <a:rPr lang="en-US" sz="1600" b="0">
                <a:latin typeface="+mn-lt"/>
              </a:rPr>
              <a:t>DZ: 41%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C343B4-9CF6-14AB-5212-026C5B81F443}"/>
              </a:ext>
            </a:extLst>
          </p:cNvPr>
          <p:cNvSpPr txBox="1"/>
          <p:nvPr/>
        </p:nvSpPr>
        <p:spPr bwMode="auto">
          <a:xfrm>
            <a:off x="2704020" y="3351961"/>
            <a:ext cx="11689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latin typeface="+mn-lt"/>
              </a:rPr>
              <a:t>6-mo PFS</a:t>
            </a:r>
            <a:br>
              <a:rPr lang="en-US" sz="1600" b="0">
                <a:latin typeface="+mn-lt"/>
              </a:rPr>
            </a:br>
            <a:r>
              <a:rPr lang="en-US" sz="1600" b="0">
                <a:latin typeface="+mn-lt"/>
              </a:rPr>
              <a:t>Z: 45%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30D5B4-CBCB-4D7B-57BD-121D0961E78E}"/>
              </a:ext>
            </a:extLst>
          </p:cNvPr>
          <p:cNvSpPr txBox="1"/>
          <p:nvPr/>
        </p:nvSpPr>
        <p:spPr bwMode="auto">
          <a:xfrm>
            <a:off x="4106032" y="3727341"/>
            <a:ext cx="1223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latin typeface="+mn-lt"/>
              </a:rPr>
              <a:t>12-mo PFS</a:t>
            </a:r>
            <a:br>
              <a:rPr lang="en-US" sz="1600" b="0">
                <a:latin typeface="+mn-lt"/>
              </a:rPr>
            </a:br>
            <a:r>
              <a:rPr lang="en-US" sz="1600" b="0">
                <a:latin typeface="+mn-lt"/>
              </a:rPr>
              <a:t>Z: 25%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28019A8-E674-506B-F278-B37444A3AF88}"/>
              </a:ext>
            </a:extLst>
          </p:cNvPr>
          <p:cNvGrpSpPr/>
          <p:nvPr/>
        </p:nvGrpSpPr>
        <p:grpSpPr>
          <a:xfrm>
            <a:off x="1774486" y="1999735"/>
            <a:ext cx="526106" cy="2458840"/>
            <a:chOff x="1801858" y="2039010"/>
            <a:chExt cx="526106" cy="245884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7F6F944-E874-E335-ECBC-72A8E6D2AD42}"/>
                </a:ext>
              </a:extLst>
            </p:cNvPr>
            <p:cNvSpPr txBox="1"/>
            <p:nvPr/>
          </p:nvSpPr>
          <p:spPr bwMode="auto">
            <a:xfrm>
              <a:off x="1801858" y="2039010"/>
              <a:ext cx="52610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100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D0F7A88-7EC1-30F9-B5DA-6225E7A0A0C9}"/>
                </a:ext>
              </a:extLst>
            </p:cNvPr>
            <p:cNvSpPr txBox="1"/>
            <p:nvPr/>
          </p:nvSpPr>
          <p:spPr bwMode="auto">
            <a:xfrm>
              <a:off x="1885214" y="2463067"/>
              <a:ext cx="44275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80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ACAADF5-0CE3-E650-9CFA-6C3A24F385BD}"/>
                </a:ext>
              </a:extLst>
            </p:cNvPr>
            <p:cNvSpPr txBox="1"/>
            <p:nvPr/>
          </p:nvSpPr>
          <p:spPr bwMode="auto">
            <a:xfrm>
              <a:off x="1885214" y="2887124"/>
              <a:ext cx="44275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60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0681D5A-EC26-0763-3CEB-9895099FDC4C}"/>
                </a:ext>
              </a:extLst>
            </p:cNvPr>
            <p:cNvSpPr txBox="1"/>
            <p:nvPr/>
          </p:nvSpPr>
          <p:spPr bwMode="auto">
            <a:xfrm>
              <a:off x="1885214" y="3311181"/>
              <a:ext cx="44275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40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51D3383-815E-94DB-E0D1-FAB9C17DCB9C}"/>
                </a:ext>
              </a:extLst>
            </p:cNvPr>
            <p:cNvSpPr txBox="1"/>
            <p:nvPr/>
          </p:nvSpPr>
          <p:spPr bwMode="auto">
            <a:xfrm>
              <a:off x="1896436" y="3735238"/>
              <a:ext cx="43152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EF92071-EEB2-C6AF-4591-9B2BB756FB3A}"/>
                </a:ext>
              </a:extLst>
            </p:cNvPr>
            <p:cNvSpPr txBox="1"/>
            <p:nvPr/>
          </p:nvSpPr>
          <p:spPr bwMode="auto">
            <a:xfrm>
              <a:off x="2015058" y="4159296"/>
              <a:ext cx="31290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0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EEFA4A0B-5C68-20EE-9F4A-18E48AD0733F}"/>
              </a:ext>
            </a:extLst>
          </p:cNvPr>
          <p:cNvSpPr txBox="1"/>
          <p:nvPr/>
        </p:nvSpPr>
        <p:spPr bwMode="auto">
          <a:xfrm>
            <a:off x="4820367" y="4590705"/>
            <a:ext cx="27045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Mo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From Randomization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8C464D5-CA48-1099-8D44-73BEFBE0B170}"/>
              </a:ext>
            </a:extLst>
          </p:cNvPr>
          <p:cNvGrpSpPr/>
          <p:nvPr/>
        </p:nvGrpSpPr>
        <p:grpSpPr>
          <a:xfrm>
            <a:off x="2346446" y="4310074"/>
            <a:ext cx="7426283" cy="64008"/>
            <a:chOff x="2346446" y="4239554"/>
            <a:chExt cx="7426283" cy="91441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12378672-3535-0E7E-D88F-458FBB98A8AD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300726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C0843F0-6DF8-A93C-8F3E-A1AE47B016F5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795812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097A371-48DF-47CE-68FE-BB8FC6AECE0A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3290898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1639A06-86A3-A214-E734-2A46520FF678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3785984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C98C4AB-CB8A-5595-6C82-C306AB06C0CE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281070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4B63091-2D1B-A906-56B0-F345975D6EB9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776156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33E67FB-345F-64B3-9DC3-815C53FA8103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271242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822309B-D26B-C323-1A36-AAE7D2347C7B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766328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6EB4E628-6568-C487-331E-78B701CBBECE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261414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CDC5B00-77BA-531C-ACF0-74036862A995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756500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B514551-9595-D1D6-21AF-0A813C07CB2C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251586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A2B902A-EBB8-82C0-EB0B-62244C1AC9A8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746672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D8BD542F-898F-0B7F-6AA2-82B89013248A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241758" y="4285275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4311F279-2445-8274-407D-0E86FBBC6369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736844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03ED6E9-364D-DC20-6496-23FA2F84751D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231930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4E6E2D8-0B7A-BD3E-F3B9-E84B9ECEE43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727009" y="4285274"/>
              <a:ext cx="91440" cy="0"/>
            </a:xfrm>
            <a:prstGeom prst="line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7691936-EF23-4169-D874-D1127B15EDED}"/>
              </a:ext>
            </a:extLst>
          </p:cNvPr>
          <p:cNvSpPr txBox="1"/>
          <p:nvPr/>
        </p:nvSpPr>
        <p:spPr bwMode="auto">
          <a:xfrm>
            <a:off x="1523520" y="4649990"/>
            <a:ext cx="720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1">
                <a:latin typeface="+mn-lt"/>
              </a:rPr>
              <a:t>At Risk</a:t>
            </a:r>
            <a:br>
              <a:rPr lang="en-US" sz="1200" b="1">
                <a:latin typeface="+mn-lt"/>
              </a:rPr>
            </a:br>
            <a:r>
              <a:rPr lang="en-US" sz="1200" b="1">
                <a:solidFill>
                  <a:schemeClr val="bg1">
                    <a:lumMod val="50000"/>
                  </a:schemeClr>
                </a:solidFill>
                <a:latin typeface="+mn-lt"/>
              </a:rPr>
              <a:t>Z</a:t>
            </a:r>
            <a:br>
              <a:rPr lang="en-US" sz="1200" b="1">
                <a:latin typeface="+mn-lt"/>
              </a:rPr>
            </a:br>
            <a:r>
              <a:rPr lang="en-US" sz="1200" b="1">
                <a:solidFill>
                  <a:schemeClr val="accent1"/>
                </a:solidFill>
                <a:latin typeface="+mn-lt"/>
              </a:rPr>
              <a:t>DZ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85CB022-D7D8-0011-128E-52926A2BDC8A}"/>
              </a:ext>
            </a:extLst>
          </p:cNvPr>
          <p:cNvGrpSpPr/>
          <p:nvPr/>
        </p:nvGrpSpPr>
        <p:grpSpPr>
          <a:xfrm>
            <a:off x="2190000" y="4370265"/>
            <a:ext cx="7816755" cy="338554"/>
            <a:chOff x="2190000" y="4350580"/>
            <a:chExt cx="7816755" cy="338554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42DD770-2057-DD4F-D668-85C1BB3596FF}"/>
                </a:ext>
              </a:extLst>
            </p:cNvPr>
            <p:cNvSpPr txBox="1"/>
            <p:nvPr/>
          </p:nvSpPr>
          <p:spPr bwMode="auto">
            <a:xfrm>
              <a:off x="2190000" y="4350580"/>
              <a:ext cx="31290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0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E4E1483-98C8-B0DF-891D-6E057CFF2F70}"/>
                </a:ext>
              </a:extLst>
            </p:cNvPr>
            <p:cNvSpPr txBox="1"/>
            <p:nvPr/>
          </p:nvSpPr>
          <p:spPr bwMode="auto">
            <a:xfrm>
              <a:off x="2691058" y="4350580"/>
              <a:ext cx="30328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8F21B265-44F0-36B5-87F3-A5495E4358F9}"/>
                </a:ext>
              </a:extLst>
            </p:cNvPr>
            <p:cNvSpPr txBox="1"/>
            <p:nvPr/>
          </p:nvSpPr>
          <p:spPr bwMode="auto">
            <a:xfrm>
              <a:off x="3181696" y="4350580"/>
              <a:ext cx="31451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4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7BB32E1-95EA-0B7B-A04F-5EF29EEC3B04}"/>
                </a:ext>
              </a:extLst>
            </p:cNvPr>
            <p:cNvSpPr txBox="1"/>
            <p:nvPr/>
          </p:nvSpPr>
          <p:spPr bwMode="auto">
            <a:xfrm>
              <a:off x="3677945" y="4350580"/>
              <a:ext cx="31451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6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2E49955-4CC8-B9F8-EC08-378955DC7792}"/>
                </a:ext>
              </a:extLst>
            </p:cNvPr>
            <p:cNvSpPr txBox="1"/>
            <p:nvPr/>
          </p:nvSpPr>
          <p:spPr bwMode="auto">
            <a:xfrm>
              <a:off x="4174194" y="4350580"/>
              <a:ext cx="31451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8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A5ECE47-7C2B-1631-4B3F-DAC2BFD134ED}"/>
                </a:ext>
              </a:extLst>
            </p:cNvPr>
            <p:cNvSpPr txBox="1"/>
            <p:nvPr/>
          </p:nvSpPr>
          <p:spPr bwMode="auto">
            <a:xfrm>
              <a:off x="4638384" y="4350580"/>
              <a:ext cx="37862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B492267-08E8-03A5-48FE-A4E1EA2AF410}"/>
                </a:ext>
              </a:extLst>
            </p:cNvPr>
            <p:cNvSpPr txBox="1"/>
            <p:nvPr/>
          </p:nvSpPr>
          <p:spPr bwMode="auto">
            <a:xfrm>
              <a:off x="5139441" y="4350580"/>
              <a:ext cx="3690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12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0F677E1-4F60-949B-D6C4-A2E9CDA1F934}"/>
                </a:ext>
              </a:extLst>
            </p:cNvPr>
            <p:cNvSpPr txBox="1"/>
            <p:nvPr/>
          </p:nvSpPr>
          <p:spPr bwMode="auto">
            <a:xfrm>
              <a:off x="5630080" y="4350580"/>
              <a:ext cx="3802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14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E39C1F2-C2B5-D504-8C25-E91344C6DD03}"/>
                </a:ext>
              </a:extLst>
            </p:cNvPr>
            <p:cNvSpPr txBox="1"/>
            <p:nvPr/>
          </p:nvSpPr>
          <p:spPr bwMode="auto">
            <a:xfrm>
              <a:off x="6126329" y="4350580"/>
              <a:ext cx="3802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16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B02DCD2-0D55-AB9E-9E3F-D2D015C73E5E}"/>
                </a:ext>
              </a:extLst>
            </p:cNvPr>
            <p:cNvSpPr txBox="1"/>
            <p:nvPr/>
          </p:nvSpPr>
          <p:spPr bwMode="auto">
            <a:xfrm>
              <a:off x="6622578" y="4350580"/>
              <a:ext cx="3802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18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E505B6-0E83-7950-8FB9-AC836F8D3324}"/>
                </a:ext>
              </a:extLst>
            </p:cNvPr>
            <p:cNvSpPr txBox="1"/>
            <p:nvPr/>
          </p:nvSpPr>
          <p:spPr bwMode="auto">
            <a:xfrm>
              <a:off x="7093179" y="4350580"/>
              <a:ext cx="43152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20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66646E8-C714-53C5-0E6A-898A6A4EC37B}"/>
                </a:ext>
              </a:extLst>
            </p:cNvPr>
            <p:cNvSpPr txBox="1"/>
            <p:nvPr/>
          </p:nvSpPr>
          <p:spPr bwMode="auto">
            <a:xfrm>
              <a:off x="7594238" y="4350580"/>
              <a:ext cx="42191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22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87A377C-4A20-7582-0952-525A57BA48A8}"/>
                </a:ext>
              </a:extLst>
            </p:cNvPr>
            <p:cNvSpPr txBox="1"/>
            <p:nvPr/>
          </p:nvSpPr>
          <p:spPr bwMode="auto">
            <a:xfrm>
              <a:off x="8084876" y="4350580"/>
              <a:ext cx="4331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24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861FEC8-62F3-54BB-247A-094FFF0E7DDE}"/>
                </a:ext>
              </a:extLst>
            </p:cNvPr>
            <p:cNvSpPr txBox="1"/>
            <p:nvPr/>
          </p:nvSpPr>
          <p:spPr bwMode="auto">
            <a:xfrm>
              <a:off x="8581125" y="4350580"/>
              <a:ext cx="4331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26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8346434-2DF7-16FE-6DCA-81228B590356}"/>
                </a:ext>
              </a:extLst>
            </p:cNvPr>
            <p:cNvSpPr txBox="1"/>
            <p:nvPr/>
          </p:nvSpPr>
          <p:spPr bwMode="auto">
            <a:xfrm>
              <a:off x="9077374" y="4350580"/>
              <a:ext cx="4331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28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DEAB21FE-1CD8-ABB5-2F18-1513DDF54C7B}"/>
                </a:ext>
              </a:extLst>
            </p:cNvPr>
            <p:cNvSpPr txBox="1"/>
            <p:nvPr/>
          </p:nvSpPr>
          <p:spPr bwMode="auto">
            <a:xfrm>
              <a:off x="9573623" y="4350580"/>
              <a:ext cx="4331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600" b="0">
                  <a:latin typeface="+mn-lt"/>
                </a:rPr>
                <a:t>30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A9920E13-1E60-0975-E80B-84D2ADEC650D}"/>
              </a:ext>
            </a:extLst>
          </p:cNvPr>
          <p:cNvGrpSpPr/>
          <p:nvPr/>
        </p:nvGrpSpPr>
        <p:grpSpPr>
          <a:xfrm>
            <a:off x="2156433" y="4826441"/>
            <a:ext cx="7728621" cy="461665"/>
            <a:chOff x="2153933" y="4350580"/>
            <a:chExt cx="7728621" cy="461665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6B25A75E-4FFE-8C4B-B671-BCCA2EBE02BC}"/>
                </a:ext>
              </a:extLst>
            </p:cNvPr>
            <p:cNvSpPr txBox="1"/>
            <p:nvPr/>
          </p:nvSpPr>
          <p:spPr bwMode="auto">
            <a:xfrm>
              <a:off x="2153933" y="4350580"/>
              <a:ext cx="38504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50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50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32F841BD-EE20-5480-BF11-C47A219F58AD}"/>
                </a:ext>
              </a:extLst>
            </p:cNvPr>
            <p:cNvSpPr txBox="1"/>
            <p:nvPr/>
          </p:nvSpPr>
          <p:spPr bwMode="auto">
            <a:xfrm>
              <a:off x="2653388" y="4350580"/>
              <a:ext cx="37863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30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39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550972C3-21B3-9F55-3CE9-20140746C283}"/>
                </a:ext>
              </a:extLst>
            </p:cNvPr>
            <p:cNvSpPr txBox="1"/>
            <p:nvPr/>
          </p:nvSpPr>
          <p:spPr bwMode="auto">
            <a:xfrm>
              <a:off x="3156049" y="4350580"/>
              <a:ext cx="36580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27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32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45DAD2C8-660D-A3BF-CBF1-1CF9A2EF2F41}"/>
                </a:ext>
              </a:extLst>
            </p:cNvPr>
            <p:cNvSpPr txBox="1"/>
            <p:nvPr/>
          </p:nvSpPr>
          <p:spPr bwMode="auto">
            <a:xfrm>
              <a:off x="3652298" y="4350580"/>
              <a:ext cx="36580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16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23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226CFDC-CFFC-6CE2-EDBD-C792B082B7DE}"/>
                </a:ext>
              </a:extLst>
            </p:cNvPr>
            <p:cNvSpPr txBox="1"/>
            <p:nvPr/>
          </p:nvSpPr>
          <p:spPr bwMode="auto">
            <a:xfrm>
              <a:off x="4162973" y="4350580"/>
              <a:ext cx="3369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12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19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CDDF92E7-8135-84F7-AA6F-A8BAD59F5227}"/>
                </a:ext>
              </a:extLst>
            </p:cNvPr>
            <p:cNvSpPr txBox="1"/>
            <p:nvPr/>
          </p:nvSpPr>
          <p:spPr bwMode="auto">
            <a:xfrm>
              <a:off x="4665634" y="4350580"/>
              <a:ext cx="32412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8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17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846D9365-F8F9-C99B-7BB9-FAD4EC30D7B2}"/>
                </a:ext>
              </a:extLst>
            </p:cNvPr>
            <p:cNvSpPr txBox="1"/>
            <p:nvPr/>
          </p:nvSpPr>
          <p:spPr bwMode="auto">
            <a:xfrm>
              <a:off x="5158677" y="4350580"/>
              <a:ext cx="3305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7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14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6C0148AF-2647-38CE-0A15-72A106DEE948}"/>
                </a:ext>
              </a:extLst>
            </p:cNvPr>
            <p:cNvSpPr txBox="1"/>
            <p:nvPr/>
          </p:nvSpPr>
          <p:spPr bwMode="auto">
            <a:xfrm>
              <a:off x="5678170" y="4350580"/>
              <a:ext cx="2840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7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11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BB019BE-2438-A530-C862-83B2C9D19B87}"/>
                </a:ext>
              </a:extLst>
            </p:cNvPr>
            <p:cNvSpPr txBox="1"/>
            <p:nvPr/>
          </p:nvSpPr>
          <p:spPr bwMode="auto">
            <a:xfrm>
              <a:off x="6175220" y="4350580"/>
              <a:ext cx="2824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6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9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76FE60F-F051-3F5E-CE2E-507A7DAB3434}"/>
                </a:ext>
              </a:extLst>
            </p:cNvPr>
            <p:cNvSpPr txBox="1"/>
            <p:nvPr/>
          </p:nvSpPr>
          <p:spPr bwMode="auto">
            <a:xfrm>
              <a:off x="6670668" y="4350580"/>
              <a:ext cx="28405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5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5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F4FD489-EE5D-13FE-7D80-876E90F6CF74}"/>
                </a:ext>
              </a:extLst>
            </p:cNvPr>
            <p:cNvSpPr txBox="1"/>
            <p:nvPr/>
          </p:nvSpPr>
          <p:spPr bwMode="auto">
            <a:xfrm>
              <a:off x="7164512" y="4350580"/>
              <a:ext cx="28886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4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4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FB2DD6F9-0921-F5DF-C77E-FFF006C4E359}"/>
                </a:ext>
              </a:extLst>
            </p:cNvPr>
            <p:cNvSpPr txBox="1"/>
            <p:nvPr/>
          </p:nvSpPr>
          <p:spPr bwMode="auto">
            <a:xfrm>
              <a:off x="7666372" y="4350580"/>
              <a:ext cx="2776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3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96451E7-BAF3-C4BF-A61B-404DDFA2409E}"/>
                </a:ext>
              </a:extLst>
            </p:cNvPr>
            <p:cNvSpPr txBox="1"/>
            <p:nvPr/>
          </p:nvSpPr>
          <p:spPr bwMode="auto">
            <a:xfrm>
              <a:off x="8165025" y="4350580"/>
              <a:ext cx="2728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2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8CF0636-0F89-05A3-5EE3-6991F56364CC}"/>
                </a:ext>
              </a:extLst>
            </p:cNvPr>
            <p:cNvSpPr txBox="1"/>
            <p:nvPr/>
          </p:nvSpPr>
          <p:spPr bwMode="auto">
            <a:xfrm>
              <a:off x="8676503" y="4350580"/>
              <a:ext cx="24237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1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BD808AE0-D4A7-3FEB-139F-4FE74BA9DBDB}"/>
                </a:ext>
              </a:extLst>
            </p:cNvPr>
            <p:cNvSpPr txBox="1"/>
            <p:nvPr/>
          </p:nvSpPr>
          <p:spPr bwMode="auto">
            <a:xfrm>
              <a:off x="9172752" y="4350580"/>
              <a:ext cx="24237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200" b="0">
                  <a:latin typeface="+mn-lt"/>
                </a:rPr>
                <a:t>1</a:t>
              </a:r>
              <a:br>
                <a:rPr lang="en-US" sz="1200" b="0">
                  <a:latin typeface="+mn-lt"/>
                </a:rPr>
              </a:br>
              <a:r>
                <a:rPr lang="en-US" sz="1200" b="0">
                  <a:latin typeface="+mn-lt"/>
                </a:rPr>
                <a:t>1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4982F3F9-2526-7C45-3E5B-F2D701A2D5D3}"/>
                </a:ext>
              </a:extLst>
            </p:cNvPr>
            <p:cNvSpPr txBox="1"/>
            <p:nvPr/>
          </p:nvSpPr>
          <p:spPr bwMode="auto">
            <a:xfrm>
              <a:off x="9697823" y="4350580"/>
              <a:ext cx="18473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endParaRPr lang="en-US" sz="1200" b="0">
                <a:latin typeface="+mn-lt"/>
              </a:endParaRPr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1F45EE43-211B-19F6-A00C-786CAB4FF5AB}"/>
              </a:ext>
            </a:extLst>
          </p:cNvPr>
          <p:cNvSpPr txBox="1"/>
          <p:nvPr/>
        </p:nvSpPr>
        <p:spPr bwMode="auto">
          <a:xfrm rot="16200000">
            <a:off x="1247905" y="3061750"/>
            <a:ext cx="9541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PFS (%)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3A36C9FF-B291-6CB4-E21B-14DE1EEC2121}"/>
              </a:ext>
            </a:extLst>
          </p:cNvPr>
          <p:cNvCxnSpPr/>
          <p:nvPr/>
        </p:nvCxnSpPr>
        <p:spPr bwMode="auto">
          <a:xfrm>
            <a:off x="2346445" y="3224426"/>
            <a:ext cx="7550931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C4D8843C-C826-DC4C-4851-272CAC74F919}"/>
              </a:ext>
            </a:extLst>
          </p:cNvPr>
          <p:cNvGrpSpPr/>
          <p:nvPr/>
        </p:nvGrpSpPr>
        <p:grpSpPr>
          <a:xfrm>
            <a:off x="2971226" y="2918691"/>
            <a:ext cx="6615703" cy="951731"/>
            <a:chOff x="2971226" y="2918691"/>
            <a:chExt cx="6615703" cy="951731"/>
          </a:xfrm>
        </p:grpSpPr>
        <p:grpSp>
          <p:nvGrpSpPr>
            <p:cNvPr id="190" name="Group 189">
              <a:extLst>
                <a:ext uri="{FF2B5EF4-FFF2-40B4-BE49-F238E27FC236}">
                  <a16:creationId xmlns:a16="http://schemas.microsoft.com/office/drawing/2014/main" id="{6BF085E2-B62A-C771-E7F0-5C8DCF97B442}"/>
                </a:ext>
              </a:extLst>
            </p:cNvPr>
            <p:cNvGrpSpPr/>
            <p:nvPr/>
          </p:nvGrpSpPr>
          <p:grpSpPr>
            <a:xfrm>
              <a:off x="2971226" y="2918691"/>
              <a:ext cx="497098" cy="237370"/>
              <a:chOff x="2971226" y="2918691"/>
              <a:chExt cx="497098" cy="237370"/>
            </a:xfrm>
          </p:grpSpPr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D9496004-A63D-3B28-B918-4C741047E760}"/>
                  </a:ext>
                </a:extLst>
              </p:cNvPr>
              <p:cNvGrpSpPr/>
              <p:nvPr/>
            </p:nvGrpSpPr>
            <p:grpSpPr>
              <a:xfrm>
                <a:off x="2971226" y="2918691"/>
                <a:ext cx="95154" cy="91440"/>
                <a:chOff x="2328902" y="3790277"/>
                <a:chExt cx="95154" cy="91440"/>
              </a:xfrm>
            </p:grpSpPr>
            <p:cxnSp>
              <p:nvCxnSpPr>
                <p:cNvPr id="87" name="Straight Connector 86">
                  <a:extLst>
                    <a:ext uri="{FF2B5EF4-FFF2-40B4-BE49-F238E27FC236}">
                      <a16:creationId xmlns:a16="http://schemas.microsoft.com/office/drawing/2014/main" id="{2696B1ED-E3F7-C8C0-5341-4C559A5C03F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1D9D1457-00FA-6F5C-6138-897CF255ADA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3B786BEC-55D5-46F0-0084-3EF6BE35585D}"/>
                  </a:ext>
                </a:extLst>
              </p:cNvPr>
              <p:cNvGrpSpPr/>
              <p:nvPr/>
            </p:nvGrpSpPr>
            <p:grpSpPr>
              <a:xfrm>
                <a:off x="3373170" y="3064621"/>
                <a:ext cx="95154" cy="91440"/>
                <a:chOff x="2328902" y="3790277"/>
                <a:chExt cx="95154" cy="91440"/>
              </a:xfrm>
            </p:grpSpPr>
            <p:cxnSp>
              <p:nvCxnSpPr>
                <p:cNvPr id="90" name="Straight Connector 89">
                  <a:extLst>
                    <a:ext uri="{FF2B5EF4-FFF2-40B4-BE49-F238E27FC236}">
                      <a16:creationId xmlns:a16="http://schemas.microsoft.com/office/drawing/2014/main" id="{10883C67-8472-59ED-207E-5F4BE017900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1" name="Straight Connector 90">
                  <a:extLst>
                    <a:ext uri="{FF2B5EF4-FFF2-40B4-BE49-F238E27FC236}">
                      <a16:creationId xmlns:a16="http://schemas.microsoft.com/office/drawing/2014/main" id="{1F95B879-068C-D2B7-5BB9-C9F5D1F4833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89" name="Group 188">
              <a:extLst>
                <a:ext uri="{FF2B5EF4-FFF2-40B4-BE49-F238E27FC236}">
                  <a16:creationId xmlns:a16="http://schemas.microsoft.com/office/drawing/2014/main" id="{10042500-5E7F-A005-D32B-342C5A7B4A96}"/>
                </a:ext>
              </a:extLst>
            </p:cNvPr>
            <p:cNvGrpSpPr/>
            <p:nvPr/>
          </p:nvGrpSpPr>
          <p:grpSpPr>
            <a:xfrm>
              <a:off x="3713412" y="3304765"/>
              <a:ext cx="1097864" cy="423504"/>
              <a:chOff x="3713412" y="3304765"/>
              <a:chExt cx="1097864" cy="423504"/>
            </a:xfrm>
          </p:grpSpPr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FE572D7D-8008-E25A-ACE4-68C82A5C1283}"/>
                  </a:ext>
                </a:extLst>
              </p:cNvPr>
              <p:cNvGrpSpPr/>
              <p:nvPr/>
            </p:nvGrpSpPr>
            <p:grpSpPr>
              <a:xfrm>
                <a:off x="3713412" y="3305921"/>
                <a:ext cx="95154" cy="91440"/>
                <a:chOff x="2328902" y="3790277"/>
                <a:chExt cx="95154" cy="91440"/>
              </a:xfrm>
            </p:grpSpPr>
            <p:cxnSp>
              <p:nvCxnSpPr>
                <p:cNvPr id="93" name="Straight Connector 92">
                  <a:extLst>
                    <a:ext uri="{FF2B5EF4-FFF2-40B4-BE49-F238E27FC236}">
                      <a16:creationId xmlns:a16="http://schemas.microsoft.com/office/drawing/2014/main" id="{7044407C-7FC3-EC3C-B244-5B7DF10EF18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47E5C8F5-ACBA-B9C6-640B-E6D72B5D68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5" name="Group 94">
                <a:extLst>
                  <a:ext uri="{FF2B5EF4-FFF2-40B4-BE49-F238E27FC236}">
                    <a16:creationId xmlns:a16="http://schemas.microsoft.com/office/drawing/2014/main" id="{B2EE8169-9385-FB1F-6AAF-228998CA6CDD}"/>
                  </a:ext>
                </a:extLst>
              </p:cNvPr>
              <p:cNvGrpSpPr/>
              <p:nvPr/>
            </p:nvGrpSpPr>
            <p:grpSpPr>
              <a:xfrm>
                <a:off x="3765712" y="3307714"/>
                <a:ext cx="95154" cy="91440"/>
                <a:chOff x="2328902" y="3790277"/>
                <a:chExt cx="95154" cy="91440"/>
              </a:xfrm>
            </p:grpSpPr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7BFEA005-D443-5E99-DB17-FD636D9498A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6085B1E8-5D2D-3A3F-8E81-2E78BE89A1E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9412D02C-0CAA-C333-252D-1E5E45BF761C}"/>
                  </a:ext>
                </a:extLst>
              </p:cNvPr>
              <p:cNvGrpSpPr/>
              <p:nvPr/>
            </p:nvGrpSpPr>
            <p:grpSpPr>
              <a:xfrm>
                <a:off x="4033532" y="3304765"/>
                <a:ext cx="95154" cy="91440"/>
                <a:chOff x="2328902" y="3790277"/>
                <a:chExt cx="95154" cy="91440"/>
              </a:xfrm>
            </p:grpSpPr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CE4EE4DE-AE5B-0B6D-36D7-CFA40979FAF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2F9D4471-4268-ADDC-57C0-9847811A712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5E854014-8C7F-D9C5-BCE8-67127957FACB}"/>
                  </a:ext>
                </a:extLst>
              </p:cNvPr>
              <p:cNvGrpSpPr/>
              <p:nvPr/>
            </p:nvGrpSpPr>
            <p:grpSpPr>
              <a:xfrm>
                <a:off x="4049115" y="3304766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94981EFC-A602-17DA-A1D2-CA47425E36A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3" name="Straight Connector 102">
                  <a:extLst>
                    <a:ext uri="{FF2B5EF4-FFF2-40B4-BE49-F238E27FC236}">
                      <a16:creationId xmlns:a16="http://schemas.microsoft.com/office/drawing/2014/main" id="{5850FA80-9507-A289-0F4B-7229F7C0E3D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4" name="Group 103">
                <a:extLst>
                  <a:ext uri="{FF2B5EF4-FFF2-40B4-BE49-F238E27FC236}">
                    <a16:creationId xmlns:a16="http://schemas.microsoft.com/office/drawing/2014/main" id="{703C4818-D5FD-93C6-1628-DB2AD41FD346}"/>
                  </a:ext>
                </a:extLst>
              </p:cNvPr>
              <p:cNvGrpSpPr/>
              <p:nvPr/>
            </p:nvGrpSpPr>
            <p:grpSpPr>
              <a:xfrm>
                <a:off x="4214682" y="3439404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FC093880-A09E-2939-22B5-36377804100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6" name="Straight Connector 105">
                  <a:extLst>
                    <a:ext uri="{FF2B5EF4-FFF2-40B4-BE49-F238E27FC236}">
                      <a16:creationId xmlns:a16="http://schemas.microsoft.com/office/drawing/2014/main" id="{1C0E7EE5-AAAD-03D6-7E8B-968CEB10938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07" name="Group 106">
                <a:extLst>
                  <a:ext uri="{FF2B5EF4-FFF2-40B4-BE49-F238E27FC236}">
                    <a16:creationId xmlns:a16="http://schemas.microsoft.com/office/drawing/2014/main" id="{54B2D697-2EAA-41C0-C4B7-915E8496E623}"/>
                  </a:ext>
                </a:extLst>
              </p:cNvPr>
              <p:cNvGrpSpPr/>
              <p:nvPr/>
            </p:nvGrpSpPr>
            <p:grpSpPr>
              <a:xfrm>
                <a:off x="4716122" y="3636829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08" name="Straight Connector 107">
                  <a:extLst>
                    <a:ext uri="{FF2B5EF4-FFF2-40B4-BE49-F238E27FC236}">
                      <a16:creationId xmlns:a16="http://schemas.microsoft.com/office/drawing/2014/main" id="{79D18B73-2DB7-828C-18C8-FC347AC885D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9" name="Straight Connector 108">
                  <a:extLst>
                    <a:ext uri="{FF2B5EF4-FFF2-40B4-BE49-F238E27FC236}">
                      <a16:creationId xmlns:a16="http://schemas.microsoft.com/office/drawing/2014/main" id="{2362BD02-14FB-CD98-00E7-5EAFA32D6B8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B03505F-3276-469E-3767-54F9B0DA531E}"/>
                </a:ext>
              </a:extLst>
            </p:cNvPr>
            <p:cNvGrpSpPr/>
            <p:nvPr/>
          </p:nvGrpSpPr>
          <p:grpSpPr>
            <a:xfrm>
              <a:off x="6541470" y="3778982"/>
              <a:ext cx="3045459" cy="91440"/>
              <a:chOff x="6541470" y="3778982"/>
              <a:chExt cx="3045459" cy="91440"/>
            </a:xfrm>
          </p:grpSpPr>
          <p:grpSp>
            <p:nvGrpSpPr>
              <p:cNvPr id="110" name="Group 109">
                <a:extLst>
                  <a:ext uri="{FF2B5EF4-FFF2-40B4-BE49-F238E27FC236}">
                    <a16:creationId xmlns:a16="http://schemas.microsoft.com/office/drawing/2014/main" id="{EFAAF31E-7F67-6A46-8AD0-BD93D6080359}"/>
                  </a:ext>
                </a:extLst>
              </p:cNvPr>
              <p:cNvGrpSpPr/>
              <p:nvPr/>
            </p:nvGrpSpPr>
            <p:grpSpPr>
              <a:xfrm>
                <a:off x="6541470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11" name="Straight Connector 110">
                  <a:extLst>
                    <a:ext uri="{FF2B5EF4-FFF2-40B4-BE49-F238E27FC236}">
                      <a16:creationId xmlns:a16="http://schemas.microsoft.com/office/drawing/2014/main" id="{33B70A1D-E30E-F4B6-24F5-4DD6429898E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CB5FBC49-780A-3840-353F-7D68312C7D8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13" name="Group 112">
                <a:extLst>
                  <a:ext uri="{FF2B5EF4-FFF2-40B4-BE49-F238E27FC236}">
                    <a16:creationId xmlns:a16="http://schemas.microsoft.com/office/drawing/2014/main" id="{D2B3AF6B-7FB6-2A0C-AEB5-49A8881C8AA3}"/>
                  </a:ext>
                </a:extLst>
              </p:cNvPr>
              <p:cNvGrpSpPr/>
              <p:nvPr/>
            </p:nvGrpSpPr>
            <p:grpSpPr>
              <a:xfrm>
                <a:off x="7078593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id="{DF8C66E7-A2F8-7880-A9A7-99D28900085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5" name="Straight Connector 114">
                  <a:extLst>
                    <a:ext uri="{FF2B5EF4-FFF2-40B4-BE49-F238E27FC236}">
                      <a16:creationId xmlns:a16="http://schemas.microsoft.com/office/drawing/2014/main" id="{3E811C11-6FFA-671E-2C84-0FDA1E3ADC6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FFACCEBC-582D-5B00-0095-7F339CBC5B62}"/>
                  </a:ext>
                </a:extLst>
              </p:cNvPr>
              <p:cNvGrpSpPr/>
              <p:nvPr/>
            </p:nvGrpSpPr>
            <p:grpSpPr>
              <a:xfrm>
                <a:off x="7269802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17" name="Straight Connector 116">
                  <a:extLst>
                    <a:ext uri="{FF2B5EF4-FFF2-40B4-BE49-F238E27FC236}">
                      <a16:creationId xmlns:a16="http://schemas.microsoft.com/office/drawing/2014/main" id="{9B6CCEE5-9FF8-A2D5-2F04-C11E91986B6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18" name="Straight Connector 117">
                  <a:extLst>
                    <a:ext uri="{FF2B5EF4-FFF2-40B4-BE49-F238E27FC236}">
                      <a16:creationId xmlns:a16="http://schemas.microsoft.com/office/drawing/2014/main" id="{FAB0479D-3ED5-2430-A8D8-736CBB66EEB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19" name="Group 118">
                <a:extLst>
                  <a:ext uri="{FF2B5EF4-FFF2-40B4-BE49-F238E27FC236}">
                    <a16:creationId xmlns:a16="http://schemas.microsoft.com/office/drawing/2014/main" id="{1D3F3E58-8585-3853-356D-026C42FDE848}"/>
                  </a:ext>
                </a:extLst>
              </p:cNvPr>
              <p:cNvGrpSpPr/>
              <p:nvPr/>
            </p:nvGrpSpPr>
            <p:grpSpPr>
              <a:xfrm>
                <a:off x="7747702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45BBFF9F-EC2C-2D79-BEF3-1FF9B5ED578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1" name="Straight Connector 120">
                  <a:extLst>
                    <a:ext uri="{FF2B5EF4-FFF2-40B4-BE49-F238E27FC236}">
                      <a16:creationId xmlns:a16="http://schemas.microsoft.com/office/drawing/2014/main" id="{04A320D6-895F-D1BE-D6C6-C4624BDA96F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22" name="Group 121">
                <a:extLst>
                  <a:ext uri="{FF2B5EF4-FFF2-40B4-BE49-F238E27FC236}">
                    <a16:creationId xmlns:a16="http://schemas.microsoft.com/office/drawing/2014/main" id="{948F8F18-E2F9-CB30-5F70-C511892FCCF5}"/>
                  </a:ext>
                </a:extLst>
              </p:cNvPr>
              <p:cNvGrpSpPr/>
              <p:nvPr/>
            </p:nvGrpSpPr>
            <p:grpSpPr>
              <a:xfrm>
                <a:off x="9491775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23" name="Straight Connector 122">
                  <a:extLst>
                    <a:ext uri="{FF2B5EF4-FFF2-40B4-BE49-F238E27FC236}">
                      <a16:creationId xmlns:a16="http://schemas.microsoft.com/office/drawing/2014/main" id="{3AA41A9B-2D22-D6DA-7883-CD9AC42E3E4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4" name="Straight Connector 123">
                  <a:extLst>
                    <a:ext uri="{FF2B5EF4-FFF2-40B4-BE49-F238E27FC236}">
                      <a16:creationId xmlns:a16="http://schemas.microsoft.com/office/drawing/2014/main" id="{33E563CF-37B4-87FB-A989-EF1091BC5DA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25" name="Group 124">
                <a:extLst>
                  <a:ext uri="{FF2B5EF4-FFF2-40B4-BE49-F238E27FC236}">
                    <a16:creationId xmlns:a16="http://schemas.microsoft.com/office/drawing/2014/main" id="{5B09719E-B9FB-7043-11F8-CED0D75A56FF}"/>
                  </a:ext>
                </a:extLst>
              </p:cNvPr>
              <p:cNvGrpSpPr/>
              <p:nvPr/>
            </p:nvGrpSpPr>
            <p:grpSpPr>
              <a:xfrm>
                <a:off x="8682383" y="3778982"/>
                <a:ext cx="95154" cy="91440"/>
                <a:chOff x="2328902" y="3790277"/>
                <a:chExt cx="95154" cy="91440"/>
              </a:xfrm>
            </p:grpSpPr>
            <p:cxnSp>
              <p:nvCxnSpPr>
                <p:cNvPr id="126" name="Straight Connector 125">
                  <a:extLst>
                    <a:ext uri="{FF2B5EF4-FFF2-40B4-BE49-F238E27FC236}">
                      <a16:creationId xmlns:a16="http://schemas.microsoft.com/office/drawing/2014/main" id="{29804DAB-C1AF-38F9-053C-0DB67BECC78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28902" y="3835997"/>
                  <a:ext cx="95154" cy="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7" name="Straight Connector 126">
                  <a:extLst>
                    <a:ext uri="{FF2B5EF4-FFF2-40B4-BE49-F238E27FC236}">
                      <a16:creationId xmlns:a16="http://schemas.microsoft.com/office/drawing/2014/main" id="{00A718BE-F262-4733-A89A-B0BCAA7DD25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76479" y="3790277"/>
                  <a:ext cx="0" cy="91440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chemeClr val="bg1">
                      <a:lumMod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60C3580F-62FD-5CA7-914C-8746D062B40A}"/>
              </a:ext>
            </a:extLst>
          </p:cNvPr>
          <p:cNvGrpSpPr/>
          <p:nvPr/>
        </p:nvGrpSpPr>
        <p:grpSpPr>
          <a:xfrm>
            <a:off x="3114785" y="2759861"/>
            <a:ext cx="6313500" cy="794727"/>
            <a:chOff x="3114785" y="2759861"/>
            <a:chExt cx="6313500" cy="794727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35776F21-320A-3DCE-4EB1-403838E0A26A}"/>
                </a:ext>
              </a:extLst>
            </p:cNvPr>
            <p:cNvGrpSpPr/>
            <p:nvPr/>
          </p:nvGrpSpPr>
          <p:grpSpPr>
            <a:xfrm>
              <a:off x="3114785" y="2759861"/>
              <a:ext cx="95154" cy="91440"/>
              <a:chOff x="2328902" y="3790277"/>
              <a:chExt cx="95154" cy="91440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D295C4F2-C310-B44D-09A9-F197203DEA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186E3173-7036-35A2-22CB-1EEB4E6F706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E7BD8647-7ED9-33B2-405C-42FDD9F9A40C}"/>
                </a:ext>
              </a:extLst>
            </p:cNvPr>
            <p:cNvGrpSpPr/>
            <p:nvPr/>
          </p:nvGrpSpPr>
          <p:grpSpPr>
            <a:xfrm>
              <a:off x="3386670" y="2940723"/>
              <a:ext cx="95154" cy="91440"/>
              <a:chOff x="2328902" y="3790277"/>
              <a:chExt cx="95154" cy="91440"/>
            </a:xfrm>
          </p:grpSpPr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id="{1AE6BB7F-AE45-5AC4-AD85-A9056316E8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id="{2E40B341-7D87-ED73-FBE1-3BDCC4C6B56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D7FC2CF6-6C54-0D6C-334D-D73487F865F2}"/>
                </a:ext>
              </a:extLst>
            </p:cNvPr>
            <p:cNvGrpSpPr/>
            <p:nvPr/>
          </p:nvGrpSpPr>
          <p:grpSpPr>
            <a:xfrm>
              <a:off x="3403206" y="2940723"/>
              <a:ext cx="95154" cy="91440"/>
              <a:chOff x="2328902" y="3790277"/>
              <a:chExt cx="95154" cy="91440"/>
            </a:xfrm>
          </p:grpSpPr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id="{72433790-6FCD-DD9F-BF48-92C290FA29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3" name="Straight Connector 132">
                <a:extLst>
                  <a:ext uri="{FF2B5EF4-FFF2-40B4-BE49-F238E27FC236}">
                    <a16:creationId xmlns:a16="http://schemas.microsoft.com/office/drawing/2014/main" id="{B7F5B66C-B356-25E6-24D4-CF458F4C25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85F48870-F18F-B9B1-0DB9-1CAFDB45785A}"/>
                </a:ext>
              </a:extLst>
            </p:cNvPr>
            <p:cNvGrpSpPr/>
            <p:nvPr/>
          </p:nvGrpSpPr>
          <p:grpSpPr>
            <a:xfrm>
              <a:off x="3429792" y="2940723"/>
              <a:ext cx="95154" cy="91440"/>
              <a:chOff x="2328902" y="3790277"/>
              <a:chExt cx="95154" cy="91440"/>
            </a:xfrm>
          </p:grpSpPr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B33DA74B-31FE-A8C2-F90B-CC8A69CC0D8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70E8296C-4A37-BB35-F7A9-CF33A112A48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37" name="Group 136">
              <a:extLst>
                <a:ext uri="{FF2B5EF4-FFF2-40B4-BE49-F238E27FC236}">
                  <a16:creationId xmlns:a16="http://schemas.microsoft.com/office/drawing/2014/main" id="{BDC62F62-D15B-203C-77EA-A81C99DD9349}"/>
                </a:ext>
              </a:extLst>
            </p:cNvPr>
            <p:cNvGrpSpPr/>
            <p:nvPr/>
          </p:nvGrpSpPr>
          <p:grpSpPr>
            <a:xfrm>
              <a:off x="3579046" y="2985910"/>
              <a:ext cx="95154" cy="91440"/>
              <a:chOff x="2328902" y="3790277"/>
              <a:chExt cx="95154" cy="91440"/>
            </a:xfrm>
          </p:grpSpPr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042D1A92-2FB3-3066-D7A2-D22B8CE6EFC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718DDABF-0337-9116-7D3E-C77F3043B10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4BD37AD6-F656-71F4-4926-8C4024B8CCB1}"/>
                </a:ext>
              </a:extLst>
            </p:cNvPr>
            <p:cNvGrpSpPr/>
            <p:nvPr/>
          </p:nvGrpSpPr>
          <p:grpSpPr>
            <a:xfrm>
              <a:off x="3764830" y="3035334"/>
              <a:ext cx="95154" cy="91440"/>
              <a:chOff x="2328902" y="3790277"/>
              <a:chExt cx="95154" cy="91440"/>
            </a:xfrm>
          </p:grpSpPr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022199B7-2539-18A6-3602-03DAA185EDD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9A45845B-387D-6C82-03CE-F518FB928FF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3B59C09A-215E-C6C0-E2F6-919709155979}"/>
                </a:ext>
              </a:extLst>
            </p:cNvPr>
            <p:cNvGrpSpPr/>
            <p:nvPr/>
          </p:nvGrpSpPr>
          <p:grpSpPr>
            <a:xfrm>
              <a:off x="4234313" y="3143680"/>
              <a:ext cx="95154" cy="91440"/>
              <a:chOff x="2328902" y="3790277"/>
              <a:chExt cx="95154" cy="91440"/>
            </a:xfrm>
          </p:grpSpPr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id="{35BD623F-3609-165B-3A83-F4DBB6F50C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4F1EE72F-00A1-402F-FCE4-999565EE217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34246D0E-1BC9-B786-4788-A12C0253790A}"/>
                </a:ext>
              </a:extLst>
            </p:cNvPr>
            <p:cNvGrpSpPr/>
            <p:nvPr/>
          </p:nvGrpSpPr>
          <p:grpSpPr>
            <a:xfrm>
              <a:off x="5998404" y="3461314"/>
              <a:ext cx="95154" cy="91440"/>
              <a:chOff x="2328902" y="3790277"/>
              <a:chExt cx="95154" cy="91440"/>
            </a:xfrm>
          </p:grpSpPr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9698DB1E-677A-D4A5-695A-535109A8E32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9361CB9B-64BB-6245-BF34-F74D79EECC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F756CF85-E750-4699-CE79-B4402338DDA1}"/>
                </a:ext>
              </a:extLst>
            </p:cNvPr>
            <p:cNvGrpSpPr/>
            <p:nvPr/>
          </p:nvGrpSpPr>
          <p:grpSpPr>
            <a:xfrm>
              <a:off x="5228998" y="3321117"/>
              <a:ext cx="95154" cy="91440"/>
              <a:chOff x="2328902" y="3790277"/>
              <a:chExt cx="95154" cy="91440"/>
            </a:xfrm>
          </p:grpSpPr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D3E1A4BD-A8C1-29A3-B80B-A1D8B77EE5C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18DE2A1E-13F8-855C-4FB1-1E6918BC103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49355E21-552A-E00E-A82F-AC11D38545B8}"/>
                </a:ext>
              </a:extLst>
            </p:cNvPr>
            <p:cNvGrpSpPr/>
            <p:nvPr/>
          </p:nvGrpSpPr>
          <p:grpSpPr>
            <a:xfrm>
              <a:off x="5439762" y="3382671"/>
              <a:ext cx="95154" cy="91440"/>
              <a:chOff x="2328902" y="3790277"/>
              <a:chExt cx="95154" cy="91440"/>
            </a:xfrm>
          </p:grpSpPr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7C0CB14F-9570-0D27-53CD-6F54E2A26F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289F407F-80E1-9CBE-536C-DD623335FD9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03377515-FAB6-EE84-A2E5-C95C4B1A17FC}"/>
                </a:ext>
              </a:extLst>
            </p:cNvPr>
            <p:cNvGrpSpPr/>
            <p:nvPr/>
          </p:nvGrpSpPr>
          <p:grpSpPr>
            <a:xfrm>
              <a:off x="5252003" y="3321117"/>
              <a:ext cx="95154" cy="91440"/>
              <a:chOff x="2328902" y="3790277"/>
              <a:chExt cx="95154" cy="91440"/>
            </a:xfrm>
          </p:grpSpPr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1CC25B9B-6ED9-0242-621C-945CA73810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A194AC62-7FFB-7DB8-356D-9EA17647DF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5BBF0B9B-1A16-F01F-181E-9E927279E55C}"/>
                </a:ext>
              </a:extLst>
            </p:cNvPr>
            <p:cNvGrpSpPr/>
            <p:nvPr/>
          </p:nvGrpSpPr>
          <p:grpSpPr>
            <a:xfrm>
              <a:off x="5865278" y="3463148"/>
              <a:ext cx="95154" cy="91440"/>
              <a:chOff x="2328902" y="3790277"/>
              <a:chExt cx="95154" cy="91440"/>
            </a:xfrm>
          </p:grpSpPr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6BB7A34B-BF79-CDD0-924D-F1A1784F0F8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2B24D52F-6B8E-DB05-B139-14F59936C9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id="{38715A80-0BA7-0BF8-BF28-06EA65E91BA8}"/>
                </a:ext>
              </a:extLst>
            </p:cNvPr>
            <p:cNvGrpSpPr/>
            <p:nvPr/>
          </p:nvGrpSpPr>
          <p:grpSpPr>
            <a:xfrm>
              <a:off x="6538563" y="3463148"/>
              <a:ext cx="95154" cy="91440"/>
              <a:chOff x="2328902" y="3790277"/>
              <a:chExt cx="95154" cy="91440"/>
            </a:xfrm>
          </p:grpSpPr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00712EC6-8C20-B302-C8AF-F6BB47AD296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AB466606-420A-9081-08B8-A74A48F7862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64" name="Group 163">
              <a:extLst>
                <a:ext uri="{FF2B5EF4-FFF2-40B4-BE49-F238E27FC236}">
                  <a16:creationId xmlns:a16="http://schemas.microsoft.com/office/drawing/2014/main" id="{7B695703-6A92-E5AA-FCB5-13494E19F5A1}"/>
                </a:ext>
              </a:extLst>
            </p:cNvPr>
            <p:cNvGrpSpPr/>
            <p:nvPr/>
          </p:nvGrpSpPr>
          <p:grpSpPr>
            <a:xfrm>
              <a:off x="5687731" y="3382671"/>
              <a:ext cx="95154" cy="91440"/>
              <a:chOff x="2328902" y="3790277"/>
              <a:chExt cx="95154" cy="91440"/>
            </a:xfrm>
          </p:grpSpPr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06AB2B90-DEFD-9C6F-AD2A-459762EB15B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DF6365D2-90B9-DF3D-1D2D-8DC55F1D39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A04F0C6E-0823-1D92-77F2-A46009F152BA}"/>
                </a:ext>
              </a:extLst>
            </p:cNvPr>
            <p:cNvGrpSpPr/>
            <p:nvPr/>
          </p:nvGrpSpPr>
          <p:grpSpPr>
            <a:xfrm>
              <a:off x="6558239" y="3463148"/>
              <a:ext cx="95154" cy="91440"/>
              <a:chOff x="2328902" y="3790277"/>
              <a:chExt cx="95154" cy="91440"/>
            </a:xfrm>
          </p:grpSpPr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6032390D-D0A1-FB57-3532-DAF7BD68EB6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637A8F67-3767-7793-AECC-1A2F517EF6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33E21678-D2B6-84B9-B6B1-0CBF16C04412}"/>
                </a:ext>
              </a:extLst>
            </p:cNvPr>
            <p:cNvGrpSpPr/>
            <p:nvPr/>
          </p:nvGrpSpPr>
          <p:grpSpPr>
            <a:xfrm>
              <a:off x="6598115" y="3463148"/>
              <a:ext cx="95154" cy="91440"/>
              <a:chOff x="2328902" y="3790277"/>
              <a:chExt cx="95154" cy="91440"/>
            </a:xfrm>
          </p:grpSpPr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523C7308-99B9-2D27-7DBB-5013D8C0C7B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B0AD8DA9-0CD0-31C9-7663-69468B1441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DD787FF5-EDB9-24A9-F91A-B98654367396}"/>
                </a:ext>
              </a:extLst>
            </p:cNvPr>
            <p:cNvGrpSpPr/>
            <p:nvPr/>
          </p:nvGrpSpPr>
          <p:grpSpPr>
            <a:xfrm>
              <a:off x="6615695" y="3463148"/>
              <a:ext cx="95154" cy="91440"/>
              <a:chOff x="2328902" y="3790277"/>
              <a:chExt cx="95154" cy="91440"/>
            </a:xfrm>
          </p:grpSpPr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8682366D-92B3-3689-82BC-1069685E41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6D215588-AC1D-3DE6-7713-E4F7A7BC19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76" name="Group 175">
              <a:extLst>
                <a:ext uri="{FF2B5EF4-FFF2-40B4-BE49-F238E27FC236}">
                  <a16:creationId xmlns:a16="http://schemas.microsoft.com/office/drawing/2014/main" id="{63B6309C-6E80-A25C-3585-42844253BD9B}"/>
                </a:ext>
              </a:extLst>
            </p:cNvPr>
            <p:cNvGrpSpPr/>
            <p:nvPr/>
          </p:nvGrpSpPr>
          <p:grpSpPr>
            <a:xfrm>
              <a:off x="7042911" y="3463148"/>
              <a:ext cx="95154" cy="91440"/>
              <a:chOff x="2328902" y="3790277"/>
              <a:chExt cx="95154" cy="91440"/>
            </a:xfrm>
          </p:grpSpPr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78A10562-0C49-96F8-0C79-691F654DEB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F4D21970-6E1B-47A1-D97E-F96336C75AC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A14F5E03-9BB0-76FB-B7F5-B4BA403F6E7D}"/>
                </a:ext>
              </a:extLst>
            </p:cNvPr>
            <p:cNvGrpSpPr/>
            <p:nvPr/>
          </p:nvGrpSpPr>
          <p:grpSpPr>
            <a:xfrm>
              <a:off x="7435556" y="3462409"/>
              <a:ext cx="95154" cy="91440"/>
              <a:chOff x="2328902" y="3790277"/>
              <a:chExt cx="95154" cy="91440"/>
            </a:xfrm>
          </p:grpSpPr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3BDC99FF-588B-0ABE-E520-8FC01F011FB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2F18A018-E351-34E3-F57C-978F1C27E6C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E5C79B1A-1150-D3EB-4AC4-24AA07596D79}"/>
                </a:ext>
              </a:extLst>
            </p:cNvPr>
            <p:cNvGrpSpPr/>
            <p:nvPr/>
          </p:nvGrpSpPr>
          <p:grpSpPr>
            <a:xfrm>
              <a:off x="7464316" y="3462409"/>
              <a:ext cx="95154" cy="91440"/>
              <a:chOff x="2328902" y="3790277"/>
              <a:chExt cx="95154" cy="91440"/>
            </a:xfrm>
          </p:grpSpPr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AC3E3D76-D539-AAEB-37D4-AFD6FD0CDCB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50FF16FB-AF33-C7C1-231B-2D3EEA9D43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id="{56BE39FC-24D1-BF09-7845-E74A7CFE9C4B}"/>
                </a:ext>
              </a:extLst>
            </p:cNvPr>
            <p:cNvGrpSpPr/>
            <p:nvPr/>
          </p:nvGrpSpPr>
          <p:grpSpPr>
            <a:xfrm>
              <a:off x="9333131" y="3462409"/>
              <a:ext cx="95154" cy="91440"/>
              <a:chOff x="2328902" y="3790277"/>
              <a:chExt cx="95154" cy="91440"/>
            </a:xfrm>
          </p:grpSpPr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93320984-3E8E-E14E-297E-DA3925F0318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28902" y="3835997"/>
                <a:ext cx="95154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62E95A80-613B-9395-0992-385539A5C4D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376479" y="3790277"/>
                <a:ext cx="0" cy="91440"/>
              </a:xfrm>
              <a:prstGeom prst="lin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88" name="Freeform 207">
            <a:extLst>
              <a:ext uri="{FF2B5EF4-FFF2-40B4-BE49-F238E27FC236}">
                <a16:creationId xmlns:a16="http://schemas.microsoft.com/office/drawing/2014/main" id="{6C512E48-A0E0-8422-4C8E-76CF201F8880}"/>
              </a:ext>
            </a:extLst>
          </p:cNvPr>
          <p:cNvSpPr/>
          <p:nvPr/>
        </p:nvSpPr>
        <p:spPr bwMode="auto">
          <a:xfrm>
            <a:off x="2375276" y="2183610"/>
            <a:ext cx="7082542" cy="1325609"/>
          </a:xfrm>
          <a:custGeom>
            <a:avLst/>
            <a:gdLst>
              <a:gd name="connsiteX0" fmla="*/ 0 w 7082542"/>
              <a:gd name="connsiteY0" fmla="*/ 0 h 1325609"/>
              <a:gd name="connsiteX1" fmla="*/ 43285 w 7082542"/>
              <a:gd name="connsiteY1" fmla="*/ 0 h 1325609"/>
              <a:gd name="connsiteX2" fmla="*/ 43285 w 7082542"/>
              <a:gd name="connsiteY2" fmla="*/ 59517 h 1325609"/>
              <a:gd name="connsiteX3" fmla="*/ 216426 w 7082542"/>
              <a:gd name="connsiteY3" fmla="*/ 59517 h 1325609"/>
              <a:gd name="connsiteX4" fmla="*/ 216426 w 7082542"/>
              <a:gd name="connsiteY4" fmla="*/ 238068 h 1325609"/>
              <a:gd name="connsiteX5" fmla="*/ 335460 w 7082542"/>
              <a:gd name="connsiteY5" fmla="*/ 238068 h 1325609"/>
              <a:gd name="connsiteX6" fmla="*/ 335460 w 7082542"/>
              <a:gd name="connsiteY6" fmla="*/ 319228 h 1325609"/>
              <a:gd name="connsiteX7" fmla="*/ 389567 w 7082542"/>
              <a:gd name="connsiteY7" fmla="*/ 319228 h 1325609"/>
              <a:gd name="connsiteX8" fmla="*/ 389567 w 7082542"/>
              <a:gd name="connsiteY8" fmla="*/ 367924 h 1325609"/>
              <a:gd name="connsiteX9" fmla="*/ 481548 w 7082542"/>
              <a:gd name="connsiteY9" fmla="*/ 367924 h 1325609"/>
              <a:gd name="connsiteX10" fmla="*/ 481548 w 7082542"/>
              <a:gd name="connsiteY10" fmla="*/ 443673 h 1325609"/>
              <a:gd name="connsiteX11" fmla="*/ 605993 w 7082542"/>
              <a:gd name="connsiteY11" fmla="*/ 443673 h 1325609"/>
              <a:gd name="connsiteX12" fmla="*/ 605993 w 7082542"/>
              <a:gd name="connsiteY12" fmla="*/ 492369 h 1325609"/>
              <a:gd name="connsiteX13" fmla="*/ 649278 w 7082542"/>
              <a:gd name="connsiteY13" fmla="*/ 492369 h 1325609"/>
              <a:gd name="connsiteX14" fmla="*/ 649278 w 7082542"/>
              <a:gd name="connsiteY14" fmla="*/ 573529 h 1325609"/>
              <a:gd name="connsiteX15" fmla="*/ 795365 w 7082542"/>
              <a:gd name="connsiteY15" fmla="*/ 573529 h 1325609"/>
              <a:gd name="connsiteX16" fmla="*/ 795365 w 7082542"/>
              <a:gd name="connsiteY16" fmla="*/ 627635 h 1325609"/>
              <a:gd name="connsiteX17" fmla="*/ 854883 w 7082542"/>
              <a:gd name="connsiteY17" fmla="*/ 627635 h 1325609"/>
              <a:gd name="connsiteX18" fmla="*/ 854883 w 7082542"/>
              <a:gd name="connsiteY18" fmla="*/ 627635 h 1325609"/>
              <a:gd name="connsiteX19" fmla="*/ 854883 w 7082542"/>
              <a:gd name="connsiteY19" fmla="*/ 676331 h 1325609"/>
              <a:gd name="connsiteX20" fmla="*/ 979328 w 7082542"/>
              <a:gd name="connsiteY20" fmla="*/ 676331 h 1325609"/>
              <a:gd name="connsiteX21" fmla="*/ 979328 w 7082542"/>
              <a:gd name="connsiteY21" fmla="*/ 762901 h 1325609"/>
              <a:gd name="connsiteX22" fmla="*/ 1028023 w 7082542"/>
              <a:gd name="connsiteY22" fmla="*/ 762901 h 1325609"/>
              <a:gd name="connsiteX23" fmla="*/ 1028023 w 7082542"/>
              <a:gd name="connsiteY23" fmla="*/ 762901 h 1325609"/>
              <a:gd name="connsiteX24" fmla="*/ 1028023 w 7082542"/>
              <a:gd name="connsiteY24" fmla="*/ 811597 h 1325609"/>
              <a:gd name="connsiteX25" fmla="*/ 1174111 w 7082542"/>
              <a:gd name="connsiteY25" fmla="*/ 811597 h 1325609"/>
              <a:gd name="connsiteX26" fmla="*/ 1174111 w 7082542"/>
              <a:gd name="connsiteY26" fmla="*/ 854882 h 1325609"/>
              <a:gd name="connsiteX27" fmla="*/ 1336431 w 7082542"/>
              <a:gd name="connsiteY27" fmla="*/ 854882 h 1325609"/>
              <a:gd name="connsiteX28" fmla="*/ 1336431 w 7082542"/>
              <a:gd name="connsiteY28" fmla="*/ 903578 h 1325609"/>
              <a:gd name="connsiteX29" fmla="*/ 1493339 w 7082542"/>
              <a:gd name="connsiteY29" fmla="*/ 903578 h 1325609"/>
              <a:gd name="connsiteX30" fmla="*/ 1493339 w 7082542"/>
              <a:gd name="connsiteY30" fmla="*/ 952274 h 1325609"/>
              <a:gd name="connsiteX31" fmla="*/ 1845032 w 7082542"/>
              <a:gd name="connsiteY31" fmla="*/ 952274 h 1325609"/>
              <a:gd name="connsiteX32" fmla="*/ 1845032 w 7082542"/>
              <a:gd name="connsiteY32" fmla="*/ 1011791 h 1325609"/>
              <a:gd name="connsiteX33" fmla="*/ 2272473 w 7082542"/>
              <a:gd name="connsiteY33" fmla="*/ 1011791 h 1325609"/>
              <a:gd name="connsiteX34" fmla="*/ 2272473 w 7082542"/>
              <a:gd name="connsiteY34" fmla="*/ 1065898 h 1325609"/>
              <a:gd name="connsiteX35" fmla="*/ 2369865 w 7082542"/>
              <a:gd name="connsiteY35" fmla="*/ 1065898 h 1325609"/>
              <a:gd name="connsiteX36" fmla="*/ 2369865 w 7082542"/>
              <a:gd name="connsiteY36" fmla="*/ 1120004 h 1325609"/>
              <a:gd name="connsiteX37" fmla="*/ 2683683 w 7082542"/>
              <a:gd name="connsiteY37" fmla="*/ 1120004 h 1325609"/>
              <a:gd name="connsiteX38" fmla="*/ 2683683 w 7082542"/>
              <a:gd name="connsiteY38" fmla="*/ 1184932 h 1325609"/>
              <a:gd name="connsiteX39" fmla="*/ 2954215 w 7082542"/>
              <a:gd name="connsiteY39" fmla="*/ 1184932 h 1325609"/>
              <a:gd name="connsiteX40" fmla="*/ 2954215 w 7082542"/>
              <a:gd name="connsiteY40" fmla="*/ 1244449 h 1325609"/>
              <a:gd name="connsiteX41" fmla="*/ 3414120 w 7082542"/>
              <a:gd name="connsiteY41" fmla="*/ 1244449 h 1325609"/>
              <a:gd name="connsiteX42" fmla="*/ 3414120 w 7082542"/>
              <a:gd name="connsiteY42" fmla="*/ 1325609 h 1325609"/>
              <a:gd name="connsiteX43" fmla="*/ 7082542 w 7082542"/>
              <a:gd name="connsiteY43" fmla="*/ 1325609 h 1325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7082542" h="1325609">
                <a:moveTo>
                  <a:pt x="0" y="0"/>
                </a:moveTo>
                <a:lnTo>
                  <a:pt x="43285" y="0"/>
                </a:lnTo>
                <a:lnTo>
                  <a:pt x="43285" y="59517"/>
                </a:lnTo>
                <a:lnTo>
                  <a:pt x="216426" y="59517"/>
                </a:lnTo>
                <a:lnTo>
                  <a:pt x="216426" y="238068"/>
                </a:lnTo>
                <a:lnTo>
                  <a:pt x="335460" y="238068"/>
                </a:lnTo>
                <a:lnTo>
                  <a:pt x="335460" y="319228"/>
                </a:lnTo>
                <a:lnTo>
                  <a:pt x="389567" y="319228"/>
                </a:lnTo>
                <a:lnTo>
                  <a:pt x="389567" y="367924"/>
                </a:lnTo>
                <a:lnTo>
                  <a:pt x="481548" y="367924"/>
                </a:lnTo>
                <a:lnTo>
                  <a:pt x="481548" y="443673"/>
                </a:lnTo>
                <a:lnTo>
                  <a:pt x="605993" y="443673"/>
                </a:lnTo>
                <a:lnTo>
                  <a:pt x="605993" y="492369"/>
                </a:lnTo>
                <a:lnTo>
                  <a:pt x="649278" y="492369"/>
                </a:lnTo>
                <a:lnTo>
                  <a:pt x="649278" y="573529"/>
                </a:lnTo>
                <a:lnTo>
                  <a:pt x="795365" y="573529"/>
                </a:lnTo>
                <a:lnTo>
                  <a:pt x="795365" y="627635"/>
                </a:lnTo>
                <a:lnTo>
                  <a:pt x="854883" y="627635"/>
                </a:lnTo>
                <a:lnTo>
                  <a:pt x="854883" y="627635"/>
                </a:lnTo>
                <a:lnTo>
                  <a:pt x="854883" y="676331"/>
                </a:lnTo>
                <a:lnTo>
                  <a:pt x="979328" y="676331"/>
                </a:lnTo>
                <a:lnTo>
                  <a:pt x="979328" y="762901"/>
                </a:lnTo>
                <a:lnTo>
                  <a:pt x="1028023" y="762901"/>
                </a:lnTo>
                <a:lnTo>
                  <a:pt x="1028023" y="762901"/>
                </a:lnTo>
                <a:lnTo>
                  <a:pt x="1028023" y="811597"/>
                </a:lnTo>
                <a:lnTo>
                  <a:pt x="1174111" y="811597"/>
                </a:lnTo>
                <a:lnTo>
                  <a:pt x="1174111" y="854882"/>
                </a:lnTo>
                <a:lnTo>
                  <a:pt x="1336431" y="854882"/>
                </a:lnTo>
                <a:lnTo>
                  <a:pt x="1336431" y="903578"/>
                </a:lnTo>
                <a:lnTo>
                  <a:pt x="1493339" y="903578"/>
                </a:lnTo>
                <a:lnTo>
                  <a:pt x="1493339" y="952274"/>
                </a:lnTo>
                <a:lnTo>
                  <a:pt x="1845032" y="952274"/>
                </a:lnTo>
                <a:lnTo>
                  <a:pt x="1845032" y="1011791"/>
                </a:lnTo>
                <a:lnTo>
                  <a:pt x="2272473" y="1011791"/>
                </a:lnTo>
                <a:lnTo>
                  <a:pt x="2272473" y="1065898"/>
                </a:lnTo>
                <a:lnTo>
                  <a:pt x="2369865" y="1065898"/>
                </a:lnTo>
                <a:lnTo>
                  <a:pt x="2369865" y="1120004"/>
                </a:lnTo>
                <a:lnTo>
                  <a:pt x="2683683" y="1120004"/>
                </a:lnTo>
                <a:lnTo>
                  <a:pt x="2683683" y="1184932"/>
                </a:lnTo>
                <a:lnTo>
                  <a:pt x="2954215" y="1184932"/>
                </a:lnTo>
                <a:lnTo>
                  <a:pt x="2954215" y="1244449"/>
                </a:lnTo>
                <a:lnTo>
                  <a:pt x="3414120" y="1244449"/>
                </a:lnTo>
                <a:lnTo>
                  <a:pt x="3414120" y="1325609"/>
                </a:lnTo>
                <a:lnTo>
                  <a:pt x="7082542" y="1325609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38B89BF-340B-C180-5A65-1E83B6362F24}"/>
              </a:ext>
            </a:extLst>
          </p:cNvPr>
          <p:cNvGrpSpPr/>
          <p:nvPr/>
        </p:nvGrpSpPr>
        <p:grpSpPr>
          <a:xfrm>
            <a:off x="2354580" y="2187848"/>
            <a:ext cx="7212330" cy="1638300"/>
            <a:chOff x="2354580" y="2187848"/>
            <a:chExt cx="7212330" cy="1638300"/>
          </a:xfrm>
        </p:grpSpPr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9723E68D-8773-26B0-E2A7-01FB4334ACAD}"/>
                </a:ext>
              </a:extLst>
            </p:cNvPr>
            <p:cNvSpPr/>
            <p:nvPr/>
          </p:nvSpPr>
          <p:spPr bwMode="auto">
            <a:xfrm>
              <a:off x="2354580" y="2187848"/>
              <a:ext cx="323850" cy="217170"/>
            </a:xfrm>
            <a:custGeom>
              <a:avLst/>
              <a:gdLst>
                <a:gd name="connsiteX0" fmla="*/ 0 w 323850"/>
                <a:gd name="connsiteY0" fmla="*/ 0 h 217170"/>
                <a:gd name="connsiteX1" fmla="*/ 102870 w 323850"/>
                <a:gd name="connsiteY1" fmla="*/ 0 h 217170"/>
                <a:gd name="connsiteX2" fmla="*/ 102870 w 323850"/>
                <a:gd name="connsiteY2" fmla="*/ 41910 h 217170"/>
                <a:gd name="connsiteX3" fmla="*/ 186690 w 323850"/>
                <a:gd name="connsiteY3" fmla="*/ 41910 h 217170"/>
                <a:gd name="connsiteX4" fmla="*/ 186690 w 323850"/>
                <a:gd name="connsiteY4" fmla="*/ 91440 h 217170"/>
                <a:gd name="connsiteX5" fmla="*/ 232410 w 323850"/>
                <a:gd name="connsiteY5" fmla="*/ 91440 h 217170"/>
                <a:gd name="connsiteX6" fmla="*/ 232410 w 323850"/>
                <a:gd name="connsiteY6" fmla="*/ 140970 h 217170"/>
                <a:gd name="connsiteX7" fmla="*/ 278130 w 323850"/>
                <a:gd name="connsiteY7" fmla="*/ 140970 h 217170"/>
                <a:gd name="connsiteX8" fmla="*/ 278130 w 323850"/>
                <a:gd name="connsiteY8" fmla="*/ 175260 h 217170"/>
                <a:gd name="connsiteX9" fmla="*/ 308610 w 323850"/>
                <a:gd name="connsiteY9" fmla="*/ 175260 h 217170"/>
                <a:gd name="connsiteX10" fmla="*/ 308610 w 323850"/>
                <a:gd name="connsiteY10" fmla="*/ 217170 h 217170"/>
                <a:gd name="connsiteX11" fmla="*/ 323850 w 323850"/>
                <a:gd name="connsiteY11" fmla="*/ 217170 h 2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850" h="217170">
                  <a:moveTo>
                    <a:pt x="0" y="0"/>
                  </a:moveTo>
                  <a:lnTo>
                    <a:pt x="102870" y="0"/>
                  </a:lnTo>
                  <a:lnTo>
                    <a:pt x="102870" y="41910"/>
                  </a:lnTo>
                  <a:lnTo>
                    <a:pt x="186690" y="41910"/>
                  </a:lnTo>
                  <a:lnTo>
                    <a:pt x="186690" y="91440"/>
                  </a:lnTo>
                  <a:lnTo>
                    <a:pt x="232410" y="91440"/>
                  </a:lnTo>
                  <a:lnTo>
                    <a:pt x="232410" y="140970"/>
                  </a:lnTo>
                  <a:lnTo>
                    <a:pt x="278130" y="140970"/>
                  </a:lnTo>
                  <a:lnTo>
                    <a:pt x="278130" y="175260"/>
                  </a:lnTo>
                  <a:lnTo>
                    <a:pt x="308610" y="175260"/>
                  </a:lnTo>
                  <a:lnTo>
                    <a:pt x="308610" y="217170"/>
                  </a:lnTo>
                  <a:lnTo>
                    <a:pt x="323850" y="217170"/>
                  </a:ln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>
                <a:latin typeface="+mn-lt"/>
              </a:endParaRPr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30483ABE-235C-CA31-1A34-7054940F431B}"/>
                </a:ext>
              </a:extLst>
            </p:cNvPr>
            <p:cNvSpPr/>
            <p:nvPr/>
          </p:nvSpPr>
          <p:spPr bwMode="auto">
            <a:xfrm>
              <a:off x="2659380" y="2389778"/>
              <a:ext cx="6907530" cy="1436370"/>
            </a:xfrm>
            <a:custGeom>
              <a:avLst/>
              <a:gdLst>
                <a:gd name="connsiteX0" fmla="*/ 0 w 5574030"/>
                <a:gd name="connsiteY0" fmla="*/ 0 h 1432560"/>
                <a:gd name="connsiteX1" fmla="*/ 0 w 5574030"/>
                <a:gd name="connsiteY1" fmla="*/ 64770 h 1432560"/>
                <a:gd name="connsiteX2" fmla="*/ 30480 w 5574030"/>
                <a:gd name="connsiteY2" fmla="*/ 64770 h 1432560"/>
                <a:gd name="connsiteX3" fmla="*/ 30480 w 5574030"/>
                <a:gd name="connsiteY3" fmla="*/ 240030 h 1432560"/>
                <a:gd name="connsiteX4" fmla="*/ 38100 w 5574030"/>
                <a:gd name="connsiteY4" fmla="*/ 240030 h 1432560"/>
                <a:gd name="connsiteX5" fmla="*/ 38100 w 5574030"/>
                <a:gd name="connsiteY5" fmla="*/ 281940 h 1432560"/>
                <a:gd name="connsiteX6" fmla="*/ 60960 w 5574030"/>
                <a:gd name="connsiteY6" fmla="*/ 281940 h 1432560"/>
                <a:gd name="connsiteX7" fmla="*/ 60960 w 5574030"/>
                <a:gd name="connsiteY7" fmla="*/ 381000 h 1432560"/>
                <a:gd name="connsiteX8" fmla="*/ 99060 w 5574030"/>
                <a:gd name="connsiteY8" fmla="*/ 381000 h 1432560"/>
                <a:gd name="connsiteX9" fmla="*/ 99060 w 5574030"/>
                <a:gd name="connsiteY9" fmla="*/ 422910 h 1432560"/>
                <a:gd name="connsiteX10" fmla="*/ 133350 w 5574030"/>
                <a:gd name="connsiteY10" fmla="*/ 422910 h 1432560"/>
                <a:gd name="connsiteX11" fmla="*/ 133350 w 5574030"/>
                <a:gd name="connsiteY11" fmla="*/ 472440 h 1432560"/>
                <a:gd name="connsiteX12" fmla="*/ 140970 w 5574030"/>
                <a:gd name="connsiteY12" fmla="*/ 480060 h 1432560"/>
                <a:gd name="connsiteX13" fmla="*/ 140970 w 5574030"/>
                <a:gd name="connsiteY13" fmla="*/ 525780 h 1432560"/>
                <a:gd name="connsiteX14" fmla="*/ 354330 w 5574030"/>
                <a:gd name="connsiteY14" fmla="*/ 525780 h 1432560"/>
                <a:gd name="connsiteX15" fmla="*/ 354330 w 5574030"/>
                <a:gd name="connsiteY15" fmla="*/ 575310 h 1432560"/>
                <a:gd name="connsiteX16" fmla="*/ 552450 w 5574030"/>
                <a:gd name="connsiteY16" fmla="*/ 575310 h 1432560"/>
                <a:gd name="connsiteX17" fmla="*/ 552450 w 5574030"/>
                <a:gd name="connsiteY17" fmla="*/ 609600 h 1432560"/>
                <a:gd name="connsiteX18" fmla="*/ 689610 w 5574030"/>
                <a:gd name="connsiteY18" fmla="*/ 609600 h 1432560"/>
                <a:gd name="connsiteX19" fmla="*/ 689610 w 5574030"/>
                <a:gd name="connsiteY19" fmla="*/ 666750 h 1432560"/>
                <a:gd name="connsiteX20" fmla="*/ 754380 w 5574030"/>
                <a:gd name="connsiteY20" fmla="*/ 666750 h 1432560"/>
                <a:gd name="connsiteX21" fmla="*/ 754380 w 5574030"/>
                <a:gd name="connsiteY21" fmla="*/ 723900 h 1432560"/>
                <a:gd name="connsiteX22" fmla="*/ 796290 w 5574030"/>
                <a:gd name="connsiteY22" fmla="*/ 723900 h 1432560"/>
                <a:gd name="connsiteX23" fmla="*/ 796290 w 5574030"/>
                <a:gd name="connsiteY23" fmla="*/ 758190 h 1432560"/>
                <a:gd name="connsiteX24" fmla="*/ 1013460 w 5574030"/>
                <a:gd name="connsiteY24" fmla="*/ 758190 h 1432560"/>
                <a:gd name="connsiteX25" fmla="*/ 1013460 w 5574030"/>
                <a:gd name="connsiteY25" fmla="*/ 864870 h 1432560"/>
                <a:gd name="connsiteX26" fmla="*/ 1059180 w 5574030"/>
                <a:gd name="connsiteY26" fmla="*/ 864870 h 1432560"/>
                <a:gd name="connsiteX27" fmla="*/ 1059180 w 5574030"/>
                <a:gd name="connsiteY27" fmla="*/ 899160 h 1432560"/>
                <a:gd name="connsiteX28" fmla="*/ 1093470 w 5574030"/>
                <a:gd name="connsiteY28" fmla="*/ 899160 h 1432560"/>
                <a:gd name="connsiteX29" fmla="*/ 1093470 w 5574030"/>
                <a:gd name="connsiteY29" fmla="*/ 963930 h 1432560"/>
                <a:gd name="connsiteX30" fmla="*/ 1573530 w 5574030"/>
                <a:gd name="connsiteY30" fmla="*/ 963930 h 1432560"/>
                <a:gd name="connsiteX31" fmla="*/ 1573530 w 5574030"/>
                <a:gd name="connsiteY31" fmla="*/ 1089660 h 1432560"/>
                <a:gd name="connsiteX32" fmla="*/ 2045970 w 5574030"/>
                <a:gd name="connsiteY32" fmla="*/ 1089660 h 1432560"/>
                <a:gd name="connsiteX33" fmla="*/ 2045970 w 5574030"/>
                <a:gd name="connsiteY33" fmla="*/ 1162050 h 1432560"/>
                <a:gd name="connsiteX34" fmla="*/ 2065020 w 5574030"/>
                <a:gd name="connsiteY34" fmla="*/ 1162050 h 1432560"/>
                <a:gd name="connsiteX35" fmla="*/ 2065020 w 5574030"/>
                <a:gd name="connsiteY35" fmla="*/ 1230630 h 1432560"/>
                <a:gd name="connsiteX36" fmla="*/ 2065020 w 5574030"/>
                <a:gd name="connsiteY36" fmla="*/ 1230630 h 1432560"/>
                <a:gd name="connsiteX37" fmla="*/ 2095500 w 5574030"/>
                <a:gd name="connsiteY37" fmla="*/ 1230630 h 1432560"/>
                <a:gd name="connsiteX38" fmla="*/ 2095500 w 5574030"/>
                <a:gd name="connsiteY38" fmla="*/ 1283970 h 1432560"/>
                <a:gd name="connsiteX39" fmla="*/ 2590800 w 5574030"/>
                <a:gd name="connsiteY39" fmla="*/ 1283970 h 1432560"/>
                <a:gd name="connsiteX40" fmla="*/ 2590800 w 5574030"/>
                <a:gd name="connsiteY40" fmla="*/ 1367790 h 1432560"/>
                <a:gd name="connsiteX41" fmla="*/ 3345180 w 5574030"/>
                <a:gd name="connsiteY41" fmla="*/ 1367790 h 1432560"/>
                <a:gd name="connsiteX42" fmla="*/ 3345180 w 5574030"/>
                <a:gd name="connsiteY42" fmla="*/ 1432560 h 1432560"/>
                <a:gd name="connsiteX43" fmla="*/ 5574030 w 5574030"/>
                <a:gd name="connsiteY43" fmla="*/ 1432560 h 1432560"/>
                <a:gd name="connsiteX0" fmla="*/ 0 w 6907530"/>
                <a:gd name="connsiteY0" fmla="*/ 0 h 1436370"/>
                <a:gd name="connsiteX1" fmla="*/ 0 w 6907530"/>
                <a:gd name="connsiteY1" fmla="*/ 64770 h 1436370"/>
                <a:gd name="connsiteX2" fmla="*/ 30480 w 6907530"/>
                <a:gd name="connsiteY2" fmla="*/ 64770 h 1436370"/>
                <a:gd name="connsiteX3" fmla="*/ 30480 w 6907530"/>
                <a:gd name="connsiteY3" fmla="*/ 240030 h 1436370"/>
                <a:gd name="connsiteX4" fmla="*/ 38100 w 6907530"/>
                <a:gd name="connsiteY4" fmla="*/ 240030 h 1436370"/>
                <a:gd name="connsiteX5" fmla="*/ 38100 w 6907530"/>
                <a:gd name="connsiteY5" fmla="*/ 281940 h 1436370"/>
                <a:gd name="connsiteX6" fmla="*/ 60960 w 6907530"/>
                <a:gd name="connsiteY6" fmla="*/ 281940 h 1436370"/>
                <a:gd name="connsiteX7" fmla="*/ 60960 w 6907530"/>
                <a:gd name="connsiteY7" fmla="*/ 381000 h 1436370"/>
                <a:gd name="connsiteX8" fmla="*/ 99060 w 6907530"/>
                <a:gd name="connsiteY8" fmla="*/ 381000 h 1436370"/>
                <a:gd name="connsiteX9" fmla="*/ 99060 w 6907530"/>
                <a:gd name="connsiteY9" fmla="*/ 422910 h 1436370"/>
                <a:gd name="connsiteX10" fmla="*/ 133350 w 6907530"/>
                <a:gd name="connsiteY10" fmla="*/ 422910 h 1436370"/>
                <a:gd name="connsiteX11" fmla="*/ 133350 w 6907530"/>
                <a:gd name="connsiteY11" fmla="*/ 472440 h 1436370"/>
                <a:gd name="connsiteX12" fmla="*/ 140970 w 6907530"/>
                <a:gd name="connsiteY12" fmla="*/ 480060 h 1436370"/>
                <a:gd name="connsiteX13" fmla="*/ 140970 w 6907530"/>
                <a:gd name="connsiteY13" fmla="*/ 525780 h 1436370"/>
                <a:gd name="connsiteX14" fmla="*/ 354330 w 6907530"/>
                <a:gd name="connsiteY14" fmla="*/ 525780 h 1436370"/>
                <a:gd name="connsiteX15" fmla="*/ 354330 w 6907530"/>
                <a:gd name="connsiteY15" fmla="*/ 575310 h 1436370"/>
                <a:gd name="connsiteX16" fmla="*/ 552450 w 6907530"/>
                <a:gd name="connsiteY16" fmla="*/ 575310 h 1436370"/>
                <a:gd name="connsiteX17" fmla="*/ 552450 w 6907530"/>
                <a:gd name="connsiteY17" fmla="*/ 609600 h 1436370"/>
                <a:gd name="connsiteX18" fmla="*/ 689610 w 6907530"/>
                <a:gd name="connsiteY18" fmla="*/ 609600 h 1436370"/>
                <a:gd name="connsiteX19" fmla="*/ 689610 w 6907530"/>
                <a:gd name="connsiteY19" fmla="*/ 666750 h 1436370"/>
                <a:gd name="connsiteX20" fmla="*/ 754380 w 6907530"/>
                <a:gd name="connsiteY20" fmla="*/ 666750 h 1436370"/>
                <a:gd name="connsiteX21" fmla="*/ 754380 w 6907530"/>
                <a:gd name="connsiteY21" fmla="*/ 723900 h 1436370"/>
                <a:gd name="connsiteX22" fmla="*/ 796290 w 6907530"/>
                <a:gd name="connsiteY22" fmla="*/ 723900 h 1436370"/>
                <a:gd name="connsiteX23" fmla="*/ 796290 w 6907530"/>
                <a:gd name="connsiteY23" fmla="*/ 758190 h 1436370"/>
                <a:gd name="connsiteX24" fmla="*/ 1013460 w 6907530"/>
                <a:gd name="connsiteY24" fmla="*/ 758190 h 1436370"/>
                <a:gd name="connsiteX25" fmla="*/ 1013460 w 6907530"/>
                <a:gd name="connsiteY25" fmla="*/ 864870 h 1436370"/>
                <a:gd name="connsiteX26" fmla="*/ 1059180 w 6907530"/>
                <a:gd name="connsiteY26" fmla="*/ 864870 h 1436370"/>
                <a:gd name="connsiteX27" fmla="*/ 1059180 w 6907530"/>
                <a:gd name="connsiteY27" fmla="*/ 899160 h 1436370"/>
                <a:gd name="connsiteX28" fmla="*/ 1093470 w 6907530"/>
                <a:gd name="connsiteY28" fmla="*/ 899160 h 1436370"/>
                <a:gd name="connsiteX29" fmla="*/ 1093470 w 6907530"/>
                <a:gd name="connsiteY29" fmla="*/ 963930 h 1436370"/>
                <a:gd name="connsiteX30" fmla="*/ 1573530 w 6907530"/>
                <a:gd name="connsiteY30" fmla="*/ 963930 h 1436370"/>
                <a:gd name="connsiteX31" fmla="*/ 1573530 w 6907530"/>
                <a:gd name="connsiteY31" fmla="*/ 1089660 h 1436370"/>
                <a:gd name="connsiteX32" fmla="*/ 2045970 w 6907530"/>
                <a:gd name="connsiteY32" fmla="*/ 1089660 h 1436370"/>
                <a:gd name="connsiteX33" fmla="*/ 2045970 w 6907530"/>
                <a:gd name="connsiteY33" fmla="*/ 1162050 h 1436370"/>
                <a:gd name="connsiteX34" fmla="*/ 2065020 w 6907530"/>
                <a:gd name="connsiteY34" fmla="*/ 1162050 h 1436370"/>
                <a:gd name="connsiteX35" fmla="*/ 2065020 w 6907530"/>
                <a:gd name="connsiteY35" fmla="*/ 1230630 h 1436370"/>
                <a:gd name="connsiteX36" fmla="*/ 2065020 w 6907530"/>
                <a:gd name="connsiteY36" fmla="*/ 1230630 h 1436370"/>
                <a:gd name="connsiteX37" fmla="*/ 2095500 w 6907530"/>
                <a:gd name="connsiteY37" fmla="*/ 1230630 h 1436370"/>
                <a:gd name="connsiteX38" fmla="*/ 2095500 w 6907530"/>
                <a:gd name="connsiteY38" fmla="*/ 1283970 h 1436370"/>
                <a:gd name="connsiteX39" fmla="*/ 2590800 w 6907530"/>
                <a:gd name="connsiteY39" fmla="*/ 1283970 h 1436370"/>
                <a:gd name="connsiteX40" fmla="*/ 2590800 w 6907530"/>
                <a:gd name="connsiteY40" fmla="*/ 1367790 h 1436370"/>
                <a:gd name="connsiteX41" fmla="*/ 3345180 w 6907530"/>
                <a:gd name="connsiteY41" fmla="*/ 1367790 h 1436370"/>
                <a:gd name="connsiteX42" fmla="*/ 3345180 w 6907530"/>
                <a:gd name="connsiteY42" fmla="*/ 1432560 h 1436370"/>
                <a:gd name="connsiteX43" fmla="*/ 6907530 w 6907530"/>
                <a:gd name="connsiteY43" fmla="*/ 1436370 h 1436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6907530" h="1436370">
                  <a:moveTo>
                    <a:pt x="0" y="0"/>
                  </a:moveTo>
                  <a:lnTo>
                    <a:pt x="0" y="64770"/>
                  </a:lnTo>
                  <a:lnTo>
                    <a:pt x="30480" y="64770"/>
                  </a:lnTo>
                  <a:lnTo>
                    <a:pt x="30480" y="240030"/>
                  </a:lnTo>
                  <a:lnTo>
                    <a:pt x="38100" y="240030"/>
                  </a:lnTo>
                  <a:lnTo>
                    <a:pt x="38100" y="281940"/>
                  </a:lnTo>
                  <a:lnTo>
                    <a:pt x="60960" y="281940"/>
                  </a:lnTo>
                  <a:lnTo>
                    <a:pt x="60960" y="381000"/>
                  </a:lnTo>
                  <a:lnTo>
                    <a:pt x="99060" y="381000"/>
                  </a:lnTo>
                  <a:lnTo>
                    <a:pt x="99060" y="422910"/>
                  </a:lnTo>
                  <a:lnTo>
                    <a:pt x="133350" y="422910"/>
                  </a:lnTo>
                  <a:lnTo>
                    <a:pt x="133350" y="472440"/>
                  </a:lnTo>
                  <a:lnTo>
                    <a:pt x="140970" y="480060"/>
                  </a:lnTo>
                  <a:lnTo>
                    <a:pt x="140970" y="525780"/>
                  </a:lnTo>
                  <a:lnTo>
                    <a:pt x="354330" y="525780"/>
                  </a:lnTo>
                  <a:lnTo>
                    <a:pt x="354330" y="575310"/>
                  </a:lnTo>
                  <a:lnTo>
                    <a:pt x="552450" y="575310"/>
                  </a:lnTo>
                  <a:lnTo>
                    <a:pt x="552450" y="609600"/>
                  </a:lnTo>
                  <a:lnTo>
                    <a:pt x="689610" y="609600"/>
                  </a:lnTo>
                  <a:lnTo>
                    <a:pt x="689610" y="666750"/>
                  </a:lnTo>
                  <a:lnTo>
                    <a:pt x="754380" y="666750"/>
                  </a:lnTo>
                  <a:lnTo>
                    <a:pt x="754380" y="723900"/>
                  </a:lnTo>
                  <a:lnTo>
                    <a:pt x="796290" y="723900"/>
                  </a:lnTo>
                  <a:lnTo>
                    <a:pt x="796290" y="758190"/>
                  </a:lnTo>
                  <a:lnTo>
                    <a:pt x="1013460" y="758190"/>
                  </a:lnTo>
                  <a:lnTo>
                    <a:pt x="1013460" y="864870"/>
                  </a:lnTo>
                  <a:lnTo>
                    <a:pt x="1059180" y="864870"/>
                  </a:lnTo>
                  <a:lnTo>
                    <a:pt x="1059180" y="899160"/>
                  </a:lnTo>
                  <a:lnTo>
                    <a:pt x="1093470" y="899160"/>
                  </a:lnTo>
                  <a:lnTo>
                    <a:pt x="1093470" y="963930"/>
                  </a:lnTo>
                  <a:lnTo>
                    <a:pt x="1573530" y="963930"/>
                  </a:lnTo>
                  <a:lnTo>
                    <a:pt x="1573530" y="1089660"/>
                  </a:lnTo>
                  <a:lnTo>
                    <a:pt x="2045970" y="1089660"/>
                  </a:lnTo>
                  <a:lnTo>
                    <a:pt x="2045970" y="1162050"/>
                  </a:lnTo>
                  <a:lnTo>
                    <a:pt x="2065020" y="1162050"/>
                  </a:lnTo>
                  <a:lnTo>
                    <a:pt x="2065020" y="1230630"/>
                  </a:lnTo>
                  <a:lnTo>
                    <a:pt x="2065020" y="1230630"/>
                  </a:lnTo>
                  <a:lnTo>
                    <a:pt x="2095500" y="1230630"/>
                  </a:lnTo>
                  <a:lnTo>
                    <a:pt x="2095500" y="1283970"/>
                  </a:lnTo>
                  <a:lnTo>
                    <a:pt x="2590800" y="1283970"/>
                  </a:lnTo>
                  <a:lnTo>
                    <a:pt x="2590800" y="1367790"/>
                  </a:lnTo>
                  <a:lnTo>
                    <a:pt x="3345180" y="1367790"/>
                  </a:lnTo>
                  <a:lnTo>
                    <a:pt x="3345180" y="1432560"/>
                  </a:lnTo>
                  <a:lnTo>
                    <a:pt x="6907530" y="1436370"/>
                  </a:ln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>
                <a:latin typeface="+mn-lt"/>
              </a:endParaRPr>
            </a:p>
          </p:txBody>
        </p:sp>
      </p:grpSp>
      <p:graphicFrame>
        <p:nvGraphicFramePr>
          <p:cNvPr id="217" name="Group 3">
            <a:extLst>
              <a:ext uri="{FF2B5EF4-FFF2-40B4-BE49-F238E27FC236}">
                <a16:creationId xmlns:a16="http://schemas.microsoft.com/office/drawing/2014/main" id="{0F3FD8C2-5959-F19F-DC88-5E3A7BC102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332819"/>
              </p:ext>
            </p:extLst>
          </p:nvPr>
        </p:nvGraphicFramePr>
        <p:xfrm>
          <a:off x="6759985" y="1822781"/>
          <a:ext cx="4660522" cy="937308"/>
        </p:xfrm>
        <a:graphic>
          <a:graphicData uri="http://schemas.openxmlformats.org/drawingml/2006/table">
            <a:tbl>
              <a:tblPr/>
              <a:tblGrid>
                <a:gridCol w="1224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8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8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5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Dom + Zim (n = 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Zim (n = 50)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5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PFS,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 (95% CI) 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+mn-lt"/>
                        </a:rPr>
                        <a:t>9.3</a:t>
                      </a: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 (4.1-NE)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5.4 (2.7-9.7)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060524"/>
                  </a:ext>
                </a:extLst>
              </a:tr>
              <a:tr h="134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Events,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+mn-lt"/>
                        </a:rPr>
                        <a:t>27 (54%)</a:t>
                      </a:r>
                      <a:endParaRPr lang="en-US" sz="12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+mn-lt"/>
                        </a:rPr>
                        <a:t>32 (64%)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273649"/>
                  </a:ext>
                </a:extLst>
              </a:tr>
            </a:tbl>
          </a:graphicData>
        </a:graphic>
      </p:graphicFrame>
      <p:sp>
        <p:nvSpPr>
          <p:cNvPr id="191" name="TextBox 190">
            <a:extLst>
              <a:ext uri="{FF2B5EF4-FFF2-40B4-BE49-F238E27FC236}">
                <a16:creationId xmlns:a16="http://schemas.microsoft.com/office/drawing/2014/main" id="{D9754FD9-5554-8CF9-E2C0-2561902CEBD1}"/>
              </a:ext>
            </a:extLst>
          </p:cNvPr>
          <p:cNvSpPr txBox="1"/>
          <p:nvPr/>
        </p:nvSpPr>
        <p:spPr bwMode="auto">
          <a:xfrm>
            <a:off x="6984956" y="3906026"/>
            <a:ext cx="33978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800" b="0">
                <a:latin typeface="+mn-lt"/>
              </a:rPr>
              <a:t>HR: 0.67 (95% CI: 0.40-1.13)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DCB66AC8-F50C-55E8-CF58-F664AEC101F9}"/>
              </a:ext>
            </a:extLst>
          </p:cNvPr>
          <p:cNvSpPr txBox="1">
            <a:spLocks/>
          </p:cNvSpPr>
          <p:nvPr/>
        </p:nvSpPr>
        <p:spPr>
          <a:xfrm>
            <a:off x="225870" y="5401214"/>
            <a:ext cx="11740260" cy="56379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1200"/>
              </a:spcBef>
              <a:spcAft>
                <a:spcPts val="0"/>
              </a:spcAft>
            </a:pPr>
            <a:r>
              <a:rPr lang="en-US" sz="2000" b="0"/>
              <a:t>Most common TEAEs (≥15%): nausea, fatigue, constipation, dyspnea, pneumonia, decreased appetite, and diarrhea  </a:t>
            </a:r>
          </a:p>
          <a:p>
            <a:pPr lvl="2" fontAlgn="auto">
              <a:spcBef>
                <a:spcPts val="300"/>
              </a:spcBef>
              <a:spcAft>
                <a:spcPts val="0"/>
              </a:spcAft>
            </a:pPr>
            <a:r>
              <a:rPr lang="en-US" sz="1800" b="0"/>
              <a:t>Grade ≥3 TEAEs in ≥5% of patients: pneumonia (12%) and anemia (7%)</a:t>
            </a:r>
          </a:p>
        </p:txBody>
      </p:sp>
    </p:spTree>
    <p:extLst>
      <p:ext uri="{BB962C8B-B14F-4D97-AF65-F5344CB8AC3E}">
        <p14:creationId xmlns:p14="http://schemas.microsoft.com/office/powerpoint/2010/main" val="3112974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CCF4150-2870-1ACE-317C-5B29371F0BDC}"/>
              </a:ext>
            </a:extLst>
          </p:cNvPr>
          <p:cNvGrpSpPr/>
          <p:nvPr/>
        </p:nvGrpSpPr>
        <p:grpSpPr>
          <a:xfrm>
            <a:off x="693344" y="2817209"/>
            <a:ext cx="482825" cy="2281108"/>
            <a:chOff x="1845139" y="2039010"/>
            <a:chExt cx="482825" cy="245098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86D0EA0-B74F-E1C9-5A3B-92C4BC991A53}"/>
                </a:ext>
              </a:extLst>
            </p:cNvPr>
            <p:cNvSpPr txBox="1"/>
            <p:nvPr/>
          </p:nvSpPr>
          <p:spPr bwMode="auto">
            <a:xfrm>
              <a:off x="1845139" y="2039010"/>
              <a:ext cx="482825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100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D925EF3-31CD-E96C-10FA-8FE81058DFC1}"/>
                </a:ext>
              </a:extLst>
            </p:cNvPr>
            <p:cNvSpPr txBox="1"/>
            <p:nvPr/>
          </p:nvSpPr>
          <p:spPr bwMode="auto">
            <a:xfrm>
              <a:off x="1917274" y="2463067"/>
              <a:ext cx="410690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80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3B458-9348-CCCC-AF64-B2971B5AE427}"/>
                </a:ext>
              </a:extLst>
            </p:cNvPr>
            <p:cNvSpPr txBox="1"/>
            <p:nvPr/>
          </p:nvSpPr>
          <p:spPr bwMode="auto">
            <a:xfrm>
              <a:off x="1917274" y="2887125"/>
              <a:ext cx="410690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60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F5F2108-895F-A8C4-0BB9-8841F6949DEF}"/>
                </a:ext>
              </a:extLst>
            </p:cNvPr>
            <p:cNvSpPr txBox="1"/>
            <p:nvPr/>
          </p:nvSpPr>
          <p:spPr bwMode="auto">
            <a:xfrm>
              <a:off x="1918878" y="3311181"/>
              <a:ext cx="409086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40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D937C80-4FC8-8F82-FA0C-129BDABA2B6B}"/>
                </a:ext>
              </a:extLst>
            </p:cNvPr>
            <p:cNvSpPr txBox="1"/>
            <p:nvPr/>
          </p:nvSpPr>
          <p:spPr bwMode="auto">
            <a:xfrm>
              <a:off x="1928496" y="3735238"/>
              <a:ext cx="399468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20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33C19C2-7750-DE10-5CB0-171C6A797837}"/>
                </a:ext>
              </a:extLst>
            </p:cNvPr>
            <p:cNvSpPr txBox="1"/>
            <p:nvPr/>
          </p:nvSpPr>
          <p:spPr bwMode="auto">
            <a:xfrm>
              <a:off x="2031087" y="4159296"/>
              <a:ext cx="296877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0</a:t>
              </a:r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A8F46C0D-DF84-1769-B1C0-4332C7581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2210" y="2948196"/>
            <a:ext cx="4602077" cy="2064533"/>
          </a:xfrm>
          <a:prstGeom prst="rect">
            <a:avLst/>
          </a:prstGeom>
        </p:spPr>
      </p:pic>
      <p:sp>
        <p:nvSpPr>
          <p:cNvPr id="5" name="Freeform 469">
            <a:extLst>
              <a:ext uri="{FF2B5EF4-FFF2-40B4-BE49-F238E27FC236}">
                <a16:creationId xmlns:a16="http://schemas.microsoft.com/office/drawing/2014/main" id="{9BB7F95C-7B62-539F-9FA7-7038E56BE7AB}"/>
              </a:ext>
            </a:extLst>
          </p:cNvPr>
          <p:cNvSpPr/>
          <p:nvPr/>
        </p:nvSpPr>
        <p:spPr bwMode="auto">
          <a:xfrm>
            <a:off x="6816762" y="2977713"/>
            <a:ext cx="4521798" cy="1366221"/>
          </a:xfrm>
          <a:custGeom>
            <a:avLst/>
            <a:gdLst>
              <a:gd name="connsiteX0" fmla="*/ 0 w 4521798"/>
              <a:gd name="connsiteY0" fmla="*/ 0 h 1366221"/>
              <a:gd name="connsiteX1" fmla="*/ 0 w 4521798"/>
              <a:gd name="connsiteY1" fmla="*/ 43031 h 1366221"/>
              <a:gd name="connsiteX2" fmla="*/ 46617 w 4521798"/>
              <a:gd name="connsiteY2" fmla="*/ 43031 h 1366221"/>
              <a:gd name="connsiteX3" fmla="*/ 46617 w 4521798"/>
              <a:gd name="connsiteY3" fmla="*/ 96819 h 1366221"/>
              <a:gd name="connsiteX4" fmla="*/ 121920 w 4521798"/>
              <a:gd name="connsiteY4" fmla="*/ 96819 h 1366221"/>
              <a:gd name="connsiteX5" fmla="*/ 121920 w 4521798"/>
              <a:gd name="connsiteY5" fmla="*/ 197224 h 1366221"/>
              <a:gd name="connsiteX6" fmla="*/ 157779 w 4521798"/>
              <a:gd name="connsiteY6" fmla="*/ 197224 h 1366221"/>
              <a:gd name="connsiteX7" fmla="*/ 157779 w 4521798"/>
              <a:gd name="connsiteY7" fmla="*/ 247426 h 1366221"/>
              <a:gd name="connsiteX8" fmla="*/ 200810 w 4521798"/>
              <a:gd name="connsiteY8" fmla="*/ 247426 h 1366221"/>
              <a:gd name="connsiteX9" fmla="*/ 200810 w 4521798"/>
              <a:gd name="connsiteY9" fmla="*/ 304800 h 1366221"/>
              <a:gd name="connsiteX10" fmla="*/ 236669 w 4521798"/>
              <a:gd name="connsiteY10" fmla="*/ 304800 h 1366221"/>
              <a:gd name="connsiteX11" fmla="*/ 236669 w 4521798"/>
              <a:gd name="connsiteY11" fmla="*/ 401619 h 1366221"/>
              <a:gd name="connsiteX12" fmla="*/ 236669 w 4521798"/>
              <a:gd name="connsiteY12" fmla="*/ 401619 h 1366221"/>
              <a:gd name="connsiteX13" fmla="*/ 236669 w 4521798"/>
              <a:gd name="connsiteY13" fmla="*/ 401619 h 1366221"/>
              <a:gd name="connsiteX14" fmla="*/ 236669 w 4521798"/>
              <a:gd name="connsiteY14" fmla="*/ 455407 h 1366221"/>
              <a:gd name="connsiteX15" fmla="*/ 279699 w 4521798"/>
              <a:gd name="connsiteY15" fmla="*/ 455407 h 1366221"/>
              <a:gd name="connsiteX16" fmla="*/ 279699 w 4521798"/>
              <a:gd name="connsiteY16" fmla="*/ 505610 h 1366221"/>
              <a:gd name="connsiteX17" fmla="*/ 344245 w 4521798"/>
              <a:gd name="connsiteY17" fmla="*/ 505610 h 1366221"/>
              <a:gd name="connsiteX18" fmla="*/ 344245 w 4521798"/>
              <a:gd name="connsiteY18" fmla="*/ 559398 h 1366221"/>
              <a:gd name="connsiteX19" fmla="*/ 408791 w 4521798"/>
              <a:gd name="connsiteY19" fmla="*/ 559398 h 1366221"/>
              <a:gd name="connsiteX20" fmla="*/ 408791 w 4521798"/>
              <a:gd name="connsiteY20" fmla="*/ 613186 h 1366221"/>
              <a:gd name="connsiteX21" fmla="*/ 473337 w 4521798"/>
              <a:gd name="connsiteY21" fmla="*/ 613186 h 1366221"/>
              <a:gd name="connsiteX22" fmla="*/ 473337 w 4521798"/>
              <a:gd name="connsiteY22" fmla="*/ 713591 h 1366221"/>
              <a:gd name="connsiteX23" fmla="*/ 602429 w 4521798"/>
              <a:gd name="connsiteY23" fmla="*/ 713591 h 1366221"/>
              <a:gd name="connsiteX24" fmla="*/ 602429 w 4521798"/>
              <a:gd name="connsiteY24" fmla="*/ 767379 h 1366221"/>
              <a:gd name="connsiteX25" fmla="*/ 1047078 w 4521798"/>
              <a:gd name="connsiteY25" fmla="*/ 767379 h 1366221"/>
              <a:gd name="connsiteX26" fmla="*/ 1047078 w 4521798"/>
              <a:gd name="connsiteY26" fmla="*/ 813995 h 1366221"/>
              <a:gd name="connsiteX27" fmla="*/ 1204857 w 4521798"/>
              <a:gd name="connsiteY27" fmla="*/ 813995 h 1366221"/>
              <a:gd name="connsiteX28" fmla="*/ 1204857 w 4521798"/>
              <a:gd name="connsiteY28" fmla="*/ 878541 h 1366221"/>
              <a:gd name="connsiteX29" fmla="*/ 1247887 w 4521798"/>
              <a:gd name="connsiteY29" fmla="*/ 878541 h 1366221"/>
              <a:gd name="connsiteX30" fmla="*/ 1247887 w 4521798"/>
              <a:gd name="connsiteY30" fmla="*/ 971774 h 1366221"/>
              <a:gd name="connsiteX31" fmla="*/ 1452283 w 4521798"/>
              <a:gd name="connsiteY31" fmla="*/ 971774 h 1366221"/>
              <a:gd name="connsiteX32" fmla="*/ 1452283 w 4521798"/>
              <a:gd name="connsiteY32" fmla="*/ 1025563 h 1366221"/>
              <a:gd name="connsiteX33" fmla="*/ 1789356 w 4521798"/>
              <a:gd name="connsiteY33" fmla="*/ 1025563 h 1366221"/>
              <a:gd name="connsiteX34" fmla="*/ 1789356 w 4521798"/>
              <a:gd name="connsiteY34" fmla="*/ 1079351 h 1366221"/>
              <a:gd name="connsiteX35" fmla="*/ 1957892 w 4521798"/>
              <a:gd name="connsiteY35" fmla="*/ 1079351 h 1366221"/>
              <a:gd name="connsiteX36" fmla="*/ 1957892 w 4521798"/>
              <a:gd name="connsiteY36" fmla="*/ 1143897 h 1366221"/>
              <a:gd name="connsiteX37" fmla="*/ 2467087 w 4521798"/>
              <a:gd name="connsiteY37" fmla="*/ 1143897 h 1366221"/>
              <a:gd name="connsiteX38" fmla="*/ 2467087 w 4521798"/>
              <a:gd name="connsiteY38" fmla="*/ 1226372 h 1366221"/>
              <a:gd name="connsiteX39" fmla="*/ 3098203 w 4521798"/>
              <a:gd name="connsiteY39" fmla="*/ 1226372 h 1366221"/>
              <a:gd name="connsiteX40" fmla="*/ 3098203 w 4521798"/>
              <a:gd name="connsiteY40" fmla="*/ 1366221 h 1366221"/>
              <a:gd name="connsiteX41" fmla="*/ 4521798 w 4521798"/>
              <a:gd name="connsiteY41" fmla="*/ 1366221 h 136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521798" h="1366221">
                <a:moveTo>
                  <a:pt x="0" y="0"/>
                </a:moveTo>
                <a:lnTo>
                  <a:pt x="0" y="43031"/>
                </a:lnTo>
                <a:lnTo>
                  <a:pt x="46617" y="43031"/>
                </a:lnTo>
                <a:lnTo>
                  <a:pt x="46617" y="96819"/>
                </a:lnTo>
                <a:lnTo>
                  <a:pt x="121920" y="96819"/>
                </a:lnTo>
                <a:lnTo>
                  <a:pt x="121920" y="197224"/>
                </a:lnTo>
                <a:lnTo>
                  <a:pt x="157779" y="197224"/>
                </a:lnTo>
                <a:lnTo>
                  <a:pt x="157779" y="247426"/>
                </a:lnTo>
                <a:lnTo>
                  <a:pt x="200810" y="247426"/>
                </a:lnTo>
                <a:lnTo>
                  <a:pt x="200810" y="304800"/>
                </a:lnTo>
                <a:lnTo>
                  <a:pt x="236669" y="304800"/>
                </a:lnTo>
                <a:lnTo>
                  <a:pt x="236669" y="401619"/>
                </a:lnTo>
                <a:lnTo>
                  <a:pt x="236669" y="401619"/>
                </a:lnTo>
                <a:lnTo>
                  <a:pt x="236669" y="401619"/>
                </a:lnTo>
                <a:lnTo>
                  <a:pt x="236669" y="455407"/>
                </a:lnTo>
                <a:lnTo>
                  <a:pt x="279699" y="455407"/>
                </a:lnTo>
                <a:lnTo>
                  <a:pt x="279699" y="505610"/>
                </a:lnTo>
                <a:lnTo>
                  <a:pt x="344245" y="505610"/>
                </a:lnTo>
                <a:lnTo>
                  <a:pt x="344245" y="559398"/>
                </a:lnTo>
                <a:lnTo>
                  <a:pt x="408791" y="559398"/>
                </a:lnTo>
                <a:lnTo>
                  <a:pt x="408791" y="613186"/>
                </a:lnTo>
                <a:lnTo>
                  <a:pt x="473337" y="613186"/>
                </a:lnTo>
                <a:lnTo>
                  <a:pt x="473337" y="713591"/>
                </a:lnTo>
                <a:lnTo>
                  <a:pt x="602429" y="713591"/>
                </a:lnTo>
                <a:lnTo>
                  <a:pt x="602429" y="767379"/>
                </a:lnTo>
                <a:lnTo>
                  <a:pt x="1047078" y="767379"/>
                </a:lnTo>
                <a:lnTo>
                  <a:pt x="1047078" y="813995"/>
                </a:lnTo>
                <a:lnTo>
                  <a:pt x="1204857" y="813995"/>
                </a:lnTo>
                <a:lnTo>
                  <a:pt x="1204857" y="878541"/>
                </a:lnTo>
                <a:lnTo>
                  <a:pt x="1247887" y="878541"/>
                </a:lnTo>
                <a:lnTo>
                  <a:pt x="1247887" y="971774"/>
                </a:lnTo>
                <a:lnTo>
                  <a:pt x="1452283" y="971774"/>
                </a:lnTo>
                <a:lnTo>
                  <a:pt x="1452283" y="1025563"/>
                </a:lnTo>
                <a:lnTo>
                  <a:pt x="1789356" y="1025563"/>
                </a:lnTo>
                <a:lnTo>
                  <a:pt x="1789356" y="1079351"/>
                </a:lnTo>
                <a:lnTo>
                  <a:pt x="1957892" y="1079351"/>
                </a:lnTo>
                <a:lnTo>
                  <a:pt x="1957892" y="1143897"/>
                </a:lnTo>
                <a:lnTo>
                  <a:pt x="2467087" y="1143897"/>
                </a:lnTo>
                <a:lnTo>
                  <a:pt x="2467087" y="1226372"/>
                </a:lnTo>
                <a:lnTo>
                  <a:pt x="3098203" y="1226372"/>
                </a:lnTo>
                <a:lnTo>
                  <a:pt x="3098203" y="1366221"/>
                </a:lnTo>
                <a:lnTo>
                  <a:pt x="4521798" y="1366221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sp>
        <p:nvSpPr>
          <p:cNvPr id="6" name="Freeform 468">
            <a:extLst>
              <a:ext uri="{FF2B5EF4-FFF2-40B4-BE49-F238E27FC236}">
                <a16:creationId xmlns:a16="http://schemas.microsoft.com/office/drawing/2014/main" id="{BB2AA990-81A2-2708-C801-95F215BC0055}"/>
              </a:ext>
            </a:extLst>
          </p:cNvPr>
          <p:cNvSpPr/>
          <p:nvPr/>
        </p:nvSpPr>
        <p:spPr bwMode="auto">
          <a:xfrm>
            <a:off x="6831106" y="2984885"/>
            <a:ext cx="3467548" cy="1514587"/>
          </a:xfrm>
          <a:custGeom>
            <a:avLst/>
            <a:gdLst>
              <a:gd name="connsiteX0" fmla="*/ 0 w 3467548"/>
              <a:gd name="connsiteY0" fmla="*/ 0 h 1495313"/>
              <a:gd name="connsiteX1" fmla="*/ 0 w 3467548"/>
              <a:gd name="connsiteY1" fmla="*/ 68132 h 1495313"/>
              <a:gd name="connsiteX2" fmla="*/ 35859 w 3467548"/>
              <a:gd name="connsiteY2" fmla="*/ 68132 h 1495313"/>
              <a:gd name="connsiteX3" fmla="*/ 35859 w 3467548"/>
              <a:gd name="connsiteY3" fmla="*/ 179294 h 1495313"/>
              <a:gd name="connsiteX4" fmla="*/ 75303 w 3467548"/>
              <a:gd name="connsiteY4" fmla="*/ 179294 h 1495313"/>
              <a:gd name="connsiteX5" fmla="*/ 75303 w 3467548"/>
              <a:gd name="connsiteY5" fmla="*/ 233082 h 1495313"/>
              <a:gd name="connsiteX6" fmla="*/ 157779 w 3467548"/>
              <a:gd name="connsiteY6" fmla="*/ 233082 h 1495313"/>
              <a:gd name="connsiteX7" fmla="*/ 157779 w 3467548"/>
              <a:gd name="connsiteY7" fmla="*/ 329901 h 1495313"/>
              <a:gd name="connsiteX8" fmla="*/ 215153 w 3467548"/>
              <a:gd name="connsiteY8" fmla="*/ 329901 h 1495313"/>
              <a:gd name="connsiteX9" fmla="*/ 215153 w 3467548"/>
              <a:gd name="connsiteY9" fmla="*/ 577327 h 1495313"/>
              <a:gd name="connsiteX10" fmla="*/ 268941 w 3467548"/>
              <a:gd name="connsiteY10" fmla="*/ 577327 h 1495313"/>
              <a:gd name="connsiteX11" fmla="*/ 268941 w 3467548"/>
              <a:gd name="connsiteY11" fmla="*/ 623943 h 1495313"/>
              <a:gd name="connsiteX12" fmla="*/ 337073 w 3467548"/>
              <a:gd name="connsiteY12" fmla="*/ 623943 h 1495313"/>
              <a:gd name="connsiteX13" fmla="*/ 337073 w 3467548"/>
              <a:gd name="connsiteY13" fmla="*/ 684903 h 1495313"/>
              <a:gd name="connsiteX14" fmla="*/ 444649 w 3467548"/>
              <a:gd name="connsiteY14" fmla="*/ 684903 h 1495313"/>
              <a:gd name="connsiteX15" fmla="*/ 444649 w 3467548"/>
              <a:gd name="connsiteY15" fmla="*/ 735106 h 1495313"/>
              <a:gd name="connsiteX16" fmla="*/ 523539 w 3467548"/>
              <a:gd name="connsiteY16" fmla="*/ 735106 h 1495313"/>
              <a:gd name="connsiteX17" fmla="*/ 523539 w 3467548"/>
              <a:gd name="connsiteY17" fmla="*/ 788894 h 1495313"/>
              <a:gd name="connsiteX18" fmla="*/ 677732 w 3467548"/>
              <a:gd name="connsiteY18" fmla="*/ 788894 h 1495313"/>
              <a:gd name="connsiteX19" fmla="*/ 677732 w 3467548"/>
              <a:gd name="connsiteY19" fmla="*/ 910814 h 1495313"/>
              <a:gd name="connsiteX20" fmla="*/ 713590 w 3467548"/>
              <a:gd name="connsiteY20" fmla="*/ 910814 h 1495313"/>
              <a:gd name="connsiteX21" fmla="*/ 713590 w 3467548"/>
              <a:gd name="connsiteY21" fmla="*/ 982532 h 1495313"/>
              <a:gd name="connsiteX22" fmla="*/ 1090108 w 3467548"/>
              <a:gd name="connsiteY22" fmla="*/ 982532 h 1495313"/>
              <a:gd name="connsiteX23" fmla="*/ 1090108 w 3467548"/>
              <a:gd name="connsiteY23" fmla="*/ 1039906 h 1495313"/>
              <a:gd name="connsiteX24" fmla="*/ 1154654 w 3467548"/>
              <a:gd name="connsiteY24" fmla="*/ 1039906 h 1495313"/>
              <a:gd name="connsiteX25" fmla="*/ 1154654 w 3467548"/>
              <a:gd name="connsiteY25" fmla="*/ 1093694 h 1495313"/>
              <a:gd name="connsiteX26" fmla="*/ 1194099 w 3467548"/>
              <a:gd name="connsiteY26" fmla="*/ 1093694 h 1495313"/>
              <a:gd name="connsiteX27" fmla="*/ 1194099 w 3467548"/>
              <a:gd name="connsiteY27" fmla="*/ 1194099 h 1495313"/>
              <a:gd name="connsiteX28" fmla="*/ 1283746 w 3467548"/>
              <a:gd name="connsiteY28" fmla="*/ 1194099 h 1495313"/>
              <a:gd name="connsiteX29" fmla="*/ 1283746 w 3467548"/>
              <a:gd name="connsiteY29" fmla="*/ 1244301 h 1495313"/>
              <a:gd name="connsiteX30" fmla="*/ 1420009 w 3467548"/>
              <a:gd name="connsiteY30" fmla="*/ 1244301 h 1495313"/>
              <a:gd name="connsiteX31" fmla="*/ 1420009 w 3467548"/>
              <a:gd name="connsiteY31" fmla="*/ 1290918 h 1495313"/>
              <a:gd name="connsiteX32" fmla="*/ 1463040 w 3467548"/>
              <a:gd name="connsiteY32" fmla="*/ 1290918 h 1495313"/>
              <a:gd name="connsiteX33" fmla="*/ 1463040 w 3467548"/>
              <a:gd name="connsiteY33" fmla="*/ 1337534 h 1495313"/>
              <a:gd name="connsiteX34" fmla="*/ 1502485 w 3467548"/>
              <a:gd name="connsiteY34" fmla="*/ 1337534 h 1495313"/>
              <a:gd name="connsiteX35" fmla="*/ 1502485 w 3467548"/>
              <a:gd name="connsiteY35" fmla="*/ 1387736 h 1495313"/>
              <a:gd name="connsiteX36" fmla="*/ 1943548 w 3467548"/>
              <a:gd name="connsiteY36" fmla="*/ 1387736 h 1495313"/>
              <a:gd name="connsiteX37" fmla="*/ 1943548 w 3467548"/>
              <a:gd name="connsiteY37" fmla="*/ 1445111 h 1495313"/>
              <a:gd name="connsiteX38" fmla="*/ 2004508 w 3467548"/>
              <a:gd name="connsiteY38" fmla="*/ 1445111 h 1495313"/>
              <a:gd name="connsiteX39" fmla="*/ 2004508 w 3467548"/>
              <a:gd name="connsiteY39" fmla="*/ 1495313 h 1495313"/>
              <a:gd name="connsiteX40" fmla="*/ 3467548 w 3467548"/>
              <a:gd name="connsiteY40" fmla="*/ 1495313 h 149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467548" h="1495313">
                <a:moveTo>
                  <a:pt x="0" y="0"/>
                </a:moveTo>
                <a:lnTo>
                  <a:pt x="0" y="68132"/>
                </a:lnTo>
                <a:lnTo>
                  <a:pt x="35859" y="68132"/>
                </a:lnTo>
                <a:lnTo>
                  <a:pt x="35859" y="179294"/>
                </a:lnTo>
                <a:lnTo>
                  <a:pt x="75303" y="179294"/>
                </a:lnTo>
                <a:lnTo>
                  <a:pt x="75303" y="233082"/>
                </a:lnTo>
                <a:lnTo>
                  <a:pt x="157779" y="233082"/>
                </a:lnTo>
                <a:lnTo>
                  <a:pt x="157779" y="329901"/>
                </a:lnTo>
                <a:lnTo>
                  <a:pt x="215153" y="329901"/>
                </a:lnTo>
                <a:lnTo>
                  <a:pt x="215153" y="577327"/>
                </a:lnTo>
                <a:lnTo>
                  <a:pt x="268941" y="577327"/>
                </a:lnTo>
                <a:lnTo>
                  <a:pt x="268941" y="623943"/>
                </a:lnTo>
                <a:lnTo>
                  <a:pt x="337073" y="623943"/>
                </a:lnTo>
                <a:lnTo>
                  <a:pt x="337073" y="684903"/>
                </a:lnTo>
                <a:lnTo>
                  <a:pt x="444649" y="684903"/>
                </a:lnTo>
                <a:lnTo>
                  <a:pt x="444649" y="735106"/>
                </a:lnTo>
                <a:lnTo>
                  <a:pt x="523539" y="735106"/>
                </a:lnTo>
                <a:lnTo>
                  <a:pt x="523539" y="788894"/>
                </a:lnTo>
                <a:lnTo>
                  <a:pt x="677732" y="788894"/>
                </a:lnTo>
                <a:lnTo>
                  <a:pt x="677732" y="910814"/>
                </a:lnTo>
                <a:lnTo>
                  <a:pt x="713590" y="910814"/>
                </a:lnTo>
                <a:lnTo>
                  <a:pt x="713590" y="982532"/>
                </a:lnTo>
                <a:lnTo>
                  <a:pt x="1090108" y="982532"/>
                </a:lnTo>
                <a:lnTo>
                  <a:pt x="1090108" y="1039906"/>
                </a:lnTo>
                <a:lnTo>
                  <a:pt x="1154654" y="1039906"/>
                </a:lnTo>
                <a:lnTo>
                  <a:pt x="1154654" y="1093694"/>
                </a:lnTo>
                <a:lnTo>
                  <a:pt x="1194099" y="1093694"/>
                </a:lnTo>
                <a:lnTo>
                  <a:pt x="1194099" y="1194099"/>
                </a:lnTo>
                <a:lnTo>
                  <a:pt x="1283746" y="1194099"/>
                </a:lnTo>
                <a:lnTo>
                  <a:pt x="1283746" y="1244301"/>
                </a:lnTo>
                <a:lnTo>
                  <a:pt x="1420009" y="1244301"/>
                </a:lnTo>
                <a:lnTo>
                  <a:pt x="1420009" y="1290918"/>
                </a:lnTo>
                <a:lnTo>
                  <a:pt x="1463040" y="1290918"/>
                </a:lnTo>
                <a:lnTo>
                  <a:pt x="1463040" y="1337534"/>
                </a:lnTo>
                <a:lnTo>
                  <a:pt x="1502485" y="1337534"/>
                </a:lnTo>
                <a:lnTo>
                  <a:pt x="1502485" y="1387736"/>
                </a:lnTo>
                <a:lnTo>
                  <a:pt x="1943548" y="1387736"/>
                </a:lnTo>
                <a:lnTo>
                  <a:pt x="1943548" y="1445111"/>
                </a:lnTo>
                <a:lnTo>
                  <a:pt x="2004508" y="1445111"/>
                </a:lnTo>
                <a:lnTo>
                  <a:pt x="2004508" y="1495313"/>
                </a:lnTo>
                <a:lnTo>
                  <a:pt x="3467548" y="1495313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sp>
        <p:nvSpPr>
          <p:cNvPr id="7" name="Freeform 325">
            <a:extLst>
              <a:ext uri="{FF2B5EF4-FFF2-40B4-BE49-F238E27FC236}">
                <a16:creationId xmlns:a16="http://schemas.microsoft.com/office/drawing/2014/main" id="{589302CB-0086-F468-597D-B15B83CFB599}"/>
              </a:ext>
            </a:extLst>
          </p:cNvPr>
          <p:cNvSpPr/>
          <p:nvPr/>
        </p:nvSpPr>
        <p:spPr bwMode="auto">
          <a:xfrm>
            <a:off x="1185642" y="2973772"/>
            <a:ext cx="4371191" cy="738691"/>
          </a:xfrm>
          <a:custGeom>
            <a:avLst/>
            <a:gdLst>
              <a:gd name="connsiteX0" fmla="*/ 0 w 4371191"/>
              <a:gd name="connsiteY0" fmla="*/ 0 h 738691"/>
              <a:gd name="connsiteX1" fmla="*/ 0 w 4371191"/>
              <a:gd name="connsiteY1" fmla="*/ 60960 h 738691"/>
              <a:gd name="connsiteX2" fmla="*/ 43031 w 4371191"/>
              <a:gd name="connsiteY2" fmla="*/ 60960 h 738691"/>
              <a:gd name="connsiteX3" fmla="*/ 43031 w 4371191"/>
              <a:gd name="connsiteY3" fmla="*/ 118334 h 738691"/>
              <a:gd name="connsiteX4" fmla="*/ 103991 w 4371191"/>
              <a:gd name="connsiteY4" fmla="*/ 118334 h 738691"/>
              <a:gd name="connsiteX5" fmla="*/ 103991 w 4371191"/>
              <a:gd name="connsiteY5" fmla="*/ 218739 h 738691"/>
              <a:gd name="connsiteX6" fmla="*/ 190052 w 4371191"/>
              <a:gd name="connsiteY6" fmla="*/ 218739 h 738691"/>
              <a:gd name="connsiteX7" fmla="*/ 190052 w 4371191"/>
              <a:gd name="connsiteY7" fmla="*/ 265355 h 738691"/>
              <a:gd name="connsiteX8" fmla="*/ 276113 w 4371191"/>
              <a:gd name="connsiteY8" fmla="*/ 265355 h 738691"/>
              <a:gd name="connsiteX9" fmla="*/ 276113 w 4371191"/>
              <a:gd name="connsiteY9" fmla="*/ 319143 h 738691"/>
              <a:gd name="connsiteX10" fmla="*/ 433892 w 4371191"/>
              <a:gd name="connsiteY10" fmla="*/ 319143 h 738691"/>
              <a:gd name="connsiteX11" fmla="*/ 433892 w 4371191"/>
              <a:gd name="connsiteY11" fmla="*/ 372931 h 738691"/>
              <a:gd name="connsiteX12" fmla="*/ 487680 w 4371191"/>
              <a:gd name="connsiteY12" fmla="*/ 372931 h 738691"/>
              <a:gd name="connsiteX13" fmla="*/ 487680 w 4371191"/>
              <a:gd name="connsiteY13" fmla="*/ 419548 h 738691"/>
              <a:gd name="connsiteX14" fmla="*/ 566569 w 4371191"/>
              <a:gd name="connsiteY14" fmla="*/ 419548 h 738691"/>
              <a:gd name="connsiteX15" fmla="*/ 566569 w 4371191"/>
              <a:gd name="connsiteY15" fmla="*/ 469750 h 738691"/>
              <a:gd name="connsiteX16" fmla="*/ 602428 w 4371191"/>
              <a:gd name="connsiteY16" fmla="*/ 469750 h 738691"/>
              <a:gd name="connsiteX17" fmla="*/ 602428 w 4371191"/>
              <a:gd name="connsiteY17" fmla="*/ 577327 h 738691"/>
              <a:gd name="connsiteX18" fmla="*/ 778137 w 4371191"/>
              <a:gd name="connsiteY18" fmla="*/ 577327 h 738691"/>
              <a:gd name="connsiteX19" fmla="*/ 778137 w 4371191"/>
              <a:gd name="connsiteY19" fmla="*/ 627529 h 738691"/>
              <a:gd name="connsiteX20" fmla="*/ 1531172 w 4371191"/>
              <a:gd name="connsiteY20" fmla="*/ 627529 h 738691"/>
              <a:gd name="connsiteX21" fmla="*/ 1531172 w 4371191"/>
              <a:gd name="connsiteY21" fmla="*/ 684903 h 738691"/>
              <a:gd name="connsiteX22" fmla="*/ 1599304 w 4371191"/>
              <a:gd name="connsiteY22" fmla="*/ 684903 h 738691"/>
              <a:gd name="connsiteX23" fmla="*/ 1599304 w 4371191"/>
              <a:gd name="connsiteY23" fmla="*/ 738691 h 738691"/>
              <a:gd name="connsiteX24" fmla="*/ 4371191 w 4371191"/>
              <a:gd name="connsiteY24" fmla="*/ 738691 h 738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371191" h="738691">
                <a:moveTo>
                  <a:pt x="0" y="0"/>
                </a:moveTo>
                <a:lnTo>
                  <a:pt x="0" y="60960"/>
                </a:lnTo>
                <a:lnTo>
                  <a:pt x="43031" y="60960"/>
                </a:lnTo>
                <a:lnTo>
                  <a:pt x="43031" y="118334"/>
                </a:lnTo>
                <a:lnTo>
                  <a:pt x="103991" y="118334"/>
                </a:lnTo>
                <a:lnTo>
                  <a:pt x="103991" y="218739"/>
                </a:lnTo>
                <a:lnTo>
                  <a:pt x="190052" y="218739"/>
                </a:lnTo>
                <a:lnTo>
                  <a:pt x="190052" y="265355"/>
                </a:lnTo>
                <a:lnTo>
                  <a:pt x="276113" y="265355"/>
                </a:lnTo>
                <a:lnTo>
                  <a:pt x="276113" y="319143"/>
                </a:lnTo>
                <a:lnTo>
                  <a:pt x="433892" y="319143"/>
                </a:lnTo>
                <a:lnTo>
                  <a:pt x="433892" y="372931"/>
                </a:lnTo>
                <a:lnTo>
                  <a:pt x="487680" y="372931"/>
                </a:lnTo>
                <a:lnTo>
                  <a:pt x="487680" y="419548"/>
                </a:lnTo>
                <a:lnTo>
                  <a:pt x="566569" y="419548"/>
                </a:lnTo>
                <a:lnTo>
                  <a:pt x="566569" y="469750"/>
                </a:lnTo>
                <a:lnTo>
                  <a:pt x="602428" y="469750"/>
                </a:lnTo>
                <a:lnTo>
                  <a:pt x="602428" y="577327"/>
                </a:lnTo>
                <a:lnTo>
                  <a:pt x="778137" y="577327"/>
                </a:lnTo>
                <a:lnTo>
                  <a:pt x="778137" y="627529"/>
                </a:lnTo>
                <a:lnTo>
                  <a:pt x="1531172" y="627529"/>
                </a:lnTo>
                <a:lnTo>
                  <a:pt x="1531172" y="684903"/>
                </a:lnTo>
                <a:lnTo>
                  <a:pt x="1599304" y="684903"/>
                </a:lnTo>
                <a:lnTo>
                  <a:pt x="1599304" y="738691"/>
                </a:lnTo>
                <a:lnTo>
                  <a:pt x="4371191" y="738691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sp>
        <p:nvSpPr>
          <p:cNvPr id="8" name="Freeform 106">
            <a:extLst>
              <a:ext uri="{FF2B5EF4-FFF2-40B4-BE49-F238E27FC236}">
                <a16:creationId xmlns:a16="http://schemas.microsoft.com/office/drawing/2014/main" id="{5F94CB38-BC2D-2A52-3280-C93150D68269}"/>
              </a:ext>
            </a:extLst>
          </p:cNvPr>
          <p:cNvSpPr/>
          <p:nvPr/>
        </p:nvSpPr>
        <p:spPr bwMode="auto">
          <a:xfrm>
            <a:off x="1176169" y="3016261"/>
            <a:ext cx="3499822" cy="1922033"/>
          </a:xfrm>
          <a:custGeom>
            <a:avLst/>
            <a:gdLst>
              <a:gd name="connsiteX0" fmla="*/ 0 w 3499822"/>
              <a:gd name="connsiteY0" fmla="*/ 0 h 1922033"/>
              <a:gd name="connsiteX1" fmla="*/ 35859 w 3499822"/>
              <a:gd name="connsiteY1" fmla="*/ 0 h 1922033"/>
              <a:gd name="connsiteX2" fmla="*/ 35859 w 3499822"/>
              <a:gd name="connsiteY2" fmla="*/ 125506 h 1922033"/>
              <a:gd name="connsiteX3" fmla="*/ 82476 w 3499822"/>
              <a:gd name="connsiteY3" fmla="*/ 125506 h 1922033"/>
              <a:gd name="connsiteX4" fmla="*/ 82476 w 3499822"/>
              <a:gd name="connsiteY4" fmla="*/ 211567 h 1922033"/>
              <a:gd name="connsiteX5" fmla="*/ 161365 w 3499822"/>
              <a:gd name="connsiteY5" fmla="*/ 211567 h 1922033"/>
              <a:gd name="connsiteX6" fmla="*/ 161365 w 3499822"/>
              <a:gd name="connsiteY6" fmla="*/ 311972 h 1922033"/>
              <a:gd name="connsiteX7" fmla="*/ 215153 w 3499822"/>
              <a:gd name="connsiteY7" fmla="*/ 311972 h 1922033"/>
              <a:gd name="connsiteX8" fmla="*/ 215153 w 3499822"/>
              <a:gd name="connsiteY8" fmla="*/ 362175 h 1922033"/>
              <a:gd name="connsiteX9" fmla="*/ 351417 w 3499822"/>
              <a:gd name="connsiteY9" fmla="*/ 362175 h 1922033"/>
              <a:gd name="connsiteX10" fmla="*/ 351417 w 3499822"/>
              <a:gd name="connsiteY10" fmla="*/ 462579 h 1922033"/>
              <a:gd name="connsiteX11" fmla="*/ 609600 w 3499822"/>
              <a:gd name="connsiteY11" fmla="*/ 462579 h 1922033"/>
              <a:gd name="connsiteX12" fmla="*/ 609600 w 3499822"/>
              <a:gd name="connsiteY12" fmla="*/ 519953 h 1922033"/>
              <a:gd name="connsiteX13" fmla="*/ 674146 w 3499822"/>
              <a:gd name="connsiteY13" fmla="*/ 519953 h 1922033"/>
              <a:gd name="connsiteX14" fmla="*/ 674146 w 3499822"/>
              <a:gd name="connsiteY14" fmla="*/ 570156 h 1922033"/>
              <a:gd name="connsiteX15" fmla="*/ 803238 w 3499822"/>
              <a:gd name="connsiteY15" fmla="*/ 570156 h 1922033"/>
              <a:gd name="connsiteX16" fmla="*/ 803238 w 3499822"/>
              <a:gd name="connsiteY16" fmla="*/ 609600 h 1922033"/>
              <a:gd name="connsiteX17" fmla="*/ 871370 w 3499822"/>
              <a:gd name="connsiteY17" fmla="*/ 609600 h 1922033"/>
              <a:gd name="connsiteX18" fmla="*/ 871370 w 3499822"/>
              <a:gd name="connsiteY18" fmla="*/ 670560 h 1922033"/>
              <a:gd name="connsiteX19" fmla="*/ 1050664 w 3499822"/>
              <a:gd name="connsiteY19" fmla="*/ 670560 h 1922033"/>
              <a:gd name="connsiteX20" fmla="*/ 1050664 w 3499822"/>
              <a:gd name="connsiteY20" fmla="*/ 724349 h 1922033"/>
              <a:gd name="connsiteX21" fmla="*/ 1100866 w 3499822"/>
              <a:gd name="connsiteY21" fmla="*/ 724349 h 1922033"/>
              <a:gd name="connsiteX22" fmla="*/ 1100866 w 3499822"/>
              <a:gd name="connsiteY22" fmla="*/ 824753 h 1922033"/>
              <a:gd name="connsiteX23" fmla="*/ 1663850 w 3499822"/>
              <a:gd name="connsiteY23" fmla="*/ 824753 h 1922033"/>
              <a:gd name="connsiteX24" fmla="*/ 1663850 w 3499822"/>
              <a:gd name="connsiteY24" fmla="*/ 874956 h 1922033"/>
              <a:gd name="connsiteX25" fmla="*/ 2043953 w 3499822"/>
              <a:gd name="connsiteY25" fmla="*/ 874956 h 1922033"/>
              <a:gd name="connsiteX26" fmla="*/ 2043953 w 3499822"/>
              <a:gd name="connsiteY26" fmla="*/ 943087 h 1922033"/>
              <a:gd name="connsiteX27" fmla="*/ 2746786 w 3499822"/>
              <a:gd name="connsiteY27" fmla="*/ 943087 h 1922033"/>
              <a:gd name="connsiteX28" fmla="*/ 2746786 w 3499822"/>
              <a:gd name="connsiteY28" fmla="*/ 1047078 h 1922033"/>
              <a:gd name="connsiteX29" fmla="*/ 3499822 w 3499822"/>
              <a:gd name="connsiteY29" fmla="*/ 1047078 h 1922033"/>
              <a:gd name="connsiteX30" fmla="*/ 3499822 w 3499822"/>
              <a:gd name="connsiteY30" fmla="*/ 1922033 h 192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499822" h="1922033">
                <a:moveTo>
                  <a:pt x="0" y="0"/>
                </a:moveTo>
                <a:lnTo>
                  <a:pt x="35859" y="0"/>
                </a:lnTo>
                <a:lnTo>
                  <a:pt x="35859" y="125506"/>
                </a:lnTo>
                <a:lnTo>
                  <a:pt x="82476" y="125506"/>
                </a:lnTo>
                <a:lnTo>
                  <a:pt x="82476" y="211567"/>
                </a:lnTo>
                <a:lnTo>
                  <a:pt x="161365" y="211567"/>
                </a:lnTo>
                <a:lnTo>
                  <a:pt x="161365" y="311972"/>
                </a:lnTo>
                <a:lnTo>
                  <a:pt x="215153" y="311972"/>
                </a:lnTo>
                <a:lnTo>
                  <a:pt x="215153" y="362175"/>
                </a:lnTo>
                <a:lnTo>
                  <a:pt x="351417" y="362175"/>
                </a:lnTo>
                <a:lnTo>
                  <a:pt x="351417" y="462579"/>
                </a:lnTo>
                <a:lnTo>
                  <a:pt x="609600" y="462579"/>
                </a:lnTo>
                <a:lnTo>
                  <a:pt x="609600" y="519953"/>
                </a:lnTo>
                <a:lnTo>
                  <a:pt x="674146" y="519953"/>
                </a:lnTo>
                <a:lnTo>
                  <a:pt x="674146" y="570156"/>
                </a:lnTo>
                <a:lnTo>
                  <a:pt x="803238" y="570156"/>
                </a:lnTo>
                <a:lnTo>
                  <a:pt x="803238" y="609600"/>
                </a:lnTo>
                <a:lnTo>
                  <a:pt x="871370" y="609600"/>
                </a:lnTo>
                <a:lnTo>
                  <a:pt x="871370" y="670560"/>
                </a:lnTo>
                <a:lnTo>
                  <a:pt x="1050664" y="670560"/>
                </a:lnTo>
                <a:lnTo>
                  <a:pt x="1050664" y="724349"/>
                </a:lnTo>
                <a:lnTo>
                  <a:pt x="1100866" y="724349"/>
                </a:lnTo>
                <a:lnTo>
                  <a:pt x="1100866" y="824753"/>
                </a:lnTo>
                <a:lnTo>
                  <a:pt x="1663850" y="824753"/>
                </a:lnTo>
                <a:lnTo>
                  <a:pt x="1663850" y="874956"/>
                </a:lnTo>
                <a:lnTo>
                  <a:pt x="2043953" y="874956"/>
                </a:lnTo>
                <a:lnTo>
                  <a:pt x="2043953" y="943087"/>
                </a:lnTo>
                <a:lnTo>
                  <a:pt x="2746786" y="943087"/>
                </a:lnTo>
                <a:lnTo>
                  <a:pt x="2746786" y="1047078"/>
                </a:lnTo>
                <a:lnTo>
                  <a:pt x="3499822" y="1047078"/>
                </a:lnTo>
                <a:lnTo>
                  <a:pt x="3499822" y="1922033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03BE3D9-224F-64AA-117D-464C3286B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ARC-10: </a:t>
            </a:r>
            <a:r>
              <a:rPr lang="en-US" dirty="0"/>
              <a:t>Domvanalimab</a:t>
            </a:r>
            <a:r>
              <a:rPr lang="en-US"/>
              <a:t> + </a:t>
            </a:r>
            <a:r>
              <a:rPr lang="en-US" dirty="0"/>
              <a:t>Zimberelimab</a:t>
            </a:r>
            <a:r>
              <a:rPr lang="en-US"/>
              <a:t> vs </a:t>
            </a:r>
            <a:r>
              <a:rPr lang="en-US" dirty="0"/>
              <a:t>Zimberelimab</a:t>
            </a:r>
            <a:r>
              <a:rPr lang="en-US"/>
              <a:t> vs CT in 1L PD-L1–High Stage IIIB-IV NSCLC</a:t>
            </a:r>
          </a:p>
        </p:txBody>
      </p:sp>
      <p:sp>
        <p:nvSpPr>
          <p:cNvPr id="10" name="Content Placeholder 12">
            <a:extLst>
              <a:ext uri="{FF2B5EF4-FFF2-40B4-BE49-F238E27FC236}">
                <a16:creationId xmlns:a16="http://schemas.microsoft.com/office/drawing/2014/main" id="{0430FDB7-1670-C9E9-19B1-2972D7C24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/>
              <a:t> Global, randomized, open-label phase II trial with Dom + Zim vs Zim vs CT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D2F7D10-FDC9-C811-F555-95DE822107F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en-US">
                <a:latin typeface="Poppins" panose="00000500000000000000" pitchFamily="2" charset="0"/>
                <a:cs typeface="Poppins" panose="00000500000000000000" pitchFamily="2" charset="0"/>
              </a:rPr>
              <a:t>Naidoo. SITC 2024. </a:t>
            </a:r>
            <a:r>
              <a:rPr lang="en-US" altLang="en-US" dirty="0">
                <a:latin typeface="Poppins" panose="00000500000000000000" pitchFamily="2" charset="0"/>
                <a:cs typeface="Poppins" panose="00000500000000000000" pitchFamily="2" charset="0"/>
              </a:rPr>
              <a:t>Abstr</a:t>
            </a:r>
            <a:r>
              <a:rPr lang="en-US" altLang="en-US">
                <a:latin typeface="Poppins" panose="00000500000000000000" pitchFamily="2" charset="0"/>
                <a:cs typeface="Poppins" panose="00000500000000000000" pitchFamily="2" charset="0"/>
              </a:rPr>
              <a:t> 1461.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A58B-C689-492F-D6C4-4BF872E237EA}"/>
              </a:ext>
            </a:extLst>
          </p:cNvPr>
          <p:cNvSpPr txBox="1"/>
          <p:nvPr/>
        </p:nvSpPr>
        <p:spPr bwMode="auto">
          <a:xfrm>
            <a:off x="1315402" y="1853315"/>
            <a:ext cx="44069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Overall Survival (Primary Endpoint)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254FBA-3BCD-50B2-DE10-1806C5B70C2F}"/>
              </a:ext>
            </a:extLst>
          </p:cNvPr>
          <p:cNvSpPr txBox="1"/>
          <p:nvPr/>
        </p:nvSpPr>
        <p:spPr bwMode="auto">
          <a:xfrm>
            <a:off x="7378497" y="1853315"/>
            <a:ext cx="32319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cs typeface="+mn-cs"/>
              </a:rPr>
              <a:t>Progression-free Survival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187909-91B1-2129-3CFC-06F57E137984}"/>
              </a:ext>
            </a:extLst>
          </p:cNvPr>
          <p:cNvSpPr txBox="1"/>
          <p:nvPr/>
        </p:nvSpPr>
        <p:spPr bwMode="auto">
          <a:xfrm>
            <a:off x="203728" y="5184337"/>
            <a:ext cx="8499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b" anchorCtr="0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000" dirty="0">
                <a:latin typeface="+mn-lt"/>
              </a:rPr>
              <a:t>Patient </a:t>
            </a:r>
            <a:r>
              <a:rPr lang="en-US" sz="1000">
                <a:latin typeface="+mn-lt"/>
              </a:rPr>
              <a:t>at</a:t>
            </a:r>
            <a:br>
              <a:rPr lang="en-US" sz="1000" dirty="0">
                <a:latin typeface="+mn-lt"/>
              </a:rPr>
            </a:br>
            <a:r>
              <a:rPr lang="en-US" sz="1000" dirty="0">
                <a:latin typeface="+mn-lt"/>
              </a:rPr>
              <a:t>Risk</a:t>
            </a:r>
            <a:r>
              <a:rPr lang="en-US" sz="1000">
                <a:latin typeface="+mn-lt"/>
              </a:rPr>
              <a:t>, n</a:t>
            </a:r>
            <a:br>
              <a:rPr lang="en-US" sz="1000">
                <a:latin typeface="+mn-lt"/>
              </a:rPr>
            </a:b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+mn-lt"/>
              </a:rPr>
              <a:t>Z</a:t>
            </a:r>
            <a:br>
              <a:rPr lang="en-US" sz="1000">
                <a:solidFill>
                  <a:schemeClr val="bg1">
                    <a:lumMod val="50000"/>
                  </a:schemeClr>
                </a:solidFill>
                <a:latin typeface="+mn-lt"/>
              </a:rPr>
            </a:br>
            <a:r>
              <a:rPr lang="en-US" sz="1000">
                <a:solidFill>
                  <a:schemeClr val="accent1"/>
                </a:solidFill>
                <a:latin typeface="+mn-lt"/>
              </a:rPr>
              <a:t>DZ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2E196B1-51FA-2D77-B589-4676CBB55FCA}"/>
              </a:ext>
            </a:extLst>
          </p:cNvPr>
          <p:cNvSpPr txBox="1"/>
          <p:nvPr/>
        </p:nvSpPr>
        <p:spPr bwMode="auto">
          <a:xfrm rot="16200000">
            <a:off x="254044" y="3805406"/>
            <a:ext cx="8627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OS (%)</a:t>
            </a:r>
          </a:p>
        </p:txBody>
      </p:sp>
      <p:sp>
        <p:nvSpPr>
          <p:cNvPr id="30" name="Freeform 31">
            <a:extLst>
              <a:ext uri="{FF2B5EF4-FFF2-40B4-BE49-F238E27FC236}">
                <a16:creationId xmlns:a16="http://schemas.microsoft.com/office/drawing/2014/main" id="{A7B5C396-1FB3-C340-C28E-895DD038CF0C}"/>
              </a:ext>
            </a:extLst>
          </p:cNvPr>
          <p:cNvSpPr/>
          <p:nvPr/>
        </p:nvSpPr>
        <p:spPr bwMode="auto">
          <a:xfrm>
            <a:off x="1164306" y="2887032"/>
            <a:ext cx="4650223" cy="2064533"/>
          </a:xfrm>
          <a:custGeom>
            <a:avLst/>
            <a:gdLst>
              <a:gd name="connsiteX0" fmla="*/ 0 w 7663912"/>
              <a:gd name="connsiteY0" fmla="*/ 0 h 2154265"/>
              <a:gd name="connsiteX1" fmla="*/ 0 w 7663912"/>
              <a:gd name="connsiteY1" fmla="*/ 2154265 h 2154265"/>
              <a:gd name="connsiteX2" fmla="*/ 7663912 w 7663912"/>
              <a:gd name="connsiteY2" fmla="*/ 2154265 h 2154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3912" h="2154265">
                <a:moveTo>
                  <a:pt x="0" y="0"/>
                </a:moveTo>
                <a:lnTo>
                  <a:pt x="0" y="2154265"/>
                </a:lnTo>
                <a:lnTo>
                  <a:pt x="7663912" y="2154265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50FEA1C-D77C-6D9A-8D3C-30BB02F5D512}"/>
              </a:ext>
            </a:extLst>
          </p:cNvPr>
          <p:cNvSpPr txBox="1"/>
          <p:nvPr/>
        </p:nvSpPr>
        <p:spPr bwMode="auto">
          <a:xfrm>
            <a:off x="1007959" y="4979206"/>
            <a:ext cx="2968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9867885-81BF-22BF-EF0C-509107E9A23E}"/>
              </a:ext>
            </a:extLst>
          </p:cNvPr>
          <p:cNvSpPr txBox="1"/>
          <p:nvPr/>
        </p:nvSpPr>
        <p:spPr bwMode="auto">
          <a:xfrm>
            <a:off x="1245190" y="4979206"/>
            <a:ext cx="28725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F508BBC-0562-D445-FAD7-62E32298C28C}"/>
              </a:ext>
            </a:extLst>
          </p:cNvPr>
          <p:cNvSpPr txBox="1"/>
          <p:nvPr/>
        </p:nvSpPr>
        <p:spPr bwMode="auto">
          <a:xfrm>
            <a:off x="1472803" y="4979206"/>
            <a:ext cx="2968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68B5802-4043-F596-837A-8C3C01FB3178}"/>
              </a:ext>
            </a:extLst>
          </p:cNvPr>
          <p:cNvSpPr txBox="1"/>
          <p:nvPr/>
        </p:nvSpPr>
        <p:spPr bwMode="auto">
          <a:xfrm>
            <a:off x="1691723" y="4979206"/>
            <a:ext cx="2984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3E2E4E0-2E6A-59FC-CC41-01BFB1D15CDA}"/>
              </a:ext>
            </a:extLst>
          </p:cNvPr>
          <p:cNvSpPr txBox="1"/>
          <p:nvPr/>
        </p:nvSpPr>
        <p:spPr bwMode="auto">
          <a:xfrm>
            <a:off x="1917795" y="4979206"/>
            <a:ext cx="2984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387E6AB-1697-2193-9991-C657A5D8013B}"/>
              </a:ext>
            </a:extLst>
          </p:cNvPr>
          <p:cNvSpPr txBox="1"/>
          <p:nvPr/>
        </p:nvSpPr>
        <p:spPr bwMode="auto">
          <a:xfrm>
            <a:off x="2118870" y="4979206"/>
            <a:ext cx="3545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10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7DF22D7-560A-6E35-B1CC-BAEDE03A27C1}"/>
              </a:ext>
            </a:extLst>
          </p:cNvPr>
          <p:cNvSpPr txBox="1"/>
          <p:nvPr/>
        </p:nvSpPr>
        <p:spPr bwMode="auto">
          <a:xfrm>
            <a:off x="2343160" y="4979206"/>
            <a:ext cx="3449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12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2AFBDE5-6194-463E-4DB2-263E5CBF0688}"/>
              </a:ext>
            </a:extLst>
          </p:cNvPr>
          <p:cNvSpPr txBox="1"/>
          <p:nvPr/>
        </p:nvSpPr>
        <p:spPr bwMode="auto">
          <a:xfrm>
            <a:off x="2567357" y="4979206"/>
            <a:ext cx="3545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14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99F57E5-9492-17C6-BE83-D2AB4A5F8FBD}"/>
              </a:ext>
            </a:extLst>
          </p:cNvPr>
          <p:cNvSpPr txBox="1"/>
          <p:nvPr/>
        </p:nvSpPr>
        <p:spPr bwMode="auto">
          <a:xfrm>
            <a:off x="2792386" y="4979206"/>
            <a:ext cx="3561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16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1EA4AD1-8E06-3E2D-4B8E-36C85E48097F}"/>
              </a:ext>
            </a:extLst>
          </p:cNvPr>
          <p:cNvSpPr txBox="1"/>
          <p:nvPr/>
        </p:nvSpPr>
        <p:spPr bwMode="auto">
          <a:xfrm>
            <a:off x="3021392" y="4979206"/>
            <a:ext cx="3561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18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6E09842-B0CE-ED0D-42C7-65586E409D17}"/>
              </a:ext>
            </a:extLst>
          </p:cNvPr>
          <p:cNvSpPr txBox="1"/>
          <p:nvPr/>
        </p:nvSpPr>
        <p:spPr bwMode="auto">
          <a:xfrm>
            <a:off x="3228758" y="4979206"/>
            <a:ext cx="3994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A91027E-9E22-680F-9793-52DE6730053E}"/>
              </a:ext>
            </a:extLst>
          </p:cNvPr>
          <p:cNvSpPr txBox="1"/>
          <p:nvPr/>
        </p:nvSpPr>
        <p:spPr bwMode="auto">
          <a:xfrm>
            <a:off x="3456223" y="4979206"/>
            <a:ext cx="3898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786394C-19B4-4B47-E8AA-FBD21E274B5F}"/>
              </a:ext>
            </a:extLst>
          </p:cNvPr>
          <p:cNvSpPr txBox="1"/>
          <p:nvPr/>
        </p:nvSpPr>
        <p:spPr bwMode="auto">
          <a:xfrm>
            <a:off x="3677245" y="4979206"/>
            <a:ext cx="3994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A89A23A-A97D-229E-3FB6-6B1150FC8FDC}"/>
              </a:ext>
            </a:extLst>
          </p:cNvPr>
          <p:cNvSpPr txBox="1"/>
          <p:nvPr/>
        </p:nvSpPr>
        <p:spPr bwMode="auto">
          <a:xfrm>
            <a:off x="3902274" y="4979206"/>
            <a:ext cx="4010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9B08EE5-D3AE-0223-68D0-961DC95EEC70}"/>
              </a:ext>
            </a:extLst>
          </p:cNvPr>
          <p:cNvSpPr txBox="1"/>
          <p:nvPr/>
        </p:nvSpPr>
        <p:spPr bwMode="auto">
          <a:xfrm>
            <a:off x="4128105" y="4979206"/>
            <a:ext cx="4010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28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0B99146-E7A9-046F-8651-166D758F0F35}"/>
              </a:ext>
            </a:extLst>
          </p:cNvPr>
          <p:cNvSpPr txBox="1"/>
          <p:nvPr/>
        </p:nvSpPr>
        <p:spPr bwMode="auto">
          <a:xfrm>
            <a:off x="4353135" y="4979206"/>
            <a:ext cx="402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30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12EA3F6-0189-1DE6-672A-C13115566FDB}"/>
              </a:ext>
            </a:extLst>
          </p:cNvPr>
          <p:cNvSpPr txBox="1"/>
          <p:nvPr/>
        </p:nvSpPr>
        <p:spPr bwMode="auto">
          <a:xfrm>
            <a:off x="4587516" y="4982412"/>
            <a:ext cx="3930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32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E4FCCC3-6699-7BD4-8709-39FB5E7AA33B}"/>
              </a:ext>
            </a:extLst>
          </p:cNvPr>
          <p:cNvSpPr txBox="1"/>
          <p:nvPr/>
        </p:nvSpPr>
        <p:spPr bwMode="auto">
          <a:xfrm>
            <a:off x="4803320" y="4982412"/>
            <a:ext cx="402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34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CAA9E0-3A74-7D2C-E8F3-F4618BCA28CE}"/>
              </a:ext>
            </a:extLst>
          </p:cNvPr>
          <p:cNvSpPr txBox="1"/>
          <p:nvPr/>
        </p:nvSpPr>
        <p:spPr bwMode="auto">
          <a:xfrm>
            <a:off x="5032656" y="4982412"/>
            <a:ext cx="4042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36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3404250-E058-0A12-199A-0A00647566BE}"/>
              </a:ext>
            </a:extLst>
          </p:cNvPr>
          <p:cNvSpPr txBox="1"/>
          <p:nvPr/>
        </p:nvSpPr>
        <p:spPr bwMode="auto">
          <a:xfrm>
            <a:off x="5253269" y="4982412"/>
            <a:ext cx="4042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38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5CC164E-B6AE-CB4E-5FB7-C3CD46CDA407}"/>
              </a:ext>
            </a:extLst>
          </p:cNvPr>
          <p:cNvSpPr txBox="1"/>
          <p:nvPr/>
        </p:nvSpPr>
        <p:spPr bwMode="auto">
          <a:xfrm>
            <a:off x="5481011" y="4982412"/>
            <a:ext cx="4090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+mn-lt"/>
              </a:rPr>
              <a:t>40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918409B-F0F3-B530-EEC3-0A5D9E348080}"/>
              </a:ext>
            </a:extLst>
          </p:cNvPr>
          <p:cNvGrpSpPr/>
          <p:nvPr/>
        </p:nvGrpSpPr>
        <p:grpSpPr>
          <a:xfrm>
            <a:off x="985889" y="5475582"/>
            <a:ext cx="4834047" cy="403316"/>
            <a:chOff x="985889" y="5588180"/>
            <a:chExt cx="4834047" cy="403316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0AAD550-49DC-19DB-A74E-71D60380C563}"/>
                </a:ext>
              </a:extLst>
            </p:cNvPr>
            <p:cNvSpPr txBox="1"/>
            <p:nvPr/>
          </p:nvSpPr>
          <p:spPr bwMode="auto">
            <a:xfrm>
              <a:off x="985889" y="5588180"/>
              <a:ext cx="34496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38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40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3D760B9-AF6A-DB5E-BC65-2C5252439460}"/>
                </a:ext>
              </a:extLst>
            </p:cNvPr>
            <p:cNvSpPr txBox="1"/>
            <p:nvPr/>
          </p:nvSpPr>
          <p:spPr bwMode="auto">
            <a:xfrm>
              <a:off x="1223120" y="5588180"/>
              <a:ext cx="33534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33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32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3E88C859-511D-E7E2-CBCC-A68F78475A3F}"/>
                </a:ext>
              </a:extLst>
            </p:cNvPr>
            <p:cNvSpPr txBox="1"/>
            <p:nvPr/>
          </p:nvSpPr>
          <p:spPr bwMode="auto">
            <a:xfrm>
              <a:off x="1453939" y="5588180"/>
              <a:ext cx="33855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29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537C16B-A9CE-222E-662C-7D41852973A0}"/>
                </a:ext>
              </a:extLst>
            </p:cNvPr>
            <p:cNvSpPr txBox="1"/>
            <p:nvPr/>
          </p:nvSpPr>
          <p:spPr bwMode="auto">
            <a:xfrm>
              <a:off x="1678470" y="5588180"/>
              <a:ext cx="32893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27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CDF2AEE-961C-AB13-08F2-D66250277360}"/>
                </a:ext>
              </a:extLst>
            </p:cNvPr>
            <p:cNvSpPr txBox="1"/>
            <p:nvPr/>
          </p:nvSpPr>
          <p:spPr bwMode="auto">
            <a:xfrm>
              <a:off x="1898931" y="5588180"/>
              <a:ext cx="34015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25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1511913-35BE-AFDD-7CD8-350094D391DB}"/>
                </a:ext>
              </a:extLst>
            </p:cNvPr>
            <p:cNvSpPr txBox="1"/>
            <p:nvPr/>
          </p:nvSpPr>
          <p:spPr bwMode="auto">
            <a:xfrm>
              <a:off x="2128057" y="5588180"/>
              <a:ext cx="34015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46329488-6AA7-55C1-C4D9-348044F2B7F2}"/>
                </a:ext>
              </a:extLst>
            </p:cNvPr>
            <p:cNvSpPr txBox="1"/>
            <p:nvPr/>
          </p:nvSpPr>
          <p:spPr bwMode="auto">
            <a:xfrm>
              <a:off x="2347538" y="5588180"/>
              <a:ext cx="34015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4F75ABD-D66D-5BAC-BDE2-9D5D81166A4B}"/>
                </a:ext>
              </a:extLst>
            </p:cNvPr>
            <p:cNvSpPr txBox="1"/>
            <p:nvPr/>
          </p:nvSpPr>
          <p:spPr bwMode="auto">
            <a:xfrm>
              <a:off x="2577346" y="5588180"/>
              <a:ext cx="33855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BA228773-BACE-69FB-35C9-C98499AECF69}"/>
                </a:ext>
              </a:extLst>
            </p:cNvPr>
            <p:cNvSpPr txBox="1"/>
            <p:nvPr/>
          </p:nvSpPr>
          <p:spPr bwMode="auto">
            <a:xfrm>
              <a:off x="2819207" y="5588180"/>
              <a:ext cx="30649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2C1D8F5D-3413-4800-5E5A-24C9F06BF4AE}"/>
                </a:ext>
              </a:extLst>
            </p:cNvPr>
            <p:cNvSpPr txBox="1"/>
            <p:nvPr/>
          </p:nvSpPr>
          <p:spPr bwMode="auto">
            <a:xfrm>
              <a:off x="3048213" y="5588180"/>
              <a:ext cx="30649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18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C2999C16-EF42-7D8F-5ACC-36C26BB0CE5F}"/>
                </a:ext>
              </a:extLst>
            </p:cNvPr>
            <p:cNvSpPr txBox="1"/>
            <p:nvPr/>
          </p:nvSpPr>
          <p:spPr bwMode="auto">
            <a:xfrm>
              <a:off x="3277219" y="5588180"/>
              <a:ext cx="30649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13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6E7B43A1-7901-DDDF-BAF5-E9B996FDABDA}"/>
                </a:ext>
              </a:extLst>
            </p:cNvPr>
            <p:cNvSpPr txBox="1"/>
            <p:nvPr/>
          </p:nvSpPr>
          <p:spPr bwMode="auto">
            <a:xfrm>
              <a:off x="3503081" y="5588180"/>
              <a:ext cx="30008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11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9AD7D83A-FCA6-5E79-BDDA-9930FCEDCA17}"/>
                </a:ext>
              </a:extLst>
            </p:cNvPr>
            <p:cNvSpPr txBox="1"/>
            <p:nvPr/>
          </p:nvSpPr>
          <p:spPr bwMode="auto">
            <a:xfrm>
              <a:off x="3746545" y="5588180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9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9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29D5F964-D981-17E4-BC56-94090486AC6F}"/>
                </a:ext>
              </a:extLst>
            </p:cNvPr>
            <p:cNvSpPr txBox="1"/>
            <p:nvPr/>
          </p:nvSpPr>
          <p:spPr bwMode="auto">
            <a:xfrm>
              <a:off x="3971574" y="5588180"/>
              <a:ext cx="26642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6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B592F528-A898-7C7B-9B28-2B0F55250056}"/>
                </a:ext>
              </a:extLst>
            </p:cNvPr>
            <p:cNvSpPr txBox="1"/>
            <p:nvPr/>
          </p:nvSpPr>
          <p:spPr bwMode="auto">
            <a:xfrm>
              <a:off x="4198207" y="5588180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5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E25CAF01-5848-AF0D-9A4A-40DED6DA1309}"/>
                </a:ext>
              </a:extLst>
            </p:cNvPr>
            <p:cNvSpPr txBox="1"/>
            <p:nvPr/>
          </p:nvSpPr>
          <p:spPr bwMode="auto">
            <a:xfrm>
              <a:off x="4424038" y="5588180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67EC7E44-7BF3-1133-38A9-F8D11503616E}"/>
                </a:ext>
              </a:extLst>
            </p:cNvPr>
            <p:cNvSpPr txBox="1"/>
            <p:nvPr/>
          </p:nvSpPr>
          <p:spPr bwMode="auto">
            <a:xfrm>
              <a:off x="4653610" y="5591386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35C48F9-BE59-78A3-C9E4-9ABF868F1452}"/>
                </a:ext>
              </a:extLst>
            </p:cNvPr>
            <p:cNvSpPr txBox="1"/>
            <p:nvPr/>
          </p:nvSpPr>
          <p:spPr bwMode="auto">
            <a:xfrm>
              <a:off x="4874223" y="5591386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6E4EE2CD-FB86-E084-3C07-82915E428572}"/>
                </a:ext>
              </a:extLst>
            </p:cNvPr>
            <p:cNvSpPr txBox="1"/>
            <p:nvPr/>
          </p:nvSpPr>
          <p:spPr bwMode="auto">
            <a:xfrm>
              <a:off x="5104361" y="5591386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F5A659DC-AE70-7D94-E21D-007B649F2D0D}"/>
                </a:ext>
              </a:extLst>
            </p:cNvPr>
            <p:cNvSpPr txBox="1"/>
            <p:nvPr/>
          </p:nvSpPr>
          <p:spPr bwMode="auto">
            <a:xfrm>
              <a:off x="5324974" y="5591386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46D54478-FD00-1A10-27EF-7F56853DAEF7}"/>
                </a:ext>
              </a:extLst>
            </p:cNvPr>
            <p:cNvSpPr txBox="1"/>
            <p:nvPr/>
          </p:nvSpPr>
          <p:spPr bwMode="auto">
            <a:xfrm>
              <a:off x="5555120" y="5591386"/>
              <a:ext cx="26481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0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C00C7064-C96F-4A6E-850C-DB685CD1D739}"/>
              </a:ext>
            </a:extLst>
          </p:cNvPr>
          <p:cNvGrpSpPr/>
          <p:nvPr/>
        </p:nvGrpSpPr>
        <p:grpSpPr>
          <a:xfrm>
            <a:off x="6305266" y="2813087"/>
            <a:ext cx="482825" cy="2281108"/>
            <a:chOff x="1845139" y="2039010"/>
            <a:chExt cx="482825" cy="2450983"/>
          </a:xfrm>
        </p:grpSpPr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DD4819CD-BA85-67F5-6256-DE7706C638C3}"/>
                </a:ext>
              </a:extLst>
            </p:cNvPr>
            <p:cNvSpPr txBox="1"/>
            <p:nvPr/>
          </p:nvSpPr>
          <p:spPr bwMode="auto">
            <a:xfrm>
              <a:off x="1845139" y="2039010"/>
              <a:ext cx="482825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100</a:t>
              </a: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DF9A861A-A9D8-ADFF-3319-977A8A7F9BCB}"/>
                </a:ext>
              </a:extLst>
            </p:cNvPr>
            <p:cNvSpPr txBox="1"/>
            <p:nvPr/>
          </p:nvSpPr>
          <p:spPr bwMode="auto">
            <a:xfrm>
              <a:off x="1917274" y="2463067"/>
              <a:ext cx="410690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80</a:t>
              </a: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10F4C39C-4999-E736-C8F1-A449114F773A}"/>
                </a:ext>
              </a:extLst>
            </p:cNvPr>
            <p:cNvSpPr txBox="1"/>
            <p:nvPr/>
          </p:nvSpPr>
          <p:spPr bwMode="auto">
            <a:xfrm>
              <a:off x="1917274" y="2887125"/>
              <a:ext cx="410690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60</a:t>
              </a: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51356EEB-D6C6-F957-15EE-D94D3D1852A0}"/>
                </a:ext>
              </a:extLst>
            </p:cNvPr>
            <p:cNvSpPr txBox="1"/>
            <p:nvPr/>
          </p:nvSpPr>
          <p:spPr bwMode="auto">
            <a:xfrm>
              <a:off x="1918878" y="3311181"/>
              <a:ext cx="409086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40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32A33E77-D264-9DA3-E9E0-423DD78CD192}"/>
                </a:ext>
              </a:extLst>
            </p:cNvPr>
            <p:cNvSpPr txBox="1"/>
            <p:nvPr/>
          </p:nvSpPr>
          <p:spPr bwMode="auto">
            <a:xfrm>
              <a:off x="1928496" y="3735238"/>
              <a:ext cx="399468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20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1EAD1981-7900-10B9-89F9-30AF6B76AE13}"/>
                </a:ext>
              </a:extLst>
            </p:cNvPr>
            <p:cNvSpPr txBox="1"/>
            <p:nvPr/>
          </p:nvSpPr>
          <p:spPr bwMode="auto">
            <a:xfrm>
              <a:off x="2031087" y="4159296"/>
              <a:ext cx="296877" cy="330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0</a:t>
              </a:r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D7E824CF-787F-30DC-EF8F-4D3026E9700E}"/>
              </a:ext>
            </a:extLst>
          </p:cNvPr>
          <p:cNvSpPr txBox="1"/>
          <p:nvPr/>
        </p:nvSpPr>
        <p:spPr bwMode="auto">
          <a:xfrm rot="16200000">
            <a:off x="5862372" y="3801284"/>
            <a:ext cx="9236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PFS (%)</a:t>
            </a:r>
          </a:p>
        </p:txBody>
      </p:sp>
      <p:sp>
        <p:nvSpPr>
          <p:cNvPr id="116" name="Freeform 228">
            <a:extLst>
              <a:ext uri="{FF2B5EF4-FFF2-40B4-BE49-F238E27FC236}">
                <a16:creationId xmlns:a16="http://schemas.microsoft.com/office/drawing/2014/main" id="{19ECEEB3-8C09-7DF4-87F4-3B19063189E3}"/>
              </a:ext>
            </a:extLst>
          </p:cNvPr>
          <p:cNvSpPr/>
          <p:nvPr/>
        </p:nvSpPr>
        <p:spPr bwMode="auto">
          <a:xfrm>
            <a:off x="6803090" y="2882910"/>
            <a:ext cx="4650223" cy="2064533"/>
          </a:xfrm>
          <a:custGeom>
            <a:avLst/>
            <a:gdLst>
              <a:gd name="connsiteX0" fmla="*/ 0 w 7663912"/>
              <a:gd name="connsiteY0" fmla="*/ 0 h 2154265"/>
              <a:gd name="connsiteX1" fmla="*/ 0 w 7663912"/>
              <a:gd name="connsiteY1" fmla="*/ 2154265 h 2154265"/>
              <a:gd name="connsiteX2" fmla="*/ 7663912 w 7663912"/>
              <a:gd name="connsiteY2" fmla="*/ 2154265 h 2154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3912" h="2154265">
                <a:moveTo>
                  <a:pt x="0" y="0"/>
                </a:moveTo>
                <a:lnTo>
                  <a:pt x="0" y="2154265"/>
                </a:lnTo>
                <a:lnTo>
                  <a:pt x="7663912" y="2154265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en-US">
              <a:latin typeface="+mn-lt"/>
            </a:endParaRPr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9054B6DB-1AEF-ED8E-7556-318BA4F2740E}"/>
              </a:ext>
            </a:extLst>
          </p:cNvPr>
          <p:cNvGrpSpPr/>
          <p:nvPr/>
        </p:nvGrpSpPr>
        <p:grpSpPr>
          <a:xfrm>
            <a:off x="6654247" y="4954615"/>
            <a:ext cx="4852104" cy="310983"/>
            <a:chOff x="6654247" y="4635646"/>
            <a:chExt cx="4852104" cy="310983"/>
          </a:xfrm>
        </p:grpSpPr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244BDE9E-2948-3378-BFB8-81D5A6E8C8D9}"/>
                </a:ext>
              </a:extLst>
            </p:cNvPr>
            <p:cNvSpPr txBox="1"/>
            <p:nvPr/>
          </p:nvSpPr>
          <p:spPr bwMode="auto">
            <a:xfrm>
              <a:off x="6654247" y="4635646"/>
              <a:ext cx="2968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0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CBD32D89-2AB6-577A-4D91-68C5D3CF57A7}"/>
                </a:ext>
              </a:extLst>
            </p:cNvPr>
            <p:cNvSpPr txBox="1"/>
            <p:nvPr/>
          </p:nvSpPr>
          <p:spPr bwMode="auto">
            <a:xfrm>
              <a:off x="6902427" y="4635646"/>
              <a:ext cx="28725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F89D8AE6-84BC-7889-BF6D-0D34B3C74917}"/>
                </a:ext>
              </a:extLst>
            </p:cNvPr>
            <p:cNvSpPr txBox="1"/>
            <p:nvPr/>
          </p:nvSpPr>
          <p:spPr bwMode="auto">
            <a:xfrm>
              <a:off x="7140989" y="4635646"/>
              <a:ext cx="2968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4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7C916A0C-5BB7-C77C-6A2E-D95F9207903A}"/>
                </a:ext>
              </a:extLst>
            </p:cNvPr>
            <p:cNvSpPr txBox="1"/>
            <p:nvPr/>
          </p:nvSpPr>
          <p:spPr bwMode="auto">
            <a:xfrm>
              <a:off x="7370259" y="4635646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6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D8D6ACF0-90E8-F273-9695-9D61BC324E4A}"/>
                </a:ext>
              </a:extLst>
            </p:cNvPr>
            <p:cNvSpPr txBox="1"/>
            <p:nvPr/>
          </p:nvSpPr>
          <p:spPr bwMode="auto">
            <a:xfrm>
              <a:off x="7606981" y="4635646"/>
              <a:ext cx="2984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8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32BD67B7-F54A-EB9A-3380-29E79D4856EA}"/>
                </a:ext>
              </a:extLst>
            </p:cNvPr>
            <p:cNvSpPr txBox="1"/>
            <p:nvPr/>
          </p:nvSpPr>
          <p:spPr bwMode="auto">
            <a:xfrm>
              <a:off x="7818849" y="4635646"/>
              <a:ext cx="3545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10</a:t>
              </a:r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800DC4A8-AB73-1E6B-E2B8-4FE820EFC50C}"/>
                </a:ext>
              </a:extLst>
            </p:cNvPr>
            <p:cNvSpPr txBox="1"/>
            <p:nvPr/>
          </p:nvSpPr>
          <p:spPr bwMode="auto">
            <a:xfrm>
              <a:off x="8053479" y="4635646"/>
              <a:ext cx="34496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12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74D8F26D-F988-F8D5-FE3A-4ED299DAA0AD}"/>
                </a:ext>
              </a:extLst>
            </p:cNvPr>
            <p:cNvSpPr txBox="1"/>
            <p:nvPr/>
          </p:nvSpPr>
          <p:spPr bwMode="auto">
            <a:xfrm>
              <a:off x="8288463" y="4635646"/>
              <a:ext cx="3545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14</a:t>
              </a:r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1D168B57-19AC-248C-165E-34BF72B2EAC7}"/>
                </a:ext>
              </a:extLst>
            </p:cNvPr>
            <p:cNvSpPr txBox="1"/>
            <p:nvPr/>
          </p:nvSpPr>
          <p:spPr bwMode="auto">
            <a:xfrm>
              <a:off x="8524131" y="4635646"/>
              <a:ext cx="3561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16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F422D4AC-E53C-07FC-4DCF-E4981DBCBC7A}"/>
                </a:ext>
              </a:extLst>
            </p:cNvPr>
            <p:cNvSpPr txBox="1"/>
            <p:nvPr/>
          </p:nvSpPr>
          <p:spPr bwMode="auto">
            <a:xfrm>
              <a:off x="8763925" y="4635646"/>
              <a:ext cx="3561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18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E8AD1A7B-55AF-B1C0-9603-7B6222CE2B24}"/>
                </a:ext>
              </a:extLst>
            </p:cNvPr>
            <p:cNvSpPr txBox="1"/>
            <p:nvPr/>
          </p:nvSpPr>
          <p:spPr bwMode="auto">
            <a:xfrm>
              <a:off x="8982079" y="4635646"/>
              <a:ext cx="39946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20</a:t>
              </a: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0899F05-1DC9-FA57-E6BE-326A09AD395F}"/>
                </a:ext>
              </a:extLst>
            </p:cNvPr>
            <p:cNvSpPr txBox="1"/>
            <p:nvPr/>
          </p:nvSpPr>
          <p:spPr bwMode="auto">
            <a:xfrm>
              <a:off x="9220032" y="4635646"/>
              <a:ext cx="38985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22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38BCF64C-8907-FF98-FF69-5273F4646C90}"/>
                </a:ext>
              </a:extLst>
            </p:cNvPr>
            <p:cNvSpPr txBox="1"/>
            <p:nvPr/>
          </p:nvSpPr>
          <p:spPr bwMode="auto">
            <a:xfrm>
              <a:off x="9451693" y="4635646"/>
              <a:ext cx="39946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24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4916983C-DC45-1387-CE49-07C5621C61AB}"/>
                </a:ext>
              </a:extLst>
            </p:cNvPr>
            <p:cNvSpPr txBox="1"/>
            <p:nvPr/>
          </p:nvSpPr>
          <p:spPr bwMode="auto">
            <a:xfrm>
              <a:off x="9687360" y="4635646"/>
              <a:ext cx="4010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26</a:t>
              </a: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AB9609FC-F8B5-E703-E4AB-A7B1F80D94AA}"/>
                </a:ext>
              </a:extLst>
            </p:cNvPr>
            <p:cNvSpPr txBox="1"/>
            <p:nvPr/>
          </p:nvSpPr>
          <p:spPr bwMode="auto">
            <a:xfrm>
              <a:off x="9923829" y="4635646"/>
              <a:ext cx="4010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28</a:t>
              </a: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DA322454-5B42-C5A0-063D-F72E58C4EB94}"/>
                </a:ext>
              </a:extLst>
            </p:cNvPr>
            <p:cNvSpPr txBox="1"/>
            <p:nvPr/>
          </p:nvSpPr>
          <p:spPr bwMode="auto">
            <a:xfrm>
              <a:off x="10159498" y="4635646"/>
              <a:ext cx="40267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30</a:t>
              </a:r>
            </a:p>
          </p:txBody>
        </p:sp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F2FAA7BA-3D26-AD42-2C8C-AEF81772CB9B}"/>
                </a:ext>
              </a:extLst>
            </p:cNvPr>
            <p:cNvSpPr txBox="1"/>
            <p:nvPr/>
          </p:nvSpPr>
          <p:spPr bwMode="auto">
            <a:xfrm>
              <a:off x="10404693" y="4638852"/>
              <a:ext cx="39305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32</a:t>
              </a: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F4846155-48E4-FD12-C8BC-C9C4235ED0DB}"/>
                </a:ext>
              </a:extLst>
            </p:cNvPr>
            <p:cNvSpPr txBox="1"/>
            <p:nvPr/>
          </p:nvSpPr>
          <p:spPr bwMode="auto">
            <a:xfrm>
              <a:off x="10630890" y="4638852"/>
              <a:ext cx="40267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34</a:t>
              </a: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67E3AD57-E3B3-795A-A205-65882614710E}"/>
                </a:ext>
              </a:extLst>
            </p:cNvPr>
            <p:cNvSpPr txBox="1"/>
            <p:nvPr/>
          </p:nvSpPr>
          <p:spPr bwMode="auto">
            <a:xfrm>
              <a:off x="10871067" y="4638852"/>
              <a:ext cx="40427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36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32FBAA66-49C4-3E44-4408-DEA8978BD162}"/>
                </a:ext>
              </a:extLst>
            </p:cNvPr>
            <p:cNvSpPr txBox="1"/>
            <p:nvPr/>
          </p:nvSpPr>
          <p:spPr bwMode="auto">
            <a:xfrm>
              <a:off x="11102073" y="4638852"/>
              <a:ext cx="40427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latin typeface="+mn-lt"/>
                </a:rPr>
                <a:t>38</a:t>
              </a:r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17B0727E-EEC2-D005-DFFC-4578819A8B31}"/>
              </a:ext>
            </a:extLst>
          </p:cNvPr>
          <p:cNvGrpSpPr/>
          <p:nvPr/>
        </p:nvGrpSpPr>
        <p:grpSpPr>
          <a:xfrm>
            <a:off x="6632266" y="5483779"/>
            <a:ext cx="4806428" cy="403316"/>
            <a:chOff x="993648" y="5588180"/>
            <a:chExt cx="4590187" cy="403316"/>
          </a:xfrm>
        </p:grpSpPr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3A4F53FD-042D-CCA5-7F60-A1D740C3603D}"/>
                </a:ext>
              </a:extLst>
            </p:cNvPr>
            <p:cNvSpPr txBox="1"/>
            <p:nvPr/>
          </p:nvSpPr>
          <p:spPr bwMode="auto">
            <a:xfrm>
              <a:off x="993648" y="5588180"/>
              <a:ext cx="32944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38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40</a:t>
              </a:r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8BE35D7D-2A91-0EF8-CA18-338969D64185}"/>
                </a:ext>
              </a:extLst>
            </p:cNvPr>
            <p:cNvSpPr txBox="1"/>
            <p:nvPr/>
          </p:nvSpPr>
          <p:spPr bwMode="auto">
            <a:xfrm>
              <a:off x="1230663" y="5588180"/>
              <a:ext cx="32026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33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32</a:t>
              </a:r>
            </a:p>
          </p:txBody>
        </p:sp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0B94222F-4A93-ADF2-BFE1-C965F4218FE9}"/>
                </a:ext>
              </a:extLst>
            </p:cNvPr>
            <p:cNvSpPr txBox="1"/>
            <p:nvPr/>
          </p:nvSpPr>
          <p:spPr bwMode="auto">
            <a:xfrm>
              <a:off x="1461554" y="5588180"/>
              <a:ext cx="32332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32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29</a:t>
              </a:r>
            </a:p>
          </p:txBody>
        </p: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35811F80-8FE9-5A74-E438-50422CAFA1A7}"/>
                </a:ext>
              </a:extLst>
            </p:cNvPr>
            <p:cNvSpPr txBox="1"/>
            <p:nvPr/>
          </p:nvSpPr>
          <p:spPr bwMode="auto">
            <a:xfrm>
              <a:off x="1685870" y="5588180"/>
              <a:ext cx="31413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27</a:t>
              </a: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09056670-3A31-6E23-279B-BC57A2262F1E}"/>
                </a:ext>
              </a:extLst>
            </p:cNvPr>
            <p:cNvSpPr txBox="1"/>
            <p:nvPr/>
          </p:nvSpPr>
          <p:spPr bwMode="auto">
            <a:xfrm>
              <a:off x="1906581" y="5588180"/>
              <a:ext cx="32485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25</a:t>
              </a: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8FC91B58-32CB-2C92-96E7-2E8E99425BEF}"/>
                </a:ext>
              </a:extLst>
            </p:cNvPr>
            <p:cNvSpPr txBox="1"/>
            <p:nvPr/>
          </p:nvSpPr>
          <p:spPr bwMode="auto">
            <a:xfrm>
              <a:off x="2135708" y="5588180"/>
              <a:ext cx="32485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92465DAD-DFE7-79C4-3228-994ADEE21F29}"/>
                </a:ext>
              </a:extLst>
            </p:cNvPr>
            <p:cNvSpPr txBox="1"/>
            <p:nvPr/>
          </p:nvSpPr>
          <p:spPr bwMode="auto">
            <a:xfrm>
              <a:off x="2355192" y="5588180"/>
              <a:ext cx="32485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26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C16287A9-4BA5-5F70-AB68-1060E1A33669}"/>
                </a:ext>
              </a:extLst>
            </p:cNvPr>
            <p:cNvSpPr txBox="1"/>
            <p:nvPr/>
          </p:nvSpPr>
          <p:spPr bwMode="auto">
            <a:xfrm>
              <a:off x="2584961" y="5588180"/>
              <a:ext cx="32332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22</a:t>
              </a: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84B73E67-75D0-32DD-E946-4E74CE4A1551}"/>
                </a:ext>
              </a:extLst>
            </p:cNvPr>
            <p:cNvSpPr txBox="1"/>
            <p:nvPr/>
          </p:nvSpPr>
          <p:spPr bwMode="auto">
            <a:xfrm>
              <a:off x="2826103" y="5588180"/>
              <a:ext cx="29270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19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F7A03AF3-0E4C-63A4-E819-117B844A4E1E}"/>
                </a:ext>
              </a:extLst>
            </p:cNvPr>
            <p:cNvSpPr txBox="1"/>
            <p:nvPr/>
          </p:nvSpPr>
          <p:spPr bwMode="auto">
            <a:xfrm>
              <a:off x="3055107" y="5588180"/>
              <a:ext cx="29270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18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A84FDD1-48C8-82F7-2B35-08ACE036251F}"/>
                </a:ext>
              </a:extLst>
            </p:cNvPr>
            <p:cNvSpPr txBox="1"/>
            <p:nvPr/>
          </p:nvSpPr>
          <p:spPr bwMode="auto">
            <a:xfrm>
              <a:off x="3284113" y="5588180"/>
              <a:ext cx="29270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13</a:t>
              </a: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3B7D7837-24DD-4ED9-4EA6-ACCDAD2858C0}"/>
                </a:ext>
              </a:extLst>
            </p:cNvPr>
            <p:cNvSpPr txBox="1"/>
            <p:nvPr/>
          </p:nvSpPr>
          <p:spPr bwMode="auto">
            <a:xfrm>
              <a:off x="3509832" y="5588180"/>
              <a:ext cx="28658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11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DA463AE1-0641-0E98-6FED-675C99F410A9}"/>
                </a:ext>
              </a:extLst>
            </p:cNvPr>
            <p:cNvSpPr txBox="1"/>
            <p:nvPr/>
          </p:nvSpPr>
          <p:spPr bwMode="auto">
            <a:xfrm>
              <a:off x="3752502" y="5588180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9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9</a:t>
              </a:r>
            </a:p>
          </p:txBody>
        </p: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95924787-A9D5-8510-89C5-2612F1EE901E}"/>
                </a:ext>
              </a:extLst>
            </p:cNvPr>
            <p:cNvSpPr txBox="1"/>
            <p:nvPr/>
          </p:nvSpPr>
          <p:spPr bwMode="auto">
            <a:xfrm>
              <a:off x="3977569" y="5588180"/>
              <a:ext cx="2544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7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6</a:t>
              </a: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ACCCEE7D-5C3B-7424-B086-B81ADC52319E}"/>
                </a:ext>
              </a:extLst>
            </p:cNvPr>
            <p:cNvSpPr txBox="1"/>
            <p:nvPr/>
          </p:nvSpPr>
          <p:spPr bwMode="auto">
            <a:xfrm>
              <a:off x="4204164" y="5588180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5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2</a:t>
              </a: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0A0D2630-4F33-11F3-7B0A-4239736A3190}"/>
                </a:ext>
              </a:extLst>
            </p:cNvPr>
            <p:cNvSpPr txBox="1"/>
            <p:nvPr/>
          </p:nvSpPr>
          <p:spPr bwMode="auto">
            <a:xfrm>
              <a:off x="4429995" y="5588180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4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1</a:t>
              </a: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1C8992DF-2907-66FD-4F39-975A3A7F7646}"/>
                </a:ext>
              </a:extLst>
            </p:cNvPr>
            <p:cNvSpPr txBox="1"/>
            <p:nvPr/>
          </p:nvSpPr>
          <p:spPr bwMode="auto">
            <a:xfrm>
              <a:off x="4659567" y="5591386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BFCFFFCB-41FB-9267-CAE4-1CAB169437A5}"/>
                </a:ext>
              </a:extLst>
            </p:cNvPr>
            <p:cNvSpPr txBox="1"/>
            <p:nvPr/>
          </p:nvSpPr>
          <p:spPr bwMode="auto">
            <a:xfrm>
              <a:off x="4880180" y="5591386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2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1DFBCA85-6253-20B0-8D1E-3944FF158CAA}"/>
                </a:ext>
              </a:extLst>
            </p:cNvPr>
            <p:cNvSpPr txBox="1"/>
            <p:nvPr/>
          </p:nvSpPr>
          <p:spPr bwMode="auto">
            <a:xfrm>
              <a:off x="5110320" y="5591386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6E75C7F4-4068-9787-A42C-82C008B5765B}"/>
                </a:ext>
              </a:extLst>
            </p:cNvPr>
            <p:cNvSpPr txBox="1"/>
            <p:nvPr/>
          </p:nvSpPr>
          <p:spPr bwMode="auto">
            <a:xfrm>
              <a:off x="5330933" y="5591386"/>
              <a:ext cx="25290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000" b="0">
                  <a:latin typeface="+mn-lt"/>
                </a:rPr>
                <a:t>1</a:t>
              </a:r>
              <a:br>
                <a:rPr lang="en-US" sz="1000" b="0">
                  <a:latin typeface="+mn-lt"/>
                </a:rPr>
              </a:br>
              <a:r>
                <a:rPr lang="en-US" sz="1000" b="0">
                  <a:latin typeface="+mn-lt"/>
                </a:rPr>
                <a:t>0</a:t>
              </a:r>
            </a:p>
          </p:txBody>
        </p:sp>
      </p:grpSp>
      <p:sp>
        <p:nvSpPr>
          <p:cNvPr id="180" name="TextBox 179">
            <a:extLst>
              <a:ext uri="{FF2B5EF4-FFF2-40B4-BE49-F238E27FC236}">
                <a16:creationId xmlns:a16="http://schemas.microsoft.com/office/drawing/2014/main" id="{56472C24-88F1-87D3-EE9E-89ED439BEAEB}"/>
              </a:ext>
            </a:extLst>
          </p:cNvPr>
          <p:cNvSpPr txBox="1"/>
          <p:nvPr/>
        </p:nvSpPr>
        <p:spPr bwMode="auto">
          <a:xfrm>
            <a:off x="7893625" y="5206905"/>
            <a:ext cx="26741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cs typeface="+mn-cs"/>
              </a:rPr>
              <a:t>Mo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cs typeface="+mn-cs"/>
              </a:rPr>
              <a:t>From Randomization</a:t>
            </a:r>
          </a:p>
        </p:txBody>
      </p: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08D9B995-0E6D-1A97-CB34-8BEAA5788A2F}"/>
              </a:ext>
            </a:extLst>
          </p:cNvPr>
          <p:cNvGrpSpPr/>
          <p:nvPr/>
        </p:nvGrpSpPr>
        <p:grpSpPr>
          <a:xfrm>
            <a:off x="1461514" y="3380813"/>
            <a:ext cx="95154" cy="91440"/>
            <a:chOff x="2328902" y="3790277"/>
            <a:chExt cx="95154" cy="91440"/>
          </a:xfrm>
        </p:grpSpPr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86A2EB06-C01B-2991-E359-0655F149370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28902" y="3835997"/>
              <a:ext cx="95154" cy="0"/>
            </a:xfrm>
            <a:prstGeom prst="line">
              <a:avLst/>
            </a:prstGeom>
            <a:noFill/>
            <a:ln w="12700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8F1572B-DFA2-5123-FD21-AC3DBFF3FD0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76479" y="3790277"/>
              <a:ext cx="0" cy="91440"/>
            </a:xfrm>
            <a:prstGeom prst="line">
              <a:avLst/>
            </a:prstGeom>
            <a:noFill/>
            <a:ln w="12700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88" name="TextBox 187">
            <a:extLst>
              <a:ext uri="{FF2B5EF4-FFF2-40B4-BE49-F238E27FC236}">
                <a16:creationId xmlns:a16="http://schemas.microsoft.com/office/drawing/2014/main" id="{860C234F-4553-AF91-8A5C-B406235FFEBD}"/>
              </a:ext>
            </a:extLst>
          </p:cNvPr>
          <p:cNvSpPr txBox="1"/>
          <p:nvPr/>
        </p:nvSpPr>
        <p:spPr bwMode="auto">
          <a:xfrm>
            <a:off x="2093654" y="5206905"/>
            <a:ext cx="26741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cs typeface="+mn-cs"/>
              </a:rPr>
              <a:t>Mo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cs typeface="+mn-cs"/>
              </a:rPr>
              <a:t>From Randomization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4021A53A-A79E-B4D7-8057-31AA6CB0D070}"/>
              </a:ext>
            </a:extLst>
          </p:cNvPr>
          <p:cNvSpPr txBox="1"/>
          <p:nvPr/>
        </p:nvSpPr>
        <p:spPr bwMode="auto">
          <a:xfrm>
            <a:off x="1185642" y="4597069"/>
            <a:ext cx="6101254" cy="32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None/>
              <a:tabLst/>
            </a:pPr>
            <a:r>
              <a:rPr kumimoji="0" lang="en-US" sz="1600" b="0" i="0" u="none" strike="noStrike" cap="none" normalizeH="0" baseline="0">
                <a:ln>
                  <a:noFill/>
                </a:ln>
                <a:effectLst/>
                <a:latin typeface="+mn-lt"/>
              </a:rPr>
              <a:t>HR: 0.64 (95% CI: 0.32-1.25)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C4E33696-0635-4976-083B-976EC1F21E08}"/>
              </a:ext>
            </a:extLst>
          </p:cNvPr>
          <p:cNvSpPr txBox="1"/>
          <p:nvPr/>
        </p:nvSpPr>
        <p:spPr bwMode="auto">
          <a:xfrm>
            <a:off x="6820596" y="4597069"/>
            <a:ext cx="51403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en-US" sz="1600" b="0" i="0" u="none" strike="noStrike" cap="none" normalizeH="0" baseline="0">
                <a:ln>
                  <a:noFill/>
                </a:ln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HR: 0.69 (95% CI: 0.40-1.18)</a:t>
            </a:r>
            <a:endParaRPr lang="en-US" sz="160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94" name="Group 3">
            <a:extLst>
              <a:ext uri="{FF2B5EF4-FFF2-40B4-BE49-F238E27FC236}">
                <a16:creationId xmlns:a16="http://schemas.microsoft.com/office/drawing/2014/main" id="{45C3AA55-F0A1-5A0B-03AF-6E851F6160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1030639"/>
              </p:ext>
            </p:extLst>
          </p:nvPr>
        </p:nvGraphicFramePr>
        <p:xfrm>
          <a:off x="2591911" y="2419519"/>
          <a:ext cx="3468428" cy="1047798"/>
        </p:xfrm>
        <a:graphic>
          <a:graphicData uri="http://schemas.openxmlformats.org/drawingml/2006/table">
            <a:tbl>
              <a:tblPr/>
              <a:tblGrid>
                <a:gridCol w="2006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OS,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+mn-lt"/>
                        </a:rPr>
                        <a:t>Dom + Zim (n = 38)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NR (13.7-NE)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Zim (n = 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24.4 (7.8-NE)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842227"/>
                  </a:ext>
                </a:extLst>
              </a:tr>
            </a:tbl>
          </a:graphicData>
        </a:graphic>
      </p:graphicFrame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3CBF3C2B-7AFB-C75C-6D53-24885952A4FB}"/>
              </a:ext>
            </a:extLst>
          </p:cNvPr>
          <p:cNvCxnSpPr/>
          <p:nvPr/>
        </p:nvCxnSpPr>
        <p:spPr bwMode="auto">
          <a:xfrm>
            <a:off x="2417368" y="3016464"/>
            <a:ext cx="228600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AEA57629-A230-F881-C5A4-F5DBA65F2E2A}"/>
              </a:ext>
            </a:extLst>
          </p:cNvPr>
          <p:cNvCxnSpPr/>
          <p:nvPr/>
        </p:nvCxnSpPr>
        <p:spPr bwMode="auto">
          <a:xfrm>
            <a:off x="2417368" y="3327614"/>
            <a:ext cx="228600" cy="0"/>
          </a:xfrm>
          <a:prstGeom prst="line">
            <a:avLst/>
          </a:prstGeom>
          <a:noFill/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98" name="Group 3">
            <a:extLst>
              <a:ext uri="{FF2B5EF4-FFF2-40B4-BE49-F238E27FC236}">
                <a16:creationId xmlns:a16="http://schemas.microsoft.com/office/drawing/2014/main" id="{A2F2C508-D2DA-13CC-CECC-5B180F2C1C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6545740"/>
              </p:ext>
            </p:extLst>
          </p:nvPr>
        </p:nvGraphicFramePr>
        <p:xfrm>
          <a:off x="8463059" y="2419519"/>
          <a:ext cx="3699878" cy="1047798"/>
        </p:xfrm>
        <a:graphic>
          <a:graphicData uri="http://schemas.openxmlformats.org/drawingml/2006/table">
            <a:tbl>
              <a:tblPr/>
              <a:tblGrid>
                <a:gridCol w="2195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PFS,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+mn-lt"/>
                        </a:rPr>
                        <a:t>Dom + Zim (n = 38)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11.5 (4.0-26.2)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</a:rPr>
                        <a:t>Zim (n = 40)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6.2 (2.5-12.3)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842227"/>
                  </a:ext>
                </a:extLst>
              </a:tr>
            </a:tbl>
          </a:graphicData>
        </a:graphic>
      </p:graphicFrame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88E57D8C-5F9D-E767-5B80-03FBB558D494}"/>
              </a:ext>
            </a:extLst>
          </p:cNvPr>
          <p:cNvCxnSpPr/>
          <p:nvPr/>
        </p:nvCxnSpPr>
        <p:spPr bwMode="auto">
          <a:xfrm>
            <a:off x="8234459" y="3016464"/>
            <a:ext cx="228600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FC13CF28-4223-61F6-9B7A-AA48EC1270AD}"/>
              </a:ext>
            </a:extLst>
          </p:cNvPr>
          <p:cNvCxnSpPr/>
          <p:nvPr/>
        </p:nvCxnSpPr>
        <p:spPr bwMode="auto">
          <a:xfrm>
            <a:off x="8234459" y="3327614"/>
            <a:ext cx="228600" cy="0"/>
          </a:xfrm>
          <a:prstGeom prst="line">
            <a:avLst/>
          </a:prstGeom>
          <a:noFill/>
          <a:ln w="2857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1" name="TextBox 200">
            <a:extLst>
              <a:ext uri="{FF2B5EF4-FFF2-40B4-BE49-F238E27FC236}">
                <a16:creationId xmlns:a16="http://schemas.microsoft.com/office/drawing/2014/main" id="{62DC1CDA-EFFF-6603-3782-423FFB8F9AB4}"/>
              </a:ext>
            </a:extLst>
          </p:cNvPr>
          <p:cNvSpPr txBox="1"/>
          <p:nvPr/>
        </p:nvSpPr>
        <p:spPr bwMode="auto">
          <a:xfrm>
            <a:off x="5803171" y="5194847"/>
            <a:ext cx="8947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b" anchorCtr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>
                <a:latin typeface="+mn-lt"/>
              </a:rPr>
              <a:t>Patients </a:t>
            </a:r>
            <a:r>
              <a:rPr lang="en-US" sz="1000">
                <a:latin typeface="+mn-lt"/>
              </a:rPr>
              <a:t>at</a:t>
            </a:r>
            <a:br>
              <a:rPr lang="en-US" sz="1000" dirty="0">
                <a:latin typeface="+mn-lt"/>
              </a:rPr>
            </a:br>
            <a:r>
              <a:rPr lang="en-US" sz="1000" dirty="0">
                <a:latin typeface="+mn-lt"/>
              </a:rPr>
              <a:t>Risk</a:t>
            </a:r>
            <a:r>
              <a:rPr lang="en-US" sz="1000">
                <a:latin typeface="+mn-lt"/>
              </a:rPr>
              <a:t>, n</a:t>
            </a:r>
            <a:br>
              <a:rPr lang="en-US" sz="1000">
                <a:latin typeface="+mn-lt"/>
              </a:rPr>
            </a:b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+mn-lt"/>
              </a:rPr>
              <a:t>Z</a:t>
            </a:r>
            <a:br>
              <a:rPr lang="en-US" sz="1000">
                <a:solidFill>
                  <a:schemeClr val="bg1">
                    <a:lumMod val="50000"/>
                  </a:schemeClr>
                </a:solidFill>
                <a:latin typeface="+mn-lt"/>
              </a:rPr>
            </a:br>
            <a:r>
              <a:rPr lang="en-US" sz="1000">
                <a:solidFill>
                  <a:schemeClr val="accent1"/>
                </a:solidFill>
                <a:latin typeface="+mn-lt"/>
              </a:rPr>
              <a:t>DZ</a:t>
            </a:r>
          </a:p>
        </p:txBody>
      </p:sp>
      <p:pic>
        <p:nvPicPr>
          <p:cNvPr id="97" name="Graphic 96">
            <a:extLst>
              <a:ext uri="{FF2B5EF4-FFF2-40B4-BE49-F238E27FC236}">
                <a16:creationId xmlns:a16="http://schemas.microsoft.com/office/drawing/2014/main" id="{41E89525-D1CA-6B9B-3815-A0D6A39BF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30152" y="2938294"/>
            <a:ext cx="4602077" cy="206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8866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024E3-C4C3-1CF4-2B26-99D5EB207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9DE256-5A4E-0CBF-E45F-9B33B7A86F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665065"/>
              </p:ext>
            </p:extLst>
          </p:nvPr>
        </p:nvGraphicFramePr>
        <p:xfrm>
          <a:off x="231078" y="1484231"/>
          <a:ext cx="11729844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0699">
                  <a:extLst>
                    <a:ext uri="{9D8B030D-6E8A-4147-A177-3AD203B41FA5}">
                      <a16:colId xmlns:a16="http://schemas.microsoft.com/office/drawing/2014/main" val="726721897"/>
                    </a:ext>
                  </a:extLst>
                </a:gridCol>
                <a:gridCol w="2387988">
                  <a:extLst>
                    <a:ext uri="{9D8B030D-6E8A-4147-A177-3AD203B41FA5}">
                      <a16:colId xmlns:a16="http://schemas.microsoft.com/office/drawing/2014/main" val="221773209"/>
                    </a:ext>
                  </a:extLst>
                </a:gridCol>
                <a:gridCol w="2409452">
                  <a:extLst>
                    <a:ext uri="{9D8B030D-6E8A-4147-A177-3AD203B41FA5}">
                      <a16:colId xmlns:a16="http://schemas.microsoft.com/office/drawing/2014/main" val="604122430"/>
                    </a:ext>
                  </a:extLst>
                </a:gridCol>
                <a:gridCol w="2661705">
                  <a:extLst>
                    <a:ext uri="{9D8B030D-6E8A-4147-A177-3AD203B41FA5}">
                      <a16:colId xmlns:a16="http://schemas.microsoft.com/office/drawing/2014/main" val="1003204699"/>
                    </a:ext>
                  </a:extLst>
                </a:gridCol>
              </a:tblGrid>
              <a:tr h="468788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Parameter,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Dom + Zim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38)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Zim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40)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Chemo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17)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2846207"/>
                  </a:ext>
                </a:extLst>
              </a:tr>
              <a:tr h="275758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Median tx duration, mo (range)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13.1 (0.7-38.6)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9.3 (0.7-29.9)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4.2 (0.7-23.5)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0449583"/>
                  </a:ext>
                </a:extLst>
              </a:tr>
              <a:tr h="1047880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All-cause TEAEs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Serious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Grade ≥3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Leading to tx discontinuation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Leading to death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37 (97.4)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17 (44.7)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21 (55.3)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8 (21.1)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5 (13.2)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39 (97.5)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18 (45.0)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21 (52.5)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7 (17.5)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7 (17.5)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17 (100)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8 (47.1)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10 (58.8)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5 (29.4)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 (17.6)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386162"/>
                  </a:ext>
                </a:extLst>
              </a:tr>
              <a:tr h="85484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TRAEs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Grade ≥3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Leading to tx discontinuation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Leading to death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31 (81.6)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8 (21.1)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4 (10.5)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 (2.6)*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23 (57.5)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6 (15.0)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 (7.5)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4 (10.0)</a:t>
                      </a:r>
                      <a:r>
                        <a:rPr lang="en-US" sz="1400" baseline="30000">
                          <a:solidFill>
                            <a:schemeClr val="tx1"/>
                          </a:solidFill>
                        </a:rPr>
                        <a:t>†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14 (82.4)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8 (47.1)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4 (23.5)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 (11.8)</a:t>
                      </a:r>
                      <a:r>
                        <a:rPr lang="en-US" sz="1400" baseline="30000">
                          <a:solidFill>
                            <a:schemeClr val="tx1"/>
                          </a:solidFill>
                        </a:rPr>
                        <a:t>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935236"/>
                  </a:ext>
                </a:extLst>
              </a:tr>
              <a:tr h="85484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Immune-mediated TEAEs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Grade 1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Grade 2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Grade 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9 (23.7)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2 (5.3)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6 (15.8)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 (2.6)</a:t>
                      </a:r>
                      <a:r>
                        <a:rPr lang="en-US" sz="1400" baseline="30000">
                          <a:solidFill>
                            <a:schemeClr val="tx1"/>
                          </a:solidFill>
                        </a:rPr>
                        <a:t>§</a:t>
                      </a:r>
                      <a:endParaRPr lang="en-US" sz="14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8 (20.0)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5 (12.5)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 (7.5)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544710"/>
                  </a:ext>
                </a:extLst>
              </a:tr>
              <a:tr h="275758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IRRs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3 (7.9)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1 (2.5)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25212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CE3EF4C-991C-72CC-6BB8-318B4C936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ARC-10: Safety of </a:t>
            </a:r>
            <a:r>
              <a:rPr lang="en-US" dirty="0"/>
              <a:t>Domvanalimab</a:t>
            </a:r>
            <a:r>
              <a:rPr lang="en-US"/>
              <a:t> + </a:t>
            </a:r>
            <a:r>
              <a:rPr lang="en-US" dirty="0"/>
              <a:t>Zimberelimab</a:t>
            </a:r>
            <a:r>
              <a:rPr lang="en-US"/>
              <a:t> vs </a:t>
            </a:r>
            <a:r>
              <a:rPr lang="en-US" dirty="0"/>
              <a:t>Zimberelimab</a:t>
            </a:r>
            <a:r>
              <a:rPr lang="en-US"/>
              <a:t> vs CT in 1L PD-L1–High Stage IIIB-IV NSCLC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80174A-A667-945D-5B83-96397062701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Naidoo. SITC 2024. </a:t>
            </a:r>
            <a:r>
              <a:rPr lang="en-US" altLang="en-US" dirty="0"/>
              <a:t>Abstr</a:t>
            </a:r>
            <a:r>
              <a:rPr lang="en-US" altLang="en-US"/>
              <a:t> 1461.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969AEC-F5B5-3503-F772-9BD7DCF1E3E6}"/>
              </a:ext>
            </a:extLst>
          </p:cNvPr>
          <p:cNvSpPr txBox="1"/>
          <p:nvPr/>
        </p:nvSpPr>
        <p:spPr bwMode="auto">
          <a:xfrm>
            <a:off x="231078" y="5750350"/>
            <a:ext cx="117298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Poppins" pitchFamily="2" charset="77"/>
                <a:cs typeface="Poppins" pitchFamily="2" charset="77"/>
              </a:rPr>
              <a:t>*Sudden death. </a:t>
            </a:r>
            <a:r>
              <a:rPr lang="en-US" sz="1200" b="0" baseline="30000">
                <a:latin typeface="Poppins" pitchFamily="2" charset="77"/>
                <a:cs typeface="Poppins" pitchFamily="2" charset="77"/>
              </a:rPr>
              <a:t>†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Sudden death, acute kidney injury, acute MI, intestinal perforation (n = 1 each). </a:t>
            </a:r>
            <a:r>
              <a:rPr lang="en-US" sz="1200" b="0" baseline="30000">
                <a:latin typeface="Poppins" pitchFamily="2" charset="77"/>
                <a:cs typeface="Poppins" pitchFamily="2" charset="77"/>
              </a:rPr>
              <a:t>‡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Febrile neutropenia, ischemic stroke (n = 1 each). </a:t>
            </a:r>
            <a:r>
              <a:rPr lang="en-US" sz="1200" b="0" baseline="30000" dirty="0">
                <a:latin typeface="Poppins" pitchFamily="2" charset="77"/>
                <a:cs typeface="Poppins" pitchFamily="2" charset="77"/>
              </a:rPr>
              <a:t>§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Hepatitis in 81-yr-old female that was resolved following withdrawal of </a:t>
            </a:r>
            <a:r>
              <a:rPr lang="en-US" sz="1200" b="0" dirty="0">
                <a:latin typeface="Poppins" pitchFamily="2" charset="77"/>
                <a:cs typeface="Poppins" pitchFamily="2" charset="77"/>
              </a:rPr>
              <a:t>tx</a:t>
            </a:r>
            <a:r>
              <a:rPr lang="en-US" sz="1200" b="0">
                <a:latin typeface="Poppins" pitchFamily="2" charset="77"/>
                <a:cs typeface="Poppins" pitchFamily="2" charset="77"/>
              </a:rPr>
              <a:t> agent.</a:t>
            </a:r>
          </a:p>
        </p:txBody>
      </p:sp>
    </p:spTree>
    <p:extLst>
      <p:ext uri="{BB962C8B-B14F-4D97-AF65-F5344CB8AC3E}">
        <p14:creationId xmlns:p14="http://schemas.microsoft.com/office/powerpoint/2010/main" val="8425377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77295-6F23-5C18-1E7B-E3238F674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47BFA8B-75AC-F57D-7EC3-6B2854250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ARTEMIDE-01: Efficacy of </a:t>
            </a:r>
            <a:r>
              <a:rPr lang="en-US" dirty="0"/>
              <a:t>Rilvegostomig</a:t>
            </a:r>
            <a:r>
              <a:rPr lang="en-US"/>
              <a:t> in Checkpoint Inhibitor–Naive Metastatic NSCLC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0A3B1D-56A0-21E4-2F11-87352D3CF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1666576"/>
          </a:xfrm>
        </p:spPr>
        <p:txBody>
          <a:bodyPr/>
          <a:lstStyle/>
          <a:p>
            <a:r>
              <a:rPr lang="en-US" sz="20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International, open-label, dose-escalation/dose-expansion phase I/II study with </a:t>
            </a:r>
            <a:r>
              <a:rPr lang="en-US" sz="200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rilvegostomig</a:t>
            </a:r>
            <a:endParaRPr lang="en-US" sz="2000" kern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lvl="2"/>
            <a:r>
              <a:rPr lang="en-US" sz="18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Patients with stage IV NSCLC with </a:t>
            </a:r>
            <a:r>
              <a:rPr lang="en-US" sz="1800" i="1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EGFR/ALK</a:t>
            </a:r>
            <a:r>
              <a:rPr lang="en-US" sz="18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wild-type, </a:t>
            </a:r>
            <a:r>
              <a:rPr lang="en-US" sz="180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CPi</a:t>
            </a:r>
            <a:r>
              <a:rPr lang="en-US" sz="18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-naive and ≤1 CT regimen</a:t>
            </a:r>
          </a:p>
          <a:p>
            <a:pPr lvl="2"/>
            <a:r>
              <a:rPr lang="en-US" sz="18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Part C (PD-L1 TPS ≥1%) and D (PD-L1 TPS ≥50%) received 750 mg Q3W</a:t>
            </a:r>
          </a:p>
        </p:txBody>
      </p:sp>
      <p:sp>
        <p:nvSpPr>
          <p:cNvPr id="247" name="Content Placeholder 246">
            <a:extLst>
              <a:ext uri="{FF2B5EF4-FFF2-40B4-BE49-F238E27FC236}">
                <a16:creationId xmlns:a16="http://schemas.microsoft.com/office/drawing/2014/main" id="{573913BA-8467-A8F8-8AF9-6BAE1726766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Cho. ESMO 2025. </a:t>
            </a:r>
            <a:r>
              <a:rPr lang="en-US" altLang="en-US" dirty="0"/>
              <a:t>Abstr</a:t>
            </a:r>
            <a:r>
              <a:rPr lang="en-US" altLang="en-US"/>
              <a:t> 1853MO.</a:t>
            </a:r>
          </a:p>
        </p:txBody>
      </p:sp>
      <p:graphicFrame>
        <p:nvGraphicFramePr>
          <p:cNvPr id="6" name="Group 3">
            <a:extLst>
              <a:ext uri="{FF2B5EF4-FFF2-40B4-BE49-F238E27FC236}">
                <a16:creationId xmlns:a16="http://schemas.microsoft.com/office/drawing/2014/main" id="{F37F856F-611D-EFD8-0707-160E96BFD9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8321163"/>
              </p:ext>
            </p:extLst>
          </p:nvPr>
        </p:nvGraphicFramePr>
        <p:xfrm>
          <a:off x="220664" y="2929327"/>
          <a:ext cx="11750674" cy="1828896"/>
        </p:xfrm>
        <a:graphic>
          <a:graphicData uri="http://schemas.openxmlformats.org/drawingml/2006/table">
            <a:tbl>
              <a:tblPr/>
              <a:tblGrid>
                <a:gridCol w="2558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959">
                  <a:extLst>
                    <a:ext uri="{9D8B030D-6E8A-4147-A177-3AD203B41FA5}">
                      <a16:colId xmlns:a16="http://schemas.microsoft.com/office/drawing/2014/main" val="1944880402"/>
                    </a:ext>
                  </a:extLst>
                </a:gridCol>
                <a:gridCol w="2297959">
                  <a:extLst>
                    <a:ext uri="{9D8B030D-6E8A-4147-A177-3AD203B41FA5}">
                      <a16:colId xmlns:a16="http://schemas.microsoft.com/office/drawing/2014/main" val="2821644838"/>
                    </a:ext>
                  </a:extLst>
                </a:gridCol>
                <a:gridCol w="2297959">
                  <a:extLst>
                    <a:ext uri="{9D8B030D-6E8A-4147-A177-3AD203B41FA5}">
                      <a16:colId xmlns:a16="http://schemas.microsoft.com/office/drawing/2014/main" val="506202569"/>
                    </a:ext>
                  </a:extLst>
                </a:gridCol>
              </a:tblGrid>
              <a:tr h="23935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1%-49%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PD-L1 TPS ≥50%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35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CPI Naive (n = 31)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CPI + CT Naive (n = 18)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CPI Naive (n = 34)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CPI + CT Naive (n = 31)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8160001"/>
                  </a:ext>
                </a:extLst>
              </a:tr>
              <a:tr h="2393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ORR, % (95% CI)</a:t>
                      </a: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29.0 (14.2-48.0)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44.4 (21.5-69.2)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61.8 (43.6-77.8)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67.7 (48.6-83.3)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3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mDoR, mo (range)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9.9 (4.1-NC)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8.5 (4.1-NC)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NR (10.3-NC)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NR (10.3-NC)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235503"/>
                  </a:ext>
                </a:extLst>
              </a:tr>
              <a:tr h="2393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mPFS, mo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6.1 (2.7-8.3)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7.8 (1.9-12.5)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12.3 (8.4-NC)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21.2 (10.2-NC)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3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oppins" pitchFamily="2" charset="77"/>
                          <a:cs typeface="Poppins" pitchFamily="2" charset="77"/>
                        </a:rPr>
                        <a:t>12-mo PFS, % (95% CI)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27.2 (12.9-43.6)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30.1 (11.1-52.0)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55.5 (37.3-70.3)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60.8 (41.4-75.6)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</a:tbl>
          </a:graphicData>
        </a:graphic>
      </p:graphicFrame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43AD9BC-35CB-9358-8166-E62A0D6CF45D}"/>
              </a:ext>
            </a:extLst>
          </p:cNvPr>
          <p:cNvSpPr txBox="1">
            <a:spLocks/>
          </p:cNvSpPr>
          <p:nvPr/>
        </p:nvSpPr>
        <p:spPr>
          <a:xfrm>
            <a:off x="220656" y="4897475"/>
            <a:ext cx="11740260" cy="14605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1200"/>
              </a:spcBef>
              <a:spcAft>
                <a:spcPts val="0"/>
              </a:spcAft>
            </a:pPr>
            <a:r>
              <a:rPr lang="en-US" sz="2000" b="0" dirty="0"/>
              <a:t>Rilvegostomig</a:t>
            </a:r>
            <a:r>
              <a:rPr lang="en-US" sz="2000" b="0"/>
              <a:t> was well tolerated with low rates of grade ≥3 immune-mediate AEs (6.2%) and treatment discontinuations (3.1%), with no grade 4 or 5 TRAEs</a:t>
            </a:r>
          </a:p>
          <a:p>
            <a:pPr lvl="2" fontAlgn="auto">
              <a:spcBef>
                <a:spcPts val="1200"/>
              </a:spcBef>
              <a:spcAft>
                <a:spcPts val="0"/>
              </a:spcAft>
            </a:pPr>
            <a:r>
              <a:rPr lang="en-US" sz="1800" b="0"/>
              <a:t>Low rates of treatment-related pruritus (12.3%) and skin rash (9.2%)</a:t>
            </a:r>
          </a:p>
          <a:p>
            <a:pPr lvl="2" fontAlgn="auto">
              <a:spcBef>
                <a:spcPts val="1200"/>
              </a:spcBef>
              <a:spcAft>
                <a:spcPts val="0"/>
              </a:spcAft>
            </a:pPr>
            <a:r>
              <a:rPr lang="en-US" sz="1800" b="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Most common grade ≥3 TRAEs: diarrhea (3.1%), hypertriglyceridemia (3.1%), GGT increased</a:t>
            </a:r>
            <a:r>
              <a:rPr lang="en-US" sz="2000" b="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(3.1%)</a:t>
            </a:r>
          </a:p>
        </p:txBody>
      </p:sp>
    </p:spTree>
    <p:extLst>
      <p:ext uri="{BB962C8B-B14F-4D97-AF65-F5344CB8AC3E}">
        <p14:creationId xmlns:p14="http://schemas.microsoft.com/office/powerpoint/2010/main" val="32611853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28180-CE64-4191-A728-7517F85F9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Select Ongoing Trials of Anti-TIGIT Therapies in NSCLC</a:t>
            </a:r>
            <a:br>
              <a:rPr lang="en-US"/>
            </a:br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D17135B-9F19-FF74-260E-9AEB5EC78B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8210527"/>
              </p:ext>
            </p:extLst>
          </p:nvPr>
        </p:nvGraphicFramePr>
        <p:xfrm>
          <a:off x="231079" y="1033451"/>
          <a:ext cx="11740259" cy="51485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03264">
                  <a:extLst>
                    <a:ext uri="{9D8B030D-6E8A-4147-A177-3AD203B41FA5}">
                      <a16:colId xmlns:a16="http://schemas.microsoft.com/office/drawing/2014/main" val="1231587863"/>
                    </a:ext>
                  </a:extLst>
                </a:gridCol>
                <a:gridCol w="706582">
                  <a:extLst>
                    <a:ext uri="{9D8B030D-6E8A-4147-A177-3AD203B41FA5}">
                      <a16:colId xmlns:a16="http://schemas.microsoft.com/office/drawing/2014/main" val="3954110218"/>
                    </a:ext>
                  </a:extLst>
                </a:gridCol>
                <a:gridCol w="3050771">
                  <a:extLst>
                    <a:ext uri="{9D8B030D-6E8A-4147-A177-3AD203B41FA5}">
                      <a16:colId xmlns:a16="http://schemas.microsoft.com/office/drawing/2014/main" val="3129071550"/>
                    </a:ext>
                  </a:extLst>
                </a:gridCol>
                <a:gridCol w="5117060">
                  <a:extLst>
                    <a:ext uri="{9D8B030D-6E8A-4147-A177-3AD203B41FA5}">
                      <a16:colId xmlns:a16="http://schemas.microsoft.com/office/drawing/2014/main" val="2224215351"/>
                    </a:ext>
                  </a:extLst>
                </a:gridCol>
                <a:gridCol w="1262582">
                  <a:extLst>
                    <a:ext uri="{9D8B030D-6E8A-4147-A177-3AD203B41FA5}">
                      <a16:colId xmlns:a16="http://schemas.microsoft.com/office/drawing/2014/main" val="591176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Trial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Phase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Patient Population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Treatment Arms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Primary Endpoint(s)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537023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 b="1" i="0">
                          <a:solidFill>
                            <a:schemeClr val="bg2"/>
                          </a:solidFill>
                          <a:latin typeface="Poppins" pitchFamily="2" charset="77"/>
                          <a:cs typeface="Poppins" pitchFamily="2" charset="77"/>
                        </a:rPr>
                        <a:t>Domvanalimab</a:t>
                      </a:r>
                      <a:endParaRPr lang="en-US" sz="1200" dirty="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2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2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2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200">
                        <a:solidFill>
                          <a:schemeClr val="bg2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913978"/>
                  </a:ext>
                </a:extLst>
              </a:tr>
              <a:tr h="412820">
                <a:tc>
                  <a:txBody>
                    <a:bodyPr/>
                    <a:lstStyle/>
                    <a:p>
                      <a:pPr algn="l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PACIFIC-8 (NCT05211895)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Unresectable stage III NSCLC after cCRT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Durvalumab + domvanalimab 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Durvalumab + placebo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193121"/>
                  </a:ext>
                </a:extLst>
              </a:tr>
              <a:tr h="412820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STAR-121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(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NCT05502237)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metastatic NSCLC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Domvanalimab + zimberelimab + CT 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 + CT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542414"/>
                  </a:ext>
                </a:extLst>
              </a:tr>
              <a:tr h="903044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EDGE-Lung 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(NCT05676931)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Metastatic NSCLC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Domvanalimab + zimberelimab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Quemliclustat + zimberelimab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Quemliclustat + zimberelimab + platinum-based CT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Domvanalimab + quemliclustat + zimberelimab + platinum-based CT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ORR, safety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2540197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 b="1" i="0" kern="1200">
                          <a:solidFill>
                            <a:schemeClr val="bg2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Rilvegostomig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739102"/>
                  </a:ext>
                </a:extLst>
              </a:tr>
              <a:tr h="57622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/>
                        <a:t>ARTEMIDE-Lung02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 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200"/>
                        <a:t>NCT06692738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PD-L1–positive metastatic squamous NSCLC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Rilvegostomig + CT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 + CT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OS, PFS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990303"/>
                  </a:ext>
                </a:extLst>
              </a:tr>
              <a:tr h="57622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/>
                        <a:t>ARTEMIDE-Lung03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200"/>
                        <a:t>NCT06627647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PD-L1–positive, metastatic nonsquamous NSCLC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Rilvegostomig + CT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 + CT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OS, PFS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059842"/>
                  </a:ext>
                </a:extLst>
              </a:tr>
              <a:tr h="57622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ARTEMIDE-Lung04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200"/>
                        <a:t>NCT06868277</a:t>
                      </a: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PD-L1–high metastatic NSCLC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Rilvegostomig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OS, PFS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25087"/>
                  </a:ext>
                </a:extLst>
              </a:tr>
              <a:tr h="576228"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TROPION-Lung10</a:t>
                      </a:r>
                    </a:p>
                    <a:p>
                      <a:pPr>
                        <a:lnSpc>
                          <a:spcPct val="95000"/>
                        </a:lnSpc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latin typeface="Poppins" pitchFamily="2" charset="77"/>
                          <a:ea typeface="+mn-ea"/>
                          <a:cs typeface="Poppins" pitchFamily="2" charset="77"/>
                        </a:rPr>
                        <a:t>(</a:t>
                      </a:r>
                      <a:r>
                        <a:rPr lang="en-US" sz="1200"/>
                        <a:t>NCT06357533)</a:t>
                      </a:r>
                      <a:endParaRPr lang="en-US" sz="1200" kern="1200">
                        <a:solidFill>
                          <a:schemeClr val="tx1"/>
                        </a:solidFill>
                        <a:latin typeface="Poppins" pitchFamily="2" charset="77"/>
                        <a:ea typeface="+mn-ea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III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Untreated, PD-L1–high advanced nonsquamous NSCLC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Dato-DXd + rilvegostomig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Rilvegostomig</a:t>
                      </a:r>
                    </a:p>
                    <a:p>
                      <a:pPr marL="285750" indent="-285750" algn="l">
                        <a:lnSpc>
                          <a:spcPct val="9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Pembrolizumab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Poppins" pitchFamily="2" charset="77"/>
                          <a:cs typeface="Poppins" pitchFamily="2" charset="77"/>
                        </a:rPr>
                        <a:t>PFS, OS in TROP2+ patients</a:t>
                      </a:r>
                      <a:endParaRPr lang="en-US" sz="1200" dirty="0">
                        <a:solidFill>
                          <a:schemeClr val="tx1"/>
                        </a:solidFill>
                        <a:latin typeface="Poppins" pitchFamily="2" charset="77"/>
                        <a:cs typeface="Poppins" pitchFamily="2" charset="7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658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46703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B8957-07F7-5EE7-03E8-0D1EB4D9E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F0DB5-61E1-E64E-CFDC-334B5C629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VELOCITY-Lung Substudy-01: </a:t>
            </a:r>
            <a:r>
              <a:rPr lang="en-US" dirty="0"/>
              <a:t>Zimberelimab</a:t>
            </a:r>
            <a:r>
              <a:rPr lang="en-US"/>
              <a:t> + Dom/SG/</a:t>
            </a:r>
            <a:r>
              <a:rPr lang="en-US" dirty="0"/>
              <a:t>Etruma</a:t>
            </a:r>
            <a:r>
              <a:rPr lang="en-US"/>
              <a:t> Combinations in Untreated </a:t>
            </a:r>
            <a:r>
              <a:rPr lang="en-US" dirty="0"/>
              <a:t>mNSCLC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7B481C-C664-7B85-16C7-7D9221209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85961"/>
          </a:xfrm>
        </p:spPr>
        <p:txBody>
          <a:bodyPr/>
          <a:lstStyle/>
          <a:p>
            <a:r>
              <a:rPr lang="en-US" sz="2200"/>
              <a:t>Multicenter, open-label, randomized phase II trial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03E7402-1925-EBFF-6DE9-88A050749F0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pt-BR" altLang="en-US"/>
              <a:t>Ahn. ESMO 2025. Abstr 1947P.</a:t>
            </a: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4029C4AF-1BA3-AFD9-815E-105296864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564" y="2847814"/>
            <a:ext cx="25685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Adults with u</a:t>
            </a:r>
            <a:r>
              <a:rPr lang="en-GB" altLang="en-US" sz="1400" b="0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ntreated</a:t>
            </a: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 metastatic NSCLC; confirmed PD-L1 status; no </a:t>
            </a:r>
            <a:r>
              <a:rPr lang="en-GB" altLang="en-US" sz="1400" b="0" i="1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EGFR/ALK </a:t>
            </a: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alterations for </a:t>
            </a:r>
            <a:r>
              <a:rPr lang="en-GB" altLang="en-US" sz="1400" b="0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nonsquamous</a:t>
            </a: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; no untreated or unstable brain metastases; </a:t>
            </a:r>
            <a:br>
              <a:rPr lang="en-GB" altLang="en-US" sz="1400" b="0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</a:br>
            <a:r>
              <a:rPr lang="en-GB" altLang="en-US" sz="1400" b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ECOG PS </a:t>
            </a:r>
            <a:r>
              <a:rPr lang="en-GB" altLang="en-US" sz="1400" b="0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0/1</a:t>
            </a:r>
            <a:endParaRPr kumimoji="0" lang="en-GB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(N ≈69-289)</a:t>
            </a:r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8" name="Text Box 45">
            <a:extLst>
              <a:ext uri="{FF2B5EF4-FFF2-40B4-BE49-F238E27FC236}">
                <a16:creationId xmlns:a16="http://schemas.microsoft.com/office/drawing/2014/main" id="{88271030-445D-0E4D-06BE-DF4592BE1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6153" y="3078646"/>
            <a:ext cx="172549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Until PD, death, unacceptable toxicity, or initiation of subsequent therapy</a:t>
            </a:r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id="{F10F608C-81BD-0F7E-0517-BCD1128D4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3381" y="2471364"/>
            <a:ext cx="3913632" cy="77134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Zimberelimab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360 mg IV D1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Domvanalimab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1200 mg IV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D1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Sacituzumab govitecan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10 mg/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kg </a:t>
            </a:r>
            <a:r>
              <a:rPr kumimoji="0" lang="en-US" altLang="en-US" sz="1400" b="0" i="0" u="none" strike="noStrike" kern="1200" cap="none" spc="0" normalizeH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IV D1,8</a:t>
            </a:r>
          </a:p>
        </p:txBody>
      </p:sp>
      <p:sp>
        <p:nvSpPr>
          <p:cNvPr id="15" name="Rectangle 50">
            <a:extLst>
              <a:ext uri="{FF2B5EF4-FFF2-40B4-BE49-F238E27FC236}">
                <a16:creationId xmlns:a16="http://schemas.microsoft.com/office/drawing/2014/main" id="{D1F91081-42B4-C520-9B47-72CADE40F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527" y="3325736"/>
            <a:ext cx="3917341" cy="7719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Zimberelimab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360 mg IV D1 +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Domvanalimab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1200 mg IV D1 + 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Etrumadenant</a:t>
            </a: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10 mg/kg IV D1,8</a:t>
            </a:r>
          </a:p>
        </p:txBody>
      </p:sp>
      <p:sp>
        <p:nvSpPr>
          <p:cNvPr id="19" name="Line 32">
            <a:extLst>
              <a:ext uri="{FF2B5EF4-FFF2-40B4-BE49-F238E27FC236}">
                <a16:creationId xmlns:a16="http://schemas.microsoft.com/office/drawing/2014/main" id="{95F4F7B5-C305-4B78-169F-9B58A2435937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2690793" y="2788269"/>
            <a:ext cx="73152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Text Box 31">
            <a:extLst>
              <a:ext uri="{FF2B5EF4-FFF2-40B4-BE49-F238E27FC236}">
                <a16:creationId xmlns:a16="http://schemas.microsoft.com/office/drawing/2014/main" id="{F69A4B53-EA4A-85B3-6447-79B86E9C2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303" y="1759992"/>
            <a:ext cx="4596827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Stratified by PD-L1 expression (TC &lt;50% vs ≥50%); histology (squamous vs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nonsquamous</a:t>
            </a: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)</a:t>
            </a:r>
          </a:p>
        </p:txBody>
      </p:sp>
      <p:sp>
        <p:nvSpPr>
          <p:cNvPr id="40" name="Line 32">
            <a:extLst>
              <a:ext uri="{FF2B5EF4-FFF2-40B4-BE49-F238E27FC236}">
                <a16:creationId xmlns:a16="http://schemas.microsoft.com/office/drawing/2014/main" id="{0A0A87DF-D6E4-913C-DAE3-ADC17C1988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113980" y="3863476"/>
            <a:ext cx="304346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22442E1-FAC5-AEBA-FC5D-F5ED9A1CFF36}"/>
              </a:ext>
            </a:extLst>
          </p:cNvPr>
          <p:cNvSpPr txBox="1">
            <a:spLocks/>
          </p:cNvSpPr>
          <p:nvPr/>
        </p:nvSpPr>
        <p:spPr>
          <a:xfrm>
            <a:off x="220662" y="5350469"/>
            <a:ext cx="11740260" cy="82808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2200"/>
              <a:t>Primary endpoint: </a:t>
            </a:r>
            <a:r>
              <a:rPr lang="en-US" sz="2200" b="0"/>
              <a:t>ORR by Inv</a:t>
            </a:r>
          </a:p>
          <a:p>
            <a:pPr fontAlgn="auto"/>
            <a:r>
              <a:rPr lang="en-US" sz="2200"/>
              <a:t>Secondary endpoints: </a:t>
            </a:r>
            <a:r>
              <a:rPr lang="en-US" sz="2200" b="0"/>
              <a:t>PFS, </a:t>
            </a:r>
            <a:r>
              <a:rPr lang="en-US" sz="2200" b="0" dirty="0"/>
              <a:t>DoR</a:t>
            </a:r>
            <a:r>
              <a:rPr lang="en-US" sz="2200" b="0"/>
              <a:t>, OS, safety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B6C9D53-A428-0B2B-F7B9-08BAAE18F6A0}"/>
              </a:ext>
            </a:extLst>
          </p:cNvPr>
          <p:cNvSpPr txBox="1"/>
          <p:nvPr/>
        </p:nvSpPr>
        <p:spPr>
          <a:xfrm>
            <a:off x="6678332" y="1978343"/>
            <a:ext cx="1248674" cy="211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b="0">
                <a:latin typeface="+mn-lt"/>
              </a:rPr>
              <a:t>21-day cycles</a:t>
            </a:r>
          </a:p>
        </p:txBody>
      </p:sp>
      <p:sp>
        <p:nvSpPr>
          <p:cNvPr id="22" name="Rectangle 50">
            <a:extLst>
              <a:ext uri="{FF2B5EF4-FFF2-40B4-BE49-F238E27FC236}">
                <a16:creationId xmlns:a16="http://schemas.microsoft.com/office/drawing/2014/main" id="{4CC7005B-4F42-7E99-DA6D-F1AFBFDA7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1527" y="4180715"/>
            <a:ext cx="3917341" cy="7719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Zimberelimab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360 mg IV D1 +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Etrumadenant</a:t>
            </a: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150 mg PO QD</a:t>
            </a:r>
          </a:p>
        </p:txBody>
      </p:sp>
      <p:sp>
        <p:nvSpPr>
          <p:cNvPr id="24" name="Rectangle 50">
            <a:extLst>
              <a:ext uri="{FF2B5EF4-FFF2-40B4-BE49-F238E27FC236}">
                <a16:creationId xmlns:a16="http://schemas.microsoft.com/office/drawing/2014/main" id="{75B2FC0F-C404-BDD5-1689-CD9DD1199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2433" y="4576885"/>
            <a:ext cx="2123455" cy="64008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Zim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+ </a:t>
            </a: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Plat CT</a:t>
            </a:r>
            <a:endParaRPr lang="en-US" altLang="en-US" sz="1400" b="0">
              <a:solidFill>
                <a:schemeClr val="bg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5" name="Rectangle 49">
            <a:extLst>
              <a:ext uri="{FF2B5EF4-FFF2-40B4-BE49-F238E27FC236}">
                <a16:creationId xmlns:a16="http://schemas.microsoft.com/office/drawing/2014/main" id="{0D563688-C039-97E0-0EDA-14A1FE79E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2433" y="2471364"/>
            <a:ext cx="2123455" cy="63843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Zim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+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Dom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SG</a:t>
            </a:r>
            <a:endParaRPr kumimoji="0" lang="en-US" altLang="en-US" sz="1400" b="0" i="0" u="none" strike="noStrike" kern="1200" cap="none" spc="0" normalizeH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6" name="Line 32">
            <a:extLst>
              <a:ext uri="{FF2B5EF4-FFF2-40B4-BE49-F238E27FC236}">
                <a16:creationId xmlns:a16="http://schemas.microsoft.com/office/drawing/2014/main" id="{AD0BD0AE-2EAA-5F14-62F0-E39C55BEF20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02669" y="2202476"/>
            <a:ext cx="1" cy="27432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Rectangle 49">
            <a:extLst>
              <a:ext uri="{FF2B5EF4-FFF2-40B4-BE49-F238E27FC236}">
                <a16:creationId xmlns:a16="http://schemas.microsoft.com/office/drawing/2014/main" id="{DA81C592-8878-3C0B-0786-38D4C0CFF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2432" y="3172108"/>
            <a:ext cx="2123455" cy="6400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Zim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+ </a:t>
            </a:r>
            <a:r>
              <a:rPr kumimoji="0" lang="en-US" altLang="en-US" sz="140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Dom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</a:t>
            </a: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Etruma</a:t>
            </a:r>
            <a:endParaRPr kumimoji="0" lang="en-US" altLang="en-US" sz="1400" b="0" i="0" u="none" strike="noStrike" kern="1200" cap="none" spc="0" normalizeH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8" name="Rectangle 49">
            <a:extLst>
              <a:ext uri="{FF2B5EF4-FFF2-40B4-BE49-F238E27FC236}">
                <a16:creationId xmlns:a16="http://schemas.microsoft.com/office/drawing/2014/main" id="{5EE66DB0-61B0-9DF1-DE48-76382D25F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2434" y="3874497"/>
            <a:ext cx="2123455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40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Zim </a:t>
            </a:r>
            <a:r>
              <a:rPr lang="en-US" altLang="en-US" sz="1400" b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+ </a:t>
            </a:r>
            <a:r>
              <a:rPr lang="en-US" alt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Etruma</a:t>
            </a:r>
            <a:endParaRPr lang="en-US" altLang="en-US" sz="1400" b="0">
              <a:solidFill>
                <a:schemeClr val="bg2"/>
              </a:solidFill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18E4DB6-9E69-329D-8B13-0000158C6C93}"/>
              </a:ext>
            </a:extLst>
          </p:cNvPr>
          <p:cNvGrpSpPr/>
          <p:nvPr/>
        </p:nvGrpSpPr>
        <p:grpSpPr>
          <a:xfrm>
            <a:off x="2862431" y="3145268"/>
            <a:ext cx="457200" cy="1121802"/>
            <a:chOff x="2862430" y="3313403"/>
            <a:chExt cx="457200" cy="1121802"/>
          </a:xfrm>
        </p:grpSpPr>
        <p:sp>
          <p:nvSpPr>
            <p:cNvPr id="6" name="Line 53">
              <a:extLst>
                <a:ext uri="{FF2B5EF4-FFF2-40B4-BE49-F238E27FC236}">
                  <a16:creationId xmlns:a16="http://schemas.microsoft.com/office/drawing/2014/main" id="{CAE5C82D-274F-3732-4067-74F84956A1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62430" y="4084368"/>
              <a:ext cx="457200" cy="3508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Line 54">
              <a:extLst>
                <a:ext uri="{FF2B5EF4-FFF2-40B4-BE49-F238E27FC236}">
                  <a16:creationId xmlns:a16="http://schemas.microsoft.com/office/drawing/2014/main" id="{1D11799A-40C5-45F0-0CA3-43A099D24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62430" y="3313403"/>
              <a:ext cx="457200" cy="3476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" name="Line 32">
              <a:extLst>
                <a:ext uri="{FF2B5EF4-FFF2-40B4-BE49-F238E27FC236}">
                  <a16:creationId xmlns:a16="http://schemas.microsoft.com/office/drawing/2014/main" id="{7EEB98B2-38B4-67DC-10E2-ACA80C6F59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62430" y="3872716"/>
              <a:ext cx="457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D13EE0F5-CA61-578E-563F-F38CE0B301BC}"/>
              </a:ext>
            </a:extLst>
          </p:cNvPr>
          <p:cNvSpPr txBox="1"/>
          <p:nvPr/>
        </p:nvSpPr>
        <p:spPr>
          <a:xfrm>
            <a:off x="8017261" y="2176276"/>
            <a:ext cx="1827587" cy="211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>
                <a:latin typeface="+mn-lt"/>
              </a:rPr>
              <a:t>Expansion Stage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0379B23-0A41-3256-CA66-4952091553EF}"/>
              </a:ext>
            </a:extLst>
          </p:cNvPr>
          <p:cNvGrpSpPr/>
          <p:nvPr/>
        </p:nvGrpSpPr>
        <p:grpSpPr>
          <a:xfrm>
            <a:off x="2862431" y="4702083"/>
            <a:ext cx="5000001" cy="350837"/>
            <a:chOff x="4376717" y="5418233"/>
            <a:chExt cx="5253555" cy="350837"/>
          </a:xfrm>
        </p:grpSpPr>
        <p:sp>
          <p:nvSpPr>
            <p:cNvPr id="69" name="Line 32">
              <a:extLst>
                <a:ext uri="{FF2B5EF4-FFF2-40B4-BE49-F238E27FC236}">
                  <a16:creationId xmlns:a16="http://schemas.microsoft.com/office/drawing/2014/main" id="{69BF6242-FE66-2E4C-9358-D9D80C6A05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824393" y="5764366"/>
              <a:ext cx="4805879" cy="29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0" name="Line 53">
              <a:extLst>
                <a:ext uri="{FF2B5EF4-FFF2-40B4-BE49-F238E27FC236}">
                  <a16:creationId xmlns:a16="http://schemas.microsoft.com/office/drawing/2014/main" id="{B703A1D7-33DA-BF4A-CCC2-9E8CA854B0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6717" y="5418233"/>
              <a:ext cx="457200" cy="3508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BF1CB1AC-55B5-54C1-D433-9AFB8771EE08}"/>
              </a:ext>
            </a:extLst>
          </p:cNvPr>
          <p:cNvSpPr txBox="1"/>
          <p:nvPr/>
        </p:nvSpPr>
        <p:spPr>
          <a:xfrm>
            <a:off x="4264481" y="2160893"/>
            <a:ext cx="2171431" cy="2116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>
                <a:latin typeface="+mn-lt"/>
              </a:rPr>
              <a:t>Preliminary Stage</a:t>
            </a:r>
          </a:p>
        </p:txBody>
      </p:sp>
      <p:sp>
        <p:nvSpPr>
          <p:cNvPr id="4" name="Line 32">
            <a:extLst>
              <a:ext uri="{FF2B5EF4-FFF2-40B4-BE49-F238E27FC236}">
                <a16:creationId xmlns:a16="http://schemas.microsoft.com/office/drawing/2014/main" id="{2F164E92-AC70-2EF2-A69A-26046D3A6E2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81102" y="4300714"/>
            <a:ext cx="41148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Line 32">
            <a:extLst>
              <a:ext uri="{FF2B5EF4-FFF2-40B4-BE49-F238E27FC236}">
                <a16:creationId xmlns:a16="http://schemas.microsoft.com/office/drawing/2014/main" id="{89A7D5DE-A637-8218-6F2C-9087179418E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81102" y="3605336"/>
            <a:ext cx="41148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Line 32">
            <a:extLst>
              <a:ext uri="{FF2B5EF4-FFF2-40B4-BE49-F238E27FC236}">
                <a16:creationId xmlns:a16="http://schemas.microsoft.com/office/drawing/2014/main" id="{7621E3FD-6A94-9163-5623-1AAB5D7E82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81102" y="2906836"/>
            <a:ext cx="41148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8363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2622B-4688-9E98-7B6D-511F32FDD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VELOCITY-Lung Substudy-01: Zim + Dom + SG Efficacy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85D3FA6-10D4-EF06-EAB6-4C7F2B1ED3D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Ahn. ESMO 2025. </a:t>
            </a:r>
            <a:r>
              <a:rPr lang="en-US" dirty="0"/>
              <a:t>Abstr</a:t>
            </a:r>
            <a:r>
              <a:rPr lang="en-US"/>
              <a:t> 1947P.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06A4B66-AB9A-DB05-B6AF-37BFD1EDDA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336771"/>
              </p:ext>
            </p:extLst>
          </p:nvPr>
        </p:nvGraphicFramePr>
        <p:xfrm>
          <a:off x="220662" y="1335023"/>
          <a:ext cx="11729842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4388">
                  <a:extLst>
                    <a:ext uri="{9D8B030D-6E8A-4147-A177-3AD203B41FA5}">
                      <a16:colId xmlns:a16="http://schemas.microsoft.com/office/drawing/2014/main" val="726721897"/>
                    </a:ext>
                  </a:extLst>
                </a:gridCol>
                <a:gridCol w="1790700">
                  <a:extLst>
                    <a:ext uri="{9D8B030D-6E8A-4147-A177-3AD203B41FA5}">
                      <a16:colId xmlns:a16="http://schemas.microsoft.com/office/drawing/2014/main" val="1301693406"/>
                    </a:ext>
                  </a:extLst>
                </a:gridCol>
                <a:gridCol w="2344825">
                  <a:extLst>
                    <a:ext uri="{9D8B030D-6E8A-4147-A177-3AD203B41FA5}">
                      <a16:colId xmlns:a16="http://schemas.microsoft.com/office/drawing/2014/main" val="221773209"/>
                    </a:ext>
                  </a:extLst>
                </a:gridCol>
                <a:gridCol w="1992385">
                  <a:extLst>
                    <a:ext uri="{9D8B030D-6E8A-4147-A177-3AD203B41FA5}">
                      <a16:colId xmlns:a16="http://schemas.microsoft.com/office/drawing/2014/main" val="604122430"/>
                    </a:ext>
                  </a:extLst>
                </a:gridCol>
                <a:gridCol w="1758772">
                  <a:extLst>
                    <a:ext uri="{9D8B030D-6E8A-4147-A177-3AD203B41FA5}">
                      <a16:colId xmlns:a16="http://schemas.microsoft.com/office/drawing/2014/main" val="1003204699"/>
                    </a:ext>
                  </a:extLst>
                </a:gridCol>
                <a:gridCol w="1758772">
                  <a:extLst>
                    <a:ext uri="{9D8B030D-6E8A-4147-A177-3AD203B41FA5}">
                      <a16:colId xmlns:a16="http://schemas.microsoft.com/office/drawing/2014/main" val="2313332129"/>
                    </a:ext>
                  </a:extLst>
                </a:gridCol>
              </a:tblGrid>
              <a:tr h="239995">
                <a:tc rowSpan="2"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Parameter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Zim + Dom + SG Prelim Stage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(N = 25)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Histology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1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PD-L1 Expression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1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227834"/>
                  </a:ext>
                </a:extLst>
              </a:tr>
              <a:tr h="40799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Squamous</a:t>
                      </a:r>
                    </a:p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(n = 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Nonsquamous</a:t>
                      </a:r>
                    </a:p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(n = 17)</a:t>
                      </a:r>
                      <a:endParaRPr lang="en-US" sz="1600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TPS &lt;1%</a:t>
                      </a:r>
                    </a:p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(n = 13)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TPS ≥1%</a:t>
                      </a:r>
                    </a:p>
                    <a:p>
                      <a:pPr algn="ctr"/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(n = 12)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2846207"/>
                  </a:ext>
                </a:extLst>
              </a:tr>
              <a:tr h="911982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BOR, n (%)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CR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PR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SD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PD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 (4)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10 (40)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10 (40)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3 (12)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 (13)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3 (38)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2 (25)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2 (25)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7 (41)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8 (47)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5 (38)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7 (54)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 (8)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5 (42)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3 (25)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2 (17)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386162"/>
                  </a:ext>
                </a:extLst>
              </a:tr>
              <a:tr h="407992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ORR, n (%)</a:t>
                      </a:r>
                    </a:p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[90% CI]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11 (44)</a:t>
                      </a:r>
                    </a:p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[27-62]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4 (50)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[19-81]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7 (41)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[21-64]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5 (38)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[17-65]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6 (50)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[25-76]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935236"/>
                  </a:ext>
                </a:extLst>
              </a:tr>
              <a:tr h="407992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DCR, n (%)</a:t>
                      </a:r>
                    </a:p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[90% CI]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21 (84)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[67-94]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6 (75)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[40-95]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15 (88)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[67-98]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12 (92)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[68-100]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/>
                        <a:t>9 (75)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[47-93]</a:t>
                      </a:r>
                      <a:endParaRPr lang="en-US" sz="1600" dirty="0"/>
                    </a:p>
                  </a:txBody>
                  <a:tcPr marL="16351" marR="16351" marT="8176" marB="817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544710"/>
                  </a:ext>
                </a:extLst>
              </a:tr>
              <a:tr h="239995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mPFS, mo (90% CI)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7.0 (3.4-13.0)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7.0 (2.8-8.5)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13.0 (1.3-16.6)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2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82142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7F4A3FB-3F67-A1F2-7504-966E6A6E69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4224362"/>
              </p:ext>
            </p:extLst>
          </p:nvPr>
        </p:nvGraphicFramePr>
        <p:xfrm>
          <a:off x="5771512" y="1136584"/>
          <a:ext cx="6420488" cy="4264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5AEC6CF-9D27-4918-3F92-B0D7C6D51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VELOCITY-Lung Substudy-01: Zim + Dom + SG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E0982-467D-3923-C4A8-CFE7DC8922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7" y="5071533"/>
            <a:ext cx="11546055" cy="1230842"/>
          </a:xfrm>
        </p:spPr>
        <p:txBody>
          <a:bodyPr/>
          <a:lstStyle/>
          <a:p>
            <a:r>
              <a:rPr lang="en-US" sz="2000"/>
              <a:t>Immune-related TEAEs in 32% (n = 8) of patients </a:t>
            </a:r>
          </a:p>
          <a:p>
            <a:pPr lvl="2"/>
            <a:r>
              <a:rPr lang="en-US" sz="1800" dirty="0"/>
              <a:t>Treatment related</a:t>
            </a:r>
            <a:r>
              <a:rPr lang="en-US" sz="1800"/>
              <a:t>: 20% (n = 5)</a:t>
            </a:r>
          </a:p>
          <a:p>
            <a:pPr lvl="3"/>
            <a:r>
              <a:rPr lang="en-US" sz="1600"/>
              <a:t>Hypothyroidism (8%), pneumonitis (8%), enterocolitis (4%), maculopapular rash (4%, </a:t>
            </a:r>
            <a:r>
              <a:rPr lang="en-US" sz="1600" dirty="0"/>
              <a:t>grade 3/4</a:t>
            </a:r>
            <a:r>
              <a:rPr lang="en-US" sz="1600"/>
              <a:t>), IRR (4%)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C50256-CFDA-24FB-BBB9-5258CE2D456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Ahn. ESMO 2025. </a:t>
            </a:r>
            <a:r>
              <a:rPr lang="en-US" dirty="0"/>
              <a:t>Abstr</a:t>
            </a:r>
            <a:r>
              <a:rPr lang="en-US"/>
              <a:t> 1947P.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F10AE6-B07D-3A46-E09D-4BA7C84B7B90}"/>
              </a:ext>
            </a:extLst>
          </p:cNvPr>
          <p:cNvSpPr txBox="1"/>
          <p:nvPr/>
        </p:nvSpPr>
        <p:spPr bwMode="auto">
          <a:xfrm>
            <a:off x="9445169" y="5350015"/>
            <a:ext cx="128592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Patients</a:t>
            </a:r>
            <a:r>
              <a:rPr lang="en-US" sz="14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</a:t>
            </a:r>
            <a:r>
              <a: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(%)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19FAB97-F6F5-F3B9-9974-D098F2A022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802057"/>
              </p:ext>
            </p:extLst>
          </p:nvPr>
        </p:nvGraphicFramePr>
        <p:xfrm>
          <a:off x="285112" y="1351459"/>
          <a:ext cx="54864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560">
                  <a:extLst>
                    <a:ext uri="{9D8B030D-6E8A-4147-A177-3AD203B41FA5}">
                      <a16:colId xmlns:a16="http://schemas.microsoft.com/office/drawing/2014/main" val="726721897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1301693406"/>
                    </a:ext>
                  </a:extLst>
                </a:gridCol>
              </a:tblGrid>
              <a:tr h="396303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TEAEs,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Overall</a:t>
                      </a:r>
                    </a:p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(N = 25)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227834"/>
                  </a:ext>
                </a:extLst>
              </a:tr>
              <a:tr h="396303">
                <a:tc>
                  <a:txBody>
                    <a:bodyPr/>
                    <a:lstStyle/>
                    <a:p>
                      <a:pPr algn="l"/>
                      <a:r>
                        <a:rPr lang="en-US" sz="1400">
                          <a:solidFill>
                            <a:schemeClr val="tx1"/>
                          </a:solidFill>
                          <a:latin typeface="+mn-lt"/>
                        </a:rPr>
                        <a:t>Any grade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+mn-lt"/>
                        </a:rPr>
                        <a:t>CR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25 (100)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24 (96)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386162"/>
                  </a:ext>
                </a:extLst>
              </a:tr>
              <a:tr h="396303">
                <a:tc>
                  <a:txBody>
                    <a:bodyPr/>
                    <a:lstStyle/>
                    <a:p>
                      <a:pPr algn="l"/>
                      <a:r>
                        <a:rPr lang="en-US" sz="1400" u="none" strike="noStrike">
                          <a:effectLst/>
                          <a:latin typeface="+mn-lt"/>
                        </a:rPr>
                        <a:t>Grade 3–4</a:t>
                      </a:r>
                      <a:endParaRPr lang="en-US" sz="140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+mn-lt"/>
                        </a:rPr>
                        <a:t>Related to any study drug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19 (76)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17 (68)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935236"/>
                  </a:ext>
                </a:extLst>
              </a:tr>
              <a:tr h="396303">
                <a:tc>
                  <a:txBody>
                    <a:bodyPr/>
                    <a:lstStyle/>
                    <a:p>
                      <a:pPr algn="l"/>
                      <a:r>
                        <a:rPr lang="en-US" sz="1400" u="none" strike="noStrike">
                          <a:effectLst/>
                          <a:latin typeface="+mn-lt"/>
                        </a:rPr>
                        <a:t>Serious</a:t>
                      </a:r>
                      <a:endParaRPr lang="en-US" sz="140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+mn-lt"/>
                        </a:rPr>
                        <a:t>Related to any study drug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11 (44)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5 (20)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544710"/>
                  </a:ext>
                </a:extLst>
              </a:tr>
              <a:tr h="23778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Leading to dose reduction of any study drug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14 (56)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25212"/>
                  </a:ext>
                </a:extLst>
              </a:tr>
              <a:tr h="23778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Leading to d/c of ≥1 study drug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7 (28)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162694"/>
                  </a:ext>
                </a:extLst>
              </a:tr>
              <a:tr h="23778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Leading to d/c of all ongoing study drugs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2 (8)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251717"/>
                  </a:ext>
                </a:extLst>
              </a:tr>
              <a:tr h="396303">
                <a:tc>
                  <a:txBody>
                    <a:bodyPr/>
                    <a:lstStyle/>
                    <a:p>
                      <a:pPr algn="l"/>
                      <a:r>
                        <a:rPr lang="en-US" sz="1400" u="none" strike="noStrike">
                          <a:effectLst/>
                          <a:latin typeface="+mn-lt"/>
                        </a:rPr>
                        <a:t>Leading to death</a:t>
                      </a:r>
                      <a:endParaRPr lang="en-US" sz="140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+mn-lt"/>
                        </a:rPr>
                        <a:t>Related to any study drug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  <a:latin typeface="+mn-lt"/>
                        </a:rPr>
                        <a:t>2 (8)</a:t>
                      </a:r>
                    </a:p>
                    <a:p>
                      <a:pPr algn="ctr" fontAlgn="ctr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18872" marR="118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2324449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BB08564C-EB68-B2D3-8CD3-BFF99DD21263}"/>
              </a:ext>
            </a:extLst>
          </p:cNvPr>
          <p:cNvSpPr txBox="1"/>
          <p:nvPr/>
        </p:nvSpPr>
        <p:spPr bwMode="auto">
          <a:xfrm>
            <a:off x="10762154" y="4359331"/>
            <a:ext cx="10967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Grade 1/2</a:t>
            </a:r>
          </a:p>
          <a:p>
            <a:pPr algn="l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r>
              <a:rPr lang="en-US" sz="1400" b="0">
                <a:latin typeface="Poppins" pitchFamily="2" charset="77"/>
                <a:cs typeface="Poppins" pitchFamily="2" charset="77"/>
              </a:rPr>
              <a:t>Grade 3/4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4432400-8814-24E1-0024-E24A09EEFED3}"/>
              </a:ext>
            </a:extLst>
          </p:cNvPr>
          <p:cNvSpPr/>
          <p:nvPr/>
        </p:nvSpPr>
        <p:spPr bwMode="auto">
          <a:xfrm>
            <a:off x="10599583" y="4397263"/>
            <a:ext cx="182880" cy="18288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392619-82C9-75C5-D427-DB2E9C17CF4A}"/>
              </a:ext>
            </a:extLst>
          </p:cNvPr>
          <p:cNvSpPr/>
          <p:nvPr/>
        </p:nvSpPr>
        <p:spPr bwMode="auto">
          <a:xfrm>
            <a:off x="10599583" y="4603049"/>
            <a:ext cx="182880" cy="18288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7010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68623-6FFC-DDB2-53ED-FA775D935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1113125"/>
          </a:xfrm>
        </p:spPr>
        <p:txBody>
          <a:bodyPr/>
          <a:lstStyle/>
          <a:p>
            <a:r>
              <a:rPr lang="en-US"/>
              <a:t>Applications for Targeting TROP-2 </a:t>
            </a:r>
            <a:br>
              <a:rPr lang="en-US"/>
            </a:br>
            <a:r>
              <a:rPr lang="en-US"/>
              <a:t>and TIGIT in SCLC</a:t>
            </a:r>
          </a:p>
        </p:txBody>
      </p:sp>
    </p:spTree>
    <p:extLst>
      <p:ext uri="{BB962C8B-B14F-4D97-AF65-F5344CB8AC3E}">
        <p14:creationId xmlns:p14="http://schemas.microsoft.com/office/powerpoint/2010/main" val="15942095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F0905-7FE4-92AA-32A1-0EC8E9C44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TROPiCS-03 (ES-SCLC Cohort): Sacituzumab Govitecan After Platinum-based Chemotherapy and Anti‒PD-1/PD-L1 Therapy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C13E64BC-0313-41C5-CE18-357C699BD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/>
              <a:t>Open-label, multicohort phase II study</a:t>
            </a:r>
            <a:br>
              <a:rPr lang="en-US" sz="2600"/>
            </a:br>
            <a:endParaRPr lang="en-US" sz="2600"/>
          </a:p>
          <a:p>
            <a:endParaRPr lang="en-US" sz="2600"/>
          </a:p>
          <a:p>
            <a:endParaRPr lang="en-US" sz="2600"/>
          </a:p>
          <a:p>
            <a:endParaRPr lang="en-US" sz="2600"/>
          </a:p>
          <a:p>
            <a:pPr marL="0" indent="0">
              <a:buNone/>
            </a:pPr>
            <a:br>
              <a:rPr lang="en-US" sz="2600"/>
            </a:br>
            <a:endParaRPr lang="en-US" sz="2600"/>
          </a:p>
          <a:p>
            <a:r>
              <a:rPr lang="en-US" sz="2600" b="1"/>
              <a:t>Primary endpoint: </a:t>
            </a:r>
            <a:r>
              <a:rPr lang="en-US" sz="2600"/>
              <a:t>ORR by Inv</a:t>
            </a:r>
          </a:p>
          <a:p>
            <a:r>
              <a:rPr lang="en-US" sz="2600" b="1"/>
              <a:t>Key secondary endpoints: </a:t>
            </a:r>
            <a:r>
              <a:rPr lang="en-US" sz="2600" dirty="0"/>
              <a:t>DoR</a:t>
            </a:r>
            <a:r>
              <a:rPr lang="en-US" sz="2600"/>
              <a:t>, CBR, PFS by Inv; ORR, </a:t>
            </a:r>
            <a:r>
              <a:rPr lang="en-US" sz="2600" dirty="0"/>
              <a:t>DoR</a:t>
            </a:r>
            <a:r>
              <a:rPr lang="en-US" sz="2600"/>
              <a:t>, CBR, PFS by BICR; OS; safety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62B63C0-D89C-9041-A833-ED63CE52878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pt-BR" altLang="en-US">
                <a:cs typeface="Arial" panose="020B0604020202020204" pitchFamily="34" charset="0"/>
              </a:rPr>
              <a:t>Dowalti. WCLC 2024. Abstr 0A4.04. Dowalti. J Thorac Oncol. 2025;20:799.</a:t>
            </a:r>
          </a:p>
        </p:txBody>
      </p:sp>
      <p:sp>
        <p:nvSpPr>
          <p:cNvPr id="7" name="Text Box 45">
            <a:extLst>
              <a:ext uri="{FF2B5EF4-FFF2-40B4-BE49-F238E27FC236}">
                <a16:creationId xmlns:a16="http://schemas.microsoft.com/office/drawing/2014/main" id="{003419FA-DCB6-EB5A-F44F-322CE4CF8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414" y="2183216"/>
            <a:ext cx="422655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Patients with ES-SCLC with PD after </a:t>
            </a:r>
            <a:b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 prior line of platinum-based chemotherapy and anti–PD-1/PD-L1 therapy; measurable disease; </a:t>
            </a:r>
            <a:b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ECOG PS 0-1; no known active </a:t>
            </a:r>
            <a:b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CNS metastases and/or </a:t>
            </a:r>
            <a:b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carcinomatous meningitis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43)</a:t>
            </a:r>
          </a:p>
        </p:txBody>
      </p:sp>
      <p:sp>
        <p:nvSpPr>
          <p:cNvPr id="8" name="Rectangle 49">
            <a:extLst>
              <a:ext uri="{FF2B5EF4-FFF2-40B4-BE49-F238E27FC236}">
                <a16:creationId xmlns:a16="http://schemas.microsoft.com/office/drawing/2014/main" id="{2AF06490-F3B9-D048-DC00-0EE340043B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6093" y="2769065"/>
            <a:ext cx="4547544" cy="11366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Sacituzumab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Govitecan</a:t>
            </a: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10 mg/kg IV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on Day 1, 8 of 21-day cycles</a:t>
            </a:r>
          </a:p>
        </p:txBody>
      </p:sp>
      <p:sp>
        <p:nvSpPr>
          <p:cNvPr id="15" name="Line 54">
            <a:extLst>
              <a:ext uri="{FF2B5EF4-FFF2-40B4-BE49-F238E27FC236}">
                <a16:creationId xmlns:a16="http://schemas.microsoft.com/office/drawing/2014/main" id="{4A9FF640-F7C1-51B2-0224-0D96EF0CA90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13695" y="3337378"/>
            <a:ext cx="52674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Line 54">
            <a:extLst>
              <a:ext uri="{FF2B5EF4-FFF2-40B4-BE49-F238E27FC236}">
                <a16:creationId xmlns:a16="http://schemas.microsoft.com/office/drawing/2014/main" id="{F1D317B5-9D30-5EC7-378D-B0CD9318B16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46468" y="3337378"/>
            <a:ext cx="52674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 Box 45">
            <a:extLst>
              <a:ext uri="{FF2B5EF4-FFF2-40B4-BE49-F238E27FC236}">
                <a16:creationId xmlns:a16="http://schemas.microsoft.com/office/drawing/2014/main" id="{4D114F14-DFBF-FF94-B3A9-CC4DC4B34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9842" y="3014213"/>
            <a:ext cx="227622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Until PD 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unacceptable toxicity</a:t>
            </a:r>
          </a:p>
        </p:txBody>
      </p:sp>
    </p:spTree>
    <p:extLst>
      <p:ext uri="{BB962C8B-B14F-4D97-AF65-F5344CB8AC3E}">
        <p14:creationId xmlns:p14="http://schemas.microsoft.com/office/powerpoint/2010/main" val="36910908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raphic 86">
            <a:extLst>
              <a:ext uri="{FF2B5EF4-FFF2-40B4-BE49-F238E27FC236}">
                <a16:creationId xmlns:a16="http://schemas.microsoft.com/office/drawing/2014/main" id="{90353D73-6FB5-68B1-1CF7-CF24F2F9A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56260" y="2490290"/>
            <a:ext cx="110662" cy="285785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560FFE5-3F63-8540-E7DA-EEA1FF39C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TROPiCS-03 (ES-SCLC Cohort): Efficacy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80E5C-94E3-CC58-07E7-568A332836E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pt-BR" altLang="en-US" dirty="0">
                <a:latin typeface="+mn-lt"/>
                <a:cs typeface="Arial" panose="020B0604020202020204" pitchFamily="34" charset="0"/>
              </a:rPr>
              <a:t>Dowalti</a:t>
            </a:r>
            <a:r>
              <a:rPr lang="pt-BR" altLang="en-US">
                <a:latin typeface="+mn-lt"/>
                <a:cs typeface="Arial" panose="020B0604020202020204" pitchFamily="34" charset="0"/>
              </a:rPr>
              <a:t>. WCLC 2024. </a:t>
            </a:r>
            <a:r>
              <a:rPr lang="pt-BR" altLang="en-US" dirty="0">
                <a:latin typeface="+mn-lt"/>
                <a:cs typeface="Arial" panose="020B0604020202020204" pitchFamily="34" charset="0"/>
              </a:rPr>
              <a:t>Abstr</a:t>
            </a:r>
            <a:r>
              <a:rPr lang="pt-BR" altLang="en-US">
                <a:latin typeface="+mn-lt"/>
                <a:cs typeface="Arial" panose="020B0604020202020204" pitchFamily="34" charset="0"/>
              </a:rPr>
              <a:t> 0A4.04. </a:t>
            </a:r>
            <a:r>
              <a:rPr lang="pt-BR" altLang="en-US" dirty="0">
                <a:latin typeface="+mn-lt"/>
                <a:cs typeface="Arial" panose="020B0604020202020204" pitchFamily="34" charset="0"/>
              </a:rPr>
              <a:t>Dowalti</a:t>
            </a:r>
            <a:r>
              <a:rPr lang="pt-BR" altLang="en-US">
                <a:latin typeface="+mn-lt"/>
                <a:cs typeface="Arial" panose="020B0604020202020204" pitchFamily="34" charset="0"/>
              </a:rPr>
              <a:t>. J </a:t>
            </a:r>
            <a:r>
              <a:rPr lang="pt-BR" altLang="en-US" dirty="0">
                <a:latin typeface="+mn-lt"/>
                <a:cs typeface="Arial" panose="020B0604020202020204" pitchFamily="34" charset="0"/>
              </a:rPr>
              <a:t>Thorac</a:t>
            </a:r>
            <a:r>
              <a:rPr lang="pt-BR" altLang="en-US">
                <a:latin typeface="+mn-lt"/>
                <a:cs typeface="Arial" panose="020B0604020202020204" pitchFamily="34" charset="0"/>
              </a:rPr>
              <a:t> </a:t>
            </a:r>
            <a:r>
              <a:rPr lang="pt-BR" altLang="en-US" dirty="0">
                <a:latin typeface="+mn-lt"/>
                <a:cs typeface="Arial" panose="020B0604020202020204" pitchFamily="34" charset="0"/>
              </a:rPr>
              <a:t>Oncol</a:t>
            </a:r>
            <a:r>
              <a:rPr lang="pt-BR" altLang="en-US">
                <a:latin typeface="+mn-lt"/>
                <a:cs typeface="Arial" panose="020B0604020202020204" pitchFamily="34" charset="0"/>
              </a:rPr>
              <a:t>. 2025;20:799.</a:t>
            </a:r>
          </a:p>
        </p:txBody>
      </p:sp>
      <p:graphicFrame>
        <p:nvGraphicFramePr>
          <p:cNvPr id="6" name="Group 3">
            <a:extLst>
              <a:ext uri="{FF2B5EF4-FFF2-40B4-BE49-F238E27FC236}">
                <a16:creationId xmlns:a16="http://schemas.microsoft.com/office/drawing/2014/main" id="{035D9A94-6810-8B20-0B15-B047469FC1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8928246"/>
              </p:ext>
            </p:extLst>
          </p:nvPr>
        </p:nvGraphicFramePr>
        <p:xfrm>
          <a:off x="7318924" y="1555925"/>
          <a:ext cx="4652413" cy="3505328"/>
        </p:xfrm>
        <a:graphic>
          <a:graphicData uri="http://schemas.openxmlformats.org/drawingml/2006/table">
            <a:tbl>
              <a:tblPr/>
              <a:tblGrid>
                <a:gridCol w="2820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1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9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Outcome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SG in ES-SCLC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ORR,%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41.9 (27.0-57.9)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9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Best overall response, </a:t>
                      </a:r>
                      <a:b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 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 (confirmed)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SD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PD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 (41.9)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 (41.9)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 (9.3)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CBR,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48.8 (33.3-64.5)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  <a:tr h="304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DCR, %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83.7 (69.3-93.5)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299525"/>
                  </a:ext>
                </a:extLst>
              </a:tr>
              <a:tr h="269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DoR, mo (95% CI)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4.7 (3.5-6.7)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784995"/>
                  </a:ext>
                </a:extLst>
              </a:tr>
              <a:tr h="269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Median PFS (95% CI),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4.40 (3.81-6.11)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321130"/>
                  </a:ext>
                </a:extLst>
              </a:tr>
              <a:tr h="269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Median OS (95% CI), mo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13.60 (6.57-14.78)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04730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F2DC306-CA97-4219-E9D6-AD770E1BB1F0}"/>
              </a:ext>
            </a:extLst>
          </p:cNvPr>
          <p:cNvSpPr txBox="1"/>
          <p:nvPr/>
        </p:nvSpPr>
        <p:spPr bwMode="auto">
          <a:xfrm>
            <a:off x="7318924" y="5163575"/>
            <a:ext cx="46442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CBR = confirmed PD + SD ≥6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; DCR = confirmed PD + SD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B3A6A8-3442-2FDC-01C5-A5F270D2C27C}"/>
              </a:ext>
            </a:extLst>
          </p:cNvPr>
          <p:cNvSpPr txBox="1"/>
          <p:nvPr/>
        </p:nvSpPr>
        <p:spPr bwMode="auto">
          <a:xfrm>
            <a:off x="2364097" y="1604330"/>
            <a:ext cx="342112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Antitumor Activity With SG (n = 40)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817583-1D0B-AAC3-B843-A9635807F695}"/>
              </a:ext>
            </a:extLst>
          </p:cNvPr>
          <p:cNvSpPr txBox="1"/>
          <p:nvPr/>
        </p:nvSpPr>
        <p:spPr bwMode="auto">
          <a:xfrm>
            <a:off x="228600" y="5741747"/>
            <a:ext cx="11742738" cy="5232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In December 2024, sacituzumab govitecan was granted breakthrough therapy designation for 2L treatment of ES-SCLC after platinum-based chemotherapy.</a:t>
            </a:r>
          </a:p>
        </p:txBody>
      </p:sp>
      <p:sp>
        <p:nvSpPr>
          <p:cNvPr id="10" name="Freeform 2">
            <a:extLst>
              <a:ext uri="{FF2B5EF4-FFF2-40B4-BE49-F238E27FC236}">
                <a16:creationId xmlns:a16="http://schemas.microsoft.com/office/drawing/2014/main" id="{621A4624-346D-01F5-DE16-B9DCE969C1FF}"/>
              </a:ext>
            </a:extLst>
          </p:cNvPr>
          <p:cNvSpPr/>
          <p:nvPr/>
        </p:nvSpPr>
        <p:spPr bwMode="auto">
          <a:xfrm>
            <a:off x="1656080" y="1953395"/>
            <a:ext cx="4734560" cy="3383280"/>
          </a:xfrm>
          <a:custGeom>
            <a:avLst/>
            <a:gdLst>
              <a:gd name="connsiteX0" fmla="*/ 0 w 4734560"/>
              <a:gd name="connsiteY0" fmla="*/ 0 h 3383280"/>
              <a:gd name="connsiteX1" fmla="*/ 0 w 4734560"/>
              <a:gd name="connsiteY1" fmla="*/ 3383280 h 3383280"/>
              <a:gd name="connsiteX2" fmla="*/ 4734560 w 4734560"/>
              <a:gd name="connsiteY2" fmla="*/ 3383280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34560" h="3383280">
                <a:moveTo>
                  <a:pt x="0" y="0"/>
                </a:moveTo>
                <a:lnTo>
                  <a:pt x="0" y="3383280"/>
                </a:lnTo>
                <a:lnTo>
                  <a:pt x="4734560" y="338328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C96364-DBE6-C7BB-F37D-EA87E97CA64E}"/>
              </a:ext>
            </a:extLst>
          </p:cNvPr>
          <p:cNvSpPr txBox="1"/>
          <p:nvPr/>
        </p:nvSpPr>
        <p:spPr bwMode="auto">
          <a:xfrm>
            <a:off x="1119158" y="2340460"/>
            <a:ext cx="5068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B71A07-2EAB-777C-5527-1AA34A54651F}"/>
              </a:ext>
            </a:extLst>
          </p:cNvPr>
          <p:cNvSpPr txBox="1"/>
          <p:nvPr/>
        </p:nvSpPr>
        <p:spPr bwMode="auto">
          <a:xfrm>
            <a:off x="1184882" y="3050267"/>
            <a:ext cx="44114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6F848C-6F09-E7B6-CA89-879F61C1102D}"/>
              </a:ext>
            </a:extLst>
          </p:cNvPr>
          <p:cNvSpPr txBox="1"/>
          <p:nvPr/>
        </p:nvSpPr>
        <p:spPr bwMode="auto">
          <a:xfrm>
            <a:off x="1313122" y="3760074"/>
            <a:ext cx="3129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EB5621-8101-12A2-54B4-0FB6DDECBDE1}"/>
              </a:ext>
            </a:extLst>
          </p:cNvPr>
          <p:cNvSpPr txBox="1"/>
          <p:nvPr/>
        </p:nvSpPr>
        <p:spPr bwMode="auto">
          <a:xfrm>
            <a:off x="1079082" y="4184131"/>
            <a:ext cx="54694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-30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091617-9003-1E7F-FB7A-041E52636783}"/>
              </a:ext>
            </a:extLst>
          </p:cNvPr>
          <p:cNvSpPr txBox="1"/>
          <p:nvPr/>
        </p:nvSpPr>
        <p:spPr bwMode="auto">
          <a:xfrm>
            <a:off x="1071068" y="4474838"/>
            <a:ext cx="55496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-50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AFD6CD-074F-9D22-3E1D-39627EEDF995}"/>
              </a:ext>
            </a:extLst>
          </p:cNvPr>
          <p:cNvSpPr txBox="1"/>
          <p:nvPr/>
        </p:nvSpPr>
        <p:spPr bwMode="auto">
          <a:xfrm>
            <a:off x="1005344" y="5184646"/>
            <a:ext cx="62068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-100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C8213B-FE0D-E7C4-6D36-86A0BC300AD7}"/>
              </a:ext>
            </a:extLst>
          </p:cNvPr>
          <p:cNvSpPr txBox="1"/>
          <p:nvPr/>
        </p:nvSpPr>
        <p:spPr bwMode="auto">
          <a:xfrm rot="16200000">
            <a:off x="-478150" y="3356297"/>
            <a:ext cx="27959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Best Percentage Change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From Baseline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EB92E09-C906-C48B-D863-835539322DC1}"/>
              </a:ext>
            </a:extLst>
          </p:cNvPr>
          <p:cNvSpPr txBox="1"/>
          <p:nvPr/>
        </p:nvSpPr>
        <p:spPr bwMode="auto">
          <a:xfrm>
            <a:off x="1194500" y="3476043"/>
            <a:ext cx="431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A6DCB8-AB0F-A685-21C9-84C8BAFF07F6}"/>
              </a:ext>
            </a:extLst>
          </p:cNvPr>
          <p:cNvSpPr txBox="1"/>
          <p:nvPr/>
        </p:nvSpPr>
        <p:spPr bwMode="auto">
          <a:xfrm>
            <a:off x="1920497" y="1892215"/>
            <a:ext cx="501932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Best overall response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Confirmed partial response platinum-sensitive disease (N = 11)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Confirmed partial response platinum-resistant disease (N = 7)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Stable disease platinum-sensitive disease (N = 11)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Stable disease platinum-resistant disease (N = 7)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Progressive disease platinum-resistant disease (N = 4)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97E351F-2A95-72DE-B2CF-C4DA6354CEDC}"/>
              </a:ext>
            </a:extLst>
          </p:cNvPr>
          <p:cNvGrpSpPr/>
          <p:nvPr/>
        </p:nvGrpSpPr>
        <p:grpSpPr>
          <a:xfrm>
            <a:off x="1852214" y="2167584"/>
            <a:ext cx="96808" cy="833460"/>
            <a:chOff x="1812404" y="2217866"/>
            <a:chExt cx="141306" cy="977774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B528A3A-776C-F56D-83D6-E2C0067D59A7}"/>
                </a:ext>
              </a:extLst>
            </p:cNvPr>
            <p:cNvSpPr/>
            <p:nvPr/>
          </p:nvSpPr>
          <p:spPr bwMode="auto">
            <a:xfrm>
              <a:off x="1812404" y="2217866"/>
              <a:ext cx="141306" cy="118872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8E3CBCA-01F0-A43A-57C7-0A769E9909FC}"/>
                </a:ext>
              </a:extLst>
            </p:cNvPr>
            <p:cNvSpPr/>
            <p:nvPr/>
          </p:nvSpPr>
          <p:spPr bwMode="auto">
            <a:xfrm>
              <a:off x="1812404" y="2435070"/>
              <a:ext cx="141306" cy="118872"/>
            </a:xfrm>
            <a:prstGeom prst="rect">
              <a:avLst/>
            </a:prstGeom>
            <a:solidFill>
              <a:srgbClr val="E1471D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EE08A13-50AC-D8A9-256B-BE056222FCAB}"/>
                </a:ext>
              </a:extLst>
            </p:cNvPr>
            <p:cNvSpPr/>
            <p:nvPr/>
          </p:nvSpPr>
          <p:spPr bwMode="auto">
            <a:xfrm>
              <a:off x="1812404" y="2646485"/>
              <a:ext cx="141306" cy="118872"/>
            </a:xfrm>
            <a:prstGeom prst="rect">
              <a:avLst/>
            </a:prstGeom>
            <a:solidFill>
              <a:schemeClr val="accent4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7C9CB11-2C4B-3780-96F7-38D3220136EC}"/>
                </a:ext>
              </a:extLst>
            </p:cNvPr>
            <p:cNvSpPr/>
            <p:nvPr/>
          </p:nvSpPr>
          <p:spPr bwMode="auto">
            <a:xfrm>
              <a:off x="1812404" y="2864780"/>
              <a:ext cx="141306" cy="118872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F847043-E53A-B3D4-17B0-8FC7BBF81415}"/>
                </a:ext>
              </a:extLst>
            </p:cNvPr>
            <p:cNvSpPr/>
            <p:nvPr/>
          </p:nvSpPr>
          <p:spPr bwMode="auto">
            <a:xfrm>
              <a:off x="1812404" y="3076768"/>
              <a:ext cx="141306" cy="118872"/>
            </a:xfrm>
            <a:prstGeom prst="rect">
              <a:avLst/>
            </a:prstGeom>
            <a:solidFill>
              <a:schemeClr val="accent5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161616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AA763A2D-D363-044B-58D2-106322C98E06}"/>
              </a:ext>
            </a:extLst>
          </p:cNvPr>
          <p:cNvSpPr/>
          <p:nvPr/>
        </p:nvSpPr>
        <p:spPr bwMode="auto">
          <a:xfrm>
            <a:off x="2619287" y="3910806"/>
            <a:ext cx="91440" cy="10058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53E6D3-9CAA-65FF-B721-5DCCFA97EAB1}"/>
              </a:ext>
            </a:extLst>
          </p:cNvPr>
          <p:cNvSpPr/>
          <p:nvPr/>
        </p:nvSpPr>
        <p:spPr bwMode="auto">
          <a:xfrm>
            <a:off x="2504931" y="3910806"/>
            <a:ext cx="91440" cy="45719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E33B8ED-FB31-6131-4B50-FD82208D69E9}"/>
              </a:ext>
            </a:extLst>
          </p:cNvPr>
          <p:cNvSpPr/>
          <p:nvPr/>
        </p:nvSpPr>
        <p:spPr bwMode="auto">
          <a:xfrm>
            <a:off x="2847999" y="3910805"/>
            <a:ext cx="91440" cy="13850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4D8DF8F-7451-0A78-45F0-DE017736B4A0}"/>
              </a:ext>
            </a:extLst>
          </p:cNvPr>
          <p:cNvSpPr/>
          <p:nvPr/>
        </p:nvSpPr>
        <p:spPr bwMode="auto">
          <a:xfrm>
            <a:off x="2733643" y="3910806"/>
            <a:ext cx="91440" cy="10058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56C772C-229D-383F-8A8C-30E7A558E34D}"/>
              </a:ext>
            </a:extLst>
          </p:cNvPr>
          <p:cNvSpPr/>
          <p:nvPr/>
        </p:nvSpPr>
        <p:spPr bwMode="auto">
          <a:xfrm>
            <a:off x="3076711" y="3910804"/>
            <a:ext cx="91440" cy="256032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797B3A9-0C99-27E1-33F4-B33F99C83458}"/>
              </a:ext>
            </a:extLst>
          </p:cNvPr>
          <p:cNvSpPr/>
          <p:nvPr/>
        </p:nvSpPr>
        <p:spPr bwMode="auto">
          <a:xfrm>
            <a:off x="2962355" y="3910806"/>
            <a:ext cx="91440" cy="146304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6208156-8BCD-BF06-B000-F17AD31794B5}"/>
              </a:ext>
            </a:extLst>
          </p:cNvPr>
          <p:cNvSpPr/>
          <p:nvPr/>
        </p:nvSpPr>
        <p:spPr bwMode="auto">
          <a:xfrm>
            <a:off x="3305423" y="3910805"/>
            <a:ext cx="91440" cy="35906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783A81C-CDED-FCC0-489A-793A47AAD0EA}"/>
              </a:ext>
            </a:extLst>
          </p:cNvPr>
          <p:cNvSpPr/>
          <p:nvPr/>
        </p:nvSpPr>
        <p:spPr bwMode="auto">
          <a:xfrm>
            <a:off x="3191067" y="3910805"/>
            <a:ext cx="91440" cy="28555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EA68FD0-4F96-8BE1-AB42-303E4F23E1F8}"/>
              </a:ext>
            </a:extLst>
          </p:cNvPr>
          <p:cNvSpPr/>
          <p:nvPr/>
        </p:nvSpPr>
        <p:spPr bwMode="auto">
          <a:xfrm>
            <a:off x="3534135" y="3910805"/>
            <a:ext cx="91440" cy="38446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47A036E-F40E-D352-0D2C-2AAB9956C5DA}"/>
              </a:ext>
            </a:extLst>
          </p:cNvPr>
          <p:cNvSpPr/>
          <p:nvPr/>
        </p:nvSpPr>
        <p:spPr bwMode="auto">
          <a:xfrm>
            <a:off x="3419779" y="3910806"/>
            <a:ext cx="91440" cy="359068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4370787-031C-5059-2FAD-DBBD95E2A5F2}"/>
              </a:ext>
            </a:extLst>
          </p:cNvPr>
          <p:cNvSpPr/>
          <p:nvPr/>
        </p:nvSpPr>
        <p:spPr bwMode="auto">
          <a:xfrm>
            <a:off x="3762847" y="3910805"/>
            <a:ext cx="91440" cy="402335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2E45B3C-D246-52E5-44EA-0F522D8CE236}"/>
              </a:ext>
            </a:extLst>
          </p:cNvPr>
          <p:cNvSpPr/>
          <p:nvPr/>
        </p:nvSpPr>
        <p:spPr bwMode="auto">
          <a:xfrm>
            <a:off x="3648491" y="3910806"/>
            <a:ext cx="91440" cy="40233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0DDABD3-7DFE-7050-AE74-364F4B9F882F}"/>
              </a:ext>
            </a:extLst>
          </p:cNvPr>
          <p:cNvSpPr/>
          <p:nvPr/>
        </p:nvSpPr>
        <p:spPr bwMode="auto">
          <a:xfrm>
            <a:off x="3991559" y="3910806"/>
            <a:ext cx="91440" cy="495594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55436F2-397E-1EBB-F8FC-CFD53C15079B}"/>
              </a:ext>
            </a:extLst>
          </p:cNvPr>
          <p:cNvSpPr/>
          <p:nvPr/>
        </p:nvSpPr>
        <p:spPr bwMode="auto">
          <a:xfrm>
            <a:off x="3877203" y="3910805"/>
            <a:ext cx="91440" cy="473369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3B78FD8-0511-B0CD-568C-E3AA6BE1B56D}"/>
              </a:ext>
            </a:extLst>
          </p:cNvPr>
          <p:cNvSpPr/>
          <p:nvPr/>
        </p:nvSpPr>
        <p:spPr bwMode="auto">
          <a:xfrm>
            <a:off x="4220271" y="3910805"/>
            <a:ext cx="91440" cy="526281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25D85B1-32DE-3135-C374-964BA5792BC9}"/>
              </a:ext>
            </a:extLst>
          </p:cNvPr>
          <p:cNvSpPr/>
          <p:nvPr/>
        </p:nvSpPr>
        <p:spPr bwMode="auto">
          <a:xfrm>
            <a:off x="4105915" y="3910805"/>
            <a:ext cx="91440" cy="495593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5927278-F2C6-7D0F-1D96-179D57A00E1C}"/>
              </a:ext>
            </a:extLst>
          </p:cNvPr>
          <p:cNvSpPr/>
          <p:nvPr/>
        </p:nvSpPr>
        <p:spPr bwMode="auto">
          <a:xfrm>
            <a:off x="4448983" y="3910806"/>
            <a:ext cx="91440" cy="548640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3488F1B-C9A0-A279-375D-C5E0F63BBA30}"/>
              </a:ext>
            </a:extLst>
          </p:cNvPr>
          <p:cNvSpPr/>
          <p:nvPr/>
        </p:nvSpPr>
        <p:spPr bwMode="auto">
          <a:xfrm>
            <a:off x="4334627" y="3910806"/>
            <a:ext cx="91440" cy="526280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2C82E6C-3791-80C7-258C-3A20809BE993}"/>
              </a:ext>
            </a:extLst>
          </p:cNvPr>
          <p:cNvSpPr/>
          <p:nvPr/>
        </p:nvSpPr>
        <p:spPr bwMode="auto">
          <a:xfrm>
            <a:off x="4677695" y="3910806"/>
            <a:ext cx="91440" cy="62259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E87C728-E306-8FE9-0257-783AA47F6599}"/>
              </a:ext>
            </a:extLst>
          </p:cNvPr>
          <p:cNvSpPr/>
          <p:nvPr/>
        </p:nvSpPr>
        <p:spPr bwMode="auto">
          <a:xfrm>
            <a:off x="4563339" y="3910806"/>
            <a:ext cx="91440" cy="54864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A8475A4-3927-E8D8-3A29-12A2D163F5C3}"/>
              </a:ext>
            </a:extLst>
          </p:cNvPr>
          <p:cNvSpPr/>
          <p:nvPr/>
        </p:nvSpPr>
        <p:spPr bwMode="auto">
          <a:xfrm>
            <a:off x="4906407" y="3910805"/>
            <a:ext cx="91440" cy="740069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8F4FB93-7168-B630-F90B-4A92F864CBAD}"/>
              </a:ext>
            </a:extLst>
          </p:cNvPr>
          <p:cNvSpPr/>
          <p:nvPr/>
        </p:nvSpPr>
        <p:spPr bwMode="auto">
          <a:xfrm>
            <a:off x="4792051" y="3910806"/>
            <a:ext cx="91440" cy="622594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032692F-D1C9-07F0-8A42-1422357DD521}"/>
              </a:ext>
            </a:extLst>
          </p:cNvPr>
          <p:cNvSpPr/>
          <p:nvPr/>
        </p:nvSpPr>
        <p:spPr bwMode="auto">
          <a:xfrm>
            <a:off x="5135119" y="3910806"/>
            <a:ext cx="91440" cy="78134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943495D-4CA0-023A-6175-CF262D50231D}"/>
              </a:ext>
            </a:extLst>
          </p:cNvPr>
          <p:cNvSpPr/>
          <p:nvPr/>
        </p:nvSpPr>
        <p:spPr bwMode="auto">
          <a:xfrm>
            <a:off x="5020763" y="3910806"/>
            <a:ext cx="91440" cy="78134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218FB08-1711-1985-A46B-E4F7693F7CD6}"/>
              </a:ext>
            </a:extLst>
          </p:cNvPr>
          <p:cNvSpPr/>
          <p:nvPr/>
        </p:nvSpPr>
        <p:spPr bwMode="auto">
          <a:xfrm>
            <a:off x="5363831" y="3910806"/>
            <a:ext cx="91440" cy="822960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82A2498-C276-1AE7-AF42-773ACC46E3F9}"/>
              </a:ext>
            </a:extLst>
          </p:cNvPr>
          <p:cNvSpPr/>
          <p:nvPr/>
        </p:nvSpPr>
        <p:spPr bwMode="auto">
          <a:xfrm>
            <a:off x="5249475" y="3910805"/>
            <a:ext cx="91440" cy="816269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E5BE168-E7D8-786E-C08E-8A52E208294E}"/>
              </a:ext>
            </a:extLst>
          </p:cNvPr>
          <p:cNvSpPr/>
          <p:nvPr/>
        </p:nvSpPr>
        <p:spPr bwMode="auto">
          <a:xfrm>
            <a:off x="5592543" y="3910805"/>
            <a:ext cx="91440" cy="853265"/>
          </a:xfrm>
          <a:prstGeom prst="rect">
            <a:avLst/>
          </a:prstGeom>
          <a:solidFill>
            <a:srgbClr val="E1471D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4A1785A-BF20-F52C-3FE2-9156DD687827}"/>
              </a:ext>
            </a:extLst>
          </p:cNvPr>
          <p:cNvSpPr/>
          <p:nvPr/>
        </p:nvSpPr>
        <p:spPr bwMode="auto">
          <a:xfrm>
            <a:off x="5478187" y="3910806"/>
            <a:ext cx="91440" cy="82296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33B70CA-8ABB-1B09-B1E4-ECF10C3C1697}"/>
              </a:ext>
            </a:extLst>
          </p:cNvPr>
          <p:cNvSpPr/>
          <p:nvPr/>
        </p:nvSpPr>
        <p:spPr bwMode="auto">
          <a:xfrm>
            <a:off x="5821255" y="3910805"/>
            <a:ext cx="91440" cy="943269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03862AC-C0B6-1E1D-48E2-691B06A9D3E9}"/>
              </a:ext>
            </a:extLst>
          </p:cNvPr>
          <p:cNvSpPr/>
          <p:nvPr/>
        </p:nvSpPr>
        <p:spPr bwMode="auto">
          <a:xfrm>
            <a:off x="5706899" y="3910805"/>
            <a:ext cx="91440" cy="898819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5C95ED0-C51A-5612-6C3D-F2B793D03387}"/>
              </a:ext>
            </a:extLst>
          </p:cNvPr>
          <p:cNvSpPr/>
          <p:nvPr/>
        </p:nvSpPr>
        <p:spPr bwMode="auto">
          <a:xfrm>
            <a:off x="6049967" y="3910806"/>
            <a:ext cx="91440" cy="118139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2B5B48E-AEE5-CD5A-369D-8D596479183B}"/>
              </a:ext>
            </a:extLst>
          </p:cNvPr>
          <p:cNvSpPr/>
          <p:nvPr/>
        </p:nvSpPr>
        <p:spPr bwMode="auto">
          <a:xfrm>
            <a:off x="5935611" y="3910806"/>
            <a:ext cx="91440" cy="960120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E7E747B-5515-2047-EEC8-537B1C39E538}"/>
              </a:ext>
            </a:extLst>
          </p:cNvPr>
          <p:cNvSpPr/>
          <p:nvPr/>
        </p:nvSpPr>
        <p:spPr bwMode="auto">
          <a:xfrm>
            <a:off x="6164323" y="3910806"/>
            <a:ext cx="91440" cy="1359194"/>
          </a:xfrm>
          <a:prstGeom prst="rect">
            <a:avLst/>
          </a:prstGeom>
          <a:solidFill>
            <a:schemeClr val="accent6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FE5CF49-37BE-7248-0515-248598C617F9}"/>
              </a:ext>
            </a:extLst>
          </p:cNvPr>
          <p:cNvSpPr/>
          <p:nvPr/>
        </p:nvSpPr>
        <p:spPr bwMode="auto">
          <a:xfrm rot="10800000">
            <a:off x="2287813" y="3881925"/>
            <a:ext cx="91440" cy="27432"/>
          </a:xfrm>
          <a:prstGeom prst="rect">
            <a:avLst/>
          </a:pr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B4851B3-76C1-7436-6A42-711930131E37}"/>
              </a:ext>
            </a:extLst>
          </p:cNvPr>
          <p:cNvSpPr/>
          <p:nvPr/>
        </p:nvSpPr>
        <p:spPr bwMode="auto">
          <a:xfrm rot="10800000">
            <a:off x="2059101" y="3817919"/>
            <a:ext cx="91440" cy="91440"/>
          </a:xfrm>
          <a:prstGeom prst="rect">
            <a:avLst/>
          </a:pr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190F0CD2-079D-CC05-6641-9DAEA31CB696}"/>
              </a:ext>
            </a:extLst>
          </p:cNvPr>
          <p:cNvSpPr/>
          <p:nvPr/>
        </p:nvSpPr>
        <p:spPr bwMode="auto">
          <a:xfrm rot="10800000">
            <a:off x="2173457" y="3846125"/>
            <a:ext cx="91440" cy="63233"/>
          </a:xfrm>
          <a:prstGeom prst="rect">
            <a:avLst/>
          </a:pr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8B374CE-2C43-A407-6ADB-ED5CD620B158}"/>
              </a:ext>
            </a:extLst>
          </p:cNvPr>
          <p:cNvSpPr/>
          <p:nvPr/>
        </p:nvSpPr>
        <p:spPr bwMode="auto">
          <a:xfrm rot="10800000">
            <a:off x="1830389" y="3701550"/>
            <a:ext cx="91440" cy="207809"/>
          </a:xfrm>
          <a:prstGeom prst="rect">
            <a:avLst/>
          </a:prstGeom>
          <a:solidFill>
            <a:schemeClr val="accent5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E958EB3-9239-E8D0-E2B7-D58C9A5EE5E9}"/>
              </a:ext>
            </a:extLst>
          </p:cNvPr>
          <p:cNvSpPr/>
          <p:nvPr/>
        </p:nvSpPr>
        <p:spPr bwMode="auto">
          <a:xfrm rot="10800000">
            <a:off x="1944745" y="3732474"/>
            <a:ext cx="91440" cy="176885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27AE75B-29C7-E794-3E45-ED5EC58CF694}"/>
              </a:ext>
            </a:extLst>
          </p:cNvPr>
          <p:cNvSpPr/>
          <p:nvPr/>
        </p:nvSpPr>
        <p:spPr bwMode="auto">
          <a:xfrm rot="10800000">
            <a:off x="1716033" y="3620769"/>
            <a:ext cx="91440" cy="281556"/>
          </a:xfrm>
          <a:prstGeom prst="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161616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CAA9A39-0EE8-BFED-21E6-789BBBFBBD0F}"/>
              </a:ext>
            </a:extLst>
          </p:cNvPr>
          <p:cNvSpPr txBox="1"/>
          <p:nvPr/>
        </p:nvSpPr>
        <p:spPr bwMode="auto">
          <a:xfrm>
            <a:off x="3358336" y="5384158"/>
            <a:ext cx="9012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Patient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E3CFBDAE-7476-746F-0035-AF27B7384DF7}"/>
              </a:ext>
            </a:extLst>
          </p:cNvPr>
          <p:cNvCxnSpPr/>
          <p:nvPr/>
        </p:nvCxnSpPr>
        <p:spPr bwMode="auto">
          <a:xfrm>
            <a:off x="1655800" y="4346645"/>
            <a:ext cx="4671925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043E487F-56CF-63B8-D38A-1DCA6C4D8308}"/>
              </a:ext>
            </a:extLst>
          </p:cNvPr>
          <p:cNvCxnSpPr/>
          <p:nvPr/>
        </p:nvCxnSpPr>
        <p:spPr bwMode="auto">
          <a:xfrm>
            <a:off x="1681162" y="3633795"/>
            <a:ext cx="4671925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B96C062B-512A-7322-B0CB-484D166036FC}"/>
              </a:ext>
            </a:extLst>
          </p:cNvPr>
          <p:cNvCxnSpPr/>
          <p:nvPr/>
        </p:nvCxnSpPr>
        <p:spPr bwMode="auto">
          <a:xfrm>
            <a:off x="1644344" y="3915236"/>
            <a:ext cx="4671925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997230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18387-1546-79A1-0002-BD790193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TROPiCS-03 (ES-SCLC Cohort):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EED44F-B087-FC77-9521-71CF541C4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5909" y="4040187"/>
            <a:ext cx="5665428" cy="1811579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1600"/>
              <a:t>97.7% of TEAEs were deemed </a:t>
            </a:r>
            <a:r>
              <a:rPr lang="en-US" sz="1600" dirty="0"/>
              <a:t>treatment related</a:t>
            </a:r>
            <a:r>
              <a:rPr lang="en-US" sz="1600"/>
              <a:t> by investigators</a:t>
            </a:r>
          </a:p>
          <a:p>
            <a:pPr>
              <a:spcBef>
                <a:spcPts val="0"/>
              </a:spcBef>
            </a:pPr>
            <a:r>
              <a:rPr lang="en-US" sz="1600"/>
              <a:t>TEAEs leading to treatment interruption: 69.8%</a:t>
            </a:r>
          </a:p>
          <a:p>
            <a:pPr>
              <a:spcBef>
                <a:spcPts val="0"/>
              </a:spcBef>
            </a:pPr>
            <a:r>
              <a:rPr lang="en-US" sz="1600"/>
              <a:t>TEAEs leading to dose reductions: 37.2%</a:t>
            </a:r>
          </a:p>
          <a:p>
            <a:pPr>
              <a:spcBef>
                <a:spcPts val="0"/>
              </a:spcBef>
            </a:pPr>
            <a:r>
              <a:rPr lang="en-US" sz="1600"/>
              <a:t>No TEAEs leading to discontinuation</a:t>
            </a:r>
          </a:p>
          <a:p>
            <a:pPr>
              <a:spcBef>
                <a:spcPts val="0"/>
              </a:spcBef>
            </a:pPr>
            <a:r>
              <a:rPr lang="en-US" sz="1600"/>
              <a:t>1 treatment-related case of neutropenic sepsis leading to death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126C13-F09E-2C3C-8A06-385B6C38566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pt-BR" altLang="en-US">
                <a:cs typeface="Arial" panose="020B0604020202020204" pitchFamily="34" charset="0"/>
              </a:rPr>
              <a:t>Dowalti. WCLC 2024. Abstr 0A4.04. Dowalti. J Thorac Oncol. 2025;20:799.</a:t>
            </a: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D0A0A619-DA1F-4070-D2F1-8249573DE6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90179"/>
              </p:ext>
            </p:extLst>
          </p:nvPr>
        </p:nvGraphicFramePr>
        <p:xfrm>
          <a:off x="231078" y="1333501"/>
          <a:ext cx="5855203" cy="4389376"/>
        </p:xfrm>
        <a:graphic>
          <a:graphicData uri="http://schemas.openxmlformats.org/drawingml/2006/table">
            <a:tbl>
              <a:tblPr/>
              <a:tblGrid>
                <a:gridCol w="2282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6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6333">
                  <a:extLst>
                    <a:ext uri="{9D8B030D-6E8A-4147-A177-3AD203B41FA5}">
                      <a16:colId xmlns:a16="http://schemas.microsoft.com/office/drawing/2014/main" val="1082080326"/>
                    </a:ext>
                  </a:extLst>
                </a:gridCol>
              </a:tblGrid>
              <a:tr h="22018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TEAEs Reported in ≥10% of Patients,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SG in ES-SCLC 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18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710914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Diarrhea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33 (76.7)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4 (9.3)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Fatigue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26 (60.5)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 (2.3)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Neutropenia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24 (55.8)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19 (44.2)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46408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Constipation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18 (41.9)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299525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Nausea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17 (39.5)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784995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Alopecia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13 (30.2)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321130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Anemia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13 (30.2)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2 (4.7)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047301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Decreased appetite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10 (23.3)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122220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Abdominal pain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8 (18.6)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462218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Hypomagnesemia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7 (16.3)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698909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Rash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7 (16.3)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4498316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Vomiting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7 (16.3)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4727025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Dizziness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6 (14.0)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746129"/>
                  </a:ext>
                </a:extLst>
              </a:tr>
              <a:tr h="220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Dysgeusia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6 (14.0)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313825"/>
                  </a:ext>
                </a:extLst>
              </a:tr>
            </a:tbl>
          </a:graphicData>
        </a:graphic>
      </p:graphicFrame>
      <p:graphicFrame>
        <p:nvGraphicFramePr>
          <p:cNvPr id="6" name="Group 3">
            <a:extLst>
              <a:ext uri="{FF2B5EF4-FFF2-40B4-BE49-F238E27FC236}">
                <a16:creationId xmlns:a16="http://schemas.microsoft.com/office/drawing/2014/main" id="{804B83BB-BF35-B326-56AA-B9135B7D64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6851577"/>
              </p:ext>
            </p:extLst>
          </p:nvPr>
        </p:nvGraphicFramePr>
        <p:xfrm>
          <a:off x="6210463" y="1333500"/>
          <a:ext cx="5760875" cy="2469024"/>
        </p:xfrm>
        <a:graphic>
          <a:graphicData uri="http://schemas.openxmlformats.org/drawingml/2006/table">
            <a:tbl>
              <a:tblPr/>
              <a:tblGrid>
                <a:gridCol w="2245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7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7555">
                  <a:extLst>
                    <a:ext uri="{9D8B030D-6E8A-4147-A177-3AD203B41FA5}">
                      <a16:colId xmlns:a16="http://schemas.microsoft.com/office/drawing/2014/main" val="1082080326"/>
                    </a:ext>
                  </a:extLst>
                </a:gridCol>
              </a:tblGrid>
              <a:tr h="21307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TEAEs Reported in ≥10% of Patients, n (%)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SG in ES-SCLC (N = 43)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078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n-lt"/>
                      </a:endParaRP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Any Grade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Grade ≥3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532856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Stomatitis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6 (14.0)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2 (4.7)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465329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COVID-19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99002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Cough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1368317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Hypokalemia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88980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Hyponatremia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3 (7.0)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77884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Hypotension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 (2.3)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259145"/>
                  </a:ext>
                </a:extLst>
              </a:tr>
              <a:tr h="213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Peripheral edema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4DA1BB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55560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(11.6)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121699" marR="121699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229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89943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CC9DB-1102-F0FA-2BBF-D423369B6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17701-E22C-328E-F331-27015CB20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EVOKE‑SCLC‑04: Sacituzumab Govitecan vs Standard of Care in Previously Treated ES‑SCLC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091CF-42C7-9BD1-CAFA-1002FB090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1888065"/>
          </a:xfrm>
        </p:spPr>
        <p:txBody>
          <a:bodyPr/>
          <a:lstStyle/>
          <a:p>
            <a:r>
              <a:rPr lang="en-US" sz="2200"/>
              <a:t>Global, multicenter, randomized, open‑label phase III trial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9B49554-D001-CA43-ED04-6EDB1E77FA4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/>
              <a:t>NCT06801834.</a:t>
            </a:r>
          </a:p>
        </p:txBody>
      </p:sp>
      <p:sp>
        <p:nvSpPr>
          <p:cNvPr id="5" name="Text Box 45">
            <a:extLst>
              <a:ext uri="{FF2B5EF4-FFF2-40B4-BE49-F238E27FC236}">
                <a16:creationId xmlns:a16="http://schemas.microsoft.com/office/drawing/2014/main" id="{9CFC9055-F062-B0C6-F3F7-84CAFCD0F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085" y="2166804"/>
            <a:ext cx="3075931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Histologically confirmed SCLC; measurable disease per RECIST v1.1; radiologic progression after 1 prior line of platinum‑containing chemotherapy ±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anti–PD‑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1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/PD-L1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; ECOG PS ≤1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(N = 695)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21ADE18-123F-7CEF-D87D-C10832F17B12}"/>
              </a:ext>
            </a:extLst>
          </p:cNvPr>
          <p:cNvGrpSpPr/>
          <p:nvPr/>
        </p:nvGrpSpPr>
        <p:grpSpPr>
          <a:xfrm>
            <a:off x="3385908" y="2976142"/>
            <a:ext cx="457200" cy="966646"/>
            <a:chOff x="3534915" y="2579716"/>
            <a:chExt cx="457200" cy="966646"/>
          </a:xfrm>
        </p:grpSpPr>
        <p:sp>
          <p:nvSpPr>
            <p:cNvPr id="6" name="Line 53">
              <a:extLst>
                <a:ext uri="{FF2B5EF4-FFF2-40B4-BE49-F238E27FC236}">
                  <a16:creationId xmlns:a16="http://schemas.microsoft.com/office/drawing/2014/main" id="{D0E47893-D2DA-5725-6AAD-1ACCE318F8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4915" y="3195525"/>
              <a:ext cx="457200" cy="3508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  <p:sp>
          <p:nvSpPr>
            <p:cNvPr id="7" name="Line 54">
              <a:extLst>
                <a:ext uri="{FF2B5EF4-FFF2-40B4-BE49-F238E27FC236}">
                  <a16:creationId xmlns:a16="http://schemas.microsoft.com/office/drawing/2014/main" id="{2DE8DF2A-F093-0924-93FE-05195624E1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34915" y="2579716"/>
              <a:ext cx="457200" cy="3476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FE498BE-611D-C0F2-6C64-D99E86E422D8}"/>
              </a:ext>
            </a:extLst>
          </p:cNvPr>
          <p:cNvGrpSpPr/>
          <p:nvPr/>
        </p:nvGrpSpPr>
        <p:grpSpPr>
          <a:xfrm>
            <a:off x="3985190" y="1923118"/>
            <a:ext cx="4613089" cy="3072694"/>
            <a:chOff x="4091067" y="1923118"/>
            <a:chExt cx="4613089" cy="3072694"/>
          </a:xfrm>
        </p:grpSpPr>
        <p:sp>
          <p:nvSpPr>
            <p:cNvPr id="14" name="Rectangle 49">
              <a:extLst>
                <a:ext uri="{FF2B5EF4-FFF2-40B4-BE49-F238E27FC236}">
                  <a16:creationId xmlns:a16="http://schemas.microsoft.com/office/drawing/2014/main" id="{573D8F0F-16FB-B7C1-0217-1B261125E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1068" y="1923118"/>
              <a:ext cx="4613088" cy="14726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Wingdings" panose="05000000000000000000" pitchFamily="2" charset="2"/>
                <a:buChar char="§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Sacituzumab govitecan (SG)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10 mg/kg IV on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Day 1 &amp; Day 8 of 21‑day cycle</a:t>
              </a:r>
            </a:p>
          </p:txBody>
        </p:sp>
        <p:sp>
          <p:nvSpPr>
            <p:cNvPr id="15" name="Rectangle 50">
              <a:extLst>
                <a:ext uri="{FF2B5EF4-FFF2-40B4-BE49-F238E27FC236}">
                  <a16:creationId xmlns:a16="http://schemas.microsoft.com/office/drawing/2014/main" id="{385A42E9-D14F-0B9B-8C73-19C2596AD0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1067" y="3523205"/>
              <a:ext cx="4613089" cy="147260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Wingdings" panose="05000000000000000000" pitchFamily="2" charset="2"/>
                <a:buChar char="§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8B3D9A"/>
                </a:buClr>
                <a:buFont typeface="Arial" panose="020B0604020202020204" pitchFamily="34" charset="0"/>
                <a:buChar char="–"/>
                <a:defRPr sz="16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Standard of Care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Topotecan </a:t>
              </a: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1.5 mg/m² IV daily on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Days 1-5 of each 21‑day cycle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0" i="1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Japan only: Option for amrubicin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1600" b="0" i="1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40 mg/m² IV on Days 1-3 of 21‑day cycle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BDBFE31C-C0D2-A49C-2507-E4A36D8AC09C}"/>
              </a:ext>
            </a:extLst>
          </p:cNvPr>
          <p:cNvSpPr txBox="1"/>
          <p:nvPr/>
        </p:nvSpPr>
        <p:spPr bwMode="auto">
          <a:xfrm>
            <a:off x="8804140" y="2166804"/>
            <a:ext cx="315629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i="0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Key exclusions: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CTFI &lt;30 days from last platinum dose; prior irinotecan, topotecan, SG, SN‑38, exatecan derivatives, or other topo‑I agents; untreated CNS metastases (stable treated allowed)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C95B4B8-43C6-3A85-704D-192D3A6D58F5}"/>
              </a:ext>
            </a:extLst>
          </p:cNvPr>
          <p:cNvSpPr txBox="1">
            <a:spLocks/>
          </p:cNvSpPr>
          <p:nvPr/>
        </p:nvSpPr>
        <p:spPr>
          <a:xfrm>
            <a:off x="225870" y="5165039"/>
            <a:ext cx="11740260" cy="105539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2200" b="1" kern="0"/>
              <a:t>Primary endpoints: </a:t>
            </a:r>
            <a:r>
              <a:rPr lang="en-US" sz="2200" b="0" kern="0"/>
              <a:t>ORR per RECIST v1.1, OS</a:t>
            </a:r>
          </a:p>
          <a:p>
            <a:pPr fontAlgn="auto"/>
            <a:r>
              <a:rPr lang="en-US" sz="2200" b="1" kern="0"/>
              <a:t>Secondary endpoints: </a:t>
            </a:r>
            <a:r>
              <a:rPr lang="en-US" sz="2200" b="0" kern="0"/>
              <a:t>PFS, </a:t>
            </a:r>
            <a:r>
              <a:rPr lang="en-US" sz="2200" b="0" kern="0" dirty="0"/>
              <a:t>DoR</a:t>
            </a:r>
            <a:r>
              <a:rPr lang="en-US" sz="2200" b="0" kern="0"/>
              <a:t>, Safety</a:t>
            </a:r>
            <a:endParaRPr lang="en-US" sz="2200" b="0"/>
          </a:p>
        </p:txBody>
      </p:sp>
    </p:spTree>
    <p:extLst>
      <p:ext uri="{BB962C8B-B14F-4D97-AF65-F5344CB8AC3E}">
        <p14:creationId xmlns:p14="http://schemas.microsoft.com/office/powerpoint/2010/main" val="5582612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DBD86-C168-4912-BFF4-8AE09E7AB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SKYSCRAPER-02: Atezolizumab + Carboplatin/Etoposide ± </a:t>
            </a:r>
            <a:r>
              <a:rPr lang="en-US" dirty="0"/>
              <a:t>Tiragolumab</a:t>
            </a:r>
            <a:r>
              <a:rPr lang="en-US"/>
              <a:t> in ES-SCLC</a:t>
            </a:r>
          </a:p>
        </p:txBody>
      </p:sp>
      <p:sp>
        <p:nvSpPr>
          <p:cNvPr id="33" name="Content Placeholder 32">
            <a:extLst>
              <a:ext uri="{FF2B5EF4-FFF2-40B4-BE49-F238E27FC236}">
                <a16:creationId xmlns:a16="http://schemas.microsoft.com/office/drawing/2014/main" id="{7DBC1D23-A506-4DD5-A85A-DE05067B9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/>
              <a:t>Double-blind, placebo-controlled, randomized phase III study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F97833-D1D5-2498-778E-E6BD6CF6F8A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it-IT" altLang="en-US" spc="-10">
                <a:latin typeface="+mn-lt"/>
                <a:cs typeface="Arial" panose="020B0604020202020204" pitchFamily="34" charset="0"/>
              </a:rPr>
              <a:t>Rudin. JCO. 2024;42:324. </a:t>
            </a:r>
            <a:endParaRPr lang="en-US" altLang="en-US" strike="sngStrike" spc="-10"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Text Box 45">
            <a:extLst>
              <a:ext uri="{FF2B5EF4-FFF2-40B4-BE49-F238E27FC236}">
                <a16:creationId xmlns:a16="http://schemas.microsoft.com/office/drawing/2014/main" id="{41CDD0B8-6FAC-A849-B9BC-A9C957328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409" y="2654661"/>
            <a:ext cx="25685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Patients with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treatment-naive </a:t>
            </a:r>
            <a:b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ES-SCLC;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ECOG PS 0/1;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treated or untreated asymptomatic brain metastases permitted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(N* = 490)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Line 53">
            <a:extLst>
              <a:ext uri="{FF2B5EF4-FFF2-40B4-BE49-F238E27FC236}">
                <a16:creationId xmlns:a16="http://schemas.microsoft.com/office/drawing/2014/main" id="{D838B6D2-DCAD-3D45-AE62-3F541EEC76D6}"/>
              </a:ext>
            </a:extLst>
          </p:cNvPr>
          <p:cNvSpPr>
            <a:spLocks noChangeShapeType="1"/>
          </p:cNvSpPr>
          <p:nvPr/>
        </p:nvSpPr>
        <p:spPr bwMode="auto">
          <a:xfrm>
            <a:off x="2862430" y="3891490"/>
            <a:ext cx="457200" cy="350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Line 54">
            <a:extLst>
              <a:ext uri="{FF2B5EF4-FFF2-40B4-BE49-F238E27FC236}">
                <a16:creationId xmlns:a16="http://schemas.microsoft.com/office/drawing/2014/main" id="{A8310C84-B02A-C444-81FD-92D4120177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62430" y="3120525"/>
            <a:ext cx="457200" cy="347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 Box 45">
            <a:extLst>
              <a:ext uri="{FF2B5EF4-FFF2-40B4-BE49-F238E27FC236}">
                <a16:creationId xmlns:a16="http://schemas.microsoft.com/office/drawing/2014/main" id="{B3646574-24EE-4E4C-A0FB-E7A7260DC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6376" y="2756810"/>
            <a:ext cx="174454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Until PD, loss of benefit, or unacceptable toxicity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No crossover allowed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Line 54">
            <a:extLst>
              <a:ext uri="{FF2B5EF4-FFF2-40B4-BE49-F238E27FC236}">
                <a16:creationId xmlns:a16="http://schemas.microsoft.com/office/drawing/2014/main" id="{CDDD2441-4E2D-4B5A-8C50-05983A67DF0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57814" y="3669113"/>
            <a:ext cx="457200" cy="869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:a16="http://schemas.microsoft.com/office/drawing/2014/main" id="{7F12DF25-6E73-413E-A6EB-F9382F9BF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6929" y="2517888"/>
            <a:ext cx="1891672" cy="109728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Tiragolumab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Atezolizumab</a:t>
            </a:r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522EEB1F-08C2-4A0D-B1EC-4BFF11715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6929" y="3763898"/>
            <a:ext cx="1902648" cy="109728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Placebo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Atezolizumab</a:t>
            </a:r>
          </a:p>
        </p:txBody>
      </p:sp>
      <p:sp>
        <p:nvSpPr>
          <p:cNvPr id="25" name="Line 32">
            <a:extLst>
              <a:ext uri="{FF2B5EF4-FFF2-40B4-BE49-F238E27FC236}">
                <a16:creationId xmlns:a16="http://schemas.microsoft.com/office/drawing/2014/main" id="{DE0F0353-8BB9-409B-91FD-01D3630B124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20591" y="3066528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Line 32">
            <a:extLst>
              <a:ext uri="{FF2B5EF4-FFF2-40B4-BE49-F238E27FC236}">
                <a16:creationId xmlns:a16="http://schemas.microsoft.com/office/drawing/2014/main" id="{F68E37DB-1C97-4B93-82AE-67BFDECF29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20591" y="4312538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Rectangle 49">
            <a:extLst>
              <a:ext uri="{FF2B5EF4-FFF2-40B4-BE49-F238E27FC236}">
                <a16:creationId xmlns:a16="http://schemas.microsoft.com/office/drawing/2014/main" id="{864DDB24-93AC-43D7-ADCC-497083506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700" y="2517888"/>
            <a:ext cx="3603255" cy="10972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Tiragolumab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600 mg 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Atezolizumab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1200 mg IV Q3W + </a:t>
            </a:r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Carboplatin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Etoposide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 x 21-day cycles</a:t>
            </a:r>
          </a:p>
        </p:txBody>
      </p:sp>
      <p:sp>
        <p:nvSpPr>
          <p:cNvPr id="32" name="Rectangle 50">
            <a:extLst>
              <a:ext uri="{FF2B5EF4-FFF2-40B4-BE49-F238E27FC236}">
                <a16:creationId xmlns:a16="http://schemas.microsoft.com/office/drawing/2014/main" id="{DB9AFE52-C59E-4424-B8BA-E53F8982FC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700" y="3763898"/>
            <a:ext cx="3625753" cy="109728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Wingdings" panose="05000000000000000000" pitchFamily="2" charset="2"/>
              <a:buChar char="§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8B3D9A"/>
              </a:buClr>
              <a:buFont typeface="Arial" panose="020B0604020202020204" pitchFamily="34" charset="0"/>
              <a:buChar char="–"/>
              <a:defRPr sz="16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Placebo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IV Q3W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Atezolizumab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1200 mg IV Q3W +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Carboplatin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Etoposide </a:t>
            </a:r>
            <a:b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 x 21-day cycles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482139-0712-4E2B-B94B-AEF88F6AF1B5}"/>
              </a:ext>
            </a:extLst>
          </p:cNvPr>
          <p:cNvSpPr txBox="1"/>
          <p:nvPr/>
        </p:nvSpPr>
        <p:spPr bwMode="auto">
          <a:xfrm>
            <a:off x="4769091" y="2225071"/>
            <a:ext cx="11977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Induction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8611000-97B4-4CF1-9FC5-56397EFEB4A7}"/>
              </a:ext>
            </a:extLst>
          </p:cNvPr>
          <p:cNvSpPr txBox="1"/>
          <p:nvPr/>
        </p:nvSpPr>
        <p:spPr bwMode="auto">
          <a:xfrm>
            <a:off x="7937195" y="2225071"/>
            <a:ext cx="15872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Maintenance</a:t>
            </a:r>
          </a:p>
        </p:txBody>
      </p:sp>
      <p:sp>
        <p:nvSpPr>
          <p:cNvPr id="24" name="Line 32">
            <a:extLst>
              <a:ext uri="{FF2B5EF4-FFF2-40B4-BE49-F238E27FC236}">
                <a16:creationId xmlns:a16="http://schemas.microsoft.com/office/drawing/2014/main" id="{3B6269F8-43DE-11FB-2A15-8A423B05E667}"/>
              </a:ext>
            </a:extLst>
          </p:cNvPr>
          <p:cNvSpPr>
            <a:spLocks noChangeShapeType="1"/>
          </p:cNvSpPr>
          <p:nvPr/>
        </p:nvSpPr>
        <p:spPr bwMode="auto">
          <a:xfrm rot="5400000">
            <a:off x="2619051" y="2645335"/>
            <a:ext cx="840528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Text Box 31">
            <a:extLst>
              <a:ext uri="{FF2B5EF4-FFF2-40B4-BE49-F238E27FC236}">
                <a16:creationId xmlns:a16="http://schemas.microsoft.com/office/drawing/2014/main" id="{1A6BD196-DD85-363B-C5EF-1CBCB95A2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002" y="1729128"/>
            <a:ext cx="4343007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Stratified by ECOG PS (0 vs 1), brain metastases (yes vs no), LDH (≤ ULN vs &gt; ULN)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9D02C1-0274-BAB9-57BA-5473ECD37ACC}"/>
              </a:ext>
            </a:extLst>
          </p:cNvPr>
          <p:cNvSpPr txBox="1"/>
          <p:nvPr/>
        </p:nvSpPr>
        <p:spPr bwMode="auto">
          <a:xfrm>
            <a:off x="471670" y="4861178"/>
            <a:ext cx="27833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*All randomized patients without presence or history of brain metastases at baseline (n = 397).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F18889-6651-336D-8E66-76FE1DC3425F}"/>
              </a:ext>
            </a:extLst>
          </p:cNvPr>
          <p:cNvSpPr txBox="1"/>
          <p:nvPr/>
        </p:nvSpPr>
        <p:spPr bwMode="auto">
          <a:xfrm>
            <a:off x="3475700" y="5064576"/>
            <a:ext cx="8485222" cy="11695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There was no benefit with the addition of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tiragolumab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to atezolizumab and chemotherapy in the primary analysis set, full analysis set, or most patient subgroups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Median PFS (coprimary endpoint): 5.4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vs 5.6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; stratified HR: 1.11;  log-rank </a:t>
            </a: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= .3504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Median OS (coprimary endpoint): 13.11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vs 13.14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; stratified HR: 1.14; log-rank </a:t>
            </a:r>
            <a:r>
              <a:rPr kumimoji="0" lang="en-US" sz="1400" b="0" i="1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= .3504</a:t>
            </a:r>
          </a:p>
        </p:txBody>
      </p:sp>
    </p:spTree>
    <p:extLst>
      <p:ext uri="{BB962C8B-B14F-4D97-AF65-F5344CB8AC3E}">
        <p14:creationId xmlns:p14="http://schemas.microsoft.com/office/powerpoint/2010/main" val="38767820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2C6BC-D48D-5206-A6E6-C64F26049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AdvanTIG-204: </a:t>
            </a:r>
            <a:r>
              <a:rPr lang="en-US" dirty="0"/>
              <a:t>Ociperlimab</a:t>
            </a:r>
            <a:r>
              <a:rPr lang="en-US"/>
              <a:t> (BGB-A1217) + Tislelizumab + </a:t>
            </a:r>
            <a:r>
              <a:rPr lang="en-US" dirty="0"/>
              <a:t>cCRT</a:t>
            </a:r>
            <a:r>
              <a:rPr lang="en-US"/>
              <a:t> in Untreated, Limited-stage SCLC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B675C-A95A-7C08-E7A6-0E26486E5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/>
              <a:t>International, open-label, randomized phase II trial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ADA6AF-CBE1-CF94-545C-5C611435A44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it-IT" altLang="en-US" spc="-10">
                <a:latin typeface="+mn-lt"/>
                <a:cs typeface="Arial" panose="020B0604020202020204" pitchFamily="34" charset="0"/>
              </a:rPr>
              <a:t>Gong. AACR 2024. Abstr CT255. Gong. </a:t>
            </a:r>
            <a:r>
              <a:rPr lang="pt-BR" altLang="en-US">
                <a:cs typeface="Arial" panose="020B0604020202020204" pitchFamily="34" charset="0"/>
              </a:rPr>
              <a:t>J Thorac Oncol. 2025;6:100911.</a:t>
            </a:r>
            <a:r>
              <a:rPr lang="it-IT" altLang="en-US" spc="-10">
                <a:latin typeface="+mn-lt"/>
                <a:cs typeface="Arial" panose="020B0604020202020204" pitchFamily="34" charset="0"/>
              </a:rPr>
              <a:t> </a:t>
            </a:r>
            <a:endParaRPr lang="en-US" altLang="en-US" strike="sngStrike" spc="-1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0" name="Text Box 23">
            <a:extLst>
              <a:ext uri="{FF2B5EF4-FFF2-40B4-BE49-F238E27FC236}">
                <a16:creationId xmlns:a16="http://schemas.microsoft.com/office/drawing/2014/main" id="{C27511AE-04AF-2E20-79CB-C5CDE7577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05" y="2458905"/>
            <a:ext cx="19351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Patients with LS-SCLC with no prior systemic therapy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(N = 126)</a:t>
            </a: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24">
            <a:extLst>
              <a:ext uri="{FF2B5EF4-FFF2-40B4-BE49-F238E27FC236}">
                <a16:creationId xmlns:a16="http://schemas.microsoft.com/office/drawing/2014/main" id="{F3EC47F5-3B84-20B5-307F-427993872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5099" y="1761220"/>
            <a:ext cx="3790950" cy="100584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Ociperlimab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 900 mg IV Q3W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Tislelizumab 200 mg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cCRT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* x 4 cycles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(n = 41)</a:t>
            </a:r>
          </a:p>
        </p:txBody>
      </p:sp>
      <p:sp>
        <p:nvSpPr>
          <p:cNvPr id="12" name="Rectangle 25">
            <a:extLst>
              <a:ext uri="{FF2B5EF4-FFF2-40B4-BE49-F238E27FC236}">
                <a16:creationId xmlns:a16="http://schemas.microsoft.com/office/drawing/2014/main" id="{5058B9D0-1EA2-1605-A61B-E49C10FBF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5099" y="3887009"/>
            <a:ext cx="3790950" cy="100584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cCRT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* x 4 cycles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(n = 43)</a:t>
            </a:r>
          </a:p>
        </p:txBody>
      </p:sp>
      <p:sp>
        <p:nvSpPr>
          <p:cNvPr id="15" name="Rectangle 28">
            <a:extLst>
              <a:ext uri="{FF2B5EF4-FFF2-40B4-BE49-F238E27FC236}">
                <a16:creationId xmlns:a16="http://schemas.microsoft.com/office/drawing/2014/main" id="{AE74E678-C070-18EE-A920-35FEBF841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5099" y="2833148"/>
            <a:ext cx="3790950" cy="100584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Tislelizumab 200 mg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cCRT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* x 4 cycles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(n = 42)</a:t>
            </a:r>
          </a:p>
        </p:txBody>
      </p:sp>
      <p:sp>
        <p:nvSpPr>
          <p:cNvPr id="17" name="Line 30">
            <a:extLst>
              <a:ext uri="{FF2B5EF4-FFF2-40B4-BE49-F238E27FC236}">
                <a16:creationId xmlns:a16="http://schemas.microsoft.com/office/drawing/2014/main" id="{FA1905E3-83EE-EAC2-65CE-16C3AA638F39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7504499" y="3097944"/>
            <a:ext cx="0" cy="476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Line 32">
            <a:extLst>
              <a:ext uri="{FF2B5EF4-FFF2-40B4-BE49-F238E27FC236}">
                <a16:creationId xmlns:a16="http://schemas.microsoft.com/office/drawing/2014/main" id="{DAA702DE-299F-40BF-E4B7-69465971228F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3199" y="2264140"/>
            <a:ext cx="479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47EB537-2D0F-4741-B0DF-4498A54E74A9}"/>
              </a:ext>
            </a:extLst>
          </p:cNvPr>
          <p:cNvGrpSpPr/>
          <p:nvPr/>
        </p:nvGrpSpPr>
        <p:grpSpPr>
          <a:xfrm>
            <a:off x="2457359" y="2340945"/>
            <a:ext cx="850900" cy="1941408"/>
            <a:chOff x="2457359" y="2340945"/>
            <a:chExt cx="850900" cy="194140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FC97534-F050-E923-D115-A471A648D141}"/>
                </a:ext>
              </a:extLst>
            </p:cNvPr>
            <p:cNvGrpSpPr/>
            <p:nvPr/>
          </p:nvGrpSpPr>
          <p:grpSpPr>
            <a:xfrm>
              <a:off x="2495459" y="2340945"/>
              <a:ext cx="812800" cy="1941408"/>
              <a:chOff x="2521337" y="2280563"/>
              <a:chExt cx="812800" cy="1941408"/>
            </a:xfrm>
          </p:grpSpPr>
          <p:sp>
            <p:nvSpPr>
              <p:cNvPr id="13" name="Line 26">
                <a:extLst>
                  <a:ext uri="{FF2B5EF4-FFF2-40B4-BE49-F238E27FC236}">
                    <a16:creationId xmlns:a16="http://schemas.microsoft.com/office/drawing/2014/main" id="{B7EF3755-36DC-FBFA-6663-9C491BE0DC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21337" y="3764771"/>
                <a:ext cx="812800" cy="4572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" name="Line 27">
                <a:extLst>
                  <a:ext uri="{FF2B5EF4-FFF2-40B4-BE49-F238E27FC236}">
                    <a16:creationId xmlns:a16="http://schemas.microsoft.com/office/drawing/2014/main" id="{BA458270-E6E8-BB85-4F46-C05E54BAFC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21337" y="2280563"/>
                <a:ext cx="812800" cy="4699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0" name="Line 33">
              <a:extLst>
                <a:ext uri="{FF2B5EF4-FFF2-40B4-BE49-F238E27FC236}">
                  <a16:creationId xmlns:a16="http://schemas.microsoft.com/office/drawing/2014/main" id="{EAEB6451-7DFE-C8F0-382A-D33C52F53A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57359" y="3311649"/>
              <a:ext cx="8493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4">
            <a:extLst>
              <a:ext uri="{FF2B5EF4-FFF2-40B4-BE49-F238E27FC236}">
                <a16:creationId xmlns:a16="http://schemas.microsoft.com/office/drawing/2014/main" id="{517CBEC3-AB1F-D398-B38F-B3CB8AC7E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9774" y="1761220"/>
            <a:ext cx="1889403" cy="100584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Ociperlimab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 +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Tislelizumab</a:t>
            </a:r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1F2534AB-1FA1-E2B5-4137-5652DC255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9774" y="2833147"/>
            <a:ext cx="1889403" cy="100584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Arial" charset="0"/>
              </a:rPr>
              <a:t>Tislelizumab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Arial" charset="0"/>
            </a:endParaRPr>
          </a:p>
        </p:txBody>
      </p:sp>
      <p:sp>
        <p:nvSpPr>
          <p:cNvPr id="23" name="Line 32">
            <a:extLst>
              <a:ext uri="{FF2B5EF4-FFF2-40B4-BE49-F238E27FC236}">
                <a16:creationId xmlns:a16="http://schemas.microsoft.com/office/drawing/2014/main" id="{01A74E0C-F3DE-85D8-9A78-5B996617873C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4501" y="2980705"/>
            <a:ext cx="4794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Text Box 45">
            <a:extLst>
              <a:ext uri="{FF2B5EF4-FFF2-40B4-BE49-F238E27FC236}">
                <a16:creationId xmlns:a16="http://schemas.microsoft.com/office/drawing/2014/main" id="{69AE2982-4C2D-F619-21A6-60ED3E655E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03926" y="2192003"/>
            <a:ext cx="17162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Until PD, loss of benefit, unacceptable toxicity, or withdrawal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567691F-EEAE-8FB9-DF4F-16FAF18B4E19}"/>
              </a:ext>
            </a:extLst>
          </p:cNvPr>
          <p:cNvSpPr txBox="1"/>
          <p:nvPr/>
        </p:nvSpPr>
        <p:spPr bwMode="auto">
          <a:xfrm>
            <a:off x="7742624" y="3925227"/>
            <a:ext cx="290853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*Cisplatin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75 mg/m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IV Q3W or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carboplatin AUC5 Q3W, etoposide 100 mg/m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IV with thoracic radiotherapy 60 to 70 units absorbed Gy. </a:t>
            </a:r>
          </a:p>
        </p:txBody>
      </p:sp>
      <p:sp>
        <p:nvSpPr>
          <p:cNvPr id="8" name="Text Box 45">
            <a:extLst>
              <a:ext uri="{FF2B5EF4-FFF2-40B4-BE49-F238E27FC236}">
                <a16:creationId xmlns:a16="http://schemas.microsoft.com/office/drawing/2014/main" id="{64AA05E8-1D9E-99B8-AB36-EEEE3C626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4185" y="3473485"/>
            <a:ext cx="19356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Maximum 12 </a:t>
            </a:r>
            <a:r>
              <a:rPr kumimoji="0" lang="en-GB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mo</a:t>
            </a:r>
            <a:endParaRPr kumimoji="0" lang="en-GB" altLang="en-US" sz="1600" b="0" i="1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1BC1673-181A-CA78-5241-C1DDE4D351A1}"/>
              </a:ext>
            </a:extLst>
          </p:cNvPr>
          <p:cNvSpPr txBox="1">
            <a:spLocks/>
          </p:cNvSpPr>
          <p:nvPr/>
        </p:nvSpPr>
        <p:spPr>
          <a:xfrm>
            <a:off x="225870" y="5065975"/>
            <a:ext cx="11740260" cy="12309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en-US" sz="2200" b="1">
                <a:latin typeface="+mn-lt"/>
              </a:rPr>
              <a:t>Primary endpoint: </a:t>
            </a:r>
            <a:r>
              <a:rPr lang="en-US" altLang="en-US" sz="2200" b="0" kern="0">
                <a:latin typeface="+mn-lt"/>
                <a:cs typeface="+mn-cs"/>
              </a:rPr>
              <a:t>investigator-assessed PFS per RECIST v1.1</a:t>
            </a:r>
          </a:p>
          <a:p>
            <a:pPr fontAlgn="auto"/>
            <a:r>
              <a:rPr lang="en-US" sz="2200" b="1"/>
              <a:t>Key secondary endpoints: </a:t>
            </a:r>
            <a:r>
              <a:rPr lang="en-US" sz="2200" b="0"/>
              <a:t>ORR; ORR in PD-L1 and TIGIT analysis set; </a:t>
            </a:r>
            <a:r>
              <a:rPr lang="en-US" sz="2200" b="0" dirty="0"/>
              <a:t>DoR</a:t>
            </a:r>
            <a:r>
              <a:rPr lang="en-US" sz="2200" b="0"/>
              <a:t>, OS in ITT; OS in PD-L1 and TIGIT analysis set; PFS in PD-L1 and TIGIT analysis set; safety </a:t>
            </a:r>
          </a:p>
        </p:txBody>
      </p:sp>
    </p:spTree>
    <p:extLst>
      <p:ext uri="{BB962C8B-B14F-4D97-AF65-F5344CB8AC3E}">
        <p14:creationId xmlns:p14="http://schemas.microsoft.com/office/powerpoint/2010/main" val="30982940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B98BA-1CCB-DAE0-CD1D-3814C876C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3808D2-EE38-4A93-9C12-670216F68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AdvanTIG-204: Efficacy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4D86A8-D176-936C-A0FC-01707FD13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4826" y="1335023"/>
            <a:ext cx="4976512" cy="4754880"/>
          </a:xfrm>
        </p:spPr>
        <p:txBody>
          <a:bodyPr/>
          <a:lstStyle/>
          <a:p>
            <a:r>
              <a:rPr lang="en-US" sz="2000"/>
              <a:t>At a median f/u of 18 </a:t>
            </a:r>
            <a:r>
              <a:rPr lang="en-US" sz="2000" dirty="0"/>
              <a:t>mo</a:t>
            </a:r>
            <a:r>
              <a:rPr lang="en-US" sz="2000"/>
              <a:t>, there was a trend towards improved median PFS in Arms A and B</a:t>
            </a:r>
          </a:p>
          <a:p>
            <a:pPr lvl="2"/>
            <a:r>
              <a:rPr lang="en-US" sz="1800"/>
              <a:t>Efficacy did not correlate with PD-L1 and TIGIT expression </a:t>
            </a:r>
          </a:p>
          <a:p>
            <a:r>
              <a:rPr lang="en-US" sz="2000"/>
              <a:t>Grade ≥3 TRAEs : 73.2%, 78.6%, 65.1%</a:t>
            </a:r>
          </a:p>
          <a:p>
            <a:r>
              <a:rPr lang="en-US" sz="2000"/>
              <a:t>Most common TRAEs included anemia, nausea, and decreased WBC count</a:t>
            </a:r>
          </a:p>
          <a:p>
            <a:r>
              <a:rPr lang="en-US" sz="2000"/>
              <a:t>Rates of d/c: 26.8%, 21.4%, 4.7%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D65EE7-25D3-593B-0235-A83420D463E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it-IT" altLang="en-US" spc="-10">
                <a:cs typeface="Arial" panose="020B0604020202020204" pitchFamily="34" charset="0"/>
              </a:rPr>
              <a:t>Gong. AACR 2024. Abstr CT255. Gong. </a:t>
            </a:r>
            <a:r>
              <a:rPr lang="pt-BR" altLang="en-US">
                <a:cs typeface="Arial" panose="020B0604020202020204" pitchFamily="34" charset="0"/>
              </a:rPr>
              <a:t>J Thorac Oncol. 2025;6:100911.</a:t>
            </a:r>
            <a:endParaRPr lang="en-US" altLang="en-US" strike="sngStrike" spc="-10">
              <a:cs typeface="Arial" panose="020B0604020202020204" pitchFamily="34" charset="0"/>
            </a:endParaRPr>
          </a:p>
        </p:txBody>
      </p:sp>
      <p:graphicFrame>
        <p:nvGraphicFramePr>
          <p:cNvPr id="6" name="Group 32">
            <a:extLst>
              <a:ext uri="{FF2B5EF4-FFF2-40B4-BE49-F238E27FC236}">
                <a16:creationId xmlns:a16="http://schemas.microsoft.com/office/drawing/2014/main" id="{6FEECD46-3A6F-5848-C789-BE4561247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89526"/>
              </p:ext>
            </p:extLst>
          </p:nvPr>
        </p:nvGraphicFramePr>
        <p:xfrm>
          <a:off x="231078" y="1333501"/>
          <a:ext cx="6322119" cy="4145424"/>
        </p:xfrm>
        <a:graphic>
          <a:graphicData uri="http://schemas.openxmlformats.org/drawingml/2006/table">
            <a:tbl>
              <a:tblPr/>
              <a:tblGrid>
                <a:gridCol w="1708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9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7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7255">
                  <a:extLst>
                    <a:ext uri="{9D8B030D-6E8A-4147-A177-3AD203B41FA5}">
                      <a16:colId xmlns:a16="http://schemas.microsoft.com/office/drawing/2014/main" val="1760418342"/>
                    </a:ext>
                  </a:extLst>
                </a:gridCol>
              </a:tblGrid>
              <a:tr h="3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Outcome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Arm A*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Arm B</a:t>
                      </a:r>
                      <a:r>
                        <a:rPr kumimoji="0" lang="en-US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†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Arm C</a:t>
                      </a:r>
                      <a:r>
                        <a:rPr kumimoji="0" lang="en-US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‡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mPFS, 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12.6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13.2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9.5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Arm A vs Arm C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HR: 0.84 (95% CI: 0.46-1.52); </a:t>
                      </a: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 = .2793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3973582"/>
                  </a:ext>
                </a:extLst>
              </a:tr>
              <a:tr h="513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Arm B vs Arm C 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HR: 0.80 (95% CI: 0.45-1.44); </a:t>
                      </a: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 = .2414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124647"/>
                  </a:ext>
                </a:extLst>
              </a:tr>
              <a:tr h="3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ORR, %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85.4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88.1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76.7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DoR, mo</a:t>
                      </a: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11.5 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8.2 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mOS, mo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NR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NR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NR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3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Arm A vs Arm C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HR: 0.85 (95% CI: 0.39-1.85); </a:t>
                      </a: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 = .3330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489944"/>
                  </a:ext>
                </a:extLst>
              </a:tr>
              <a:tr h="513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Arm B vs Arm C </a:t>
                      </a:r>
                      <a:b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HR: 0. 92 (95% CI: 0.43-1.98); </a:t>
                      </a:r>
                      <a:r>
                        <a:rPr kumimoji="0" lang="en-US" sz="1600" b="0" i="1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P</a:t>
                      </a: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 = .4300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99853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0A9C10B-26BC-1F0D-2946-93B647D283A4}"/>
              </a:ext>
            </a:extLst>
          </p:cNvPr>
          <p:cNvSpPr txBox="1"/>
          <p:nvPr/>
        </p:nvSpPr>
        <p:spPr bwMode="auto">
          <a:xfrm>
            <a:off x="231078" y="5552897"/>
            <a:ext cx="51623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Ociperlimab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 + tislelizumab +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cCRT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Tislelizumab +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cCRT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‡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cCRT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99501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625035"/>
            <a:ext cx="11740260" cy="943848"/>
          </a:xfrm>
        </p:spPr>
        <p:txBody>
          <a:bodyPr/>
          <a:lstStyle/>
          <a:p>
            <a:r>
              <a:rPr lang="en-US"/>
              <a:t>A </a:t>
            </a:r>
            <a:r>
              <a:rPr lang="en-US" dirty="0"/>
              <a:t>podcast </a:t>
            </a:r>
            <a:r>
              <a:rPr lang="en-US"/>
              <a:t>of expert insights into the latest data</a:t>
            </a:r>
          </a:p>
          <a:p>
            <a:r>
              <a:rPr lang="en-US"/>
              <a:t>Expert-written ClinicalThought </a:t>
            </a:r>
            <a:r>
              <a:rPr lang="en-US" dirty="0"/>
              <a:t>commentary</a:t>
            </a:r>
            <a:endParaRPr lang="en-US"/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757314"/>
            <a:ext cx="11740260" cy="492944"/>
          </a:xfrm>
        </p:spPr>
        <p:txBody>
          <a:bodyPr/>
          <a:lstStyle/>
          <a:p>
            <a:r>
              <a:rPr lang="en-US" altLang="en-US"/>
              <a:t>Go Online for More Coverage of Lung Cancer!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148529"/>
            <a:ext cx="11740260" cy="369332"/>
          </a:xfrm>
        </p:spPr>
        <p:txBody>
          <a:bodyPr/>
          <a:lstStyle/>
          <a:p>
            <a:r>
              <a:rPr lang="en-US">
                <a:hlinkClick r:id="rId3"/>
              </a:rPr>
              <a:t>deceraclinical.com/education</a:t>
            </a:r>
            <a:endParaRPr lang="en-US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7.xml><?xml version="1.0" encoding="utf-8"?>
<a:theme xmlns:a="http://schemas.openxmlformats.org/drawingml/2006/main" name="1_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2018 CCO LIVE">
    <a:dk1>
      <a:srgbClr val="455560"/>
    </a:dk1>
    <a:lt1>
      <a:srgbClr val="FFFFFF"/>
    </a:lt1>
    <a:dk2>
      <a:srgbClr val="000000"/>
    </a:dk2>
    <a:lt2>
      <a:srgbClr val="CDCDCF"/>
    </a:lt2>
    <a:accent1>
      <a:srgbClr val="015873"/>
    </a:accent1>
    <a:accent2>
      <a:srgbClr val="4DA1BB"/>
    </a:accent2>
    <a:accent3>
      <a:srgbClr val="E1471D"/>
    </a:accent3>
    <a:accent4>
      <a:srgbClr val="00823B"/>
    </a:accent4>
    <a:accent5>
      <a:srgbClr val="FDB338"/>
    </a:accent5>
    <a:accent6>
      <a:srgbClr val="682E74"/>
    </a:accent6>
    <a:hlink>
      <a:srgbClr val="E1471D"/>
    </a:hlink>
    <a:folHlink>
      <a:srgbClr val="015873"/>
    </a:folHlink>
  </a:clrScheme>
  <a:fontScheme name="CCO">
    <a:majorFont>
      <a:latin typeface="Calibri"/>
      <a:ea typeface=""/>
      <a:cs typeface=""/>
    </a:majorFont>
    <a:minorFont>
      <a:latin typeface="Calibri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2018 CCO LIVE">
    <a:dk1>
      <a:srgbClr val="455560"/>
    </a:dk1>
    <a:lt1>
      <a:srgbClr val="FFFFFF"/>
    </a:lt1>
    <a:dk2>
      <a:srgbClr val="000000"/>
    </a:dk2>
    <a:lt2>
      <a:srgbClr val="CDCDCF"/>
    </a:lt2>
    <a:accent1>
      <a:srgbClr val="015873"/>
    </a:accent1>
    <a:accent2>
      <a:srgbClr val="4DA1BB"/>
    </a:accent2>
    <a:accent3>
      <a:srgbClr val="E1471D"/>
    </a:accent3>
    <a:accent4>
      <a:srgbClr val="00823B"/>
    </a:accent4>
    <a:accent5>
      <a:srgbClr val="FDB338"/>
    </a:accent5>
    <a:accent6>
      <a:srgbClr val="682E74"/>
    </a:accent6>
    <a:hlink>
      <a:srgbClr val="E1471D"/>
    </a:hlink>
    <a:folHlink>
      <a:srgbClr val="015873"/>
    </a:folHlink>
  </a:clrScheme>
  <a:fontScheme name="CCO">
    <a:majorFont>
      <a:latin typeface="Calibri"/>
      <a:ea typeface=""/>
      <a:cs typeface=""/>
    </a:majorFont>
    <a:minorFont>
      <a:latin typeface="Calibri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2018 CCO LIVE">
    <a:dk1>
      <a:srgbClr val="455560"/>
    </a:dk1>
    <a:lt1>
      <a:srgbClr val="FFFFFF"/>
    </a:lt1>
    <a:dk2>
      <a:srgbClr val="000000"/>
    </a:dk2>
    <a:lt2>
      <a:srgbClr val="CDCDCF"/>
    </a:lt2>
    <a:accent1>
      <a:srgbClr val="015873"/>
    </a:accent1>
    <a:accent2>
      <a:srgbClr val="4DA1BB"/>
    </a:accent2>
    <a:accent3>
      <a:srgbClr val="E1471D"/>
    </a:accent3>
    <a:accent4>
      <a:srgbClr val="00823B"/>
    </a:accent4>
    <a:accent5>
      <a:srgbClr val="FDB338"/>
    </a:accent5>
    <a:accent6>
      <a:srgbClr val="682E74"/>
    </a:accent6>
    <a:hlink>
      <a:srgbClr val="E1471D"/>
    </a:hlink>
    <a:folHlink>
      <a:srgbClr val="015873"/>
    </a:folHlink>
  </a:clrScheme>
  <a:fontScheme name="CCO">
    <a:majorFont>
      <a:latin typeface="Calibri"/>
      <a:ea typeface=""/>
      <a:cs typeface=""/>
    </a:majorFont>
    <a:minorFont>
      <a:latin typeface="Calibri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c614cc-08ac-4c8b-8539-6f2ab852aa1e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1A8588ED7A874995A5935F3003A000" ma:contentTypeVersion="11" ma:contentTypeDescription="Create a new document." ma:contentTypeScope="" ma:versionID="c68571b50c1be8c206889912df3adad7">
  <xsd:schema xmlns:xsd="http://www.w3.org/2001/XMLSchema" xmlns:xs="http://www.w3.org/2001/XMLSchema" xmlns:p="http://schemas.microsoft.com/office/2006/metadata/properties" xmlns:ns2="5cc614cc-08ac-4c8b-8539-6f2ab852aa1e" xmlns:ns3="22fd6914-46d4-4c7e-bbad-46e82841b69d" targetNamespace="http://schemas.microsoft.com/office/2006/metadata/properties" ma:root="true" ma:fieldsID="f663b1c81a9de37a51f9e6959b420949" ns2:_="" ns3:_="">
    <xsd:import namespace="5cc614cc-08ac-4c8b-8539-6f2ab852aa1e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c614cc-08ac-4c8b-8539-6f2ab852aa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A55BC3-5A03-47C2-8EC3-D964C3B5E779}">
  <ds:schemaRefs>
    <ds:schemaRef ds:uri="http://schemas.openxmlformats.org/package/2006/metadata/core-properties"/>
    <ds:schemaRef ds:uri="5cc614cc-08ac-4c8b-8539-6f2ab852aa1e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22fd6914-46d4-4c7e-bbad-46e82841b69d"/>
  </ds:schemaRefs>
</ds:datastoreItem>
</file>

<file path=customXml/itemProps4.xml><?xml version="1.0" encoding="utf-8"?>
<ds:datastoreItem xmlns:ds="http://schemas.openxmlformats.org/officeDocument/2006/customXml" ds:itemID="{73618B46-72F2-4289-A8A3-3F396ED0CD19}">
  <ds:schemaRefs>
    <ds:schemaRef ds:uri="22fd6914-46d4-4c7e-bbad-46e82841b69d"/>
    <ds:schemaRef ds:uri="5cc614cc-08ac-4c8b-8539-6f2ab852aa1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10199</Words>
  <Application>Microsoft Office PowerPoint</Application>
  <PresentationFormat>Widescreen</PresentationFormat>
  <Paragraphs>2468</Paragraphs>
  <Slides>48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48</vt:i4>
      </vt:variant>
    </vt:vector>
  </HeadingPairs>
  <TitlesOfParts>
    <vt:vector size="66" baseType="lpstr">
      <vt:lpstr>Aptos</vt:lpstr>
      <vt:lpstr>Arial</vt:lpstr>
      <vt:lpstr>Calibri</vt:lpstr>
      <vt:lpstr>Cambria Math</vt:lpstr>
      <vt:lpstr>Newsreader ExtraBold</vt:lpstr>
      <vt:lpstr>Poppins</vt:lpstr>
      <vt:lpstr>Poppins Light</vt:lpstr>
      <vt:lpstr>Poppins Medium</vt:lpstr>
      <vt:lpstr>Times</vt:lpstr>
      <vt:lpstr>Times New Roman</vt:lpstr>
      <vt:lpstr>Wingdings</vt:lpstr>
      <vt:lpstr>2022_CCO_Template</vt:lpstr>
      <vt:lpstr>Office</vt:lpstr>
      <vt:lpstr>4_Office</vt:lpstr>
      <vt:lpstr>2_Office</vt:lpstr>
      <vt:lpstr>3_Office</vt:lpstr>
      <vt:lpstr>5_Office</vt:lpstr>
      <vt:lpstr>1_2022_CCO_Template</vt:lpstr>
      <vt:lpstr>Emerging TROP-2 and TIGIT Therapies in Lung Cancer</vt:lpstr>
      <vt:lpstr>About These Slides</vt:lpstr>
      <vt:lpstr>TROP-2 as a Therapeutic Target</vt:lpstr>
      <vt:lpstr>Anti–TROP-2 Antibody–Drug Conjugates</vt:lpstr>
      <vt:lpstr>TROPION-Lung01 and EVOKE-01 Failed to Show OS Benefit in Previously Treated Advanced or Metastatic NSCLC</vt:lpstr>
      <vt:lpstr>Pooled Analysis of TROPION-Lung01 and  TROPION-Lung05 in EGFR-Mutated Adv NSCLC</vt:lpstr>
      <vt:lpstr>Pooled Analysis of TROPION-Lung01 and  TROPION-Lung05 in EGFR-Mutated Adv NSCLC: Efficacy</vt:lpstr>
      <vt:lpstr>Pooled Analysis TROPION-Lung01 and TROPION-Lung05: Safety in EGFR-Mutated Adv NSCLC</vt:lpstr>
      <vt:lpstr>TROPION-Lung02: Phase I Study of Dato-DXd  + Pembro ± Platinum CT in Advanced NSCLC </vt:lpstr>
      <vt:lpstr>TROPION-Lung02: Select TRAEs in ≥20% of First-line Dato-DXd + Pembro ± Platinum CT</vt:lpstr>
      <vt:lpstr>TROPION-Lung02: Safety Summary for First-line Patients</vt:lpstr>
      <vt:lpstr>TROPION-Lung02: Efficacy Outcomes for First-line Dato-DXd + Pembro ± Platinum CT</vt:lpstr>
      <vt:lpstr>TROPION-Lung02: TROP-2 NMR* for First-line Biomarker Evaluable Subset Measured by QCS† + Analysis of TROPION-Lung01</vt:lpstr>
      <vt:lpstr>EVOKE-02: Sacituzumab Govitecan + Pembrolizumab ± Carboplatin in Untreated Metastatic NSCLC</vt:lpstr>
      <vt:lpstr>EVOKE-02: Efficacy of SG + CP (Cohorts C &amp; D)</vt:lpstr>
      <vt:lpstr>EVOKE-02: Safety of SG + CP (Cohorts C &amp; D)</vt:lpstr>
      <vt:lpstr>EVOKE-02: Efficacy and Safety of SG + P (Cohorts A and B)</vt:lpstr>
      <vt:lpstr>Sacituzumab Tirumotecan in EGFR-Mutated NSCLC</vt:lpstr>
      <vt:lpstr>OptiTROP-Lung03: Sacituzumab Tirumotecan in EGFR-Mutant NSCLC After EGFR-TKI and Platinum-Based CT</vt:lpstr>
      <vt:lpstr>OptiTROP-Lung03: Primary Endpoint (ORR)</vt:lpstr>
      <vt:lpstr>OptiTROP-Lung03: PFS and OS</vt:lpstr>
      <vt:lpstr>OptiTROP-Lung03: Safety</vt:lpstr>
      <vt:lpstr>OptiTROP-Lung04: Sacituzumab Tirumotecan in EGFR-Mutant NSCLC</vt:lpstr>
      <vt:lpstr>OptiTROP-Lung04: PFS by BICR (Primary Endpoint) and OS</vt:lpstr>
      <vt:lpstr>OptiTROP-Lung04: Safety</vt:lpstr>
      <vt:lpstr>Select Phase III Trials of Anti–TROP-2 ADCs in NSCLC</vt:lpstr>
      <vt:lpstr>TIGIT Axis Inhibits Innate and Adaptive Immunity Through Multiple Mechanisms</vt:lpstr>
      <vt:lpstr>Select Anti-TIGIT Therapies</vt:lpstr>
      <vt:lpstr>GALAXIES Lung-201: Efficacy of Dostarlimab ± Belrestotug in Metastatic NSCLC</vt:lpstr>
      <vt:lpstr>SKYSCRAPER-06: Tiragolumab + Atezolizumab + Chemotherapy in Untreated Metastatic NSCLC</vt:lpstr>
      <vt:lpstr>SKYSCRAPER-01: Tiragolumab + Atezolizumab in Untreated Metastatic PD-L1–High NSCLC</vt:lpstr>
      <vt:lpstr>ARC-7: Domvanalimab + Zimberelimab ± Etrumadenant vs Zimberelimab in 1L Metastatic PD-L1–High NSCLC</vt:lpstr>
      <vt:lpstr>ARC-10: Domvanalimab + Zimberelimab vs Zimberelimab vs CT in 1L PD-L1–High Stage IIIB-IV NSCLC</vt:lpstr>
      <vt:lpstr>ARC-10: Safety of Domvanalimab + Zimberelimab vs Zimberelimab vs CT in 1L PD-L1–High Stage IIIB-IV NSCLC</vt:lpstr>
      <vt:lpstr>ARTEMIDE-01: Efficacy of Rilvegostomig in Checkpoint Inhibitor–Naive Metastatic NSCLC </vt:lpstr>
      <vt:lpstr>Select Ongoing Trials of Anti-TIGIT Therapies in NSCLC </vt:lpstr>
      <vt:lpstr>VELOCITY-Lung Substudy-01: Zimberelimab + Dom/SG/Etruma Combinations in Untreated mNSCLC</vt:lpstr>
      <vt:lpstr>VELOCITY-Lung Substudy-01: Zim + Dom + SG Efficacy</vt:lpstr>
      <vt:lpstr>VELOCITY-Lung Substudy-01: Zim + Dom + SG Safety</vt:lpstr>
      <vt:lpstr>Applications for Targeting TROP-2  and TIGIT in SCLC</vt:lpstr>
      <vt:lpstr>TROPiCS-03 (ES-SCLC Cohort): Sacituzumab Govitecan After Platinum-based Chemotherapy and Anti‒PD-1/PD-L1 Therapy</vt:lpstr>
      <vt:lpstr>TROPiCS-03 (ES-SCLC Cohort): Efficacy</vt:lpstr>
      <vt:lpstr>TROPiCS-03 (ES-SCLC Cohort): Safety</vt:lpstr>
      <vt:lpstr>EVOKE‑SCLC‑04: Sacituzumab Govitecan vs Standard of Care in Previously Treated ES‑SCLC</vt:lpstr>
      <vt:lpstr>SKYSCRAPER-02: Atezolizumab + Carboplatin/Etoposide ± Tiragolumab in ES-SCLC</vt:lpstr>
      <vt:lpstr>AdvanTIG-204: Ociperlimab (BGB-A1217) + Tislelizumab + cCRT in Untreated, Limited-stage SCLC</vt:lpstr>
      <vt:lpstr>AdvanTIG-204: Efficacy</vt:lpstr>
      <vt:lpstr>Go Online for More Coverage of Lung Cancer!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Emerging TROP-2 and TIGIT Therapies in Lung Cancer From ESMO 2025</dc:title>
  <dc:creator>Preferred User</dc:creator>
  <cp:lastModifiedBy>Valerie Wenzel</cp:lastModifiedBy>
  <cp:revision>2</cp:revision>
  <cp:lastPrinted>2016-09-26T20:21:49Z</cp:lastPrinted>
  <dcterms:created xsi:type="dcterms:W3CDTF">2005-05-27T15:08:01Z</dcterms:created>
  <dcterms:modified xsi:type="dcterms:W3CDTF">2026-01-21T19:52:54Z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f6b19e28-ce23-4e45-8ab9-80e12fd2421e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0x0101006F1A8588ED7A874995A5935F3003A000</vt:lpwstr>
  </property>
  <property fmtid="{D5CDD505-2E9C-101B-9397-08002B2CF9AE}" pid="9" name="MediaServiceImageTags">
    <vt:lpwstr/>
  </property>
</Properties>
</file>