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654" r:id="rId5"/>
  </p:sldMasterIdLst>
  <p:notesMasterIdLst>
    <p:notesMasterId r:id="rId33"/>
  </p:notesMasterIdLst>
  <p:handoutMasterIdLst>
    <p:handoutMasterId r:id="rId34"/>
  </p:handoutMasterIdLst>
  <p:sldIdLst>
    <p:sldId id="322" r:id="rId6"/>
    <p:sldId id="323" r:id="rId7"/>
    <p:sldId id="353" r:id="rId8"/>
    <p:sldId id="344" r:id="rId9"/>
    <p:sldId id="330" r:id="rId10"/>
    <p:sldId id="325" r:id="rId11"/>
    <p:sldId id="326" r:id="rId12"/>
    <p:sldId id="328" r:id="rId13"/>
    <p:sldId id="329" r:id="rId14"/>
    <p:sldId id="327" r:id="rId15"/>
    <p:sldId id="345" r:id="rId16"/>
    <p:sldId id="333" r:id="rId17"/>
    <p:sldId id="331" r:id="rId18"/>
    <p:sldId id="332" r:id="rId19"/>
    <p:sldId id="351" r:id="rId20"/>
    <p:sldId id="346" r:id="rId21"/>
    <p:sldId id="341" r:id="rId22"/>
    <p:sldId id="592" r:id="rId23"/>
    <p:sldId id="336" r:id="rId24"/>
    <p:sldId id="337" r:id="rId25"/>
    <p:sldId id="348" r:id="rId26"/>
    <p:sldId id="349" r:id="rId27"/>
    <p:sldId id="350" r:id="rId28"/>
    <p:sldId id="352" r:id="rId29"/>
    <p:sldId id="340" r:id="rId30"/>
    <p:sldId id="354" r:id="rId31"/>
    <p:sldId id="342" r:id="rId32"/>
  </p:sldIdLst>
  <p:sldSz cx="12192000" cy="6858000"/>
  <p:notesSz cx="7315200" cy="9601200"/>
  <p:custDataLst>
    <p:tags r:id="rId35"/>
  </p:custData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521415D9-36F7-43E2-AB2F-B90AF26B5E84}">
      <p14:sectionLst xmlns:p14="http://schemas.microsoft.com/office/powerpoint/2010/main">
        <p14:section name="Introduction" id="{34B69993-C21B-477C-B7A0-987125EBA094}">
          <p14:sldIdLst>
            <p14:sldId id="322"/>
            <p14:sldId id="323"/>
            <p14:sldId id="353"/>
          </p14:sldIdLst>
        </p14:section>
        <p14:section name="Burden of Pruritus in PBC" id="{91C15DEE-C571-452A-9A65-39716FC403A4}">
          <p14:sldIdLst>
            <p14:sldId id="344"/>
            <p14:sldId id="330"/>
            <p14:sldId id="325"/>
            <p14:sldId id="326"/>
            <p14:sldId id="328"/>
            <p14:sldId id="329"/>
            <p14:sldId id="327"/>
          </p14:sldIdLst>
        </p14:section>
        <p14:section name="Patient Evaluation" id="{FBA4B13F-93E9-46A6-82CE-B3C267D81146}">
          <p14:sldIdLst>
            <p14:sldId id="345"/>
            <p14:sldId id="333"/>
            <p14:sldId id="331"/>
            <p14:sldId id="332"/>
            <p14:sldId id="351"/>
          </p14:sldIdLst>
        </p14:section>
        <p14:section name="Pruritus Management Strategies" id="{89B86759-5C4E-414A-985D-F869A7B72AE7}">
          <p14:sldIdLst>
            <p14:sldId id="346"/>
            <p14:sldId id="341"/>
            <p14:sldId id="592"/>
            <p14:sldId id="336"/>
            <p14:sldId id="337"/>
            <p14:sldId id="348"/>
            <p14:sldId id="349"/>
            <p14:sldId id="350"/>
            <p14:sldId id="352"/>
            <p14:sldId id="340"/>
            <p14:sldId id="354"/>
          </p14:sldIdLst>
        </p14:section>
        <p14:section name="Conclusions" id="{C44E84CA-CC4B-4F4E-91E8-68E5BCCDC0AD}">
          <p14:sldIdLst>
            <p14:sldId id="342"/>
          </p14:sldIdLst>
        </p14:section>
      </p14:sectionLst>
    </p:ext>
    <p:ext uri="{EFAFB233-063F-42B5-8137-9DF3F51BA10A}">
      <p15:sldGuideLst xmlns:p15="http://schemas.microsoft.com/office/powerpoint/2012/main">
        <p15:guide id="8" pos="312" userDrawn="1">
          <p15:clr>
            <a:srgbClr val="A4A3A4"/>
          </p15:clr>
        </p15:guide>
        <p15:guide id="12" orient="horz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Taryn Gross" initials="TG" lastIdx="5" clrIdx="6"/>
  <p:cmAuthor id="2" name="Melanie Couton" initials="MAC" lastIdx="4" clrIdx="3"/>
  <p:cmAuthor id="3" name="ralfieri" initials="ra" lastIdx="2" clrIdx="8"/>
  <p:cmAuthor id="4" name="Megan Capel" initials="MC" lastIdx="11" clrIdx="0"/>
  <p:cmAuthor id="5" name="Andrew Bowser" initials="AB" lastIdx="8" clrIdx="2"/>
  <p:cmAuthor id="6" name="mcalloway" initials="mc" lastIdx="1" clrIdx="4"/>
  <p:cmAuthor id="7" name="agoldman" initials="a" lastIdx="4" clrIdx="9"/>
  <p:cmAuthor id="8" name="Devin Overbey" initials="DO" lastIdx="6" clrIdx="7"/>
  <p:cmAuthor id="9" name="Erik Brady" initials="EB" lastIdx="2" clrIdx="5"/>
  <p:cmAuthor id="10" name=" " initials="MAC" lastIdx="27" clrIdx="1"/>
  <p:cmAuthor id="11" name="alison.heintz@gmail.com" initials="a" lastIdx="5" clrIdx="10">
    <p:extLst>
      <p:ext uri="{19B8F6BF-5375-455C-9EA6-DF929625EA0E}">
        <p15:presenceInfo xmlns:p15="http://schemas.microsoft.com/office/powerpoint/2012/main" userId="1e1cc34837a9f52c" providerId="Windows Live"/>
      </p:ext>
    </p:extLst>
  </p:cmAuthor>
  <p:cmAuthor id="12" name="Sophia Kelley" initials="SK" lastIdx="1" clrIdx="11">
    <p:extLst>
      <p:ext uri="{19B8F6BF-5375-455C-9EA6-DF929625EA0E}">
        <p15:presenceInfo xmlns:p15="http://schemas.microsoft.com/office/powerpoint/2012/main" userId="S::skelley@clinicaloptions.com::16bcb5eb-2eda-4b05-8f8e-003f962fc12c" providerId="AD"/>
      </p:ext>
    </p:extLst>
  </p:cmAuthor>
  <p:cmAuthor id="13" name="LT Fowler" initials="LF" lastIdx="19" clrIdx="12">
    <p:extLst>
      <p:ext uri="{19B8F6BF-5375-455C-9EA6-DF929625EA0E}">
        <p15:presenceInfo xmlns:p15="http://schemas.microsoft.com/office/powerpoint/2012/main" userId="S::lfowler@practicingclinicians.com::bdc4c4d6-9ded-467c-b80c-330a0ea8ffe4" providerId="AD"/>
      </p:ext>
    </p:extLst>
  </p:cmAuthor>
  <p:cmAuthor id="14" name="Melanie Couton" initials="MC" lastIdx="19" clrIdx="13">
    <p:extLst>
      <p:ext uri="{19B8F6BF-5375-455C-9EA6-DF929625EA0E}">
        <p15:presenceInfo xmlns:p15="http://schemas.microsoft.com/office/powerpoint/2012/main" userId="ef8730672ba86646" providerId="Windows Live"/>
      </p:ext>
    </p:extLst>
  </p:cmAuthor>
  <p:cmAuthor id="15" name="Jennifer Eimers" initials="JE" lastIdx="3" clrIdx="14">
    <p:extLst>
      <p:ext uri="{19B8F6BF-5375-455C-9EA6-DF929625EA0E}">
        <p15:presenceInfo xmlns:p15="http://schemas.microsoft.com/office/powerpoint/2012/main" userId="S::jeimers@clinicaloptions.com::e496f3f7-6a48-4339-9b0c-9f426a43f948" providerId="AD"/>
      </p:ext>
    </p:extLst>
  </p:cmAuthor>
  <p:cmAuthor id="16" name="Melanie Couton" initials="" lastIdx="3" clrIdx="15">
    <p:extLst>
      <p:ext uri="{19B8F6BF-5375-455C-9EA6-DF929625EA0E}">
        <p15:presenceInfo xmlns:p15="http://schemas.microsoft.com/office/powerpoint/2012/main" userId="S::mcouton@clinicaloptions.com::b5a8fb1e-a716-46a0-9a38-0d707f5e2bfc" providerId="AD"/>
      </p:ext>
    </p:extLst>
  </p:cmAuthor>
  <p:cmAuthor id="17" name="Sarah Anderson" initials="SA" lastIdx="115" clrIdx="16">
    <p:extLst>
      <p:ext uri="{19B8F6BF-5375-455C-9EA6-DF929625EA0E}">
        <p15:presenceInfo xmlns:p15="http://schemas.microsoft.com/office/powerpoint/2012/main" userId="S::sanderson@clinicaloptions.com::7d462797-b6f8-43ff-95d7-bf66d7ed55ab" providerId="AD"/>
      </p:ext>
    </p:extLst>
  </p:cmAuthor>
  <p:cmAuthor id="18" name="Christopher Bowlus" initials="CB" lastIdx="4" clrIdx="17">
    <p:extLst>
      <p:ext uri="{19B8F6BF-5375-455C-9EA6-DF929625EA0E}">
        <p15:presenceInfo xmlns:p15="http://schemas.microsoft.com/office/powerpoint/2012/main" userId="S::clbowlus@ucdavis.edu::040fb028-7937-4f71-80c4-6e63ce0aca22" providerId="AD"/>
      </p:ext>
    </p:extLst>
  </p:cmAuthor>
  <p:cmAuthor id="19" name="Hillary Tunggal" initials="HT" lastIdx="40" clrIdx="18">
    <p:extLst>
      <p:ext uri="{19B8F6BF-5375-455C-9EA6-DF929625EA0E}">
        <p15:presenceInfo xmlns:p15="http://schemas.microsoft.com/office/powerpoint/2012/main" userId="S::htunggal@cealliance.com::ad64bda3-5530-4833-84b4-5d3ed1bf5c1c" providerId="AD"/>
      </p:ext>
    </p:extLst>
  </p:cmAuthor>
  <p:cmAuthor id="20" name="Christy Seals" initials="CS" lastIdx="2" clrIdx="19">
    <p:extLst>
      <p:ext uri="{19B8F6BF-5375-455C-9EA6-DF929625EA0E}">
        <p15:presenceInfo xmlns:p15="http://schemas.microsoft.com/office/powerpoint/2012/main" userId="S::cseals@clinicaloptions.com::0852e532-1f9e-4bbf-9b56-be19a9543a31" providerId="AD"/>
      </p:ext>
    </p:extLst>
  </p:cmAuthor>
  <p:cmAuthor id="21" name="Zachary Schwartz" initials="ZS" lastIdx="19" clrIdx="20">
    <p:extLst>
      <p:ext uri="{19B8F6BF-5375-455C-9EA6-DF929625EA0E}">
        <p15:presenceInfo xmlns:p15="http://schemas.microsoft.com/office/powerpoint/2012/main" userId="S::zschwartz@clinicaloptions.com::64648e91-b212-4092-bee8-eff2e880b6f9" providerId="AD"/>
      </p:ext>
    </p:extLst>
  </p:cmAuthor>
  <p:cmAuthor id="22" name="Dussadee Royal" initials="DR" lastIdx="4" clrIdx="21">
    <p:extLst>
      <p:ext uri="{19B8F6BF-5375-455C-9EA6-DF929625EA0E}">
        <p15:presenceInfo xmlns:p15="http://schemas.microsoft.com/office/powerpoint/2012/main" userId="S::droyal@clinicaloptions.com::51beead8-6fa0-4b98-aeba-37044af35e17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2D050"/>
    <a:srgbClr val="89C7EB"/>
    <a:srgbClr val="000000"/>
    <a:srgbClr val="E1471D"/>
    <a:srgbClr val="00823B"/>
    <a:srgbClr val="015873"/>
    <a:srgbClr val="046376"/>
    <a:srgbClr val="013763"/>
    <a:srgbClr val="033453"/>
    <a:srgbClr val="00626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93296810-A885-4BE3-A3E7-6D5BEEA58F35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8892" autoAdjust="0"/>
    <p:restoredTop sz="81184" autoAdjust="0"/>
  </p:normalViewPr>
  <p:slideViewPr>
    <p:cSldViewPr snapToGrid="0">
      <p:cViewPr varScale="1">
        <p:scale>
          <a:sx n="103" d="100"/>
          <a:sy n="103" d="100"/>
        </p:scale>
        <p:origin x="114" y="102"/>
      </p:cViewPr>
      <p:guideLst>
        <p:guide pos="312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66" d="100"/>
          <a:sy n="66" d="100"/>
        </p:scale>
        <p:origin x="0" y="0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theme" Target="theme/theme1.xml"/><Relationship Id="rId21" Type="http://schemas.openxmlformats.org/officeDocument/2006/relationships/slide" Target="slides/slide16.xml"/><Relationship Id="rId34" Type="http://schemas.openxmlformats.org/officeDocument/2006/relationships/handoutMaster" Target="handoutMasters/handoutMaster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notesMaster" Target="notesMasters/notesMaster1.xml"/><Relationship Id="rId38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commentAuthors" Target="commentAuthor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tags" Target="tags/tag1.xml"/><Relationship Id="rId8" Type="http://schemas.openxmlformats.org/officeDocument/2006/relationships/slide" Target="slides/slide3.xml"/><Relationship Id="rId3" Type="http://schemas.openxmlformats.org/officeDocument/2006/relationships/customXml" Target="../customXml/item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32AAF0B-1978-454A-9912-9FEAD3A59492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F051065-138D-4D32-9217-E4ECADEA40C2}">
      <dgm:prSet phldrT="[Text]"/>
      <dgm:spPr/>
      <dgm:t>
        <a:bodyPr/>
        <a:lstStyle/>
        <a:p>
          <a:r>
            <a:rPr lang="en-US" dirty="0"/>
            <a:t>Fatigue or brain fog: up to 80%</a:t>
          </a:r>
        </a:p>
      </dgm:t>
    </dgm:pt>
    <dgm:pt modelId="{B814505F-19E1-4323-9FED-447DC55FADC5}" type="parTrans" cxnId="{69B83528-70EE-421C-AC8C-6E727996FDDB}">
      <dgm:prSet/>
      <dgm:spPr/>
      <dgm:t>
        <a:bodyPr/>
        <a:lstStyle/>
        <a:p>
          <a:endParaRPr lang="en-US"/>
        </a:p>
      </dgm:t>
    </dgm:pt>
    <dgm:pt modelId="{4ADF158B-31F3-4DCF-B384-26A2666BEEE1}" type="sibTrans" cxnId="{69B83528-70EE-421C-AC8C-6E727996FDDB}">
      <dgm:prSet/>
      <dgm:spPr/>
      <dgm:t>
        <a:bodyPr/>
        <a:lstStyle/>
        <a:p>
          <a:endParaRPr lang="en-US"/>
        </a:p>
      </dgm:t>
    </dgm:pt>
    <dgm:pt modelId="{EFBC4909-E426-4035-890D-C3D1E152C8D2}">
      <dgm:prSet phldrT="[Text]"/>
      <dgm:spPr>
        <a:solidFill>
          <a:schemeClr val="accent3"/>
        </a:solidFill>
      </dgm:spPr>
      <dgm:t>
        <a:bodyPr/>
        <a:lstStyle/>
        <a:p>
          <a:r>
            <a:rPr lang="en-US" dirty="0"/>
            <a:t>Pruritus: 20%-70% </a:t>
          </a:r>
        </a:p>
      </dgm:t>
    </dgm:pt>
    <dgm:pt modelId="{CAC899BD-E7D7-44FE-A9B6-106DDFBED815}" type="parTrans" cxnId="{7C60C441-9D24-4C22-9CBD-6D1637BE6239}">
      <dgm:prSet/>
      <dgm:spPr/>
      <dgm:t>
        <a:bodyPr/>
        <a:lstStyle/>
        <a:p>
          <a:endParaRPr lang="en-US"/>
        </a:p>
      </dgm:t>
    </dgm:pt>
    <dgm:pt modelId="{94D0283F-8B72-47C7-A71D-F4F2AE9D6142}" type="sibTrans" cxnId="{7C60C441-9D24-4C22-9CBD-6D1637BE6239}">
      <dgm:prSet/>
      <dgm:spPr/>
      <dgm:t>
        <a:bodyPr/>
        <a:lstStyle/>
        <a:p>
          <a:endParaRPr lang="en-US"/>
        </a:p>
      </dgm:t>
    </dgm:pt>
    <dgm:pt modelId="{E29D56E6-8477-4324-A7D4-6295109B8E32}">
      <dgm:prSet phldrT="[Text]"/>
      <dgm:spPr>
        <a:solidFill>
          <a:schemeClr val="accent1"/>
        </a:solidFill>
      </dgm:spPr>
      <dgm:t>
        <a:bodyPr/>
        <a:lstStyle/>
        <a:p>
          <a:r>
            <a:rPr lang="en-US" dirty="0">
              <a:solidFill>
                <a:schemeClr val="tx1"/>
              </a:solidFill>
            </a:rPr>
            <a:t>Sjögren and/or Sicca syndrome: up to 35%</a:t>
          </a:r>
        </a:p>
      </dgm:t>
    </dgm:pt>
    <dgm:pt modelId="{EDB33F6E-1F53-4C74-9113-AC3567014452}" type="parTrans" cxnId="{B67741CC-71E0-43DD-895B-4A71F7F9F025}">
      <dgm:prSet/>
      <dgm:spPr/>
      <dgm:t>
        <a:bodyPr/>
        <a:lstStyle/>
        <a:p>
          <a:endParaRPr lang="en-US"/>
        </a:p>
      </dgm:t>
    </dgm:pt>
    <dgm:pt modelId="{FDCF34E0-52D8-41CE-B9F9-466128A3D884}" type="sibTrans" cxnId="{B67741CC-71E0-43DD-895B-4A71F7F9F025}">
      <dgm:prSet/>
      <dgm:spPr/>
      <dgm:t>
        <a:bodyPr/>
        <a:lstStyle/>
        <a:p>
          <a:endParaRPr lang="en-US"/>
        </a:p>
      </dgm:t>
    </dgm:pt>
    <dgm:pt modelId="{FC81EE0A-F040-43E6-A538-515C0BC003E4}">
      <dgm:prSet phldrT="[Text]"/>
      <dgm:spPr>
        <a:solidFill>
          <a:schemeClr val="accent1"/>
        </a:solidFill>
      </dgm:spPr>
      <dgm:t>
        <a:bodyPr/>
        <a:lstStyle/>
        <a:p>
          <a:r>
            <a:rPr lang="en-US" dirty="0">
              <a:solidFill>
                <a:schemeClr val="tx1"/>
              </a:solidFill>
            </a:rPr>
            <a:t>Abdominal pain: up to 17%</a:t>
          </a:r>
        </a:p>
      </dgm:t>
    </dgm:pt>
    <dgm:pt modelId="{1389C4AB-74D9-4795-8970-5B7C1A4761F1}" type="parTrans" cxnId="{D7021187-04B9-413D-8952-490B899F97C6}">
      <dgm:prSet/>
      <dgm:spPr/>
      <dgm:t>
        <a:bodyPr/>
        <a:lstStyle/>
        <a:p>
          <a:endParaRPr lang="en-US"/>
        </a:p>
      </dgm:t>
    </dgm:pt>
    <dgm:pt modelId="{1B99304E-5156-41E4-A006-8762E8DB113E}" type="sibTrans" cxnId="{D7021187-04B9-413D-8952-490B899F97C6}">
      <dgm:prSet/>
      <dgm:spPr/>
      <dgm:t>
        <a:bodyPr/>
        <a:lstStyle/>
        <a:p>
          <a:endParaRPr lang="en-US"/>
        </a:p>
      </dgm:t>
    </dgm:pt>
    <dgm:pt modelId="{C2D660CF-D688-4420-81CD-EAFDD1BC3943}">
      <dgm:prSet phldrT="[Text]"/>
      <dgm:spPr>
        <a:solidFill>
          <a:schemeClr val="accent1"/>
        </a:solidFill>
      </dgm:spPr>
      <dgm:t>
        <a:bodyPr/>
        <a:lstStyle/>
        <a:p>
          <a:r>
            <a:rPr lang="en-US" dirty="0">
              <a:solidFill>
                <a:schemeClr val="tx1"/>
              </a:solidFill>
            </a:rPr>
            <a:t>Xanthelasmas and xanthomas: frequency not reported </a:t>
          </a:r>
        </a:p>
      </dgm:t>
    </dgm:pt>
    <dgm:pt modelId="{5B7514A1-8963-45C9-94F3-742551DCEA58}" type="parTrans" cxnId="{2612CBF9-D65E-4930-A1BD-8A25A76D8871}">
      <dgm:prSet/>
      <dgm:spPr/>
      <dgm:t>
        <a:bodyPr/>
        <a:lstStyle/>
        <a:p>
          <a:endParaRPr lang="en-US"/>
        </a:p>
      </dgm:t>
    </dgm:pt>
    <dgm:pt modelId="{B468630B-41AC-428D-A72C-9965444366F9}" type="sibTrans" cxnId="{2612CBF9-D65E-4930-A1BD-8A25A76D8871}">
      <dgm:prSet/>
      <dgm:spPr/>
      <dgm:t>
        <a:bodyPr/>
        <a:lstStyle/>
        <a:p>
          <a:endParaRPr lang="en-US"/>
        </a:p>
      </dgm:t>
    </dgm:pt>
    <dgm:pt modelId="{AF98E693-04FA-4BF3-ABC6-F70C850A011A}">
      <dgm:prSet phldrT="[Text]"/>
      <dgm:spPr>
        <a:solidFill>
          <a:schemeClr val="accent1"/>
        </a:solidFill>
      </dgm:spPr>
      <dgm:t>
        <a:bodyPr/>
        <a:lstStyle/>
        <a:p>
          <a:r>
            <a:rPr lang="en-US" dirty="0">
              <a:solidFill>
                <a:schemeClr val="tx1"/>
              </a:solidFill>
            </a:rPr>
            <a:t>Asymptomatic: variable frequency (often asymptomatic at diagnosis)</a:t>
          </a:r>
        </a:p>
      </dgm:t>
    </dgm:pt>
    <dgm:pt modelId="{B1D78181-9C06-463B-BAFE-C284101477B3}" type="parTrans" cxnId="{A0903BF0-D107-4C3C-ABDC-851EB93EBDB6}">
      <dgm:prSet/>
      <dgm:spPr/>
      <dgm:t>
        <a:bodyPr/>
        <a:lstStyle/>
        <a:p>
          <a:endParaRPr lang="en-US"/>
        </a:p>
      </dgm:t>
    </dgm:pt>
    <dgm:pt modelId="{92241495-BE62-4482-AE20-5A572BC90E2F}" type="sibTrans" cxnId="{A0903BF0-D107-4C3C-ABDC-851EB93EBDB6}">
      <dgm:prSet/>
      <dgm:spPr/>
      <dgm:t>
        <a:bodyPr/>
        <a:lstStyle/>
        <a:p>
          <a:endParaRPr lang="en-US"/>
        </a:p>
      </dgm:t>
    </dgm:pt>
    <dgm:pt modelId="{00699D08-02F1-4270-BFF2-764DA6505D4C}" type="pres">
      <dgm:prSet presAssocID="{B32AAF0B-1978-454A-9912-9FEAD3A59492}" presName="Name0" presStyleCnt="0">
        <dgm:presLayoutVars>
          <dgm:chMax val="7"/>
          <dgm:chPref val="7"/>
          <dgm:dir/>
        </dgm:presLayoutVars>
      </dgm:prSet>
      <dgm:spPr/>
    </dgm:pt>
    <dgm:pt modelId="{16A4B069-03E4-45AE-9B7F-63924D83A5D1}" type="pres">
      <dgm:prSet presAssocID="{B32AAF0B-1978-454A-9912-9FEAD3A59492}" presName="Name1" presStyleCnt="0"/>
      <dgm:spPr/>
    </dgm:pt>
    <dgm:pt modelId="{E290DE9E-1E82-4731-9443-C87B4CEFE949}" type="pres">
      <dgm:prSet presAssocID="{B32AAF0B-1978-454A-9912-9FEAD3A59492}" presName="cycle" presStyleCnt="0"/>
      <dgm:spPr/>
    </dgm:pt>
    <dgm:pt modelId="{B936853D-0793-4FF1-9CCE-3FFBFDE3989C}" type="pres">
      <dgm:prSet presAssocID="{B32AAF0B-1978-454A-9912-9FEAD3A59492}" presName="srcNode" presStyleLbl="node1" presStyleIdx="0" presStyleCnt="6"/>
      <dgm:spPr/>
    </dgm:pt>
    <dgm:pt modelId="{A303E533-DB40-45EF-B054-22C5AA64A3D5}" type="pres">
      <dgm:prSet presAssocID="{B32AAF0B-1978-454A-9912-9FEAD3A59492}" presName="conn" presStyleLbl="parChTrans1D2" presStyleIdx="0" presStyleCnt="1"/>
      <dgm:spPr/>
    </dgm:pt>
    <dgm:pt modelId="{6DA6D857-42EC-4D91-8D9E-67BF4E6CAFEF}" type="pres">
      <dgm:prSet presAssocID="{B32AAF0B-1978-454A-9912-9FEAD3A59492}" presName="extraNode" presStyleLbl="node1" presStyleIdx="0" presStyleCnt="6"/>
      <dgm:spPr/>
    </dgm:pt>
    <dgm:pt modelId="{ECE77C10-296E-4C49-82BA-B64B88115C55}" type="pres">
      <dgm:prSet presAssocID="{B32AAF0B-1978-454A-9912-9FEAD3A59492}" presName="dstNode" presStyleLbl="node1" presStyleIdx="0" presStyleCnt="6"/>
      <dgm:spPr/>
    </dgm:pt>
    <dgm:pt modelId="{8E942256-3E98-45E1-A99F-FDDCDBF14C62}" type="pres">
      <dgm:prSet presAssocID="{6F051065-138D-4D32-9217-E4ECADEA40C2}" presName="text_1" presStyleLbl="node1" presStyleIdx="0" presStyleCnt="6">
        <dgm:presLayoutVars>
          <dgm:bulletEnabled val="1"/>
        </dgm:presLayoutVars>
      </dgm:prSet>
      <dgm:spPr/>
    </dgm:pt>
    <dgm:pt modelId="{9FC7B590-8421-4FD4-8B91-BECA75D20272}" type="pres">
      <dgm:prSet presAssocID="{6F051065-138D-4D32-9217-E4ECADEA40C2}" presName="accent_1" presStyleCnt="0"/>
      <dgm:spPr/>
    </dgm:pt>
    <dgm:pt modelId="{2C5D9EEF-6A1F-478F-92B6-63B47736FC5F}" type="pres">
      <dgm:prSet presAssocID="{6F051065-138D-4D32-9217-E4ECADEA40C2}" presName="accentRepeatNode" presStyleLbl="solidFgAcc1" presStyleIdx="0" presStyleCnt="6"/>
      <dgm:spPr/>
    </dgm:pt>
    <dgm:pt modelId="{35C5A53E-49B0-431C-AD94-619A95161C63}" type="pres">
      <dgm:prSet presAssocID="{EFBC4909-E426-4035-890D-C3D1E152C8D2}" presName="text_2" presStyleLbl="node1" presStyleIdx="1" presStyleCnt="6">
        <dgm:presLayoutVars>
          <dgm:bulletEnabled val="1"/>
        </dgm:presLayoutVars>
      </dgm:prSet>
      <dgm:spPr/>
    </dgm:pt>
    <dgm:pt modelId="{F6E41DBC-C278-4212-B18F-C4F8CB46830A}" type="pres">
      <dgm:prSet presAssocID="{EFBC4909-E426-4035-890D-C3D1E152C8D2}" presName="accent_2" presStyleCnt="0"/>
      <dgm:spPr/>
    </dgm:pt>
    <dgm:pt modelId="{6DFDF0B1-9D67-4905-9E83-EF2F5F8188F8}" type="pres">
      <dgm:prSet presAssocID="{EFBC4909-E426-4035-890D-C3D1E152C8D2}" presName="accentRepeatNode" presStyleLbl="solidFgAcc1" presStyleIdx="1" presStyleCnt="6"/>
      <dgm:spPr>
        <a:ln>
          <a:solidFill>
            <a:schemeClr val="accent3"/>
          </a:solidFill>
        </a:ln>
      </dgm:spPr>
    </dgm:pt>
    <dgm:pt modelId="{2FB5EB78-B82C-4A00-B21C-2F02A2B7FF4F}" type="pres">
      <dgm:prSet presAssocID="{E29D56E6-8477-4324-A7D4-6295109B8E32}" presName="text_3" presStyleLbl="node1" presStyleIdx="2" presStyleCnt="6">
        <dgm:presLayoutVars>
          <dgm:bulletEnabled val="1"/>
        </dgm:presLayoutVars>
      </dgm:prSet>
      <dgm:spPr/>
    </dgm:pt>
    <dgm:pt modelId="{9A911908-2B58-4317-8181-34D657DBFF62}" type="pres">
      <dgm:prSet presAssocID="{E29D56E6-8477-4324-A7D4-6295109B8E32}" presName="accent_3" presStyleCnt="0"/>
      <dgm:spPr/>
    </dgm:pt>
    <dgm:pt modelId="{85D8EFFE-AA03-4FF9-A059-59D0808330D6}" type="pres">
      <dgm:prSet presAssocID="{E29D56E6-8477-4324-A7D4-6295109B8E32}" presName="accentRepeatNode" presStyleLbl="solidFgAcc1" presStyleIdx="2" presStyleCnt="6"/>
      <dgm:spPr>
        <a:ln>
          <a:solidFill>
            <a:schemeClr val="accent1"/>
          </a:solidFill>
        </a:ln>
      </dgm:spPr>
    </dgm:pt>
    <dgm:pt modelId="{3B267F2B-7436-4DAF-84E1-57FBEB0F5D02}" type="pres">
      <dgm:prSet presAssocID="{FC81EE0A-F040-43E6-A538-515C0BC003E4}" presName="text_4" presStyleLbl="node1" presStyleIdx="3" presStyleCnt="6">
        <dgm:presLayoutVars>
          <dgm:bulletEnabled val="1"/>
        </dgm:presLayoutVars>
      </dgm:prSet>
      <dgm:spPr/>
    </dgm:pt>
    <dgm:pt modelId="{569AF585-FE69-4854-92A5-FCB18122A5ED}" type="pres">
      <dgm:prSet presAssocID="{FC81EE0A-F040-43E6-A538-515C0BC003E4}" presName="accent_4" presStyleCnt="0"/>
      <dgm:spPr/>
    </dgm:pt>
    <dgm:pt modelId="{CA8937B7-F870-4FA6-92AC-5198367376C2}" type="pres">
      <dgm:prSet presAssocID="{FC81EE0A-F040-43E6-A538-515C0BC003E4}" presName="accentRepeatNode" presStyleLbl="solidFgAcc1" presStyleIdx="3" presStyleCnt="6"/>
      <dgm:spPr>
        <a:ln>
          <a:solidFill>
            <a:schemeClr val="accent1"/>
          </a:solidFill>
        </a:ln>
      </dgm:spPr>
    </dgm:pt>
    <dgm:pt modelId="{0B2CEC44-2C15-41F4-B729-D20E9D1F6BA5}" type="pres">
      <dgm:prSet presAssocID="{C2D660CF-D688-4420-81CD-EAFDD1BC3943}" presName="text_5" presStyleLbl="node1" presStyleIdx="4" presStyleCnt="6">
        <dgm:presLayoutVars>
          <dgm:bulletEnabled val="1"/>
        </dgm:presLayoutVars>
      </dgm:prSet>
      <dgm:spPr/>
    </dgm:pt>
    <dgm:pt modelId="{7A1567EC-CA29-4053-BA88-C50DBB5571E1}" type="pres">
      <dgm:prSet presAssocID="{C2D660CF-D688-4420-81CD-EAFDD1BC3943}" presName="accent_5" presStyleCnt="0"/>
      <dgm:spPr/>
    </dgm:pt>
    <dgm:pt modelId="{C8D92DFB-6658-4603-8C8E-7334E6C73319}" type="pres">
      <dgm:prSet presAssocID="{C2D660CF-D688-4420-81CD-EAFDD1BC3943}" presName="accentRepeatNode" presStyleLbl="solidFgAcc1" presStyleIdx="4" presStyleCnt="6"/>
      <dgm:spPr>
        <a:ln>
          <a:solidFill>
            <a:schemeClr val="accent1"/>
          </a:solidFill>
        </a:ln>
      </dgm:spPr>
    </dgm:pt>
    <dgm:pt modelId="{A24EC711-F538-4087-B288-0A3AD8538244}" type="pres">
      <dgm:prSet presAssocID="{AF98E693-04FA-4BF3-ABC6-F70C850A011A}" presName="text_6" presStyleLbl="node1" presStyleIdx="5" presStyleCnt="6">
        <dgm:presLayoutVars>
          <dgm:bulletEnabled val="1"/>
        </dgm:presLayoutVars>
      </dgm:prSet>
      <dgm:spPr/>
    </dgm:pt>
    <dgm:pt modelId="{CFB95FD2-EC3A-45EC-8804-84B4B301BE45}" type="pres">
      <dgm:prSet presAssocID="{AF98E693-04FA-4BF3-ABC6-F70C850A011A}" presName="accent_6" presStyleCnt="0"/>
      <dgm:spPr/>
    </dgm:pt>
    <dgm:pt modelId="{9390D996-2D2A-47C4-A415-D5CF8CF620E5}" type="pres">
      <dgm:prSet presAssocID="{AF98E693-04FA-4BF3-ABC6-F70C850A011A}" presName="accentRepeatNode" presStyleLbl="solidFgAcc1" presStyleIdx="5" presStyleCnt="6"/>
      <dgm:spPr>
        <a:ln>
          <a:solidFill>
            <a:schemeClr val="accent1"/>
          </a:solidFill>
        </a:ln>
      </dgm:spPr>
    </dgm:pt>
  </dgm:ptLst>
  <dgm:cxnLst>
    <dgm:cxn modelId="{F535CF06-E28C-45E9-834E-F5BD4C5F44A8}" type="presOf" srcId="{E29D56E6-8477-4324-A7D4-6295109B8E32}" destId="{2FB5EB78-B82C-4A00-B21C-2F02A2B7FF4F}" srcOrd="0" destOrd="0" presId="urn:microsoft.com/office/officeart/2008/layout/VerticalCurvedList"/>
    <dgm:cxn modelId="{69B83528-70EE-421C-AC8C-6E727996FDDB}" srcId="{B32AAF0B-1978-454A-9912-9FEAD3A59492}" destId="{6F051065-138D-4D32-9217-E4ECADEA40C2}" srcOrd="0" destOrd="0" parTransId="{B814505F-19E1-4323-9FED-447DC55FADC5}" sibTransId="{4ADF158B-31F3-4DCF-B384-26A2666BEEE1}"/>
    <dgm:cxn modelId="{5CEE943D-9DEE-4C7A-9ABA-82617FB2E7E2}" type="presOf" srcId="{6F051065-138D-4D32-9217-E4ECADEA40C2}" destId="{8E942256-3E98-45E1-A99F-FDDCDBF14C62}" srcOrd="0" destOrd="0" presId="urn:microsoft.com/office/officeart/2008/layout/VerticalCurvedList"/>
    <dgm:cxn modelId="{7C60C441-9D24-4C22-9CBD-6D1637BE6239}" srcId="{B32AAF0B-1978-454A-9912-9FEAD3A59492}" destId="{EFBC4909-E426-4035-890D-C3D1E152C8D2}" srcOrd="1" destOrd="0" parTransId="{CAC899BD-E7D7-44FE-A9B6-106DDFBED815}" sibTransId="{94D0283F-8B72-47C7-A71D-F4F2AE9D6142}"/>
    <dgm:cxn modelId="{8D5EFF66-3A6A-45A1-9D81-6F92EA3D9E26}" type="presOf" srcId="{FC81EE0A-F040-43E6-A538-515C0BC003E4}" destId="{3B267F2B-7436-4DAF-84E1-57FBEB0F5D02}" srcOrd="0" destOrd="0" presId="urn:microsoft.com/office/officeart/2008/layout/VerticalCurvedList"/>
    <dgm:cxn modelId="{6A827C69-0ECE-4E2F-A6CD-88814C330FB1}" type="presOf" srcId="{AF98E693-04FA-4BF3-ABC6-F70C850A011A}" destId="{A24EC711-F538-4087-B288-0A3AD8538244}" srcOrd="0" destOrd="0" presId="urn:microsoft.com/office/officeart/2008/layout/VerticalCurvedList"/>
    <dgm:cxn modelId="{D7021187-04B9-413D-8952-490B899F97C6}" srcId="{B32AAF0B-1978-454A-9912-9FEAD3A59492}" destId="{FC81EE0A-F040-43E6-A538-515C0BC003E4}" srcOrd="3" destOrd="0" parTransId="{1389C4AB-74D9-4795-8970-5B7C1A4761F1}" sibTransId="{1B99304E-5156-41E4-A006-8762E8DB113E}"/>
    <dgm:cxn modelId="{6C302FA5-32D0-4DF2-8B07-3900BE00BA73}" type="presOf" srcId="{C2D660CF-D688-4420-81CD-EAFDD1BC3943}" destId="{0B2CEC44-2C15-41F4-B729-D20E9D1F6BA5}" srcOrd="0" destOrd="0" presId="urn:microsoft.com/office/officeart/2008/layout/VerticalCurvedList"/>
    <dgm:cxn modelId="{84CD09B5-BCAB-488C-8CDB-503F79F63C52}" type="presOf" srcId="{4ADF158B-31F3-4DCF-B384-26A2666BEEE1}" destId="{A303E533-DB40-45EF-B054-22C5AA64A3D5}" srcOrd="0" destOrd="0" presId="urn:microsoft.com/office/officeart/2008/layout/VerticalCurvedList"/>
    <dgm:cxn modelId="{B67741CC-71E0-43DD-895B-4A71F7F9F025}" srcId="{B32AAF0B-1978-454A-9912-9FEAD3A59492}" destId="{E29D56E6-8477-4324-A7D4-6295109B8E32}" srcOrd="2" destOrd="0" parTransId="{EDB33F6E-1F53-4C74-9113-AC3567014452}" sibTransId="{FDCF34E0-52D8-41CE-B9F9-466128A3D884}"/>
    <dgm:cxn modelId="{71CF2CCF-D56D-47EA-9007-149203949C42}" type="presOf" srcId="{EFBC4909-E426-4035-890D-C3D1E152C8D2}" destId="{35C5A53E-49B0-431C-AD94-619A95161C63}" srcOrd="0" destOrd="0" presId="urn:microsoft.com/office/officeart/2008/layout/VerticalCurvedList"/>
    <dgm:cxn modelId="{A0903BF0-D107-4C3C-ABDC-851EB93EBDB6}" srcId="{B32AAF0B-1978-454A-9912-9FEAD3A59492}" destId="{AF98E693-04FA-4BF3-ABC6-F70C850A011A}" srcOrd="5" destOrd="0" parTransId="{B1D78181-9C06-463B-BAFE-C284101477B3}" sibTransId="{92241495-BE62-4482-AE20-5A572BC90E2F}"/>
    <dgm:cxn modelId="{B2074AF0-DE3B-4D60-A6F0-31513AEC2506}" type="presOf" srcId="{B32AAF0B-1978-454A-9912-9FEAD3A59492}" destId="{00699D08-02F1-4270-BFF2-764DA6505D4C}" srcOrd="0" destOrd="0" presId="urn:microsoft.com/office/officeart/2008/layout/VerticalCurvedList"/>
    <dgm:cxn modelId="{2612CBF9-D65E-4930-A1BD-8A25A76D8871}" srcId="{B32AAF0B-1978-454A-9912-9FEAD3A59492}" destId="{C2D660CF-D688-4420-81CD-EAFDD1BC3943}" srcOrd="4" destOrd="0" parTransId="{5B7514A1-8963-45C9-94F3-742551DCEA58}" sibTransId="{B468630B-41AC-428D-A72C-9965444366F9}"/>
    <dgm:cxn modelId="{9E3243E3-6434-461E-AAF0-F21DDD737CF0}" type="presParOf" srcId="{00699D08-02F1-4270-BFF2-764DA6505D4C}" destId="{16A4B069-03E4-45AE-9B7F-63924D83A5D1}" srcOrd="0" destOrd="0" presId="urn:microsoft.com/office/officeart/2008/layout/VerticalCurvedList"/>
    <dgm:cxn modelId="{A4A4E053-854F-4D53-BE88-0E54F6A7FBBB}" type="presParOf" srcId="{16A4B069-03E4-45AE-9B7F-63924D83A5D1}" destId="{E290DE9E-1E82-4731-9443-C87B4CEFE949}" srcOrd="0" destOrd="0" presId="urn:microsoft.com/office/officeart/2008/layout/VerticalCurvedList"/>
    <dgm:cxn modelId="{7B7D9490-94EE-4226-83B6-2340152A395F}" type="presParOf" srcId="{E290DE9E-1E82-4731-9443-C87B4CEFE949}" destId="{B936853D-0793-4FF1-9CCE-3FFBFDE3989C}" srcOrd="0" destOrd="0" presId="urn:microsoft.com/office/officeart/2008/layout/VerticalCurvedList"/>
    <dgm:cxn modelId="{5B7AAF0B-674F-47AE-889C-5D7C4CCA5C70}" type="presParOf" srcId="{E290DE9E-1E82-4731-9443-C87B4CEFE949}" destId="{A303E533-DB40-45EF-B054-22C5AA64A3D5}" srcOrd="1" destOrd="0" presId="urn:microsoft.com/office/officeart/2008/layout/VerticalCurvedList"/>
    <dgm:cxn modelId="{9D9ED8E0-96CB-4758-ACE1-BA2A466F9012}" type="presParOf" srcId="{E290DE9E-1E82-4731-9443-C87B4CEFE949}" destId="{6DA6D857-42EC-4D91-8D9E-67BF4E6CAFEF}" srcOrd="2" destOrd="0" presId="urn:microsoft.com/office/officeart/2008/layout/VerticalCurvedList"/>
    <dgm:cxn modelId="{9115B7CF-CC03-41D0-89B3-81BDDE860E10}" type="presParOf" srcId="{E290DE9E-1E82-4731-9443-C87B4CEFE949}" destId="{ECE77C10-296E-4C49-82BA-B64B88115C55}" srcOrd="3" destOrd="0" presId="urn:microsoft.com/office/officeart/2008/layout/VerticalCurvedList"/>
    <dgm:cxn modelId="{09F29E5D-D5BA-4772-A770-32D346732ABA}" type="presParOf" srcId="{16A4B069-03E4-45AE-9B7F-63924D83A5D1}" destId="{8E942256-3E98-45E1-A99F-FDDCDBF14C62}" srcOrd="1" destOrd="0" presId="urn:microsoft.com/office/officeart/2008/layout/VerticalCurvedList"/>
    <dgm:cxn modelId="{B9CCDEC6-BBA5-4975-BC75-7260B9FFDC76}" type="presParOf" srcId="{16A4B069-03E4-45AE-9B7F-63924D83A5D1}" destId="{9FC7B590-8421-4FD4-8B91-BECA75D20272}" srcOrd="2" destOrd="0" presId="urn:microsoft.com/office/officeart/2008/layout/VerticalCurvedList"/>
    <dgm:cxn modelId="{0ED3155E-C882-433F-B58C-42B6A77B5F2A}" type="presParOf" srcId="{9FC7B590-8421-4FD4-8B91-BECA75D20272}" destId="{2C5D9EEF-6A1F-478F-92B6-63B47736FC5F}" srcOrd="0" destOrd="0" presId="urn:microsoft.com/office/officeart/2008/layout/VerticalCurvedList"/>
    <dgm:cxn modelId="{2DD7252A-419A-481D-993A-5ABCF2509396}" type="presParOf" srcId="{16A4B069-03E4-45AE-9B7F-63924D83A5D1}" destId="{35C5A53E-49B0-431C-AD94-619A95161C63}" srcOrd="3" destOrd="0" presId="urn:microsoft.com/office/officeart/2008/layout/VerticalCurvedList"/>
    <dgm:cxn modelId="{04B29AB5-015F-4992-883E-E3BE8C4C4FFD}" type="presParOf" srcId="{16A4B069-03E4-45AE-9B7F-63924D83A5D1}" destId="{F6E41DBC-C278-4212-B18F-C4F8CB46830A}" srcOrd="4" destOrd="0" presId="urn:microsoft.com/office/officeart/2008/layout/VerticalCurvedList"/>
    <dgm:cxn modelId="{1C808DFC-3CD7-49E8-B00C-C895DF836F0E}" type="presParOf" srcId="{F6E41DBC-C278-4212-B18F-C4F8CB46830A}" destId="{6DFDF0B1-9D67-4905-9E83-EF2F5F8188F8}" srcOrd="0" destOrd="0" presId="urn:microsoft.com/office/officeart/2008/layout/VerticalCurvedList"/>
    <dgm:cxn modelId="{14F1BF17-5C8C-4820-A05C-6B6300F90FB8}" type="presParOf" srcId="{16A4B069-03E4-45AE-9B7F-63924D83A5D1}" destId="{2FB5EB78-B82C-4A00-B21C-2F02A2B7FF4F}" srcOrd="5" destOrd="0" presId="urn:microsoft.com/office/officeart/2008/layout/VerticalCurvedList"/>
    <dgm:cxn modelId="{20B19D37-6C57-47B9-AF07-3FA2A199457B}" type="presParOf" srcId="{16A4B069-03E4-45AE-9B7F-63924D83A5D1}" destId="{9A911908-2B58-4317-8181-34D657DBFF62}" srcOrd="6" destOrd="0" presId="urn:microsoft.com/office/officeart/2008/layout/VerticalCurvedList"/>
    <dgm:cxn modelId="{F24DCCD7-72FE-4511-9A0D-FAE8A62B8442}" type="presParOf" srcId="{9A911908-2B58-4317-8181-34D657DBFF62}" destId="{85D8EFFE-AA03-4FF9-A059-59D0808330D6}" srcOrd="0" destOrd="0" presId="urn:microsoft.com/office/officeart/2008/layout/VerticalCurvedList"/>
    <dgm:cxn modelId="{24FBB402-EA22-4C41-BE34-36C1B3DB6DA0}" type="presParOf" srcId="{16A4B069-03E4-45AE-9B7F-63924D83A5D1}" destId="{3B267F2B-7436-4DAF-84E1-57FBEB0F5D02}" srcOrd="7" destOrd="0" presId="urn:microsoft.com/office/officeart/2008/layout/VerticalCurvedList"/>
    <dgm:cxn modelId="{1B9BCC0B-7C2C-4F69-9F2A-B4DBEED61C0F}" type="presParOf" srcId="{16A4B069-03E4-45AE-9B7F-63924D83A5D1}" destId="{569AF585-FE69-4854-92A5-FCB18122A5ED}" srcOrd="8" destOrd="0" presId="urn:microsoft.com/office/officeart/2008/layout/VerticalCurvedList"/>
    <dgm:cxn modelId="{8089D8C0-2C49-4CAF-9DCF-DFCE17ED958E}" type="presParOf" srcId="{569AF585-FE69-4854-92A5-FCB18122A5ED}" destId="{CA8937B7-F870-4FA6-92AC-5198367376C2}" srcOrd="0" destOrd="0" presId="urn:microsoft.com/office/officeart/2008/layout/VerticalCurvedList"/>
    <dgm:cxn modelId="{A7DA128C-0761-4006-9591-3C10365A6EA3}" type="presParOf" srcId="{16A4B069-03E4-45AE-9B7F-63924D83A5D1}" destId="{0B2CEC44-2C15-41F4-B729-D20E9D1F6BA5}" srcOrd="9" destOrd="0" presId="urn:microsoft.com/office/officeart/2008/layout/VerticalCurvedList"/>
    <dgm:cxn modelId="{C40ACE25-4CA2-4B4A-8050-F23D8F614604}" type="presParOf" srcId="{16A4B069-03E4-45AE-9B7F-63924D83A5D1}" destId="{7A1567EC-CA29-4053-BA88-C50DBB5571E1}" srcOrd="10" destOrd="0" presId="urn:microsoft.com/office/officeart/2008/layout/VerticalCurvedList"/>
    <dgm:cxn modelId="{C204A352-C4F7-4A06-B4D8-F2BCA6057B50}" type="presParOf" srcId="{7A1567EC-CA29-4053-BA88-C50DBB5571E1}" destId="{C8D92DFB-6658-4603-8C8E-7334E6C73319}" srcOrd="0" destOrd="0" presId="urn:microsoft.com/office/officeart/2008/layout/VerticalCurvedList"/>
    <dgm:cxn modelId="{B4281202-75CB-4CB5-83C8-AB63C8B55F02}" type="presParOf" srcId="{16A4B069-03E4-45AE-9B7F-63924D83A5D1}" destId="{A24EC711-F538-4087-B288-0A3AD8538244}" srcOrd="11" destOrd="0" presId="urn:microsoft.com/office/officeart/2008/layout/VerticalCurvedList"/>
    <dgm:cxn modelId="{539C5690-415C-4F6E-8D95-FCA075378389}" type="presParOf" srcId="{16A4B069-03E4-45AE-9B7F-63924D83A5D1}" destId="{CFB95FD2-EC3A-45EC-8804-84B4B301BE45}" srcOrd="12" destOrd="0" presId="urn:microsoft.com/office/officeart/2008/layout/VerticalCurvedList"/>
    <dgm:cxn modelId="{4AB3B963-E380-4DD0-84D0-85E3A98F9318}" type="presParOf" srcId="{CFB95FD2-EC3A-45EC-8804-84B4B301BE45}" destId="{9390D996-2D2A-47C4-A415-D5CF8CF620E5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0D21A7E-1985-0C4D-A154-21F69DEEBBC9}" type="doc">
      <dgm:prSet loTypeId="urn:microsoft.com/office/officeart/2005/8/layout/cycle2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B360A09-A1EA-F744-BD94-7B6DE1AE6F81}">
      <dgm:prSet custT="1"/>
      <dgm:spPr>
        <a:xfrm>
          <a:off x="5236765" y="1164"/>
          <a:ext cx="1783492" cy="1783492"/>
        </a:xfrm>
        <a:prstGeom prst="ellipse">
          <a:avLst/>
        </a:prstGeom>
        <a:solidFill>
          <a:schemeClr val="accent1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 anchor="b"/>
        <a:lstStyle/>
        <a:p>
          <a:pPr>
            <a:buNone/>
          </a:pPr>
          <a:r>
            <a:rPr lang="en-US" sz="1800" b="1" dirty="0">
              <a:solidFill>
                <a:srgbClr val="FFFFFF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Sleep deprivation</a:t>
          </a:r>
        </a:p>
      </dgm:t>
    </dgm:pt>
    <dgm:pt modelId="{40C1996D-E196-C64D-B447-2E9875E127EC}" type="parTrans" cxnId="{2B8950AA-CC00-8A48-A8C4-FECDD4564FB0}">
      <dgm:prSet/>
      <dgm:spPr/>
      <dgm:t>
        <a:bodyPr/>
        <a:lstStyle/>
        <a:p>
          <a:endParaRPr lang="en-US" sz="3200"/>
        </a:p>
      </dgm:t>
    </dgm:pt>
    <dgm:pt modelId="{998D7B08-788B-0D4D-ABF2-B6CF380FA288}" type="sibTrans" cxnId="{2B8950AA-CC00-8A48-A8C4-FECDD4564FB0}">
      <dgm:prSet custT="1"/>
      <dgm:spPr>
        <a:xfrm rot="2700000">
          <a:off x="6829097" y="1530603"/>
          <a:ext cx="476141" cy="601928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/>
        </a:solidFill>
        <a:ln>
          <a:noFill/>
        </a:ln>
        <a:effectLst/>
      </dgm:spPr>
      <dgm:t>
        <a:bodyPr/>
        <a:lstStyle/>
        <a:p>
          <a:pPr>
            <a:buNone/>
          </a:pPr>
          <a:endParaRPr lang="en-US" sz="1100" dirty="0">
            <a:solidFill>
              <a:srgbClr val="FFFFFF"/>
            </a:solidFill>
            <a:latin typeface="Arial"/>
            <a:ea typeface="+mn-ea"/>
            <a:cs typeface="+mn-cs"/>
          </a:endParaRPr>
        </a:p>
      </dgm:t>
    </dgm:pt>
    <dgm:pt modelId="{DCCC7DDE-B0FA-934D-B988-2FD22A326925}">
      <dgm:prSet custT="1"/>
      <dgm:spPr>
        <a:xfrm>
          <a:off x="7133135" y="1897535"/>
          <a:ext cx="1783492" cy="1783492"/>
        </a:xfrm>
        <a:prstGeom prst="ellipse">
          <a:avLst/>
        </a:prstGeom>
        <a:solidFill>
          <a:schemeClr val="accent1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 anchor="b"/>
        <a:lstStyle/>
        <a:p>
          <a:pPr>
            <a:buNone/>
          </a:pPr>
          <a:r>
            <a:rPr lang="en-US" sz="1800" b="1" dirty="0">
              <a:solidFill>
                <a:srgbClr val="FFFFFF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Fatigue</a:t>
          </a:r>
        </a:p>
      </dgm:t>
    </dgm:pt>
    <dgm:pt modelId="{0FF950FC-0B19-FC49-94AB-BF2A3C158966}" type="parTrans" cxnId="{A85BCC64-0CAC-CB41-A5B3-10D10D9668E2}">
      <dgm:prSet/>
      <dgm:spPr/>
      <dgm:t>
        <a:bodyPr/>
        <a:lstStyle/>
        <a:p>
          <a:endParaRPr lang="en-US" sz="3200"/>
        </a:p>
      </dgm:t>
    </dgm:pt>
    <dgm:pt modelId="{76840765-5747-A544-9F94-F5AB138085ED}" type="sibTrans" cxnId="{A85BCC64-0CAC-CB41-A5B3-10D10D9668E2}">
      <dgm:prSet custT="1"/>
      <dgm:spPr>
        <a:xfrm rot="8100000">
          <a:off x="6848155" y="3426973"/>
          <a:ext cx="476141" cy="601928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/>
        </a:solidFill>
        <a:ln>
          <a:noFill/>
        </a:ln>
        <a:effectLst/>
      </dgm:spPr>
      <dgm:t>
        <a:bodyPr/>
        <a:lstStyle/>
        <a:p>
          <a:pPr>
            <a:buNone/>
          </a:pPr>
          <a:endParaRPr lang="en-US" sz="1100" dirty="0">
            <a:solidFill>
              <a:srgbClr val="FFFFFF"/>
            </a:solidFill>
            <a:latin typeface="Arial"/>
            <a:ea typeface="+mn-ea"/>
            <a:cs typeface="+mn-cs"/>
          </a:endParaRPr>
        </a:p>
      </dgm:t>
    </dgm:pt>
    <dgm:pt modelId="{23C8CE96-E356-4C4A-9B30-ABC36BD4DF30}">
      <dgm:prSet custT="1"/>
      <dgm:spPr>
        <a:xfrm>
          <a:off x="5236765" y="3793905"/>
          <a:ext cx="1783492" cy="1783492"/>
        </a:xfrm>
        <a:prstGeom prst="ellipse">
          <a:avLst/>
        </a:prstGeom>
        <a:solidFill>
          <a:schemeClr val="accent1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 lIns="0" tIns="27432" rIns="0" anchor="b"/>
        <a:lstStyle/>
        <a:p>
          <a:pPr>
            <a:buNone/>
          </a:pPr>
          <a:r>
            <a:rPr lang="en-US" sz="1800" b="1" dirty="0">
              <a:solidFill>
                <a:srgbClr val="FFFFFF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Depression/ suicidal ideation</a:t>
          </a:r>
        </a:p>
      </dgm:t>
    </dgm:pt>
    <dgm:pt modelId="{A9297D89-208C-8549-9E8F-A6166DFCF3FC}" type="parTrans" cxnId="{149B6211-ECC2-BD46-AD80-A1EEFAF4228F}">
      <dgm:prSet/>
      <dgm:spPr/>
      <dgm:t>
        <a:bodyPr/>
        <a:lstStyle/>
        <a:p>
          <a:endParaRPr lang="en-US" sz="3200"/>
        </a:p>
      </dgm:t>
    </dgm:pt>
    <dgm:pt modelId="{3A1A409E-34D3-0549-8875-581C5DEC96C2}" type="sibTrans" cxnId="{149B6211-ECC2-BD46-AD80-A1EEFAF4228F}">
      <dgm:prSet custT="1"/>
      <dgm:spPr>
        <a:xfrm rot="13500000">
          <a:off x="4951784" y="3446030"/>
          <a:ext cx="476141" cy="601928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/>
        </a:solidFill>
        <a:ln>
          <a:noFill/>
        </a:ln>
        <a:effectLst/>
      </dgm:spPr>
      <dgm:t>
        <a:bodyPr/>
        <a:lstStyle/>
        <a:p>
          <a:pPr>
            <a:buNone/>
          </a:pPr>
          <a:endParaRPr lang="en-US" sz="1100" dirty="0">
            <a:solidFill>
              <a:srgbClr val="FFFFFF"/>
            </a:solidFill>
            <a:latin typeface="Arial"/>
            <a:ea typeface="+mn-ea"/>
            <a:cs typeface="+mn-cs"/>
          </a:endParaRPr>
        </a:p>
      </dgm:t>
    </dgm:pt>
    <dgm:pt modelId="{44ECFFBF-7A76-2E4D-8B1A-E9AAC7EA4188}">
      <dgm:prSet custT="1"/>
      <dgm:spPr>
        <a:xfrm>
          <a:off x="3340395" y="1897535"/>
          <a:ext cx="1783492" cy="1783492"/>
        </a:xfrm>
        <a:prstGeom prst="ellipse">
          <a:avLst/>
        </a:prstGeom>
        <a:solidFill>
          <a:schemeClr val="accent1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 anchor="b"/>
        <a:lstStyle/>
        <a:p>
          <a:pPr>
            <a:buNone/>
          </a:pPr>
          <a:r>
            <a:rPr lang="en-US" sz="1800" b="1" dirty="0">
              <a:solidFill>
                <a:srgbClr val="FFFFFF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Inability to work</a:t>
          </a:r>
        </a:p>
      </dgm:t>
    </dgm:pt>
    <dgm:pt modelId="{C38B3ADD-BBCA-834C-8C47-34315B45620F}" type="parTrans" cxnId="{7A270863-662F-AA47-8A04-0074EF58EEDF}">
      <dgm:prSet/>
      <dgm:spPr/>
      <dgm:t>
        <a:bodyPr/>
        <a:lstStyle/>
        <a:p>
          <a:endParaRPr lang="en-US" sz="3200"/>
        </a:p>
      </dgm:t>
    </dgm:pt>
    <dgm:pt modelId="{8DF0A2B9-C325-894E-978A-7015748B0B12}" type="sibTrans" cxnId="{7A270863-662F-AA47-8A04-0074EF58EEDF}">
      <dgm:prSet custT="1"/>
      <dgm:spPr>
        <a:xfrm rot="18900000">
          <a:off x="4932727" y="1549660"/>
          <a:ext cx="476141" cy="601928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/>
        </a:solidFill>
        <a:ln>
          <a:noFill/>
        </a:ln>
        <a:effectLst/>
      </dgm:spPr>
      <dgm:t>
        <a:bodyPr/>
        <a:lstStyle/>
        <a:p>
          <a:pPr>
            <a:buNone/>
          </a:pPr>
          <a:endParaRPr lang="en-US" sz="1100" dirty="0">
            <a:solidFill>
              <a:srgbClr val="FFFFFF"/>
            </a:solidFill>
            <a:latin typeface="Arial"/>
            <a:ea typeface="+mn-ea"/>
            <a:cs typeface="+mn-cs"/>
          </a:endParaRPr>
        </a:p>
      </dgm:t>
    </dgm:pt>
    <dgm:pt modelId="{A71B2250-DA05-8149-8645-4A2944FF201B}" type="pres">
      <dgm:prSet presAssocID="{30D21A7E-1985-0C4D-A154-21F69DEEBBC9}" presName="cycle" presStyleCnt="0">
        <dgm:presLayoutVars>
          <dgm:dir/>
          <dgm:resizeHandles val="exact"/>
        </dgm:presLayoutVars>
      </dgm:prSet>
      <dgm:spPr/>
    </dgm:pt>
    <dgm:pt modelId="{50623BA5-9D01-D54E-80CF-D79CA854F511}" type="pres">
      <dgm:prSet presAssocID="{4B360A09-A1EA-F744-BD94-7B6DE1AE6F81}" presName="node" presStyleLbl="node1" presStyleIdx="0" presStyleCnt="4" custScaleX="129570" custScaleY="129570">
        <dgm:presLayoutVars>
          <dgm:bulletEnabled val="1"/>
        </dgm:presLayoutVars>
      </dgm:prSet>
      <dgm:spPr/>
    </dgm:pt>
    <dgm:pt modelId="{5565E406-02C8-A04F-9E20-D535ABA8DE5B}" type="pres">
      <dgm:prSet presAssocID="{998D7B08-788B-0D4D-ABF2-B6CF380FA288}" presName="sibTrans" presStyleLbl="sibTrans2D1" presStyleIdx="0" presStyleCnt="4" custScaleX="293790" custScaleY="82810" custLinFactX="100000" custLinFactNeighborX="161793" custLinFactNeighborY="-79190"/>
      <dgm:spPr/>
    </dgm:pt>
    <dgm:pt modelId="{74B0B29F-B48D-AA43-8361-99F59A539062}" type="pres">
      <dgm:prSet presAssocID="{998D7B08-788B-0D4D-ABF2-B6CF380FA288}" presName="connectorText" presStyleLbl="sibTrans2D1" presStyleIdx="0" presStyleCnt="4"/>
      <dgm:spPr/>
    </dgm:pt>
    <dgm:pt modelId="{0F65EF48-73DB-E944-A9EF-F16ED91AF481}" type="pres">
      <dgm:prSet presAssocID="{DCCC7DDE-B0FA-934D-B988-2FD22A326925}" presName="node" presStyleLbl="node1" presStyleIdx="1" presStyleCnt="4" custScaleX="129570" custScaleY="129570">
        <dgm:presLayoutVars>
          <dgm:bulletEnabled val="1"/>
        </dgm:presLayoutVars>
      </dgm:prSet>
      <dgm:spPr/>
    </dgm:pt>
    <dgm:pt modelId="{C2903463-CE96-9F4A-8473-B6AC73CDE06F}" type="pres">
      <dgm:prSet presAssocID="{76840765-5747-A544-9F94-F5AB138085ED}" presName="sibTrans" presStyleLbl="sibTrans2D1" presStyleIdx="1" presStyleCnt="4" custScaleX="293791" custScaleY="83181" custLinFactX="100000" custLinFactNeighborX="142401" custLinFactNeighborY="85525"/>
      <dgm:spPr/>
    </dgm:pt>
    <dgm:pt modelId="{BEDD8174-F00C-3445-9EB6-C6B4330A7D7C}" type="pres">
      <dgm:prSet presAssocID="{76840765-5747-A544-9F94-F5AB138085ED}" presName="connectorText" presStyleLbl="sibTrans2D1" presStyleIdx="1" presStyleCnt="4"/>
      <dgm:spPr/>
    </dgm:pt>
    <dgm:pt modelId="{F84FA7EB-E8CE-DA41-B792-97D8C289F7E9}" type="pres">
      <dgm:prSet presAssocID="{23C8CE96-E356-4C4A-9B30-ABC36BD4DF30}" presName="node" presStyleLbl="node1" presStyleIdx="2" presStyleCnt="4" custScaleX="129570" custScaleY="129570">
        <dgm:presLayoutVars>
          <dgm:bulletEnabled val="1"/>
        </dgm:presLayoutVars>
      </dgm:prSet>
      <dgm:spPr/>
    </dgm:pt>
    <dgm:pt modelId="{D090026F-7AB3-2F44-966A-EAFD56F7E37F}" type="pres">
      <dgm:prSet presAssocID="{3A1A409E-34D3-0549-8875-581C5DEC96C2}" presName="sibTrans" presStyleLbl="sibTrans2D1" presStyleIdx="2" presStyleCnt="4" custScaleX="293791" custScaleY="83181" custLinFactX="-100000" custLinFactNeighborX="-166642" custLinFactNeighborY="76022"/>
      <dgm:spPr/>
    </dgm:pt>
    <dgm:pt modelId="{526D87D5-386C-4D4B-BA83-CB10D5DEE79A}" type="pres">
      <dgm:prSet presAssocID="{3A1A409E-34D3-0549-8875-581C5DEC96C2}" presName="connectorText" presStyleLbl="sibTrans2D1" presStyleIdx="2" presStyleCnt="4"/>
      <dgm:spPr/>
    </dgm:pt>
    <dgm:pt modelId="{72CDCF38-4411-3249-A9FC-5C56413A676E}" type="pres">
      <dgm:prSet presAssocID="{44ECFFBF-7A76-2E4D-8B1A-E9AAC7EA4188}" presName="node" presStyleLbl="node1" presStyleIdx="3" presStyleCnt="4" custScaleX="129570" custScaleY="129570">
        <dgm:presLayoutVars>
          <dgm:bulletEnabled val="1"/>
        </dgm:presLayoutVars>
      </dgm:prSet>
      <dgm:spPr/>
    </dgm:pt>
    <dgm:pt modelId="{F02FCA77-9318-CF49-88EA-96733A82D1AD}" type="pres">
      <dgm:prSet presAssocID="{8DF0A2B9-C325-894E-978A-7015748B0B12}" presName="sibTrans" presStyleLbl="sibTrans2D1" presStyleIdx="3" presStyleCnt="4" custScaleX="293791" custScaleY="83181" custLinFactX="-100000" custLinFactNeighborX="-147249" custLinFactNeighborY="-87109"/>
      <dgm:spPr/>
    </dgm:pt>
    <dgm:pt modelId="{EC4D847B-F709-C541-86BF-1F2CB38C5BBC}" type="pres">
      <dgm:prSet presAssocID="{8DF0A2B9-C325-894E-978A-7015748B0B12}" presName="connectorText" presStyleLbl="sibTrans2D1" presStyleIdx="3" presStyleCnt="4"/>
      <dgm:spPr/>
    </dgm:pt>
  </dgm:ptLst>
  <dgm:cxnLst>
    <dgm:cxn modelId="{E95DE604-E753-594D-AEE0-610595FC79DF}" type="presOf" srcId="{23C8CE96-E356-4C4A-9B30-ABC36BD4DF30}" destId="{F84FA7EB-E8CE-DA41-B792-97D8C289F7E9}" srcOrd="0" destOrd="0" presId="urn:microsoft.com/office/officeart/2005/8/layout/cycle2"/>
    <dgm:cxn modelId="{EAEC590A-362B-0C47-85BA-CE0CE996C857}" type="presOf" srcId="{76840765-5747-A544-9F94-F5AB138085ED}" destId="{C2903463-CE96-9F4A-8473-B6AC73CDE06F}" srcOrd="0" destOrd="0" presId="urn:microsoft.com/office/officeart/2005/8/layout/cycle2"/>
    <dgm:cxn modelId="{149B6211-ECC2-BD46-AD80-A1EEFAF4228F}" srcId="{30D21A7E-1985-0C4D-A154-21F69DEEBBC9}" destId="{23C8CE96-E356-4C4A-9B30-ABC36BD4DF30}" srcOrd="2" destOrd="0" parTransId="{A9297D89-208C-8549-9E8F-A6166DFCF3FC}" sibTransId="{3A1A409E-34D3-0549-8875-581C5DEC96C2}"/>
    <dgm:cxn modelId="{3BE5F520-BEA5-1246-950F-792C12550E25}" type="presOf" srcId="{4B360A09-A1EA-F744-BD94-7B6DE1AE6F81}" destId="{50623BA5-9D01-D54E-80CF-D79CA854F511}" srcOrd="0" destOrd="0" presId="urn:microsoft.com/office/officeart/2005/8/layout/cycle2"/>
    <dgm:cxn modelId="{5E8A3130-62D2-D040-B49F-D4F2C92F54B8}" type="presOf" srcId="{76840765-5747-A544-9F94-F5AB138085ED}" destId="{BEDD8174-F00C-3445-9EB6-C6B4330A7D7C}" srcOrd="1" destOrd="0" presId="urn:microsoft.com/office/officeart/2005/8/layout/cycle2"/>
    <dgm:cxn modelId="{2517E735-04C8-1648-B155-57722BF1CE72}" type="presOf" srcId="{998D7B08-788B-0D4D-ABF2-B6CF380FA288}" destId="{5565E406-02C8-A04F-9E20-D535ABA8DE5B}" srcOrd="0" destOrd="0" presId="urn:microsoft.com/office/officeart/2005/8/layout/cycle2"/>
    <dgm:cxn modelId="{C214C05E-BF87-C349-9125-530C9611B8FE}" type="presOf" srcId="{998D7B08-788B-0D4D-ABF2-B6CF380FA288}" destId="{74B0B29F-B48D-AA43-8361-99F59A539062}" srcOrd="1" destOrd="0" presId="urn:microsoft.com/office/officeart/2005/8/layout/cycle2"/>
    <dgm:cxn modelId="{7A270863-662F-AA47-8A04-0074EF58EEDF}" srcId="{30D21A7E-1985-0C4D-A154-21F69DEEBBC9}" destId="{44ECFFBF-7A76-2E4D-8B1A-E9AAC7EA4188}" srcOrd="3" destOrd="0" parTransId="{C38B3ADD-BBCA-834C-8C47-34315B45620F}" sibTransId="{8DF0A2B9-C325-894E-978A-7015748B0B12}"/>
    <dgm:cxn modelId="{16253163-73AD-F141-BED0-86B738808B29}" type="presOf" srcId="{3A1A409E-34D3-0549-8875-581C5DEC96C2}" destId="{526D87D5-386C-4D4B-BA83-CB10D5DEE79A}" srcOrd="1" destOrd="0" presId="urn:microsoft.com/office/officeart/2005/8/layout/cycle2"/>
    <dgm:cxn modelId="{A85BCC64-0CAC-CB41-A5B3-10D10D9668E2}" srcId="{30D21A7E-1985-0C4D-A154-21F69DEEBBC9}" destId="{DCCC7DDE-B0FA-934D-B988-2FD22A326925}" srcOrd="1" destOrd="0" parTransId="{0FF950FC-0B19-FC49-94AB-BF2A3C158966}" sibTransId="{76840765-5747-A544-9F94-F5AB138085ED}"/>
    <dgm:cxn modelId="{DD5B0467-80AF-8242-B828-680F372C86E6}" type="presOf" srcId="{30D21A7E-1985-0C4D-A154-21F69DEEBBC9}" destId="{A71B2250-DA05-8149-8645-4A2944FF201B}" srcOrd="0" destOrd="0" presId="urn:microsoft.com/office/officeart/2005/8/layout/cycle2"/>
    <dgm:cxn modelId="{4123BD4B-E301-1741-9335-CDDD8308903E}" type="presOf" srcId="{DCCC7DDE-B0FA-934D-B988-2FD22A326925}" destId="{0F65EF48-73DB-E944-A9EF-F16ED91AF481}" srcOrd="0" destOrd="0" presId="urn:microsoft.com/office/officeart/2005/8/layout/cycle2"/>
    <dgm:cxn modelId="{37EF1D4F-CD21-264A-8E6D-FB2EDD25F130}" type="presOf" srcId="{8DF0A2B9-C325-894E-978A-7015748B0B12}" destId="{EC4D847B-F709-C541-86BF-1F2CB38C5BBC}" srcOrd="1" destOrd="0" presId="urn:microsoft.com/office/officeart/2005/8/layout/cycle2"/>
    <dgm:cxn modelId="{E2514252-00B5-3844-B891-77BDF5D9E6BF}" type="presOf" srcId="{8DF0A2B9-C325-894E-978A-7015748B0B12}" destId="{F02FCA77-9318-CF49-88EA-96733A82D1AD}" srcOrd="0" destOrd="0" presId="urn:microsoft.com/office/officeart/2005/8/layout/cycle2"/>
    <dgm:cxn modelId="{2B8950AA-CC00-8A48-A8C4-FECDD4564FB0}" srcId="{30D21A7E-1985-0C4D-A154-21F69DEEBBC9}" destId="{4B360A09-A1EA-F744-BD94-7B6DE1AE6F81}" srcOrd="0" destOrd="0" parTransId="{40C1996D-E196-C64D-B447-2E9875E127EC}" sibTransId="{998D7B08-788B-0D4D-ABF2-B6CF380FA288}"/>
    <dgm:cxn modelId="{22F631D2-3637-1C45-AB53-DEC841FB456D}" type="presOf" srcId="{3A1A409E-34D3-0549-8875-581C5DEC96C2}" destId="{D090026F-7AB3-2F44-966A-EAFD56F7E37F}" srcOrd="0" destOrd="0" presId="urn:microsoft.com/office/officeart/2005/8/layout/cycle2"/>
    <dgm:cxn modelId="{0E404ADD-B937-9A4B-8721-6E8569BF5CBB}" type="presOf" srcId="{44ECFFBF-7A76-2E4D-8B1A-E9AAC7EA4188}" destId="{72CDCF38-4411-3249-A9FC-5C56413A676E}" srcOrd="0" destOrd="0" presId="urn:microsoft.com/office/officeart/2005/8/layout/cycle2"/>
    <dgm:cxn modelId="{F8AF23F9-4C1F-9046-9DEF-A7E50C192E41}" type="presParOf" srcId="{A71B2250-DA05-8149-8645-4A2944FF201B}" destId="{50623BA5-9D01-D54E-80CF-D79CA854F511}" srcOrd="0" destOrd="0" presId="urn:microsoft.com/office/officeart/2005/8/layout/cycle2"/>
    <dgm:cxn modelId="{7122D2FD-9DB1-B348-B24C-69C2445E4559}" type="presParOf" srcId="{A71B2250-DA05-8149-8645-4A2944FF201B}" destId="{5565E406-02C8-A04F-9E20-D535ABA8DE5B}" srcOrd="1" destOrd="0" presId="urn:microsoft.com/office/officeart/2005/8/layout/cycle2"/>
    <dgm:cxn modelId="{83369258-B21C-AD4A-9C36-43FA0E463E19}" type="presParOf" srcId="{5565E406-02C8-A04F-9E20-D535ABA8DE5B}" destId="{74B0B29F-B48D-AA43-8361-99F59A539062}" srcOrd="0" destOrd="0" presId="urn:microsoft.com/office/officeart/2005/8/layout/cycle2"/>
    <dgm:cxn modelId="{B42AFEA0-03B3-D74A-8EDE-3B61909DF44E}" type="presParOf" srcId="{A71B2250-DA05-8149-8645-4A2944FF201B}" destId="{0F65EF48-73DB-E944-A9EF-F16ED91AF481}" srcOrd="2" destOrd="0" presId="urn:microsoft.com/office/officeart/2005/8/layout/cycle2"/>
    <dgm:cxn modelId="{3F93D8DA-80CA-1549-8228-11CE1FC39D64}" type="presParOf" srcId="{A71B2250-DA05-8149-8645-4A2944FF201B}" destId="{C2903463-CE96-9F4A-8473-B6AC73CDE06F}" srcOrd="3" destOrd="0" presId="urn:microsoft.com/office/officeart/2005/8/layout/cycle2"/>
    <dgm:cxn modelId="{F385A906-BFE6-4C4E-8DD6-F58B0023898D}" type="presParOf" srcId="{C2903463-CE96-9F4A-8473-B6AC73CDE06F}" destId="{BEDD8174-F00C-3445-9EB6-C6B4330A7D7C}" srcOrd="0" destOrd="0" presId="urn:microsoft.com/office/officeart/2005/8/layout/cycle2"/>
    <dgm:cxn modelId="{84078003-C067-FC4C-BCF9-B590C9EAD835}" type="presParOf" srcId="{A71B2250-DA05-8149-8645-4A2944FF201B}" destId="{F84FA7EB-E8CE-DA41-B792-97D8C289F7E9}" srcOrd="4" destOrd="0" presId="urn:microsoft.com/office/officeart/2005/8/layout/cycle2"/>
    <dgm:cxn modelId="{1300404C-C557-724E-BC08-4BCE8FB33738}" type="presParOf" srcId="{A71B2250-DA05-8149-8645-4A2944FF201B}" destId="{D090026F-7AB3-2F44-966A-EAFD56F7E37F}" srcOrd="5" destOrd="0" presId="urn:microsoft.com/office/officeart/2005/8/layout/cycle2"/>
    <dgm:cxn modelId="{92B23153-F4D4-1544-87D8-11EF509AA0A5}" type="presParOf" srcId="{D090026F-7AB3-2F44-966A-EAFD56F7E37F}" destId="{526D87D5-386C-4D4B-BA83-CB10D5DEE79A}" srcOrd="0" destOrd="0" presId="urn:microsoft.com/office/officeart/2005/8/layout/cycle2"/>
    <dgm:cxn modelId="{36DF6E47-D294-B54C-8CE0-9EE10B941CC1}" type="presParOf" srcId="{A71B2250-DA05-8149-8645-4A2944FF201B}" destId="{72CDCF38-4411-3249-A9FC-5C56413A676E}" srcOrd="6" destOrd="0" presId="urn:microsoft.com/office/officeart/2005/8/layout/cycle2"/>
    <dgm:cxn modelId="{1E31F823-93FD-FB46-94F0-C454DB93A271}" type="presParOf" srcId="{A71B2250-DA05-8149-8645-4A2944FF201B}" destId="{F02FCA77-9318-CF49-88EA-96733A82D1AD}" srcOrd="7" destOrd="0" presId="urn:microsoft.com/office/officeart/2005/8/layout/cycle2"/>
    <dgm:cxn modelId="{40B0F576-2126-CF43-86B4-7F921ABDEDF0}" type="presParOf" srcId="{F02FCA77-9318-CF49-88EA-96733A82D1AD}" destId="{EC4D847B-F709-C541-86BF-1F2CB38C5BBC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AA3448B-AF4F-4094-8855-9B556AFDE8FF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8409E4B-C7B4-4482-A30A-E570D5B80CAE}">
      <dgm:prSet/>
      <dgm:spPr>
        <a:solidFill>
          <a:schemeClr val="accent3"/>
        </a:solidFill>
      </dgm:spPr>
      <dgm:t>
        <a:bodyPr/>
        <a:lstStyle/>
        <a:p>
          <a:r>
            <a:rPr lang="en-US" dirty="0"/>
            <a:t>Topical moisturizers</a:t>
          </a:r>
        </a:p>
      </dgm:t>
    </dgm:pt>
    <dgm:pt modelId="{B61950F9-2342-4997-B3A1-E811C81B83EC}" type="parTrans" cxnId="{EB6DE9EA-6728-45A3-B2D5-30E4F2E70C6C}">
      <dgm:prSet/>
      <dgm:spPr/>
      <dgm:t>
        <a:bodyPr/>
        <a:lstStyle/>
        <a:p>
          <a:endParaRPr lang="en-US"/>
        </a:p>
      </dgm:t>
    </dgm:pt>
    <dgm:pt modelId="{E0D046E9-029A-40D1-8A8A-A9D2ACA66852}" type="sibTrans" cxnId="{EB6DE9EA-6728-45A3-B2D5-30E4F2E70C6C}">
      <dgm:prSet/>
      <dgm:spPr/>
      <dgm:t>
        <a:bodyPr/>
        <a:lstStyle/>
        <a:p>
          <a:endParaRPr lang="en-US"/>
        </a:p>
      </dgm:t>
    </dgm:pt>
    <dgm:pt modelId="{FF9624DD-7D96-4BF1-A7B4-A87BB3307235}">
      <dgm:prSet phldrT="[Text]"/>
      <dgm:spPr>
        <a:solidFill>
          <a:schemeClr val="accent6"/>
        </a:solidFill>
      </dgm:spPr>
      <dgm:t>
        <a:bodyPr/>
        <a:lstStyle/>
        <a:p>
          <a:r>
            <a:rPr lang="en-US" dirty="0"/>
            <a:t>Avoidance of irritating fabrics</a:t>
          </a:r>
        </a:p>
      </dgm:t>
    </dgm:pt>
    <dgm:pt modelId="{49A94ACB-12C7-4964-91EA-E8667FB2BFDA}" type="parTrans" cxnId="{82AD1061-2528-402F-B5F0-F30BD70F791C}">
      <dgm:prSet/>
      <dgm:spPr/>
      <dgm:t>
        <a:bodyPr/>
        <a:lstStyle/>
        <a:p>
          <a:endParaRPr lang="en-US"/>
        </a:p>
      </dgm:t>
    </dgm:pt>
    <dgm:pt modelId="{9BAED087-7A24-4C24-93C3-7CE95DF794DE}" type="sibTrans" cxnId="{82AD1061-2528-402F-B5F0-F30BD70F791C}">
      <dgm:prSet/>
      <dgm:spPr/>
      <dgm:t>
        <a:bodyPr/>
        <a:lstStyle/>
        <a:p>
          <a:endParaRPr lang="en-US"/>
        </a:p>
      </dgm:t>
    </dgm:pt>
    <dgm:pt modelId="{3B730518-D12E-43B2-91C7-1AB8A77D60F0}">
      <dgm:prSet/>
      <dgm:spPr>
        <a:solidFill>
          <a:schemeClr val="accent4"/>
        </a:solidFill>
      </dgm:spPr>
      <dgm:t>
        <a:bodyPr/>
        <a:lstStyle/>
        <a:p>
          <a:r>
            <a:rPr lang="en-US" dirty="0"/>
            <a:t>Cool showers</a:t>
          </a:r>
        </a:p>
      </dgm:t>
    </dgm:pt>
    <dgm:pt modelId="{CCD52BBA-29AA-4B55-AF48-09CDCBF631FE}" type="parTrans" cxnId="{A599A8A9-C18C-46CF-883E-D8BCFFFEE92A}">
      <dgm:prSet/>
      <dgm:spPr/>
      <dgm:t>
        <a:bodyPr/>
        <a:lstStyle/>
        <a:p>
          <a:endParaRPr lang="en-US"/>
        </a:p>
      </dgm:t>
    </dgm:pt>
    <dgm:pt modelId="{007C6D4E-D7FF-448B-92BC-61F711EACB7A}" type="sibTrans" cxnId="{A599A8A9-C18C-46CF-883E-D8BCFFFEE92A}">
      <dgm:prSet/>
      <dgm:spPr/>
      <dgm:t>
        <a:bodyPr/>
        <a:lstStyle/>
        <a:p>
          <a:endParaRPr lang="en-US"/>
        </a:p>
      </dgm:t>
    </dgm:pt>
    <dgm:pt modelId="{201E1875-150C-4CF0-BC01-ACF74625213B}">
      <dgm:prSet/>
      <dgm:spPr>
        <a:solidFill>
          <a:schemeClr val="accent5"/>
        </a:solidFill>
      </dgm:spPr>
      <dgm:t>
        <a:bodyPr/>
        <a:lstStyle/>
        <a:p>
          <a:r>
            <a:rPr lang="en-US" dirty="0"/>
            <a:t>Fragrance-free soaps and laundry detergents</a:t>
          </a:r>
        </a:p>
      </dgm:t>
    </dgm:pt>
    <dgm:pt modelId="{B8332D3D-DD1D-45D6-AAD7-9170F76905D6}" type="parTrans" cxnId="{982EF419-877E-411B-AADF-1F4C223BA85E}">
      <dgm:prSet/>
      <dgm:spPr/>
      <dgm:t>
        <a:bodyPr/>
        <a:lstStyle/>
        <a:p>
          <a:endParaRPr lang="en-US"/>
        </a:p>
      </dgm:t>
    </dgm:pt>
    <dgm:pt modelId="{CD8E68CC-D2FF-4416-A2B9-78A015E4C729}" type="sibTrans" cxnId="{982EF419-877E-411B-AADF-1F4C223BA85E}">
      <dgm:prSet/>
      <dgm:spPr/>
      <dgm:t>
        <a:bodyPr/>
        <a:lstStyle/>
        <a:p>
          <a:endParaRPr lang="en-US"/>
        </a:p>
      </dgm:t>
    </dgm:pt>
    <dgm:pt modelId="{BA279418-F248-3343-A253-68A342077638}">
      <dgm:prSet/>
      <dgm:spPr/>
      <dgm:t>
        <a:bodyPr/>
        <a:lstStyle/>
        <a:p>
          <a:r>
            <a:rPr lang="en-US" dirty="0"/>
            <a:t>Light bedding</a:t>
          </a:r>
        </a:p>
      </dgm:t>
    </dgm:pt>
    <dgm:pt modelId="{379EAF5C-D9B0-9749-9AC1-1FDA60DB8417}" type="parTrans" cxnId="{0E74B4AA-9006-2741-BC44-A4EF87B22340}">
      <dgm:prSet/>
      <dgm:spPr/>
      <dgm:t>
        <a:bodyPr/>
        <a:lstStyle/>
        <a:p>
          <a:endParaRPr lang="en-US"/>
        </a:p>
      </dgm:t>
    </dgm:pt>
    <dgm:pt modelId="{76929D2C-E12F-0A4C-B8D3-B1EAD2E8E793}" type="sibTrans" cxnId="{0E74B4AA-9006-2741-BC44-A4EF87B22340}">
      <dgm:prSet/>
      <dgm:spPr>
        <a:ln>
          <a:solidFill>
            <a:schemeClr val="bg1"/>
          </a:solidFill>
        </a:ln>
      </dgm:spPr>
      <dgm:t>
        <a:bodyPr/>
        <a:lstStyle/>
        <a:p>
          <a:endParaRPr lang="en-US"/>
        </a:p>
      </dgm:t>
    </dgm:pt>
    <dgm:pt modelId="{9B0F09E3-3A59-4889-98C7-684652A23021}" type="pres">
      <dgm:prSet presAssocID="{0AA3448B-AF4F-4094-8855-9B556AFDE8FF}" presName="Name0" presStyleCnt="0">
        <dgm:presLayoutVars>
          <dgm:chMax val="7"/>
          <dgm:chPref val="7"/>
          <dgm:dir/>
        </dgm:presLayoutVars>
      </dgm:prSet>
      <dgm:spPr/>
    </dgm:pt>
    <dgm:pt modelId="{C1E84F47-7A7A-4E5A-8CC1-DF019B27D4F2}" type="pres">
      <dgm:prSet presAssocID="{0AA3448B-AF4F-4094-8855-9B556AFDE8FF}" presName="Name1" presStyleCnt="0"/>
      <dgm:spPr/>
    </dgm:pt>
    <dgm:pt modelId="{3EE8BAEC-5010-42A7-847D-32B0EF7575F0}" type="pres">
      <dgm:prSet presAssocID="{0AA3448B-AF4F-4094-8855-9B556AFDE8FF}" presName="cycle" presStyleCnt="0"/>
      <dgm:spPr/>
    </dgm:pt>
    <dgm:pt modelId="{D7D31F8F-78F8-4067-8120-D54DEF7A6438}" type="pres">
      <dgm:prSet presAssocID="{0AA3448B-AF4F-4094-8855-9B556AFDE8FF}" presName="srcNode" presStyleLbl="node1" presStyleIdx="0" presStyleCnt="5"/>
      <dgm:spPr/>
    </dgm:pt>
    <dgm:pt modelId="{CB9AB9F3-1627-406F-B896-393B46FCD000}" type="pres">
      <dgm:prSet presAssocID="{0AA3448B-AF4F-4094-8855-9B556AFDE8FF}" presName="conn" presStyleLbl="parChTrans1D2" presStyleIdx="0" presStyleCnt="1"/>
      <dgm:spPr/>
    </dgm:pt>
    <dgm:pt modelId="{4FF9F6FB-5143-4117-88EC-6E7DDA5F7A0C}" type="pres">
      <dgm:prSet presAssocID="{0AA3448B-AF4F-4094-8855-9B556AFDE8FF}" presName="extraNode" presStyleLbl="node1" presStyleIdx="0" presStyleCnt="5"/>
      <dgm:spPr/>
    </dgm:pt>
    <dgm:pt modelId="{D0ED7D6C-B5A5-40AA-A0D9-B427D856093C}" type="pres">
      <dgm:prSet presAssocID="{0AA3448B-AF4F-4094-8855-9B556AFDE8FF}" presName="dstNode" presStyleLbl="node1" presStyleIdx="0" presStyleCnt="5"/>
      <dgm:spPr/>
    </dgm:pt>
    <dgm:pt modelId="{E559F965-2C89-B042-9620-29BE64B1268E}" type="pres">
      <dgm:prSet presAssocID="{BA279418-F248-3343-A253-68A342077638}" presName="text_1" presStyleLbl="node1" presStyleIdx="0" presStyleCnt="5">
        <dgm:presLayoutVars>
          <dgm:bulletEnabled val="1"/>
        </dgm:presLayoutVars>
      </dgm:prSet>
      <dgm:spPr/>
    </dgm:pt>
    <dgm:pt modelId="{660FD724-EF4D-AA43-ADEE-AFB5766BE7B2}" type="pres">
      <dgm:prSet presAssocID="{BA279418-F248-3343-A253-68A342077638}" presName="accent_1" presStyleCnt="0"/>
      <dgm:spPr/>
    </dgm:pt>
    <dgm:pt modelId="{F38C047A-7923-A947-B992-1EA8B4DDBE17}" type="pres">
      <dgm:prSet presAssocID="{BA279418-F248-3343-A253-68A342077638}" presName="accentRepeatNode" presStyleLbl="solidFgAcc1" presStyleIdx="0" presStyleCnt="5" custScaleX="113192" custScaleY="113192"/>
      <dgm:spPr/>
    </dgm:pt>
    <dgm:pt modelId="{17D6C4CA-6B42-AF42-89DD-BFE0750C2B37}" type="pres">
      <dgm:prSet presAssocID="{18409E4B-C7B4-4482-A30A-E570D5B80CAE}" presName="text_2" presStyleLbl="node1" presStyleIdx="1" presStyleCnt="5">
        <dgm:presLayoutVars>
          <dgm:bulletEnabled val="1"/>
        </dgm:presLayoutVars>
      </dgm:prSet>
      <dgm:spPr/>
    </dgm:pt>
    <dgm:pt modelId="{16FC02E5-0875-5A41-ADEB-28477A40C1A0}" type="pres">
      <dgm:prSet presAssocID="{18409E4B-C7B4-4482-A30A-E570D5B80CAE}" presName="accent_2" presStyleCnt="0"/>
      <dgm:spPr/>
    </dgm:pt>
    <dgm:pt modelId="{ACBB69D5-88F3-4211-B8E0-7B60C61103B4}" type="pres">
      <dgm:prSet presAssocID="{18409E4B-C7B4-4482-A30A-E570D5B80CAE}" presName="accentRepeatNode" presStyleLbl="solidFgAcc1" presStyleIdx="1" presStyleCnt="5" custScaleX="113192" custScaleY="113192"/>
      <dgm:spPr>
        <a:ln>
          <a:solidFill>
            <a:schemeClr val="accent3"/>
          </a:solidFill>
        </a:ln>
      </dgm:spPr>
    </dgm:pt>
    <dgm:pt modelId="{F1172C22-2954-B441-A6A3-D492B612C0D4}" type="pres">
      <dgm:prSet presAssocID="{3B730518-D12E-43B2-91C7-1AB8A77D60F0}" presName="text_3" presStyleLbl="node1" presStyleIdx="2" presStyleCnt="5">
        <dgm:presLayoutVars>
          <dgm:bulletEnabled val="1"/>
        </dgm:presLayoutVars>
      </dgm:prSet>
      <dgm:spPr/>
    </dgm:pt>
    <dgm:pt modelId="{52FBE6DB-E44E-6A4F-8A28-8A11178A28A2}" type="pres">
      <dgm:prSet presAssocID="{3B730518-D12E-43B2-91C7-1AB8A77D60F0}" presName="accent_3" presStyleCnt="0"/>
      <dgm:spPr/>
    </dgm:pt>
    <dgm:pt modelId="{97703644-80CF-4CB2-8628-41DF1C1A2616}" type="pres">
      <dgm:prSet presAssocID="{3B730518-D12E-43B2-91C7-1AB8A77D60F0}" presName="accentRepeatNode" presStyleLbl="solidFgAcc1" presStyleIdx="2" presStyleCnt="5" custScaleX="113192" custScaleY="113192"/>
      <dgm:spPr>
        <a:ln>
          <a:solidFill>
            <a:schemeClr val="accent4"/>
          </a:solidFill>
        </a:ln>
      </dgm:spPr>
    </dgm:pt>
    <dgm:pt modelId="{7B307624-9E4E-C647-9741-859ED24841A3}" type="pres">
      <dgm:prSet presAssocID="{201E1875-150C-4CF0-BC01-ACF74625213B}" presName="text_4" presStyleLbl="node1" presStyleIdx="3" presStyleCnt="5">
        <dgm:presLayoutVars>
          <dgm:bulletEnabled val="1"/>
        </dgm:presLayoutVars>
      </dgm:prSet>
      <dgm:spPr/>
    </dgm:pt>
    <dgm:pt modelId="{1E9E202E-12D5-A64C-96B1-BC6135DF8EC4}" type="pres">
      <dgm:prSet presAssocID="{201E1875-150C-4CF0-BC01-ACF74625213B}" presName="accent_4" presStyleCnt="0"/>
      <dgm:spPr/>
    </dgm:pt>
    <dgm:pt modelId="{21D601D9-4D16-42E3-B0FE-6CAF6D0EE5BA}" type="pres">
      <dgm:prSet presAssocID="{201E1875-150C-4CF0-BC01-ACF74625213B}" presName="accentRepeatNode" presStyleLbl="solidFgAcc1" presStyleIdx="3" presStyleCnt="5" custScaleX="113192" custScaleY="113192"/>
      <dgm:spPr>
        <a:ln>
          <a:solidFill>
            <a:schemeClr val="accent5"/>
          </a:solidFill>
        </a:ln>
      </dgm:spPr>
    </dgm:pt>
    <dgm:pt modelId="{A08ED086-0422-9B4F-A0F4-4647029BD936}" type="pres">
      <dgm:prSet presAssocID="{FF9624DD-7D96-4BF1-A7B4-A87BB3307235}" presName="text_5" presStyleLbl="node1" presStyleIdx="4" presStyleCnt="5">
        <dgm:presLayoutVars>
          <dgm:bulletEnabled val="1"/>
        </dgm:presLayoutVars>
      </dgm:prSet>
      <dgm:spPr/>
    </dgm:pt>
    <dgm:pt modelId="{17063C8E-3547-F949-A175-18A3ED8E24F6}" type="pres">
      <dgm:prSet presAssocID="{FF9624DD-7D96-4BF1-A7B4-A87BB3307235}" presName="accent_5" presStyleCnt="0"/>
      <dgm:spPr/>
    </dgm:pt>
    <dgm:pt modelId="{A7610950-3303-433C-BC34-A0834A304458}" type="pres">
      <dgm:prSet presAssocID="{FF9624DD-7D96-4BF1-A7B4-A87BB3307235}" presName="accentRepeatNode" presStyleLbl="solidFgAcc1" presStyleIdx="4" presStyleCnt="5" custScaleX="113192" custScaleY="113192"/>
      <dgm:spPr>
        <a:ln>
          <a:solidFill>
            <a:schemeClr val="accent6"/>
          </a:solidFill>
        </a:ln>
      </dgm:spPr>
    </dgm:pt>
  </dgm:ptLst>
  <dgm:cxnLst>
    <dgm:cxn modelId="{C90C7803-E34B-7946-9172-2EFC9AFF8381}" type="presOf" srcId="{BA279418-F248-3343-A253-68A342077638}" destId="{E559F965-2C89-B042-9620-29BE64B1268E}" srcOrd="0" destOrd="0" presId="urn:microsoft.com/office/officeart/2008/layout/VerticalCurvedList"/>
    <dgm:cxn modelId="{6279E003-56BB-F941-A75C-2ACFD34DDB05}" type="presOf" srcId="{76929D2C-E12F-0A4C-B8D3-B1EAD2E8E793}" destId="{CB9AB9F3-1627-406F-B896-393B46FCD000}" srcOrd="0" destOrd="0" presId="urn:microsoft.com/office/officeart/2008/layout/VerticalCurvedList"/>
    <dgm:cxn modelId="{982EF419-877E-411B-AADF-1F4C223BA85E}" srcId="{0AA3448B-AF4F-4094-8855-9B556AFDE8FF}" destId="{201E1875-150C-4CF0-BC01-ACF74625213B}" srcOrd="3" destOrd="0" parTransId="{B8332D3D-DD1D-45D6-AAD7-9170F76905D6}" sibTransId="{CD8E68CC-D2FF-4416-A2B9-78A015E4C729}"/>
    <dgm:cxn modelId="{82AD1061-2528-402F-B5F0-F30BD70F791C}" srcId="{0AA3448B-AF4F-4094-8855-9B556AFDE8FF}" destId="{FF9624DD-7D96-4BF1-A7B4-A87BB3307235}" srcOrd="4" destOrd="0" parTransId="{49A94ACB-12C7-4964-91EA-E8667FB2BFDA}" sibTransId="{9BAED087-7A24-4C24-93C3-7CE95DF794DE}"/>
    <dgm:cxn modelId="{295E6850-2273-124E-868A-7375E6F315C5}" type="presOf" srcId="{201E1875-150C-4CF0-BC01-ACF74625213B}" destId="{7B307624-9E4E-C647-9741-859ED24841A3}" srcOrd="0" destOrd="0" presId="urn:microsoft.com/office/officeart/2008/layout/VerticalCurvedList"/>
    <dgm:cxn modelId="{431A997F-0BA8-8142-A8F4-6F5EAC156600}" type="presOf" srcId="{18409E4B-C7B4-4482-A30A-E570D5B80CAE}" destId="{17D6C4CA-6B42-AF42-89DD-BFE0750C2B37}" srcOrd="0" destOrd="0" presId="urn:microsoft.com/office/officeart/2008/layout/VerticalCurvedList"/>
    <dgm:cxn modelId="{0720B481-6659-8449-B95A-32BBFD9B6DA7}" type="presOf" srcId="{3B730518-D12E-43B2-91C7-1AB8A77D60F0}" destId="{F1172C22-2954-B441-A6A3-D492B612C0D4}" srcOrd="0" destOrd="0" presId="urn:microsoft.com/office/officeart/2008/layout/VerticalCurvedList"/>
    <dgm:cxn modelId="{A599A8A9-C18C-46CF-883E-D8BCFFFEE92A}" srcId="{0AA3448B-AF4F-4094-8855-9B556AFDE8FF}" destId="{3B730518-D12E-43B2-91C7-1AB8A77D60F0}" srcOrd="2" destOrd="0" parTransId="{CCD52BBA-29AA-4B55-AF48-09CDCBF631FE}" sibTransId="{007C6D4E-D7FF-448B-92BC-61F711EACB7A}"/>
    <dgm:cxn modelId="{0E74B4AA-9006-2741-BC44-A4EF87B22340}" srcId="{0AA3448B-AF4F-4094-8855-9B556AFDE8FF}" destId="{BA279418-F248-3343-A253-68A342077638}" srcOrd="0" destOrd="0" parTransId="{379EAF5C-D9B0-9749-9AC1-1FDA60DB8417}" sibTransId="{76929D2C-E12F-0A4C-B8D3-B1EAD2E8E793}"/>
    <dgm:cxn modelId="{9E53C1D0-6EA6-448B-A3C2-E50599EFB771}" type="presOf" srcId="{0AA3448B-AF4F-4094-8855-9B556AFDE8FF}" destId="{9B0F09E3-3A59-4889-98C7-684652A23021}" srcOrd="0" destOrd="0" presId="urn:microsoft.com/office/officeart/2008/layout/VerticalCurvedList"/>
    <dgm:cxn modelId="{EB6DE9EA-6728-45A3-B2D5-30E4F2E70C6C}" srcId="{0AA3448B-AF4F-4094-8855-9B556AFDE8FF}" destId="{18409E4B-C7B4-4482-A30A-E570D5B80CAE}" srcOrd="1" destOrd="0" parTransId="{B61950F9-2342-4997-B3A1-E811C81B83EC}" sibTransId="{E0D046E9-029A-40D1-8A8A-A9D2ACA66852}"/>
    <dgm:cxn modelId="{05286BEC-6515-B446-B60E-75EDCB82048F}" type="presOf" srcId="{FF9624DD-7D96-4BF1-A7B4-A87BB3307235}" destId="{A08ED086-0422-9B4F-A0F4-4647029BD936}" srcOrd="0" destOrd="0" presId="urn:microsoft.com/office/officeart/2008/layout/VerticalCurvedList"/>
    <dgm:cxn modelId="{8BD97EE9-E772-4CE0-9DF8-2237DA851E7C}" type="presParOf" srcId="{9B0F09E3-3A59-4889-98C7-684652A23021}" destId="{C1E84F47-7A7A-4E5A-8CC1-DF019B27D4F2}" srcOrd="0" destOrd="0" presId="urn:microsoft.com/office/officeart/2008/layout/VerticalCurvedList"/>
    <dgm:cxn modelId="{4D8A543F-AE69-4006-BC11-5730D500C14D}" type="presParOf" srcId="{C1E84F47-7A7A-4E5A-8CC1-DF019B27D4F2}" destId="{3EE8BAEC-5010-42A7-847D-32B0EF7575F0}" srcOrd="0" destOrd="0" presId="urn:microsoft.com/office/officeart/2008/layout/VerticalCurvedList"/>
    <dgm:cxn modelId="{AB6C0831-D982-4653-8059-0B5FDDA211C2}" type="presParOf" srcId="{3EE8BAEC-5010-42A7-847D-32B0EF7575F0}" destId="{D7D31F8F-78F8-4067-8120-D54DEF7A6438}" srcOrd="0" destOrd="0" presId="urn:microsoft.com/office/officeart/2008/layout/VerticalCurvedList"/>
    <dgm:cxn modelId="{AE75BEC6-F8FA-4E61-BD7F-2BCF0740C4AA}" type="presParOf" srcId="{3EE8BAEC-5010-42A7-847D-32B0EF7575F0}" destId="{CB9AB9F3-1627-406F-B896-393B46FCD000}" srcOrd="1" destOrd="0" presId="urn:microsoft.com/office/officeart/2008/layout/VerticalCurvedList"/>
    <dgm:cxn modelId="{2114AD83-3B78-4762-A5E6-88532B4B94CB}" type="presParOf" srcId="{3EE8BAEC-5010-42A7-847D-32B0EF7575F0}" destId="{4FF9F6FB-5143-4117-88EC-6E7DDA5F7A0C}" srcOrd="2" destOrd="0" presId="urn:microsoft.com/office/officeart/2008/layout/VerticalCurvedList"/>
    <dgm:cxn modelId="{56D9E24B-BF29-4A77-8D7E-8E8A90CDE860}" type="presParOf" srcId="{3EE8BAEC-5010-42A7-847D-32B0EF7575F0}" destId="{D0ED7D6C-B5A5-40AA-A0D9-B427D856093C}" srcOrd="3" destOrd="0" presId="urn:microsoft.com/office/officeart/2008/layout/VerticalCurvedList"/>
    <dgm:cxn modelId="{2E820402-855C-A447-BB44-34625C081079}" type="presParOf" srcId="{C1E84F47-7A7A-4E5A-8CC1-DF019B27D4F2}" destId="{E559F965-2C89-B042-9620-29BE64B1268E}" srcOrd="1" destOrd="0" presId="urn:microsoft.com/office/officeart/2008/layout/VerticalCurvedList"/>
    <dgm:cxn modelId="{4CF7D323-D9F0-0446-A94C-455EBD5D42E6}" type="presParOf" srcId="{C1E84F47-7A7A-4E5A-8CC1-DF019B27D4F2}" destId="{660FD724-EF4D-AA43-ADEE-AFB5766BE7B2}" srcOrd="2" destOrd="0" presId="urn:microsoft.com/office/officeart/2008/layout/VerticalCurvedList"/>
    <dgm:cxn modelId="{264E9124-BC5A-BA46-A6BA-12A7E68F91C2}" type="presParOf" srcId="{660FD724-EF4D-AA43-ADEE-AFB5766BE7B2}" destId="{F38C047A-7923-A947-B992-1EA8B4DDBE17}" srcOrd="0" destOrd="0" presId="urn:microsoft.com/office/officeart/2008/layout/VerticalCurvedList"/>
    <dgm:cxn modelId="{100C4273-22E1-6640-BF41-025254F8CC51}" type="presParOf" srcId="{C1E84F47-7A7A-4E5A-8CC1-DF019B27D4F2}" destId="{17D6C4CA-6B42-AF42-89DD-BFE0750C2B37}" srcOrd="3" destOrd="0" presId="urn:microsoft.com/office/officeart/2008/layout/VerticalCurvedList"/>
    <dgm:cxn modelId="{9BCD3565-4815-A846-AD1A-AB870963585E}" type="presParOf" srcId="{C1E84F47-7A7A-4E5A-8CC1-DF019B27D4F2}" destId="{16FC02E5-0875-5A41-ADEB-28477A40C1A0}" srcOrd="4" destOrd="0" presId="urn:microsoft.com/office/officeart/2008/layout/VerticalCurvedList"/>
    <dgm:cxn modelId="{EDCC4241-FC0D-0541-87F2-1A2E5FC63FBB}" type="presParOf" srcId="{16FC02E5-0875-5A41-ADEB-28477A40C1A0}" destId="{ACBB69D5-88F3-4211-B8E0-7B60C61103B4}" srcOrd="0" destOrd="0" presId="urn:microsoft.com/office/officeart/2008/layout/VerticalCurvedList"/>
    <dgm:cxn modelId="{499897A5-6434-EB41-BEEA-DD2005D65863}" type="presParOf" srcId="{C1E84F47-7A7A-4E5A-8CC1-DF019B27D4F2}" destId="{F1172C22-2954-B441-A6A3-D492B612C0D4}" srcOrd="5" destOrd="0" presId="urn:microsoft.com/office/officeart/2008/layout/VerticalCurvedList"/>
    <dgm:cxn modelId="{14C66451-359A-DB4E-8DC2-B03C42174CAD}" type="presParOf" srcId="{C1E84F47-7A7A-4E5A-8CC1-DF019B27D4F2}" destId="{52FBE6DB-E44E-6A4F-8A28-8A11178A28A2}" srcOrd="6" destOrd="0" presId="urn:microsoft.com/office/officeart/2008/layout/VerticalCurvedList"/>
    <dgm:cxn modelId="{879AAF1D-8AF4-4B40-B7A7-E06E0344B58B}" type="presParOf" srcId="{52FBE6DB-E44E-6A4F-8A28-8A11178A28A2}" destId="{97703644-80CF-4CB2-8628-41DF1C1A2616}" srcOrd="0" destOrd="0" presId="urn:microsoft.com/office/officeart/2008/layout/VerticalCurvedList"/>
    <dgm:cxn modelId="{BE5564E9-8515-7140-A2EF-025B0C1CD50C}" type="presParOf" srcId="{C1E84F47-7A7A-4E5A-8CC1-DF019B27D4F2}" destId="{7B307624-9E4E-C647-9741-859ED24841A3}" srcOrd="7" destOrd="0" presId="urn:microsoft.com/office/officeart/2008/layout/VerticalCurvedList"/>
    <dgm:cxn modelId="{63785DB7-BCEC-934E-968B-63EAA356028E}" type="presParOf" srcId="{C1E84F47-7A7A-4E5A-8CC1-DF019B27D4F2}" destId="{1E9E202E-12D5-A64C-96B1-BC6135DF8EC4}" srcOrd="8" destOrd="0" presId="urn:microsoft.com/office/officeart/2008/layout/VerticalCurvedList"/>
    <dgm:cxn modelId="{E59B2019-05E8-8043-841F-14383AEF6CCF}" type="presParOf" srcId="{1E9E202E-12D5-A64C-96B1-BC6135DF8EC4}" destId="{21D601D9-4D16-42E3-B0FE-6CAF6D0EE5BA}" srcOrd="0" destOrd="0" presId="urn:microsoft.com/office/officeart/2008/layout/VerticalCurvedList"/>
    <dgm:cxn modelId="{24F4860B-8D7D-5042-B526-9A15F0A42A3A}" type="presParOf" srcId="{C1E84F47-7A7A-4E5A-8CC1-DF019B27D4F2}" destId="{A08ED086-0422-9B4F-A0F4-4647029BD936}" srcOrd="9" destOrd="0" presId="urn:microsoft.com/office/officeart/2008/layout/VerticalCurvedList"/>
    <dgm:cxn modelId="{CCA0AB17-A694-B745-9E0C-B39B357CA83E}" type="presParOf" srcId="{C1E84F47-7A7A-4E5A-8CC1-DF019B27D4F2}" destId="{17063C8E-3547-F949-A175-18A3ED8E24F6}" srcOrd="10" destOrd="0" presId="urn:microsoft.com/office/officeart/2008/layout/VerticalCurvedList"/>
    <dgm:cxn modelId="{2E707574-3260-9C41-A1C4-37586DEBA11C}" type="presParOf" srcId="{17063C8E-3547-F949-A175-18A3ED8E24F6}" destId="{A7610950-3303-433C-BC34-A0834A304458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303E533-DB40-45EF-B054-22C5AA64A3D5}">
      <dsp:nvSpPr>
        <dsp:cNvPr id="0" name=""/>
        <dsp:cNvSpPr/>
      </dsp:nvSpPr>
      <dsp:spPr>
        <a:xfrm>
          <a:off x="-5578195" y="-853980"/>
          <a:ext cx="6641570" cy="6641570"/>
        </a:xfrm>
        <a:prstGeom prst="blockArc">
          <a:avLst>
            <a:gd name="adj1" fmla="val 18900000"/>
            <a:gd name="adj2" fmla="val 2700000"/>
            <a:gd name="adj3" fmla="val 325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E942256-3E98-45E1-A99F-FDDCDBF14C62}">
      <dsp:nvSpPr>
        <dsp:cNvPr id="0" name=""/>
        <dsp:cNvSpPr/>
      </dsp:nvSpPr>
      <dsp:spPr>
        <a:xfrm>
          <a:off x="396318" y="259803"/>
          <a:ext cx="8718706" cy="51941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2282" tIns="58420" rIns="58420" bIns="5842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Fatigue or brain fog: up to 80%</a:t>
          </a:r>
        </a:p>
      </dsp:txBody>
      <dsp:txXfrm>
        <a:off x="396318" y="259803"/>
        <a:ext cx="8718706" cy="519410"/>
      </dsp:txXfrm>
    </dsp:sp>
    <dsp:sp modelId="{2C5D9EEF-6A1F-478F-92B6-63B47736FC5F}">
      <dsp:nvSpPr>
        <dsp:cNvPr id="0" name=""/>
        <dsp:cNvSpPr/>
      </dsp:nvSpPr>
      <dsp:spPr>
        <a:xfrm>
          <a:off x="71686" y="194877"/>
          <a:ext cx="649262" cy="64926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5C5A53E-49B0-431C-AD94-619A95161C63}">
      <dsp:nvSpPr>
        <dsp:cNvPr id="0" name=""/>
        <dsp:cNvSpPr/>
      </dsp:nvSpPr>
      <dsp:spPr>
        <a:xfrm>
          <a:off x="823568" y="1038820"/>
          <a:ext cx="8291456" cy="519410"/>
        </a:xfrm>
        <a:prstGeom prst="rect">
          <a:avLst/>
        </a:prstGeom>
        <a:solidFill>
          <a:schemeClr val="accent3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2282" tIns="58420" rIns="58420" bIns="5842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Pruritus: 20%-70% </a:t>
          </a:r>
        </a:p>
      </dsp:txBody>
      <dsp:txXfrm>
        <a:off x="823568" y="1038820"/>
        <a:ext cx="8291456" cy="519410"/>
      </dsp:txXfrm>
    </dsp:sp>
    <dsp:sp modelId="{6DFDF0B1-9D67-4905-9E83-EF2F5F8188F8}">
      <dsp:nvSpPr>
        <dsp:cNvPr id="0" name=""/>
        <dsp:cNvSpPr/>
      </dsp:nvSpPr>
      <dsp:spPr>
        <a:xfrm>
          <a:off x="498937" y="973894"/>
          <a:ext cx="649262" cy="64926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FB5EB78-B82C-4A00-B21C-2F02A2B7FF4F}">
      <dsp:nvSpPr>
        <dsp:cNvPr id="0" name=""/>
        <dsp:cNvSpPr/>
      </dsp:nvSpPr>
      <dsp:spPr>
        <a:xfrm>
          <a:off x="1018939" y="1817837"/>
          <a:ext cx="8096085" cy="519410"/>
        </a:xfrm>
        <a:prstGeom prst="rect">
          <a:avLst/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2282" tIns="58420" rIns="58420" bIns="5842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>
              <a:solidFill>
                <a:schemeClr val="tx1"/>
              </a:solidFill>
            </a:rPr>
            <a:t>Sjögren and/or Sicca syndrome: up to 35%</a:t>
          </a:r>
        </a:p>
      </dsp:txBody>
      <dsp:txXfrm>
        <a:off x="1018939" y="1817837"/>
        <a:ext cx="8096085" cy="519410"/>
      </dsp:txXfrm>
    </dsp:sp>
    <dsp:sp modelId="{85D8EFFE-AA03-4FF9-A059-59D0808330D6}">
      <dsp:nvSpPr>
        <dsp:cNvPr id="0" name=""/>
        <dsp:cNvSpPr/>
      </dsp:nvSpPr>
      <dsp:spPr>
        <a:xfrm>
          <a:off x="694308" y="1752911"/>
          <a:ext cx="649262" cy="64926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B267F2B-7436-4DAF-84E1-57FBEB0F5D02}">
      <dsp:nvSpPr>
        <dsp:cNvPr id="0" name=""/>
        <dsp:cNvSpPr/>
      </dsp:nvSpPr>
      <dsp:spPr>
        <a:xfrm>
          <a:off x="1018939" y="2596361"/>
          <a:ext cx="8096085" cy="519410"/>
        </a:xfrm>
        <a:prstGeom prst="rect">
          <a:avLst/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2282" tIns="58420" rIns="58420" bIns="5842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>
              <a:solidFill>
                <a:schemeClr val="tx1"/>
              </a:solidFill>
            </a:rPr>
            <a:t>Abdominal pain: up to 17%</a:t>
          </a:r>
        </a:p>
      </dsp:txBody>
      <dsp:txXfrm>
        <a:off x="1018939" y="2596361"/>
        <a:ext cx="8096085" cy="519410"/>
      </dsp:txXfrm>
    </dsp:sp>
    <dsp:sp modelId="{CA8937B7-F870-4FA6-92AC-5198367376C2}">
      <dsp:nvSpPr>
        <dsp:cNvPr id="0" name=""/>
        <dsp:cNvSpPr/>
      </dsp:nvSpPr>
      <dsp:spPr>
        <a:xfrm>
          <a:off x="694308" y="2531434"/>
          <a:ext cx="649262" cy="64926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B2CEC44-2C15-41F4-B729-D20E9D1F6BA5}">
      <dsp:nvSpPr>
        <dsp:cNvPr id="0" name=""/>
        <dsp:cNvSpPr/>
      </dsp:nvSpPr>
      <dsp:spPr>
        <a:xfrm>
          <a:off x="823568" y="3375377"/>
          <a:ext cx="8291456" cy="519410"/>
        </a:xfrm>
        <a:prstGeom prst="rect">
          <a:avLst/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2282" tIns="58420" rIns="58420" bIns="5842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>
              <a:solidFill>
                <a:schemeClr val="tx1"/>
              </a:solidFill>
            </a:rPr>
            <a:t>Xanthelasmas and xanthomas: frequency not reported </a:t>
          </a:r>
        </a:p>
      </dsp:txBody>
      <dsp:txXfrm>
        <a:off x="823568" y="3375377"/>
        <a:ext cx="8291456" cy="519410"/>
      </dsp:txXfrm>
    </dsp:sp>
    <dsp:sp modelId="{C8D92DFB-6658-4603-8C8E-7334E6C73319}">
      <dsp:nvSpPr>
        <dsp:cNvPr id="0" name=""/>
        <dsp:cNvSpPr/>
      </dsp:nvSpPr>
      <dsp:spPr>
        <a:xfrm>
          <a:off x="498937" y="3310451"/>
          <a:ext cx="649262" cy="64926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24EC711-F538-4087-B288-0A3AD8538244}">
      <dsp:nvSpPr>
        <dsp:cNvPr id="0" name=""/>
        <dsp:cNvSpPr/>
      </dsp:nvSpPr>
      <dsp:spPr>
        <a:xfrm>
          <a:off x="396318" y="4154394"/>
          <a:ext cx="8718706" cy="519410"/>
        </a:xfrm>
        <a:prstGeom prst="rect">
          <a:avLst/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2282" tIns="58420" rIns="58420" bIns="5842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>
              <a:solidFill>
                <a:schemeClr val="tx1"/>
              </a:solidFill>
            </a:rPr>
            <a:t>Asymptomatic: variable frequency (often asymptomatic at diagnosis)</a:t>
          </a:r>
        </a:p>
      </dsp:txBody>
      <dsp:txXfrm>
        <a:off x="396318" y="4154394"/>
        <a:ext cx="8718706" cy="519410"/>
      </dsp:txXfrm>
    </dsp:sp>
    <dsp:sp modelId="{9390D996-2D2A-47C4-A415-D5CF8CF620E5}">
      <dsp:nvSpPr>
        <dsp:cNvPr id="0" name=""/>
        <dsp:cNvSpPr/>
      </dsp:nvSpPr>
      <dsp:spPr>
        <a:xfrm>
          <a:off x="71686" y="4089468"/>
          <a:ext cx="649262" cy="64926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0623BA5-9D01-D54E-80CF-D79CA854F511}">
      <dsp:nvSpPr>
        <dsp:cNvPr id="0" name=""/>
        <dsp:cNvSpPr/>
      </dsp:nvSpPr>
      <dsp:spPr>
        <a:xfrm>
          <a:off x="5031235" y="-249103"/>
          <a:ext cx="2194552" cy="2194552"/>
        </a:xfrm>
        <a:prstGeom prst="ellipse">
          <a:avLst/>
        </a:prstGeom>
        <a:solidFill>
          <a:schemeClr val="accent1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b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>
              <a:solidFill>
                <a:srgbClr val="FFFFFF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Sleep deprivation</a:t>
          </a:r>
        </a:p>
      </dsp:txBody>
      <dsp:txXfrm>
        <a:off x="5352620" y="72282"/>
        <a:ext cx="1551782" cy="1551782"/>
      </dsp:txXfrm>
    </dsp:sp>
    <dsp:sp modelId="{5565E406-02C8-A04F-9E20-D535ABA8DE5B}">
      <dsp:nvSpPr>
        <dsp:cNvPr id="0" name=""/>
        <dsp:cNvSpPr/>
      </dsp:nvSpPr>
      <dsp:spPr>
        <a:xfrm rot="2700000">
          <a:off x="7239807" y="1055544"/>
          <a:ext cx="548639" cy="473367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100" kern="1200" dirty="0">
            <a:solidFill>
              <a:srgbClr val="FFFFFF"/>
            </a:solidFill>
            <a:latin typeface="Arial"/>
            <a:ea typeface="+mn-ea"/>
            <a:cs typeface="+mn-cs"/>
          </a:endParaRPr>
        </a:p>
      </dsp:txBody>
      <dsp:txXfrm>
        <a:off x="7260604" y="1100009"/>
        <a:ext cx="406629" cy="284021"/>
      </dsp:txXfrm>
    </dsp:sp>
    <dsp:sp modelId="{0F65EF48-73DB-E944-A9EF-F16ED91AF481}">
      <dsp:nvSpPr>
        <dsp:cNvPr id="0" name=""/>
        <dsp:cNvSpPr/>
      </dsp:nvSpPr>
      <dsp:spPr>
        <a:xfrm>
          <a:off x="6832167" y="1551828"/>
          <a:ext cx="2194552" cy="2194552"/>
        </a:xfrm>
        <a:prstGeom prst="ellipse">
          <a:avLst/>
        </a:prstGeom>
        <a:solidFill>
          <a:schemeClr val="accent1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b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>
              <a:solidFill>
                <a:srgbClr val="FFFFFF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Fatigue</a:t>
          </a:r>
        </a:p>
      </dsp:txBody>
      <dsp:txXfrm>
        <a:off x="7153552" y="1873213"/>
        <a:ext cx="1551782" cy="1551782"/>
      </dsp:txXfrm>
    </dsp:sp>
    <dsp:sp modelId="{C2903463-CE96-9F4A-8473-B6AC73CDE06F}">
      <dsp:nvSpPr>
        <dsp:cNvPr id="0" name=""/>
        <dsp:cNvSpPr/>
      </dsp:nvSpPr>
      <dsp:spPr>
        <a:xfrm rot="8100000">
          <a:off x="7211067" y="3796976"/>
          <a:ext cx="548641" cy="475487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100" kern="1200" dirty="0">
            <a:solidFill>
              <a:srgbClr val="FFFFFF"/>
            </a:solidFill>
            <a:latin typeface="Arial"/>
            <a:ea typeface="+mn-ea"/>
            <a:cs typeface="+mn-cs"/>
          </a:endParaRPr>
        </a:p>
      </dsp:txBody>
      <dsp:txXfrm rot="10800000">
        <a:off x="7332823" y="3841640"/>
        <a:ext cx="405995" cy="285293"/>
      </dsp:txXfrm>
    </dsp:sp>
    <dsp:sp modelId="{F84FA7EB-E8CE-DA41-B792-97D8C289F7E9}">
      <dsp:nvSpPr>
        <dsp:cNvPr id="0" name=""/>
        <dsp:cNvSpPr/>
      </dsp:nvSpPr>
      <dsp:spPr>
        <a:xfrm>
          <a:off x="5031235" y="3352760"/>
          <a:ext cx="2194552" cy="2194552"/>
        </a:xfrm>
        <a:prstGeom prst="ellipse">
          <a:avLst/>
        </a:prstGeom>
        <a:solidFill>
          <a:schemeClr val="accent1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27432" rIns="0" bIns="22860" numCol="1" spcCol="1270" anchor="b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>
              <a:solidFill>
                <a:srgbClr val="FFFFFF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Depression/ suicidal ideation</a:t>
          </a:r>
        </a:p>
      </dsp:txBody>
      <dsp:txXfrm>
        <a:off x="5352620" y="3674145"/>
        <a:ext cx="1551782" cy="1551782"/>
      </dsp:txXfrm>
    </dsp:sp>
    <dsp:sp modelId="{D090026F-7AB3-2F44-966A-EAFD56F7E37F}">
      <dsp:nvSpPr>
        <dsp:cNvPr id="0" name=""/>
        <dsp:cNvSpPr/>
      </dsp:nvSpPr>
      <dsp:spPr>
        <a:xfrm rot="13500000">
          <a:off x="4459520" y="3750129"/>
          <a:ext cx="548641" cy="475487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100" kern="1200" dirty="0">
            <a:solidFill>
              <a:srgbClr val="FFFFFF"/>
            </a:solidFill>
            <a:latin typeface="Arial"/>
            <a:ea typeface="+mn-ea"/>
            <a:cs typeface="+mn-cs"/>
          </a:endParaRPr>
        </a:p>
      </dsp:txBody>
      <dsp:txXfrm rot="10800000">
        <a:off x="4581276" y="3895659"/>
        <a:ext cx="405995" cy="285293"/>
      </dsp:txXfrm>
    </dsp:sp>
    <dsp:sp modelId="{72CDCF38-4411-3249-A9FC-5C56413A676E}">
      <dsp:nvSpPr>
        <dsp:cNvPr id="0" name=""/>
        <dsp:cNvSpPr/>
      </dsp:nvSpPr>
      <dsp:spPr>
        <a:xfrm>
          <a:off x="3230303" y="1551828"/>
          <a:ext cx="2194552" cy="2194552"/>
        </a:xfrm>
        <a:prstGeom prst="ellipse">
          <a:avLst/>
        </a:prstGeom>
        <a:solidFill>
          <a:schemeClr val="accent1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b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>
              <a:solidFill>
                <a:srgbClr val="FFFFFF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Inability to work</a:t>
          </a:r>
        </a:p>
      </dsp:txBody>
      <dsp:txXfrm>
        <a:off x="3551688" y="1873213"/>
        <a:ext cx="1551782" cy="1551782"/>
      </dsp:txXfrm>
    </dsp:sp>
    <dsp:sp modelId="{F02FCA77-9318-CF49-88EA-96733A82D1AD}">
      <dsp:nvSpPr>
        <dsp:cNvPr id="0" name=""/>
        <dsp:cNvSpPr/>
      </dsp:nvSpPr>
      <dsp:spPr>
        <a:xfrm rot="18900000">
          <a:off x="4488261" y="1016690"/>
          <a:ext cx="548641" cy="475487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100" kern="1200" dirty="0">
            <a:solidFill>
              <a:srgbClr val="FFFFFF"/>
            </a:solidFill>
            <a:latin typeface="Arial"/>
            <a:ea typeface="+mn-ea"/>
            <a:cs typeface="+mn-cs"/>
          </a:endParaRPr>
        </a:p>
      </dsp:txBody>
      <dsp:txXfrm>
        <a:off x="4509151" y="1162220"/>
        <a:ext cx="405995" cy="28529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B9AB9F3-1627-406F-B896-393B46FCD000}">
      <dsp:nvSpPr>
        <dsp:cNvPr id="0" name=""/>
        <dsp:cNvSpPr/>
      </dsp:nvSpPr>
      <dsp:spPr>
        <a:xfrm>
          <a:off x="-5389793" y="-828278"/>
          <a:ext cx="6440736" cy="6440736"/>
        </a:xfrm>
        <a:prstGeom prst="blockArc">
          <a:avLst>
            <a:gd name="adj1" fmla="val 18900000"/>
            <a:gd name="adj2" fmla="val 2700000"/>
            <a:gd name="adj3" fmla="val 335"/>
          </a:avLst>
        </a:prstGeom>
        <a:noFill/>
        <a:ln w="25400" cap="flat" cmpd="sng" algn="ctr">
          <a:solidFill>
            <a:schemeClr val="bg1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559F965-2C89-B042-9620-29BE64B1268E}">
      <dsp:nvSpPr>
        <dsp:cNvPr id="0" name=""/>
        <dsp:cNvSpPr/>
      </dsp:nvSpPr>
      <dsp:spPr>
        <a:xfrm>
          <a:off x="470427" y="298915"/>
          <a:ext cx="7776562" cy="59821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74832" tIns="73660" rIns="73660" bIns="73660" numCol="1" spcCol="1270" anchor="ctr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 dirty="0"/>
            <a:t>Light bedding</a:t>
          </a:r>
        </a:p>
      </dsp:txBody>
      <dsp:txXfrm>
        <a:off x="470427" y="298915"/>
        <a:ext cx="7776562" cy="598213"/>
      </dsp:txXfrm>
    </dsp:sp>
    <dsp:sp modelId="{F38C047A-7923-A947-B992-1EA8B4DDBE17}">
      <dsp:nvSpPr>
        <dsp:cNvPr id="0" name=""/>
        <dsp:cNvSpPr/>
      </dsp:nvSpPr>
      <dsp:spPr>
        <a:xfrm>
          <a:off x="47220" y="174816"/>
          <a:ext cx="846412" cy="84641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7D6C4CA-6B42-AF42-89DD-BFE0750C2B37}">
      <dsp:nvSpPr>
        <dsp:cNvPr id="0" name=""/>
        <dsp:cNvSpPr/>
      </dsp:nvSpPr>
      <dsp:spPr>
        <a:xfrm>
          <a:off x="899089" y="1195949"/>
          <a:ext cx="7347900" cy="598213"/>
        </a:xfrm>
        <a:prstGeom prst="rect">
          <a:avLst/>
        </a:prstGeom>
        <a:solidFill>
          <a:schemeClr val="accent3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74832" tIns="73660" rIns="73660" bIns="73660" numCol="1" spcCol="1270" anchor="ctr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 dirty="0"/>
            <a:t>Topical moisturizers</a:t>
          </a:r>
        </a:p>
      </dsp:txBody>
      <dsp:txXfrm>
        <a:off x="899089" y="1195949"/>
        <a:ext cx="7347900" cy="598213"/>
      </dsp:txXfrm>
    </dsp:sp>
    <dsp:sp modelId="{ACBB69D5-88F3-4211-B8E0-7B60C61103B4}">
      <dsp:nvSpPr>
        <dsp:cNvPr id="0" name=""/>
        <dsp:cNvSpPr/>
      </dsp:nvSpPr>
      <dsp:spPr>
        <a:xfrm>
          <a:off x="475883" y="1071849"/>
          <a:ext cx="846412" cy="84641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1172C22-2954-B441-A6A3-D492B612C0D4}">
      <dsp:nvSpPr>
        <dsp:cNvPr id="0" name=""/>
        <dsp:cNvSpPr/>
      </dsp:nvSpPr>
      <dsp:spPr>
        <a:xfrm>
          <a:off x="1030654" y="2092982"/>
          <a:ext cx="7216335" cy="598213"/>
        </a:xfrm>
        <a:prstGeom prst="rect">
          <a:avLst/>
        </a:prstGeom>
        <a:solidFill>
          <a:schemeClr val="accent4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74832" tIns="73660" rIns="73660" bIns="73660" numCol="1" spcCol="1270" anchor="ctr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 dirty="0"/>
            <a:t>Cool showers</a:t>
          </a:r>
        </a:p>
      </dsp:txBody>
      <dsp:txXfrm>
        <a:off x="1030654" y="2092982"/>
        <a:ext cx="7216335" cy="598213"/>
      </dsp:txXfrm>
    </dsp:sp>
    <dsp:sp modelId="{97703644-80CF-4CB2-8628-41DF1C1A2616}">
      <dsp:nvSpPr>
        <dsp:cNvPr id="0" name=""/>
        <dsp:cNvSpPr/>
      </dsp:nvSpPr>
      <dsp:spPr>
        <a:xfrm>
          <a:off x="607448" y="1968883"/>
          <a:ext cx="846412" cy="84641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B307624-9E4E-C647-9741-859ED24841A3}">
      <dsp:nvSpPr>
        <dsp:cNvPr id="0" name=""/>
        <dsp:cNvSpPr/>
      </dsp:nvSpPr>
      <dsp:spPr>
        <a:xfrm>
          <a:off x="899089" y="2990016"/>
          <a:ext cx="7347900" cy="598213"/>
        </a:xfrm>
        <a:prstGeom prst="rect">
          <a:avLst/>
        </a:prstGeom>
        <a:solidFill>
          <a:schemeClr val="accent5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74832" tIns="73660" rIns="73660" bIns="73660" numCol="1" spcCol="1270" anchor="ctr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 dirty="0"/>
            <a:t>Fragrance-free soaps and laundry detergents</a:t>
          </a:r>
        </a:p>
      </dsp:txBody>
      <dsp:txXfrm>
        <a:off x="899089" y="2990016"/>
        <a:ext cx="7347900" cy="598213"/>
      </dsp:txXfrm>
    </dsp:sp>
    <dsp:sp modelId="{21D601D9-4D16-42E3-B0FE-6CAF6D0EE5BA}">
      <dsp:nvSpPr>
        <dsp:cNvPr id="0" name=""/>
        <dsp:cNvSpPr/>
      </dsp:nvSpPr>
      <dsp:spPr>
        <a:xfrm>
          <a:off x="475883" y="2865916"/>
          <a:ext cx="846412" cy="84641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08ED086-0422-9B4F-A0F4-4647029BD936}">
      <dsp:nvSpPr>
        <dsp:cNvPr id="0" name=""/>
        <dsp:cNvSpPr/>
      </dsp:nvSpPr>
      <dsp:spPr>
        <a:xfrm>
          <a:off x="470427" y="3887049"/>
          <a:ext cx="7776562" cy="598213"/>
        </a:xfrm>
        <a:prstGeom prst="rect">
          <a:avLst/>
        </a:prstGeom>
        <a:solidFill>
          <a:schemeClr val="accent6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74832" tIns="73660" rIns="73660" bIns="73660" numCol="1" spcCol="1270" anchor="ctr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 dirty="0"/>
            <a:t>Avoidance of irritating fabrics</a:t>
          </a:r>
        </a:p>
      </dsp:txBody>
      <dsp:txXfrm>
        <a:off x="470427" y="3887049"/>
        <a:ext cx="7776562" cy="598213"/>
      </dsp:txXfrm>
    </dsp:sp>
    <dsp:sp modelId="{A7610950-3303-433C-BC34-A0834A304458}">
      <dsp:nvSpPr>
        <dsp:cNvPr id="0" name=""/>
        <dsp:cNvSpPr/>
      </dsp:nvSpPr>
      <dsp:spPr>
        <a:xfrm>
          <a:off x="47220" y="3762950"/>
          <a:ext cx="846412" cy="84641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62B3FBE-92AA-E043-CDE5-264F3BF0FDB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4143375" y="9120188"/>
            <a:ext cx="3170238" cy="4810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0E13BE-8FB4-4464-A011-749EAAD53A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3024" userDrawn="1">
          <p15:clr>
            <a:srgbClr val="F26B43"/>
          </p15:clr>
        </p15:guide>
        <p15:guide id="2" pos="2304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>
            <a:extLst>
              <a:ext uri="{FF2B5EF4-FFF2-40B4-BE49-F238E27FC236}">
                <a16:creationId xmlns:a16="http://schemas.microsoft.com/office/drawing/2014/main" id="{FCE45961-8EBC-4ABB-A06F-A2AB0FB72820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56" tIns="48328" rIns="96656" bIns="48328" numCol="1" anchor="t" anchorCtr="0" compatLnSpc="1">
            <a:prstTxWarp prst="textNoShape">
              <a:avLst/>
            </a:prstTxWarp>
          </a:bodyPr>
          <a:lstStyle>
            <a:lvl1pPr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0963" name="Rectangle 3">
            <a:extLst>
              <a:ext uri="{FF2B5EF4-FFF2-40B4-BE49-F238E27FC236}">
                <a16:creationId xmlns:a16="http://schemas.microsoft.com/office/drawing/2014/main" id="{69A9B635-F3A6-4A6C-A2A7-3BE84F317E1C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4143375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56" tIns="48328" rIns="96656" bIns="48328" numCol="1" anchor="t" anchorCtr="0" compatLnSpc="1">
            <a:prstTxWarp prst="textNoShape">
              <a:avLst/>
            </a:prstTxWarp>
          </a:bodyPr>
          <a:lstStyle>
            <a:lvl1pPr algn="r"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124" name="Rectangle 4">
            <a:extLst>
              <a:ext uri="{FF2B5EF4-FFF2-40B4-BE49-F238E27FC236}">
                <a16:creationId xmlns:a16="http://schemas.microsoft.com/office/drawing/2014/main" id="{3F91814F-6E8B-4495-875C-BBC65746A25E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457200" y="720725"/>
            <a:ext cx="64008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65" name="Rectangle 5">
            <a:extLst>
              <a:ext uri="{FF2B5EF4-FFF2-40B4-BE49-F238E27FC236}">
                <a16:creationId xmlns:a16="http://schemas.microsoft.com/office/drawing/2014/main" id="{3575FA76-5996-41B2-807C-74C521B1881C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31838" y="4560888"/>
            <a:ext cx="5851525" cy="431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56" tIns="48328" rIns="96656" bIns="4832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0966" name="Rectangle 6">
            <a:extLst>
              <a:ext uri="{FF2B5EF4-FFF2-40B4-BE49-F238E27FC236}">
                <a16:creationId xmlns:a16="http://schemas.microsoft.com/office/drawing/2014/main" id="{EE30801C-5D2D-4989-97AF-1BB6980EDA53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0188"/>
            <a:ext cx="3503613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56" tIns="48328" rIns="96656" bIns="48328" numCol="1" anchor="b" anchorCtr="0" compatLnSpc="1">
            <a:prstTxWarp prst="textNoShape">
              <a:avLst/>
            </a:prstTxWarp>
          </a:bodyPr>
          <a:lstStyle>
            <a:lvl1pPr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  <a:defRPr sz="10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r>
              <a:rPr lang="en-US" dirty="0"/>
              <a:t>©2012 Clinical Care Options, LLC. All rights reserved</a:t>
            </a:r>
          </a:p>
        </p:txBody>
      </p:sp>
      <p:sp>
        <p:nvSpPr>
          <p:cNvPr id="40967" name="Rectangle 7">
            <a:extLst>
              <a:ext uri="{FF2B5EF4-FFF2-40B4-BE49-F238E27FC236}">
                <a16:creationId xmlns:a16="http://schemas.microsoft.com/office/drawing/2014/main" id="{83D8BBC4-4244-4B4D-899A-EE5002DAC7C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56" tIns="48328" rIns="96656" bIns="48328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b="0"/>
            </a:lvl1pPr>
          </a:lstStyle>
          <a:p>
            <a:pPr>
              <a:defRPr/>
            </a:pPr>
            <a:fld id="{2FB72F01-6714-4A31-8C22-8E0F1B091B56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FB72F01-6714-4A31-8C22-8E0F1B091B56}" type="slidenum">
              <a:rPr lang="en-US" altLang="en-US" smtClean="0"/>
              <a:pPr>
                <a:defRPr/>
              </a:pPr>
              <a:t>1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2079747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FB72F01-6714-4A31-8C22-8E0F1B091B56}" type="slidenum">
              <a:rPr lang="en-US" altLang="en-US" smtClean="0"/>
              <a:pPr>
                <a:defRPr/>
              </a:pPr>
              <a:t>2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9226360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i="1" dirty="0"/>
              <a:t>PBC, primary biliary cholangitis.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FB72F01-6714-4A31-8C22-8E0F1B091B56}" type="slidenum">
              <a:rPr lang="en-US" altLang="en-US" smtClean="0"/>
              <a:pPr>
                <a:defRPr/>
              </a:pPr>
              <a:t>3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4997020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 dirty="0"/>
              <a:t>PBC, primary biliary cholangitis.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FB72F01-6714-4A31-8C22-8E0F1B091B56}" type="slidenum">
              <a:rPr lang="en-US" altLang="en-US" smtClean="0"/>
              <a:pPr>
                <a:defRPr/>
              </a:pPr>
              <a:t>5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1949251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FB72F01-6714-4A31-8C22-8E0F1B091B56}" type="slidenum">
              <a:rPr lang="en-US" altLang="en-US" smtClean="0"/>
              <a:pPr>
                <a:defRPr/>
              </a:pPr>
              <a:t>6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77481926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FB72F01-6714-4A31-8C22-8E0F1B091B56}" type="slidenum">
              <a:rPr lang="en-US" altLang="en-US" smtClean="0"/>
              <a:pPr>
                <a:defRPr/>
              </a:pPr>
              <a:t>7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50835385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FB72F01-6714-4A31-8C22-8E0F1B091B56}" type="slidenum">
              <a:rPr lang="en-US" altLang="en-US" smtClean="0"/>
              <a:pPr>
                <a:defRPr/>
              </a:pPr>
              <a:t>8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52325509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 dirty="0"/>
              <a:t>COPD, chronic obstructive pulmonary disease; PBC, primary biliary cholangitis.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FB72F01-6714-4A31-8C22-8E0F1B091B56}" type="slidenum">
              <a:rPr lang="en-US" altLang="en-US" smtClean="0"/>
              <a:pPr>
                <a:defRPr/>
              </a:pPr>
              <a:t>9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99257099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FB72F01-6714-4A31-8C22-8E0F1B091B56}" type="slidenum">
              <a:rPr lang="en-US" altLang="en-US" smtClean="0"/>
              <a:pPr>
                <a:defRPr/>
              </a:pPr>
              <a:t>10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14270807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 dirty="0"/>
              <a:t>AASLD, American Association for the Study of Liver Diseases; EASL, European Association for the Study of the Liver; OCA, obeticholic acid; PBC, primary biliary cholangitis; UDCA, ursodeoxycholic acid.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FB72F01-6714-4A31-8C22-8E0F1B091B56}" type="slidenum">
              <a:rPr lang="en-US" altLang="en-US" smtClean="0"/>
              <a:pPr>
                <a:defRPr/>
              </a:pPr>
              <a:t>12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30032558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 dirty="0"/>
              <a:t>PBC, primary biliary cholangitis.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FB72F01-6714-4A31-8C22-8E0F1B091B56}" type="slidenum">
              <a:rPr lang="en-US" altLang="en-US" smtClean="0"/>
              <a:pPr>
                <a:defRPr/>
              </a:pPr>
              <a:t>13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84185563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FB72F01-6714-4A31-8C22-8E0F1B091B56}" type="slidenum">
              <a:rPr lang="en-US" altLang="en-US" smtClean="0"/>
              <a:pPr>
                <a:defRPr/>
              </a:pPr>
              <a:t>14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3631843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i="1" dirty="0"/>
              <a:t>PBC, primary biliary cholangitis.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FB72F01-6714-4A31-8C22-8E0F1B091B56}" type="slidenum">
              <a:rPr lang="en-US" altLang="en-US" smtClean="0"/>
              <a:pPr>
                <a:defRPr/>
              </a:pPr>
              <a:t>15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8449999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i="1" dirty="0"/>
              <a:t>PBC, primary biliary cholangitis.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FB72F01-6714-4A31-8C22-8E0F1B091B56}" type="slidenum">
              <a:rPr lang="en-US" altLang="en-US" smtClean="0"/>
              <a:pPr>
                <a:defRPr/>
              </a:pPr>
              <a:t>17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13416284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 dirty="0"/>
              <a:t>AASLD, American Association for the Study of Liver Diseases; ALGS, Alagille syndrome; PFIC, progressive familial intrahepatic cholestasis; UV, ultraviolet.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951833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i="1" dirty="0"/>
              <a:t>PBC, primary biliary cholangitis.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FB72F01-6714-4A31-8C22-8E0F1B091B56}" type="slidenum">
              <a:rPr lang="en-US" altLang="en-US" smtClean="0"/>
              <a:pPr>
                <a:defRPr/>
              </a:pPr>
              <a:t>19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65417284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i="1" dirty="0"/>
              <a:t>PBC, primary biliary cholangitis.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FB72F01-6714-4A31-8C22-8E0F1B091B56}" type="slidenum">
              <a:rPr lang="en-US" altLang="en-US" smtClean="0"/>
              <a:pPr>
                <a:defRPr/>
              </a:pPr>
              <a:t>20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17904529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i="1" dirty="0"/>
              <a:t>PBC, primary biliary cholangitis.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FB72F01-6714-4A31-8C22-8E0F1B091B56}" type="slidenum">
              <a:rPr lang="en-US" altLang="en-US" smtClean="0"/>
              <a:pPr>
                <a:defRPr/>
              </a:pPr>
              <a:t>21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76434088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i="1" dirty="0"/>
              <a:t>LS, least squares; PBC, primary biliary cholangitis.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FB72F01-6714-4A31-8C22-8E0F1B091B56}" type="slidenum">
              <a:rPr lang="en-US" altLang="en-US" smtClean="0"/>
              <a:pPr>
                <a:defRPr/>
              </a:pPr>
              <a:t>22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97808950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i="1" dirty="0"/>
              <a:t>PBC, primary biliary cholangitis; VAS, Visual Analogue Scale.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FB72F01-6714-4A31-8C22-8E0F1B091B56}" type="slidenum">
              <a:rPr lang="en-US" altLang="en-US" smtClean="0"/>
              <a:pPr>
                <a:defRPr/>
              </a:pPr>
              <a:t>23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90038121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i="1" dirty="0"/>
              <a:t>AE, adverse event; BZA, bezafibrate; OCA, obeticholic acid; PBC, primary biliary cholangitis; PSC, primary sclerosing cholangitis; SSC, secondary sclerosing cholangitis; VAS, Visual Analogue Scale.</a:t>
            </a:r>
            <a:endParaRPr lang="en-US" dirty="0"/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i="1" dirty="0"/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FB72F01-6714-4A31-8C22-8E0F1B091B56}" type="slidenum">
              <a:rPr lang="en-US" altLang="en-US" smtClean="0"/>
              <a:pPr>
                <a:defRPr/>
              </a:pPr>
              <a:t>24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05929307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 dirty="0"/>
              <a:t>ALGS, Alagille syndrome; PBC, primary biliary cholangitis; PFIC, progressive familial intrahepatic cholestasis.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FB72F01-6714-4A31-8C22-8E0F1B091B56}" type="slidenum">
              <a:rPr lang="en-US" altLang="en-US" smtClean="0"/>
              <a:pPr>
                <a:defRPr/>
              </a:pPr>
              <a:t>25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33465355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i="1" dirty="0"/>
              <a:t>AE, adverse event; ITT, intention-to-treat; LS, least squares; MWDI, mean worst daily itch; PBC, primary biliary cholangitis; PP, per protocol.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FB72F01-6714-4A31-8C22-8E0F1B091B56}" type="slidenum">
              <a:rPr lang="en-US" altLang="en-US" smtClean="0"/>
              <a:pPr>
                <a:defRPr/>
              </a:pPr>
              <a:t>26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29603393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 dirty="0"/>
              <a:t>PBC, primary biliary cholangitis; QoL, quality of life.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FB72F01-6714-4A31-8C22-8E0F1B091B56}" type="slidenum">
              <a:rPr lang="en-US" altLang="en-US" smtClean="0"/>
              <a:pPr>
                <a:defRPr/>
              </a:pPr>
              <a:t>27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1788270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linicaloptions.com/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linicaloptions.com/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linicaloptions.com/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linicaloptions.com/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linicaloptions.com/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scratching their arm&#10;&#10;Description automatically generated">
            <a:extLst>
              <a:ext uri="{FF2B5EF4-FFF2-40B4-BE49-F238E27FC236}">
                <a16:creationId xmlns:a16="http://schemas.microsoft.com/office/drawing/2014/main" id="{8A9FB95F-22EE-1E2C-3E1E-F3FDCE4A084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14257" y="3667681"/>
            <a:ext cx="6077741" cy="3190318"/>
          </a:xfrm>
          <a:prstGeom prst="rect">
            <a:avLst/>
          </a:prstGeom>
        </p:spPr>
      </p:pic>
      <p:sp>
        <p:nvSpPr>
          <p:cNvPr id="10" name="Rectangle 54"/>
          <p:cNvSpPr>
            <a:spLocks noGrp="1" noChangeArrowheads="1"/>
          </p:cNvSpPr>
          <p:nvPr>
            <p:ph type="subTitle" idx="1"/>
          </p:nvPr>
        </p:nvSpPr>
        <p:spPr>
          <a:xfrm>
            <a:off x="609600" y="4041650"/>
            <a:ext cx="5181600" cy="1120775"/>
          </a:xfrm>
        </p:spPr>
        <p:txBody>
          <a:bodyPr/>
          <a:lstStyle>
            <a:lvl1pPr marL="0" indent="0">
              <a:lnSpc>
                <a:spcPct val="100000"/>
              </a:lnSpc>
              <a:buFont typeface="Wingdings" pitchFamily="2" charset="2"/>
              <a:buNone/>
              <a:defRPr sz="2000" b="1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2294B36-D511-4E23-A768-EAFA149B5CC7}"/>
              </a:ext>
            </a:extLst>
          </p:cNvPr>
          <p:cNvSpPr/>
          <p:nvPr userDrawn="1"/>
        </p:nvSpPr>
        <p:spPr>
          <a:xfrm>
            <a:off x="1" y="1620838"/>
            <a:ext cx="12192000" cy="2057400"/>
          </a:xfrm>
          <a:prstGeom prst="rect">
            <a:avLst/>
          </a:prstGeom>
          <a:solidFill>
            <a:srgbClr val="CDCDCF">
              <a:alpha val="2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A5B42F6D-719A-45C6-BB57-84887368226C}"/>
              </a:ext>
            </a:extLst>
          </p:cNvPr>
          <p:cNvCxnSpPr/>
          <p:nvPr/>
        </p:nvCxnSpPr>
        <p:spPr bwMode="auto">
          <a:xfrm>
            <a:off x="-14291" y="1620838"/>
            <a:ext cx="12214232" cy="0"/>
          </a:xfrm>
          <a:prstGeom prst="line">
            <a:avLst/>
          </a:prstGeom>
          <a:ln w="12700">
            <a:solidFill>
              <a:schemeClr val="bg2"/>
            </a:solidFill>
            <a:headEnd type="none" w="med" len="med"/>
            <a:tailEnd type="none" w="med" len="med"/>
          </a:ln>
          <a:effectLst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13" name="Rectangle 55">
            <a:extLst>
              <a:ext uri="{FF2B5EF4-FFF2-40B4-BE49-F238E27FC236}">
                <a16:creationId xmlns:a16="http://schemas.microsoft.com/office/drawing/2014/main" id="{078B106A-3121-420B-B2D9-854FF204BD0F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 bwMode="invGray">
          <a:xfrm>
            <a:off x="609600" y="1600200"/>
            <a:ext cx="11264901" cy="2057400"/>
          </a:xfrm>
          <a:prstGeom prst="rect">
            <a:avLst/>
          </a:prstGeom>
        </p:spPr>
        <p:txBody>
          <a:bodyPr/>
          <a:lstStyle>
            <a:lvl1pPr>
              <a:defRPr sz="4000">
                <a:solidFill>
                  <a:srgbClr val="455560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2C404A3-49E3-6AE3-6316-79D1DE70A53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16132" y="244938"/>
            <a:ext cx="1681179" cy="896629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9ACD6CB8-625C-44F5-9B90-77A60BCC4A2E}"/>
              </a:ext>
            </a:extLst>
          </p:cNvPr>
          <p:cNvCxnSpPr/>
          <p:nvPr/>
        </p:nvCxnSpPr>
        <p:spPr bwMode="auto">
          <a:xfrm>
            <a:off x="-14291" y="3662363"/>
            <a:ext cx="12214232" cy="0"/>
          </a:xfrm>
          <a:prstGeom prst="line">
            <a:avLst/>
          </a:prstGeom>
          <a:ln w="12700">
            <a:solidFill>
              <a:schemeClr val="bg2"/>
            </a:solidFill>
            <a:headEnd type="none" w="med" len="med"/>
            <a:tailEnd type="none" w="med" len="med"/>
          </a:ln>
          <a:effectLst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7890141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759" y="238127"/>
            <a:ext cx="10872444" cy="110331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4675" y="1513047"/>
            <a:ext cx="10877529" cy="465068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955099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+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759" y="238127"/>
            <a:ext cx="10872444" cy="110331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4675" y="1513047"/>
            <a:ext cx="10877529" cy="465068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9778E9B7-4949-28BD-165C-8A19BAED805F}"/>
              </a:ext>
            </a:extLst>
          </p:cNvPr>
          <p:cNvGrpSpPr/>
          <p:nvPr userDrawn="1"/>
        </p:nvGrpSpPr>
        <p:grpSpPr>
          <a:xfrm>
            <a:off x="8869472" y="6298815"/>
            <a:ext cx="2877113" cy="394353"/>
            <a:chOff x="8869472" y="6298815"/>
            <a:chExt cx="2877113" cy="394353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E6E1A95-6077-6510-20C5-471AD5466E4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007173" y="6298815"/>
              <a:ext cx="739412" cy="394353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C6C0729-2E40-00EB-212A-99D70594C81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869472" y="6375841"/>
              <a:ext cx="2159053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Wingdings" panose="05000000000000000000" pitchFamily="2" charset="2"/>
                <a:buChar char="§"/>
                <a:defRPr sz="2800">
                  <a:solidFill>
                    <a:srgbClr val="FEFDDE"/>
                  </a:solidFill>
                  <a:latin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600">
                  <a:solidFill>
                    <a:srgbClr val="FEFDDE"/>
                  </a:solidFill>
                  <a:latin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400">
                  <a:solidFill>
                    <a:srgbClr val="FEFDDE"/>
                  </a:solidFill>
                  <a:latin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200">
                  <a:solidFill>
                    <a:srgbClr val="FEFDDE"/>
                  </a:solidFill>
                  <a:latin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  <a:defRPr/>
              </a:pPr>
              <a:r>
                <a:rPr lang="en-US" altLang="en-US" sz="1200" b="0" dirty="0">
                  <a:solidFill>
                    <a:srgbClr val="455560"/>
                  </a:solidFill>
                  <a:latin typeface="Calibri" panose="020F0502020204030204" pitchFamily="34" charset="0"/>
                </a:rPr>
                <a:t>Slide credit: </a:t>
              </a:r>
              <a:r>
                <a:rPr lang="en-US" altLang="en-US" sz="1200" b="0" dirty="0">
                  <a:solidFill>
                    <a:schemeClr val="bg2"/>
                  </a:solidFill>
                  <a:latin typeface="Calibri" panose="020F0502020204030204" pitchFamily="34" charset="0"/>
                  <a:hlinkClick r:id="rId3"/>
                </a:rPr>
                <a:t>clinicaloptions.com</a:t>
              </a:r>
              <a:endParaRPr lang="en-US" altLang="en-US" sz="1200" b="0" dirty="0">
                <a:solidFill>
                  <a:schemeClr val="bg2"/>
                </a:solidFill>
                <a:latin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198321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ansit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514352" y="330201"/>
            <a:ext cx="11244149" cy="5250792"/>
          </a:xfrm>
          <a:prstGeom prst="rect">
            <a:avLst/>
          </a:prstGeom>
        </p:spPr>
        <p:txBody>
          <a:bodyPr anchorCtr="1"/>
          <a:lstStyle>
            <a:lvl1pPr algn="ctr">
              <a:defRPr sz="4000" b="1" cap="none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F8F8BDA-1A03-445B-A76B-525DE8317C18}"/>
              </a:ext>
            </a:extLst>
          </p:cNvPr>
          <p:cNvSpPr/>
          <p:nvPr userDrawn="1"/>
        </p:nvSpPr>
        <p:spPr>
          <a:xfrm>
            <a:off x="1" y="6590270"/>
            <a:ext cx="12192000" cy="267732"/>
          </a:xfrm>
          <a:prstGeom prst="rect">
            <a:avLst/>
          </a:prstGeom>
          <a:solidFill>
            <a:schemeClr val="tx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FA01F1A-8AE6-48F9-95F4-73790D6CA686}"/>
              </a:ext>
            </a:extLst>
          </p:cNvPr>
          <p:cNvCxnSpPr/>
          <p:nvPr userDrawn="1"/>
        </p:nvCxnSpPr>
        <p:spPr>
          <a:xfrm>
            <a:off x="1" y="6589713"/>
            <a:ext cx="12192000" cy="0"/>
          </a:xfrm>
          <a:prstGeom prst="line">
            <a:avLst/>
          </a:prstGeom>
          <a:ln w="19050">
            <a:solidFill>
              <a:srgbClr val="F47D5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>
            <a:extLst>
              <a:ext uri="{FF2B5EF4-FFF2-40B4-BE49-F238E27FC236}">
                <a16:creationId xmlns:a16="http://schemas.microsoft.com/office/drawing/2014/main" id="{41A963A4-9BB1-F8FF-4636-271CB68984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967636" y="5397632"/>
            <a:ext cx="1790865" cy="955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17007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759" y="238127"/>
            <a:ext cx="10872445" cy="110331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1820" y="1510730"/>
            <a:ext cx="5309278" cy="4678738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2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52634" y="1510730"/>
            <a:ext cx="5229570" cy="4679462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2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909282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Two Content+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759" y="238127"/>
            <a:ext cx="10872445" cy="110331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1820" y="1510730"/>
            <a:ext cx="5309278" cy="4678738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2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52634" y="1510730"/>
            <a:ext cx="5229570" cy="4679462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2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2E1199-B50F-0114-1C29-82C8B63ED0EB}"/>
              </a:ext>
            </a:extLst>
          </p:cNvPr>
          <p:cNvGrpSpPr/>
          <p:nvPr userDrawn="1"/>
        </p:nvGrpSpPr>
        <p:grpSpPr>
          <a:xfrm>
            <a:off x="8869472" y="6298815"/>
            <a:ext cx="2877113" cy="394353"/>
            <a:chOff x="8869472" y="6298815"/>
            <a:chExt cx="2877113" cy="394353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7F4C4F00-A86F-1C51-F733-91E92FCA18B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007173" y="6298815"/>
              <a:ext cx="739412" cy="394353"/>
            </a:xfrm>
            <a:prstGeom prst="rect">
              <a:avLst/>
            </a:prstGeom>
          </p:spPr>
        </p:pic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D20CF191-AD96-1DB9-DF2E-4B2B4833E8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869472" y="6375841"/>
              <a:ext cx="2159053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Wingdings" panose="05000000000000000000" pitchFamily="2" charset="2"/>
                <a:buChar char="§"/>
                <a:defRPr sz="2800">
                  <a:solidFill>
                    <a:srgbClr val="FEFDDE"/>
                  </a:solidFill>
                  <a:latin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600">
                  <a:solidFill>
                    <a:srgbClr val="FEFDDE"/>
                  </a:solidFill>
                  <a:latin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400">
                  <a:solidFill>
                    <a:srgbClr val="FEFDDE"/>
                  </a:solidFill>
                  <a:latin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200">
                  <a:solidFill>
                    <a:srgbClr val="FEFDDE"/>
                  </a:solidFill>
                  <a:latin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  <a:defRPr/>
              </a:pPr>
              <a:r>
                <a:rPr lang="en-US" altLang="en-US" sz="1200" b="0" dirty="0">
                  <a:solidFill>
                    <a:srgbClr val="455560"/>
                  </a:solidFill>
                  <a:latin typeface="Calibri" panose="020F0502020204030204" pitchFamily="34" charset="0"/>
                </a:rPr>
                <a:t>Slide credit: </a:t>
              </a:r>
              <a:r>
                <a:rPr lang="en-US" altLang="en-US" sz="1200" b="0" dirty="0">
                  <a:solidFill>
                    <a:schemeClr val="bg2"/>
                  </a:solidFill>
                  <a:latin typeface="Calibri" panose="020F0502020204030204" pitchFamily="34" charset="0"/>
                  <a:hlinkClick r:id="rId3"/>
                </a:rPr>
                <a:t>clinicaloptions.com</a:t>
              </a:r>
              <a:endParaRPr lang="en-US" altLang="en-US" sz="1200" b="0" dirty="0">
                <a:solidFill>
                  <a:schemeClr val="bg2"/>
                </a:solidFill>
                <a:latin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486000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Text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3"/>
          <p:cNvSpPr>
            <a:spLocks noGrp="1"/>
          </p:cNvSpPr>
          <p:nvPr>
            <p:ph sz="half" idx="2"/>
          </p:nvPr>
        </p:nvSpPr>
        <p:spPr>
          <a:xfrm>
            <a:off x="6252634" y="1510730"/>
            <a:ext cx="5229570" cy="4665746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609759" y="238127"/>
            <a:ext cx="10872444" cy="110331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1" name="Content Placeholder 2"/>
          <p:cNvSpPr>
            <a:spLocks noGrp="1"/>
          </p:cNvSpPr>
          <p:nvPr>
            <p:ph sz="half" idx="1"/>
          </p:nvPr>
        </p:nvSpPr>
        <p:spPr>
          <a:xfrm>
            <a:off x="601820" y="1510730"/>
            <a:ext cx="5309278" cy="4678738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2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796723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, Text and Chart+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3"/>
          <p:cNvSpPr>
            <a:spLocks noGrp="1"/>
          </p:cNvSpPr>
          <p:nvPr>
            <p:ph sz="half" idx="2"/>
          </p:nvPr>
        </p:nvSpPr>
        <p:spPr>
          <a:xfrm>
            <a:off x="6252634" y="1510730"/>
            <a:ext cx="5229570" cy="4665746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609759" y="238127"/>
            <a:ext cx="10872444" cy="110331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1" name="Content Placeholder 2"/>
          <p:cNvSpPr>
            <a:spLocks noGrp="1"/>
          </p:cNvSpPr>
          <p:nvPr>
            <p:ph sz="half" idx="1"/>
          </p:nvPr>
        </p:nvSpPr>
        <p:spPr>
          <a:xfrm>
            <a:off x="601820" y="1510730"/>
            <a:ext cx="5309278" cy="4678738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2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5FB0C27F-8158-D95C-0270-6C5A18C09C1F}"/>
              </a:ext>
            </a:extLst>
          </p:cNvPr>
          <p:cNvGrpSpPr/>
          <p:nvPr userDrawn="1"/>
        </p:nvGrpSpPr>
        <p:grpSpPr>
          <a:xfrm>
            <a:off x="8869472" y="6298815"/>
            <a:ext cx="2877113" cy="394353"/>
            <a:chOff x="8869472" y="6298815"/>
            <a:chExt cx="2877113" cy="394353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E1715040-51BB-5EAD-7551-4E1CFE3430F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007173" y="6298815"/>
              <a:ext cx="739412" cy="394353"/>
            </a:xfrm>
            <a:prstGeom prst="rect">
              <a:avLst/>
            </a:prstGeom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850B323-4A45-FF99-0514-1788CD0017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869472" y="6375841"/>
              <a:ext cx="2159053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Wingdings" panose="05000000000000000000" pitchFamily="2" charset="2"/>
                <a:buChar char="§"/>
                <a:defRPr sz="2800">
                  <a:solidFill>
                    <a:srgbClr val="FEFDDE"/>
                  </a:solidFill>
                  <a:latin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600">
                  <a:solidFill>
                    <a:srgbClr val="FEFDDE"/>
                  </a:solidFill>
                  <a:latin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400">
                  <a:solidFill>
                    <a:srgbClr val="FEFDDE"/>
                  </a:solidFill>
                  <a:latin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200">
                  <a:solidFill>
                    <a:srgbClr val="FEFDDE"/>
                  </a:solidFill>
                  <a:latin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  <a:defRPr/>
              </a:pPr>
              <a:r>
                <a:rPr lang="en-US" altLang="en-US" sz="1200" b="0" dirty="0">
                  <a:solidFill>
                    <a:srgbClr val="455560"/>
                  </a:solidFill>
                  <a:latin typeface="Calibri" panose="020F0502020204030204" pitchFamily="34" charset="0"/>
                </a:rPr>
                <a:t>Slide credit: </a:t>
              </a:r>
              <a:r>
                <a:rPr lang="en-US" altLang="en-US" sz="1200" b="0" dirty="0">
                  <a:solidFill>
                    <a:schemeClr val="bg2"/>
                  </a:solidFill>
                  <a:latin typeface="Calibri" panose="020F0502020204030204" pitchFamily="34" charset="0"/>
                  <a:hlinkClick r:id="rId3"/>
                </a:rPr>
                <a:t>clinicaloptions.com</a:t>
              </a:r>
              <a:endParaRPr lang="en-US" altLang="en-US" sz="1200" b="0" dirty="0">
                <a:solidFill>
                  <a:schemeClr val="bg2"/>
                </a:solidFill>
                <a:latin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872089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759" y="238127"/>
            <a:ext cx="11141055" cy="110331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5005545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Title Only+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759" y="238127"/>
            <a:ext cx="11141055" cy="110331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1FCB4C5-8216-244E-3D93-41E212F40457}"/>
              </a:ext>
            </a:extLst>
          </p:cNvPr>
          <p:cNvGrpSpPr/>
          <p:nvPr userDrawn="1"/>
        </p:nvGrpSpPr>
        <p:grpSpPr>
          <a:xfrm>
            <a:off x="8869472" y="6298815"/>
            <a:ext cx="2877113" cy="394353"/>
            <a:chOff x="8869472" y="6298815"/>
            <a:chExt cx="2877113" cy="394353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7CB3AFF3-C9AF-6406-A52C-986F17667A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007173" y="6298815"/>
              <a:ext cx="739412" cy="394353"/>
            </a:xfrm>
            <a:prstGeom prst="rect">
              <a:avLst/>
            </a:prstGeom>
          </p:spPr>
        </p:pic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8BE472F0-4C6A-6FBF-3D23-4A0861C3141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869472" y="6375841"/>
              <a:ext cx="2159053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Wingdings" panose="05000000000000000000" pitchFamily="2" charset="2"/>
                <a:buChar char="§"/>
                <a:defRPr sz="2800">
                  <a:solidFill>
                    <a:srgbClr val="FEFDDE"/>
                  </a:solidFill>
                  <a:latin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600">
                  <a:solidFill>
                    <a:srgbClr val="FEFDDE"/>
                  </a:solidFill>
                  <a:latin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400">
                  <a:solidFill>
                    <a:srgbClr val="FEFDDE"/>
                  </a:solidFill>
                  <a:latin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200">
                  <a:solidFill>
                    <a:srgbClr val="FEFDDE"/>
                  </a:solidFill>
                  <a:latin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  <a:defRPr/>
              </a:pPr>
              <a:r>
                <a:rPr lang="en-US" altLang="en-US" sz="1200" b="0" dirty="0">
                  <a:solidFill>
                    <a:srgbClr val="455560"/>
                  </a:solidFill>
                  <a:latin typeface="Calibri" panose="020F0502020204030204" pitchFamily="34" charset="0"/>
                </a:rPr>
                <a:t>Slide credit: </a:t>
              </a:r>
              <a:r>
                <a:rPr lang="en-US" altLang="en-US" sz="1200" b="0" dirty="0">
                  <a:solidFill>
                    <a:schemeClr val="bg2"/>
                  </a:solidFill>
                  <a:latin typeface="Calibri" panose="020F0502020204030204" pitchFamily="34" charset="0"/>
                  <a:hlinkClick r:id="rId3"/>
                </a:rPr>
                <a:t>clinicaloptions.com</a:t>
              </a:r>
              <a:endParaRPr lang="en-US" altLang="en-US" sz="1200" b="0" dirty="0">
                <a:solidFill>
                  <a:schemeClr val="bg2"/>
                </a:solidFill>
                <a:latin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730612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8563775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+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103A659D-6BF1-8E0D-2D7B-19BCEFEA43F4}"/>
              </a:ext>
            </a:extLst>
          </p:cNvPr>
          <p:cNvGrpSpPr/>
          <p:nvPr userDrawn="1"/>
        </p:nvGrpSpPr>
        <p:grpSpPr>
          <a:xfrm>
            <a:off x="8869472" y="6298815"/>
            <a:ext cx="2877113" cy="394353"/>
            <a:chOff x="8869472" y="6298815"/>
            <a:chExt cx="2877113" cy="394353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335B2744-BE30-7F59-641C-E8EE271BFEC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007173" y="6298815"/>
              <a:ext cx="739412" cy="394353"/>
            </a:xfrm>
            <a:prstGeom prst="rect">
              <a:avLst/>
            </a:prstGeom>
          </p:spPr>
        </p:pic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E061F54A-476D-1E85-D460-3390FD49765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869472" y="6375841"/>
              <a:ext cx="2159053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Wingdings" panose="05000000000000000000" pitchFamily="2" charset="2"/>
                <a:buChar char="§"/>
                <a:defRPr sz="2800">
                  <a:solidFill>
                    <a:srgbClr val="FEFDDE"/>
                  </a:solidFill>
                  <a:latin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600">
                  <a:solidFill>
                    <a:srgbClr val="FEFDDE"/>
                  </a:solidFill>
                  <a:latin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400">
                  <a:solidFill>
                    <a:srgbClr val="FEFDDE"/>
                  </a:solidFill>
                  <a:latin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200">
                  <a:solidFill>
                    <a:srgbClr val="FEFDDE"/>
                  </a:solidFill>
                  <a:latin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  <a:defRPr/>
              </a:pPr>
              <a:r>
                <a:rPr lang="en-US" altLang="en-US" sz="1200" b="0" dirty="0">
                  <a:solidFill>
                    <a:srgbClr val="455560"/>
                  </a:solidFill>
                  <a:latin typeface="Calibri" panose="020F0502020204030204" pitchFamily="34" charset="0"/>
                </a:rPr>
                <a:t>Slide credit: </a:t>
              </a:r>
              <a:r>
                <a:rPr lang="en-US" altLang="en-US" sz="1200" b="0" dirty="0">
                  <a:solidFill>
                    <a:schemeClr val="bg2"/>
                  </a:solidFill>
                  <a:latin typeface="Calibri" panose="020F0502020204030204" pitchFamily="34" charset="0"/>
                  <a:hlinkClick r:id="rId3"/>
                </a:rPr>
                <a:t>clinicaloptions.com</a:t>
              </a:r>
              <a:endParaRPr lang="en-US" altLang="en-US" sz="1200" b="0" dirty="0">
                <a:solidFill>
                  <a:schemeClr val="bg2"/>
                </a:solidFill>
                <a:latin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7681605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mo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484" y="239715"/>
            <a:ext cx="11244016" cy="1674813"/>
          </a:xfrm>
          <a:prstGeom prst="rect">
            <a:avLst/>
          </a:prstGeom>
        </p:spPr>
        <p:txBody>
          <a:bodyPr/>
          <a:lstStyle>
            <a:lvl1pPr algn="ctr">
              <a:defRPr sz="39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0"/>
          </p:nvPr>
        </p:nvSpPr>
        <p:spPr>
          <a:xfrm>
            <a:off x="609759" y="1895477"/>
            <a:ext cx="10872444" cy="260571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="1">
                <a:solidFill>
                  <a:schemeClr val="bg2"/>
                </a:solidFill>
              </a:defRPr>
            </a:lvl1pPr>
            <a:lvl2pPr>
              <a:buFontTx/>
              <a:buNone/>
              <a:defRPr/>
            </a:lvl2pPr>
            <a:lvl3pPr>
              <a:buFontTx/>
              <a:buNone/>
              <a:defRPr/>
            </a:lvl3pPr>
            <a:lvl4pPr>
              <a:buFontTx/>
              <a:buNone/>
              <a:defRPr/>
            </a:lvl4pPr>
            <a:lvl5pPr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FB50470-EA3D-49B4-8F28-4C9C1E0D226A}"/>
              </a:ext>
            </a:extLst>
          </p:cNvPr>
          <p:cNvCxnSpPr/>
          <p:nvPr userDrawn="1"/>
        </p:nvCxnSpPr>
        <p:spPr bwMode="auto">
          <a:xfrm>
            <a:off x="-22231" y="4605619"/>
            <a:ext cx="12214231" cy="0"/>
          </a:xfrm>
          <a:prstGeom prst="line">
            <a:avLst/>
          </a:prstGeom>
          <a:ln w="28575">
            <a:solidFill>
              <a:schemeClr val="tx1">
                <a:lumMod val="75000"/>
              </a:schemeClr>
            </a:solidFill>
            <a:headEnd type="none" w="med" len="med"/>
            <a:tailEnd type="none" w="med" len="med"/>
          </a:ln>
          <a:effectLst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14" name="Content Placeholder 9">
            <a:extLst>
              <a:ext uri="{FF2B5EF4-FFF2-40B4-BE49-F238E27FC236}">
                <a16:creationId xmlns:a16="http://schemas.microsoft.com/office/drawing/2014/main" id="{DF9EACC2-568A-498C-8601-A87328BD11D3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514351" y="4856674"/>
            <a:ext cx="11283950" cy="1155939"/>
          </a:xfrm>
          <a:prstGeom prst="rect">
            <a:avLst/>
          </a:prstGeom>
        </p:spPr>
        <p:txBody>
          <a:bodyPr/>
          <a:lstStyle>
            <a:lvl1pPr>
              <a:buFontTx/>
              <a:buNone/>
              <a:defRPr sz="2400" b="1">
                <a:solidFill>
                  <a:srgbClr val="E1471D"/>
                </a:solidFill>
              </a:defRPr>
            </a:lvl1pPr>
            <a:lvl2pPr>
              <a:buFontTx/>
              <a:buNone/>
              <a:defRPr sz="2400"/>
            </a:lvl2pPr>
            <a:lvl3pPr>
              <a:buFontTx/>
              <a:buNone/>
              <a:defRPr sz="2400"/>
            </a:lvl3pPr>
            <a:lvl4pPr>
              <a:buFontTx/>
              <a:buNone/>
              <a:defRPr sz="2400"/>
            </a:lvl4pPr>
            <a:lvl5pPr>
              <a:buFontTx/>
              <a:buNone/>
              <a:defRPr sz="2400"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BBD1E00-A2D3-4202-961C-9DF3DF2683C9}"/>
              </a:ext>
            </a:extLst>
          </p:cNvPr>
          <p:cNvSpPr/>
          <p:nvPr userDrawn="1"/>
        </p:nvSpPr>
        <p:spPr>
          <a:xfrm>
            <a:off x="1" y="6590270"/>
            <a:ext cx="12192000" cy="267732"/>
          </a:xfrm>
          <a:prstGeom prst="rect">
            <a:avLst/>
          </a:prstGeom>
          <a:solidFill>
            <a:schemeClr val="tx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7590A4E9-08A7-4826-8D90-46B546D1F341}"/>
              </a:ext>
            </a:extLst>
          </p:cNvPr>
          <p:cNvCxnSpPr/>
          <p:nvPr userDrawn="1"/>
        </p:nvCxnSpPr>
        <p:spPr>
          <a:xfrm>
            <a:off x="1" y="6589713"/>
            <a:ext cx="12192000" cy="0"/>
          </a:xfrm>
          <a:prstGeom prst="line">
            <a:avLst/>
          </a:prstGeom>
          <a:ln w="19050">
            <a:solidFill>
              <a:srgbClr val="F47D5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E31A8939-5D7B-DDA0-442D-AFC6D9C41D0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967636" y="5397632"/>
            <a:ext cx="1790865" cy="955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05802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6">
            <a:extLst>
              <a:ext uri="{FF2B5EF4-FFF2-40B4-BE49-F238E27FC236}">
                <a16:creationId xmlns:a16="http://schemas.microsoft.com/office/drawing/2014/main" id="{1FBA405B-91D7-455B-838E-7390C471CAC4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609759" y="238125"/>
            <a:ext cx="10872444" cy="1106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7">
            <a:extLst>
              <a:ext uri="{FF2B5EF4-FFF2-40B4-BE49-F238E27FC236}">
                <a16:creationId xmlns:a16="http://schemas.microsoft.com/office/drawing/2014/main" id="{5E3FA78F-9815-470C-AAC7-65118010A9A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600231" y="1517650"/>
            <a:ext cx="10881972" cy="4654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928AFCB-3188-4961-AAEE-DB4C7846ECE6}"/>
              </a:ext>
            </a:extLst>
          </p:cNvPr>
          <p:cNvSpPr/>
          <p:nvPr/>
        </p:nvSpPr>
        <p:spPr>
          <a:xfrm>
            <a:off x="1" y="1"/>
            <a:ext cx="12192000" cy="144463"/>
          </a:xfrm>
          <a:prstGeom prst="rect">
            <a:avLst/>
          </a:prstGeom>
          <a:gradFill>
            <a:gsLst>
              <a:gs pos="0">
                <a:schemeClr val="tx1"/>
              </a:gs>
              <a:gs pos="50000">
                <a:schemeClr val="tx1">
                  <a:lumMod val="50000"/>
                </a:schemeClr>
              </a:gs>
              <a:gs pos="100000">
                <a:schemeClr val="tx1"/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07A185B-7FCD-47CF-95BF-44DC96F2E8FE}"/>
              </a:ext>
            </a:extLst>
          </p:cNvPr>
          <p:cNvSpPr/>
          <p:nvPr userDrawn="1"/>
        </p:nvSpPr>
        <p:spPr>
          <a:xfrm>
            <a:off x="1" y="1"/>
            <a:ext cx="12192000" cy="144463"/>
          </a:xfrm>
          <a:prstGeom prst="rect">
            <a:avLst/>
          </a:prstGeom>
          <a:gradFill>
            <a:gsLst>
              <a:gs pos="0">
                <a:schemeClr val="tx1"/>
              </a:gs>
              <a:gs pos="50000">
                <a:schemeClr val="tx1">
                  <a:lumMod val="75000"/>
                </a:schemeClr>
              </a:gs>
              <a:gs pos="100000">
                <a:schemeClr val="tx1"/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DFEB3B6D-B8AE-4726-B830-C447FAD3394B}"/>
              </a:ext>
            </a:extLst>
          </p:cNvPr>
          <p:cNvCxnSpPr/>
          <p:nvPr userDrawn="1"/>
        </p:nvCxnSpPr>
        <p:spPr>
          <a:xfrm>
            <a:off x="1" y="6745288"/>
            <a:ext cx="12192000" cy="0"/>
          </a:xfrm>
          <a:prstGeom prst="line">
            <a:avLst/>
          </a:prstGeom>
          <a:ln w="19050">
            <a:solidFill>
              <a:srgbClr val="F47D5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45712330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655" r:id="rId1"/>
    <p:sldLayoutId id="2147484656" r:id="rId2"/>
    <p:sldLayoutId id="2147484663" r:id="rId3"/>
    <p:sldLayoutId id="2147484657" r:id="rId4"/>
    <p:sldLayoutId id="2147484658" r:id="rId5"/>
    <p:sldLayoutId id="2147484664" r:id="rId6"/>
    <p:sldLayoutId id="2147484659" r:id="rId7"/>
    <p:sldLayoutId id="2147484667" r:id="rId8"/>
    <p:sldLayoutId id="2147484660" r:id="rId9"/>
    <p:sldLayoutId id="2147484665" r:id="rId10"/>
    <p:sldLayoutId id="2147484661" r:id="rId11"/>
    <p:sldLayoutId id="2147484666" r:id="rId12"/>
    <p:sldLayoutId id="2147484662" r:id="rId13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bg2"/>
          </a:solidFill>
          <a:latin typeface="Calibri" panose="020F0502020204030204" pitchFamily="34" charset="0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500" b="1">
          <a:solidFill>
            <a:schemeClr val="tx2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500" b="1">
          <a:solidFill>
            <a:schemeClr val="tx2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500" b="1">
          <a:solidFill>
            <a:schemeClr val="tx2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500" b="1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lnSpc>
          <a:spcPct val="90000"/>
        </a:lnSpc>
        <a:spcBef>
          <a:spcPts val="1000"/>
        </a:spcBef>
        <a:spcAft>
          <a:spcPts val="700"/>
        </a:spcAft>
        <a:buClr>
          <a:schemeClr val="bg1"/>
        </a:buClr>
        <a:buFont typeface="Wingdings" panose="05000000000000000000" pitchFamily="2" charset="2"/>
        <a:buChar char="§"/>
        <a:defRPr sz="2800">
          <a:solidFill>
            <a:schemeClr val="bg1"/>
          </a:solidFill>
          <a:latin typeface="Calibri" panose="020F0502020204030204" pitchFamily="34" charset="0"/>
          <a:ea typeface="+mn-ea"/>
          <a:cs typeface="+mn-cs"/>
        </a:defRPr>
      </a:lvl1pPr>
      <a:lvl2pPr marL="742950" indent="-285750" algn="l" rtl="0" eaLnBrk="1" fontAlgn="base" hangingPunct="1">
        <a:lnSpc>
          <a:spcPct val="90000"/>
        </a:lnSpc>
        <a:spcBef>
          <a:spcPts val="1000"/>
        </a:spcBef>
        <a:spcAft>
          <a:spcPts val="700"/>
        </a:spcAft>
        <a:buClr>
          <a:schemeClr val="bg1"/>
        </a:buClr>
        <a:buFont typeface="Arial" panose="020B0604020202020204" pitchFamily="34" charset="0"/>
        <a:buChar char="‒"/>
        <a:defRPr sz="2600">
          <a:solidFill>
            <a:schemeClr val="bg1"/>
          </a:solidFill>
          <a:latin typeface="Calibri" panose="020F0502020204030204" pitchFamily="34" charset="0"/>
        </a:defRPr>
      </a:lvl2pPr>
      <a:lvl3pPr marL="1143000" indent="-228600" algn="l" rtl="0" eaLnBrk="1" fontAlgn="base" hangingPunct="1">
        <a:lnSpc>
          <a:spcPct val="90000"/>
        </a:lnSpc>
        <a:spcBef>
          <a:spcPts val="1000"/>
        </a:spcBef>
        <a:spcAft>
          <a:spcPts val="700"/>
        </a:spcAft>
        <a:buClr>
          <a:schemeClr val="bg1"/>
        </a:buClr>
        <a:buFont typeface="Arial" panose="020B0604020202020204" pitchFamily="34" charset="0"/>
        <a:buChar char="‒"/>
        <a:defRPr sz="2400">
          <a:solidFill>
            <a:schemeClr val="bg1"/>
          </a:solidFill>
          <a:latin typeface="Calibri" panose="020F0502020204030204" pitchFamily="34" charset="0"/>
        </a:defRPr>
      </a:lvl3pPr>
      <a:lvl4pPr marL="1600200" indent="-228600" algn="l" rtl="0" eaLnBrk="1" fontAlgn="base" hangingPunct="1">
        <a:lnSpc>
          <a:spcPct val="90000"/>
        </a:lnSpc>
        <a:spcBef>
          <a:spcPts val="1000"/>
        </a:spcBef>
        <a:spcAft>
          <a:spcPts val="700"/>
        </a:spcAft>
        <a:buClr>
          <a:schemeClr val="bg1"/>
        </a:buClr>
        <a:buFont typeface="Arial" panose="020B0604020202020204" pitchFamily="34" charset="0"/>
        <a:buChar char="‒"/>
        <a:defRPr sz="2200">
          <a:solidFill>
            <a:schemeClr val="bg1"/>
          </a:solidFill>
          <a:latin typeface="Calibri" panose="020F0502020204030204" pitchFamily="34" charset="0"/>
        </a:defRPr>
      </a:lvl4pPr>
      <a:lvl5pPr marL="2057400" indent="-228600" algn="l" rtl="0" eaLnBrk="1" fontAlgn="base" hangingPunct="1">
        <a:lnSpc>
          <a:spcPct val="90000"/>
        </a:lnSpc>
        <a:spcBef>
          <a:spcPts val="1000"/>
        </a:spcBef>
        <a:spcAft>
          <a:spcPts val="700"/>
        </a:spcAft>
        <a:buClr>
          <a:schemeClr val="bg1"/>
        </a:buClr>
        <a:buFont typeface="Arial" panose="020B0604020202020204" pitchFamily="34" charset="0"/>
        <a:buChar char="‒"/>
        <a:defRPr sz="2000">
          <a:solidFill>
            <a:schemeClr val="bg1"/>
          </a:solidFill>
          <a:latin typeface="Calibri" panose="020F0502020204030204" pitchFamily="34" charset="0"/>
        </a:defRPr>
      </a:lvl5pPr>
      <a:lvl6pPr marL="2514600" indent="-228600" algn="l" rtl="0" eaLnBrk="1" fontAlgn="base" hangingPunct="1">
        <a:lnSpc>
          <a:spcPct val="90000"/>
        </a:lnSpc>
        <a:spcBef>
          <a:spcPct val="35000"/>
        </a:spcBef>
        <a:spcAft>
          <a:spcPct val="25000"/>
        </a:spcAft>
        <a:buClr>
          <a:schemeClr val="accent2"/>
        </a:buClr>
        <a:buFont typeface="Arial" charset="0"/>
        <a:buChar char="–"/>
        <a:defRPr sz="14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lnSpc>
          <a:spcPct val="90000"/>
        </a:lnSpc>
        <a:spcBef>
          <a:spcPct val="35000"/>
        </a:spcBef>
        <a:spcAft>
          <a:spcPct val="25000"/>
        </a:spcAft>
        <a:buClr>
          <a:schemeClr val="accent2"/>
        </a:buClr>
        <a:buFont typeface="Arial" charset="0"/>
        <a:buChar char="–"/>
        <a:defRPr sz="14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lnSpc>
          <a:spcPct val="90000"/>
        </a:lnSpc>
        <a:spcBef>
          <a:spcPct val="35000"/>
        </a:spcBef>
        <a:spcAft>
          <a:spcPct val="25000"/>
        </a:spcAft>
        <a:buClr>
          <a:schemeClr val="accent2"/>
        </a:buClr>
        <a:buFont typeface="Arial" charset="0"/>
        <a:buChar char="–"/>
        <a:defRPr sz="14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lnSpc>
          <a:spcPct val="90000"/>
        </a:lnSpc>
        <a:spcBef>
          <a:spcPct val="35000"/>
        </a:spcBef>
        <a:spcAft>
          <a:spcPct val="25000"/>
        </a:spcAft>
        <a:buClr>
          <a:schemeClr val="accent2"/>
        </a:buClr>
        <a:buFont typeface="Arial" charset="0"/>
        <a:buChar char="–"/>
        <a:defRPr sz="14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44" userDrawn="1">
          <p15:clr>
            <a:srgbClr val="F26B43"/>
          </p15:clr>
        </p15:guide>
        <p15:guide id="2" pos="452" userDrawn="1">
          <p15:clr>
            <a:srgbClr val="F26B43"/>
          </p15:clr>
        </p15:guide>
        <p15:guide id="3" orient="horz" pos="1008" userDrawn="1">
          <p15:clr>
            <a:srgbClr val="F26B43"/>
          </p15:clr>
        </p15:guide>
        <p15:guide id="4" orient="horz" pos="4128" userDrawn="1">
          <p15:clr>
            <a:srgbClr val="F26B43"/>
          </p15:clr>
        </p15:guide>
        <p15:guide id="5" orient="horz" pos="3888" userDrawn="1">
          <p15:clr>
            <a:srgbClr val="F26B43"/>
          </p15:clr>
        </p15:guide>
        <p15:guide id="6" orient="horz" pos="4032" userDrawn="1">
          <p15:clr>
            <a:srgbClr val="F26B43"/>
          </p15:clr>
        </p15:guide>
        <p15:guide id="7" pos="312" userDrawn="1">
          <p15:clr>
            <a:srgbClr val="F26B43"/>
          </p15:clr>
        </p15:guide>
        <p15:guide id="8" pos="7248" userDrawn="1">
          <p15:clr>
            <a:srgbClr val="F26B43"/>
          </p15:clr>
        </p15:guide>
        <p15:guide id="9" pos="7416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.emf"/><Relationship Id="rId5" Type="http://schemas.openxmlformats.org/officeDocument/2006/relationships/image" Target="../media/image7.emf"/><Relationship Id="rId4" Type="http://schemas.openxmlformats.org/officeDocument/2006/relationships/image" Target="../media/image6.emf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emf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2.xml"/><Relationship Id="rId11" Type="http://schemas.openxmlformats.org/officeDocument/2006/relationships/image" Target="../media/image12.emf"/><Relationship Id="rId5" Type="http://schemas.openxmlformats.org/officeDocument/2006/relationships/diagramQuickStyle" Target="../diagrams/quickStyle2.xml"/><Relationship Id="rId10" Type="http://schemas.openxmlformats.org/officeDocument/2006/relationships/image" Target="../media/image11.emf"/><Relationship Id="rId4" Type="http://schemas.openxmlformats.org/officeDocument/2006/relationships/diagramLayout" Target="../diagrams/layout2.xml"/><Relationship Id="rId9" Type="http://schemas.openxmlformats.org/officeDocument/2006/relationships/image" Target="../media/image10.em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image" Target="../media/image14.sv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0.svg"/><Relationship Id="rId5" Type="http://schemas.openxmlformats.org/officeDocument/2006/relationships/image" Target="../media/image19.png"/><Relationship Id="rId4" Type="http://schemas.openxmlformats.org/officeDocument/2006/relationships/image" Target="../media/image18.sv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2.sv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openxmlformats.org/officeDocument/2006/relationships/image" Target="../media/image28.svg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12" Type="http://schemas.openxmlformats.org/officeDocument/2006/relationships/image" Target="../media/image27.png"/><Relationship Id="rId17" Type="http://schemas.openxmlformats.org/officeDocument/2006/relationships/image" Target="../media/image32.svg"/><Relationship Id="rId2" Type="http://schemas.openxmlformats.org/officeDocument/2006/relationships/notesSlide" Target="../notesSlides/notesSlide14.xml"/><Relationship Id="rId16" Type="http://schemas.openxmlformats.org/officeDocument/2006/relationships/image" Target="../media/image31.png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3.xml"/><Relationship Id="rId11" Type="http://schemas.openxmlformats.org/officeDocument/2006/relationships/image" Target="../media/image26.svg"/><Relationship Id="rId5" Type="http://schemas.openxmlformats.org/officeDocument/2006/relationships/diagramQuickStyle" Target="../diagrams/quickStyle3.xml"/><Relationship Id="rId15" Type="http://schemas.openxmlformats.org/officeDocument/2006/relationships/image" Target="../media/image30.svg"/><Relationship Id="rId10" Type="http://schemas.openxmlformats.org/officeDocument/2006/relationships/image" Target="../media/image25.png"/><Relationship Id="rId4" Type="http://schemas.openxmlformats.org/officeDocument/2006/relationships/diagramLayout" Target="../diagrams/layout3.xml"/><Relationship Id="rId9" Type="http://schemas.openxmlformats.org/officeDocument/2006/relationships/image" Target="../media/image24.svg"/><Relationship Id="rId14" Type="http://schemas.openxmlformats.org/officeDocument/2006/relationships/image" Target="../media/image29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6">
            <a:extLst>
              <a:ext uri="{FF2B5EF4-FFF2-40B4-BE49-F238E27FC236}">
                <a16:creationId xmlns:a16="http://schemas.microsoft.com/office/drawing/2014/main" id="{BF0A1BCB-4573-42FC-B2B5-F4F0EB65AB50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 bwMode="invGray">
          <a:xfrm>
            <a:off x="609600" y="4041650"/>
            <a:ext cx="5181600" cy="1120775"/>
          </a:xfrm>
        </p:spPr>
        <p:txBody>
          <a:bodyPr/>
          <a:lstStyle/>
          <a:p>
            <a:r>
              <a:rPr lang="en-US" altLang="en-US" dirty="0"/>
              <a:t>Christopher L. Bowlus, MD</a:t>
            </a:r>
            <a:br>
              <a:rPr lang="en-US" altLang="en-US" dirty="0"/>
            </a:br>
            <a:r>
              <a:rPr lang="en-US" altLang="en-US" sz="1600" b="0" dirty="0"/>
              <a:t>Lena Valente Professor and Chief</a:t>
            </a:r>
            <a:br>
              <a:rPr lang="en-US" altLang="en-US" sz="1600" b="0" dirty="0"/>
            </a:br>
            <a:r>
              <a:rPr lang="en-US" altLang="en-US" sz="1600" b="0" dirty="0"/>
              <a:t>Division of Gastroenterology and Hepatology</a:t>
            </a:r>
            <a:br>
              <a:rPr lang="en-US" altLang="en-US" sz="1600" b="0" dirty="0"/>
            </a:br>
            <a:r>
              <a:rPr lang="en-US" altLang="en-US" sz="1600" b="0" dirty="0"/>
              <a:t>University of California, Davis</a:t>
            </a:r>
            <a:br>
              <a:rPr lang="en-US" altLang="en-US" sz="1600" b="0" dirty="0"/>
            </a:br>
            <a:r>
              <a:rPr lang="en-US" altLang="en-US" sz="1600" b="0" dirty="0"/>
              <a:t>Sacramento, California</a:t>
            </a:r>
          </a:p>
          <a:p>
            <a:endParaRPr lang="en-US" altLang="en-US" sz="1600" b="0" dirty="0"/>
          </a:p>
        </p:txBody>
      </p:sp>
      <p:sp>
        <p:nvSpPr>
          <p:cNvPr id="8195" name="Rectangle 7">
            <a:extLst>
              <a:ext uri="{FF2B5EF4-FFF2-40B4-BE49-F238E27FC236}">
                <a16:creationId xmlns:a16="http://schemas.microsoft.com/office/drawing/2014/main" id="{0E81FCD2-40DC-4171-ABA4-037A09681174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09600" y="1600200"/>
            <a:ext cx="11264901" cy="2057400"/>
          </a:xfrm>
        </p:spPr>
        <p:txBody>
          <a:bodyPr>
            <a:normAutofit/>
          </a:bodyPr>
          <a:lstStyle/>
          <a:p>
            <a:r>
              <a:rPr lang="en-US" altLang="en-US" dirty="0"/>
              <a:t>More Than Just an Itch: The Patient Impact of Cholestatic Pruritus in PBC</a:t>
            </a:r>
          </a:p>
        </p:txBody>
      </p:sp>
      <p:sp>
        <p:nvSpPr>
          <p:cNvPr id="2" name="Text Box 19">
            <a:extLst>
              <a:ext uri="{FF2B5EF4-FFF2-40B4-BE49-F238E27FC236}">
                <a16:creationId xmlns:a16="http://schemas.microsoft.com/office/drawing/2014/main" id="{21AEAF7B-6F90-DEF3-D677-1E84F6E617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01646" y="1227880"/>
            <a:ext cx="587614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b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algn="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 typeface="Arial" panose="020B0604020202020204" pitchFamily="34" charset="0"/>
              <a:buNone/>
            </a:pPr>
            <a:r>
              <a:rPr lang="en-US" altLang="en-US" sz="1200" b="0" dirty="0">
                <a:solidFill>
                  <a:schemeClr val="bg2"/>
                </a:solidFill>
                <a:latin typeface="Calibri" panose="020F0502020204030204" pitchFamily="34" charset="0"/>
              </a:rPr>
              <a:t>Provided by Clinical Care Options, LLC</a:t>
            </a:r>
          </a:p>
        </p:txBody>
      </p:sp>
      <p:sp>
        <p:nvSpPr>
          <p:cNvPr id="3" name="Text Box 21">
            <a:extLst>
              <a:ext uri="{FF2B5EF4-FFF2-40B4-BE49-F238E27FC236}">
                <a16:creationId xmlns:a16="http://schemas.microsoft.com/office/drawing/2014/main" id="{751F7A99-0E41-557D-5FEF-8A031948FD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5015" y="6362700"/>
            <a:ext cx="546417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00000"/>
              </a:lnSpc>
              <a:buNone/>
            </a:pPr>
            <a:r>
              <a:rPr lang="en-US" sz="1200" b="0" dirty="0">
                <a:solidFill>
                  <a:schemeClr val="bg1"/>
                </a:solidFill>
                <a:latin typeface="Calibri" panose="020F0502020204030204" pitchFamily="34" charset="0"/>
              </a:rPr>
              <a:t>This educational activity is supported by an educational grant from GlaxoSmithKline.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2DBBA8-6F8F-0FB2-4772-5B30F81C2A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Faculty Information and Disclosures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964F1C-0744-47A3-CE2F-30F104F5AC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>
                <a:solidFill>
                  <a:schemeClr val="accent3"/>
                </a:solidFill>
              </a:rPr>
              <a:t>Christopher L. Bowlus, MD</a:t>
            </a:r>
            <a:br>
              <a:rPr lang="en-US" b="1" dirty="0">
                <a:solidFill>
                  <a:schemeClr val="accent3"/>
                </a:solidFill>
              </a:rPr>
            </a:br>
            <a:r>
              <a:rPr lang="en-US" sz="2600" dirty="0"/>
              <a:t>Lena Valente Professor and Chief</a:t>
            </a:r>
            <a:br>
              <a:rPr lang="en-US" sz="2600" dirty="0"/>
            </a:br>
            <a:r>
              <a:rPr lang="en-US" sz="2600" dirty="0"/>
              <a:t>Division of Gastroenterology and Hepatology</a:t>
            </a:r>
            <a:br>
              <a:rPr lang="en-US" sz="2600" dirty="0"/>
            </a:br>
            <a:r>
              <a:rPr lang="en-US" sz="2600" dirty="0"/>
              <a:t>University of California, Davis</a:t>
            </a:r>
            <a:br>
              <a:rPr lang="en-US" sz="2600" dirty="0"/>
            </a:br>
            <a:r>
              <a:rPr lang="en-US" sz="2600" dirty="0"/>
              <a:t>Sacramento, California</a:t>
            </a:r>
          </a:p>
          <a:p>
            <a:pPr marL="0" indent="0">
              <a:buNone/>
            </a:pPr>
            <a:r>
              <a:rPr lang="en-US" sz="2400" b="1" dirty="0">
                <a:solidFill>
                  <a:schemeClr val="accent3"/>
                </a:solidFill>
              </a:rPr>
              <a:t>Christopher L. Bowlus, MD</a:t>
            </a:r>
            <a:r>
              <a:rPr lang="en-US" sz="2600" b="1" dirty="0">
                <a:solidFill>
                  <a:schemeClr val="accent3"/>
                </a:solidFill>
              </a:rPr>
              <a:t>: </a:t>
            </a:r>
            <a:r>
              <a:rPr lang="en-US" sz="2600" i="1" dirty="0"/>
              <a:t>researcher (paid to institution): </a:t>
            </a:r>
            <a:r>
              <a:rPr lang="en-US" sz="2600" dirty="0"/>
              <a:t>Calliditas, Chemomab, COUR Pharmaceuticals, CymaBay, Gilead, GlaxoSmithKline, </a:t>
            </a:r>
            <a:br>
              <a:rPr lang="en-US" sz="2600" dirty="0"/>
            </a:br>
            <a:r>
              <a:rPr lang="en-US" sz="2600" dirty="0"/>
              <a:t>Hanmi, Intercept, Ipsen, Mirum, Novartis, Novo Nordisk, Pliant, Viking, Zydus; </a:t>
            </a:r>
            <a:r>
              <a:rPr lang="en-US" sz="2600" i="1" dirty="0"/>
              <a:t>consultant/advisor/speaker: </a:t>
            </a:r>
            <a:r>
              <a:rPr lang="en-US" sz="2600" dirty="0"/>
              <a:t>Chemomab, CymaBay, GlaxoSmithKline, Invea, Ipsen, NGM Bio, Pliant.</a:t>
            </a:r>
          </a:p>
        </p:txBody>
      </p:sp>
    </p:spTree>
    <p:extLst>
      <p:ext uri="{BB962C8B-B14F-4D97-AF65-F5344CB8AC3E}">
        <p14:creationId xmlns:p14="http://schemas.microsoft.com/office/powerpoint/2010/main" val="29862341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41117F-D0EF-DC05-E5DC-A0A09C7065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Learning Objectives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153328-0537-696C-E925-D850781F35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Recognize the burden of cholestatic pruritus for patients with PBC, including the physical, emotional, and social impacts</a:t>
            </a:r>
          </a:p>
          <a:p>
            <a:r>
              <a:rPr lang="en-US" dirty="0"/>
              <a:t>Utilize tools to assess and monitor pruritus in patients with PBC</a:t>
            </a:r>
          </a:p>
          <a:p>
            <a:r>
              <a:rPr lang="en-US" dirty="0"/>
              <a:t>Develop individualized treatment plans for patients with cholestatic pruritus associated with PBC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21514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FF0806-888D-5252-AD73-88947D810F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Not Just an Itch: </a:t>
            </a:r>
            <a:br>
              <a:rPr lang="en-US" dirty="0"/>
            </a:br>
            <a:r>
              <a:rPr lang="en-US" dirty="0"/>
              <a:t>The Burden of Cholestatic Pruritus in PBC</a:t>
            </a:r>
          </a:p>
        </p:txBody>
      </p:sp>
    </p:spTree>
    <p:extLst>
      <p:ext uri="{BB962C8B-B14F-4D97-AF65-F5344CB8AC3E}">
        <p14:creationId xmlns:p14="http://schemas.microsoft.com/office/powerpoint/2010/main" val="24748402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280E76-33E7-BA0F-9E6A-5047111766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Symptoms Experienced by People With PBC</a:t>
            </a:r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AE67CACB-87DD-4061-5FBE-8ED522F1E19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37289377"/>
              </p:ext>
            </p:extLst>
          </p:nvPr>
        </p:nvGraphicFramePr>
        <p:xfrm>
          <a:off x="802264" y="1341439"/>
          <a:ext cx="9183946" cy="49336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Rectangle 6">
            <a:extLst>
              <a:ext uri="{FF2B5EF4-FFF2-40B4-BE49-F238E27FC236}">
                <a16:creationId xmlns:a16="http://schemas.microsoft.com/office/drawing/2014/main" id="{79BF14C3-FAA7-DA67-203C-8A46FB2FB902}"/>
              </a:ext>
            </a:extLst>
          </p:cNvPr>
          <p:cNvSpPr/>
          <p:nvPr/>
        </p:nvSpPr>
        <p:spPr>
          <a:xfrm>
            <a:off x="397853" y="6217062"/>
            <a:ext cx="838760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Prince. Gastroenterology. 2002;123:1044. Deng. Ann Hepatol. 2022;27:100746. </a:t>
            </a:r>
            <a:br>
              <a:rPr kumimoji="0" lang="en-US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kumimoji="0" lang="en-US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Lindor. Hepatology. 2019;69:394. EASL Collaborators. J Hepatol. 2017;67:145. Rigopoulou. Gut. 2005;54:528.  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367B7A2-E6A6-1CB7-7339-0A5A93FB3E3F}"/>
              </a:ext>
            </a:extLst>
          </p:cNvPr>
          <p:cNvSpPr/>
          <p:nvPr/>
        </p:nvSpPr>
        <p:spPr bwMode="auto">
          <a:xfrm>
            <a:off x="950495" y="2225842"/>
            <a:ext cx="9183946" cy="818147"/>
          </a:xfrm>
          <a:prstGeom prst="rect">
            <a:avLst/>
          </a:prstGeom>
          <a:noFill/>
          <a:ln w="38100">
            <a:solidFill>
              <a:schemeClr val="accent5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55101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1EAFCD-1B19-4CA8-520A-CAA8767FD6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Cholestatic Pruritus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33566B-863C-9757-76D4-4984A90205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>
                <a:solidFill>
                  <a:schemeClr val="accent3"/>
                </a:solidFill>
              </a:rPr>
              <a:t>Pruritus</a:t>
            </a:r>
            <a:r>
              <a:rPr lang="en-US" dirty="0"/>
              <a:t> due to </a:t>
            </a:r>
            <a:r>
              <a:rPr lang="en-US" b="1" dirty="0">
                <a:solidFill>
                  <a:schemeClr val="accent1"/>
                </a:solidFill>
              </a:rPr>
              <a:t>cholestasis</a:t>
            </a:r>
            <a:r>
              <a:rPr lang="en-US" dirty="0"/>
              <a:t> of any origin 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1068A08F-7F9B-12E5-2A2E-8AF91083EFAA}"/>
              </a:ext>
            </a:extLst>
          </p:cNvPr>
          <p:cNvCxnSpPr>
            <a:cxnSpLocks/>
          </p:cNvCxnSpPr>
          <p:nvPr/>
        </p:nvCxnSpPr>
        <p:spPr bwMode="auto">
          <a:xfrm>
            <a:off x="1475054" y="1956426"/>
            <a:ext cx="0" cy="846932"/>
          </a:xfrm>
          <a:prstGeom prst="straightConnector1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B24C591F-D147-0381-450C-5451ABA463E8}"/>
              </a:ext>
            </a:extLst>
          </p:cNvPr>
          <p:cNvCxnSpPr>
            <a:cxnSpLocks/>
          </p:cNvCxnSpPr>
          <p:nvPr/>
        </p:nvCxnSpPr>
        <p:spPr bwMode="auto">
          <a:xfrm>
            <a:off x="4102777" y="1972771"/>
            <a:ext cx="1515970" cy="806524"/>
          </a:xfrm>
          <a:prstGeom prst="straightConnector1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41B50136-7125-842C-81CA-D301B2869C81}"/>
              </a:ext>
            </a:extLst>
          </p:cNvPr>
          <p:cNvSpPr txBox="1"/>
          <p:nvPr/>
        </p:nvSpPr>
        <p:spPr bwMode="auto">
          <a:xfrm>
            <a:off x="717551" y="2905622"/>
            <a:ext cx="1551258" cy="523220"/>
          </a:xfrm>
          <a:prstGeom prst="rect">
            <a:avLst/>
          </a:prstGeom>
          <a:solidFill>
            <a:schemeClr val="accent3">
              <a:alpha val="20000"/>
            </a:schemeClr>
          </a:solidFill>
          <a:ln w="38100">
            <a:noFill/>
          </a:ln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2800" dirty="0">
                <a:solidFill>
                  <a:schemeClr val="accent3"/>
                </a:solidFill>
                <a:latin typeface="Calibri" panose="020F0502020204030204" pitchFamily="34" charset="0"/>
              </a:rPr>
              <a:t>Itch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9EAE927-42D3-B412-BE99-9E18403997EB}"/>
              </a:ext>
            </a:extLst>
          </p:cNvPr>
          <p:cNvSpPr txBox="1"/>
          <p:nvPr/>
        </p:nvSpPr>
        <p:spPr bwMode="auto">
          <a:xfrm>
            <a:off x="5159993" y="2905780"/>
            <a:ext cx="2903424" cy="523220"/>
          </a:xfrm>
          <a:prstGeom prst="rect">
            <a:avLst/>
          </a:prstGeom>
          <a:solidFill>
            <a:schemeClr val="accent1">
              <a:alpha val="20000"/>
            </a:schemeClr>
          </a:solidFill>
          <a:ln w="38100">
            <a:noFill/>
          </a:ln>
        </p:spPr>
        <p:txBody>
          <a:bodyPr wrap="none" rtlCol="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2800" dirty="0">
                <a:solidFill>
                  <a:schemeClr val="accent1"/>
                </a:solidFill>
                <a:latin typeface="Calibri" panose="020F0502020204030204" pitchFamily="34" charset="0"/>
              </a:rPr>
              <a:t>Impaired bile flow</a:t>
            </a:r>
          </a:p>
        </p:txBody>
      </p:sp>
      <p:pic>
        <p:nvPicPr>
          <p:cNvPr id="5" name="Picture 4" descr="A person scratching her elbow&#10;&#10;Description automatically generated">
            <a:extLst>
              <a:ext uri="{FF2B5EF4-FFF2-40B4-BE49-F238E27FC236}">
                <a16:creationId xmlns:a16="http://schemas.microsoft.com/office/drawing/2014/main" id="{ED5AE4EC-7AA1-1840-1E35-2BCB73E0642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02" r="5628"/>
          <a:stretch/>
        </p:blipFill>
        <p:spPr>
          <a:xfrm>
            <a:off x="765671" y="3443333"/>
            <a:ext cx="4126832" cy="2743200"/>
          </a:xfrm>
          <a:prstGeom prst="rect">
            <a:avLst/>
          </a:prstGeom>
          <a:ln w="28575">
            <a:solidFill>
              <a:schemeClr val="accent3"/>
            </a:solidFill>
          </a:ln>
        </p:spPr>
      </p:pic>
      <p:pic>
        <p:nvPicPr>
          <p:cNvPr id="16" name="Picture 15" descr="Close-up of a hand with red bumps on it&#10;&#10;Description automatically generated">
            <a:extLst>
              <a:ext uri="{FF2B5EF4-FFF2-40B4-BE49-F238E27FC236}">
                <a16:creationId xmlns:a16="http://schemas.microsoft.com/office/drawing/2014/main" id="{8A3E93CB-F04F-8DB0-F673-70C701AE5F0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863" r="-132"/>
          <a:stretch/>
        </p:blipFill>
        <p:spPr>
          <a:xfrm>
            <a:off x="5185611" y="3455362"/>
            <a:ext cx="3693588" cy="2731171"/>
          </a:xfrm>
          <a:prstGeom prst="rect">
            <a:avLst/>
          </a:prstGeom>
          <a:ln w="28575"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31008526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5" name="Group 64">
            <a:extLst>
              <a:ext uri="{FF2B5EF4-FFF2-40B4-BE49-F238E27FC236}">
                <a16:creationId xmlns:a16="http://schemas.microsoft.com/office/drawing/2014/main" id="{C70BBC33-C86A-C25D-FA6F-DC5F2AD84FEE}"/>
              </a:ext>
            </a:extLst>
          </p:cNvPr>
          <p:cNvGrpSpPr/>
          <p:nvPr/>
        </p:nvGrpSpPr>
        <p:grpSpPr>
          <a:xfrm>
            <a:off x="4915486" y="1369442"/>
            <a:ext cx="4847491" cy="4145280"/>
            <a:chOff x="4915486" y="1225062"/>
            <a:chExt cx="4847491" cy="4145280"/>
          </a:xfrm>
          <a:solidFill>
            <a:schemeClr val="accent3"/>
          </a:solidFill>
        </p:grpSpPr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0CE1BFB4-4B73-0839-445C-7DCBB91E19BD}"/>
                </a:ext>
              </a:extLst>
            </p:cNvPr>
            <p:cNvSpPr/>
            <p:nvPr/>
          </p:nvSpPr>
          <p:spPr bwMode="auto">
            <a:xfrm flipV="1">
              <a:off x="4915486" y="1225062"/>
              <a:ext cx="4847491" cy="225083"/>
            </a:xfrm>
            <a:prstGeom prst="rect">
              <a:avLst/>
            </a:prstGeom>
            <a:grpFill/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anchor="b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 dirty="0"/>
            </a:p>
          </p:txBody>
        </p:sp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E447C0B4-1D64-B7A9-F9AB-F59C5EE8D9DB}"/>
                </a:ext>
              </a:extLst>
            </p:cNvPr>
            <p:cNvSpPr/>
            <p:nvPr/>
          </p:nvSpPr>
          <p:spPr bwMode="auto">
            <a:xfrm flipV="1">
              <a:off x="4915487" y="5145259"/>
              <a:ext cx="338796" cy="225083"/>
            </a:xfrm>
            <a:prstGeom prst="rect">
              <a:avLst/>
            </a:prstGeom>
            <a:grpFill/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anchor="b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 dirty="0"/>
            </a:p>
          </p:txBody>
        </p:sp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C2AEB913-BF74-EF21-65B8-56CC4894B7B3}"/>
                </a:ext>
              </a:extLst>
            </p:cNvPr>
            <p:cNvSpPr/>
            <p:nvPr/>
          </p:nvSpPr>
          <p:spPr bwMode="auto">
            <a:xfrm flipV="1">
              <a:off x="4915487" y="4655237"/>
              <a:ext cx="824131" cy="225083"/>
            </a:xfrm>
            <a:prstGeom prst="rect">
              <a:avLst/>
            </a:prstGeom>
            <a:grpFill/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anchor="b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 dirty="0"/>
            </a:p>
          </p:txBody>
        </p:sp>
        <p:sp>
          <p:nvSpPr>
            <p:cNvPr id="58" name="Rectangle 57">
              <a:extLst>
                <a:ext uri="{FF2B5EF4-FFF2-40B4-BE49-F238E27FC236}">
                  <a16:creationId xmlns:a16="http://schemas.microsoft.com/office/drawing/2014/main" id="{296E4FA3-59E1-69C7-DAAC-BB87A2FE98F8}"/>
                </a:ext>
              </a:extLst>
            </p:cNvPr>
            <p:cNvSpPr/>
            <p:nvPr/>
          </p:nvSpPr>
          <p:spPr bwMode="auto">
            <a:xfrm flipV="1">
              <a:off x="4915487" y="4165212"/>
              <a:ext cx="971842" cy="225083"/>
            </a:xfrm>
            <a:prstGeom prst="rect">
              <a:avLst/>
            </a:prstGeom>
            <a:grpFill/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anchor="b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 dirty="0"/>
            </a:p>
          </p:txBody>
        </p:sp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id="{E14B8EEA-4B82-65A9-D23F-6C024F6C8C68}"/>
                </a:ext>
              </a:extLst>
            </p:cNvPr>
            <p:cNvSpPr/>
            <p:nvPr/>
          </p:nvSpPr>
          <p:spPr bwMode="auto">
            <a:xfrm flipV="1">
              <a:off x="4915487" y="3675187"/>
              <a:ext cx="1935479" cy="225083"/>
            </a:xfrm>
            <a:prstGeom prst="rect">
              <a:avLst/>
            </a:prstGeom>
            <a:grpFill/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anchor="b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 dirty="0"/>
            </a:p>
          </p:txBody>
        </p:sp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1DE237AC-69A8-18A5-BAD6-E2E227B01F2F}"/>
                </a:ext>
              </a:extLst>
            </p:cNvPr>
            <p:cNvSpPr/>
            <p:nvPr/>
          </p:nvSpPr>
          <p:spPr bwMode="auto">
            <a:xfrm flipV="1">
              <a:off x="4915487" y="3185162"/>
              <a:ext cx="2181664" cy="225083"/>
            </a:xfrm>
            <a:prstGeom prst="rect">
              <a:avLst/>
            </a:prstGeom>
            <a:grpFill/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anchor="b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 dirty="0"/>
            </a:p>
          </p:txBody>
        </p:sp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36E6CBF9-D039-6DEA-F827-22E1DCBFE15C}"/>
                </a:ext>
              </a:extLst>
            </p:cNvPr>
            <p:cNvSpPr/>
            <p:nvPr/>
          </p:nvSpPr>
          <p:spPr bwMode="auto">
            <a:xfrm flipV="1">
              <a:off x="4915487" y="2695137"/>
              <a:ext cx="3630636" cy="225083"/>
            </a:xfrm>
            <a:prstGeom prst="rect">
              <a:avLst/>
            </a:prstGeom>
            <a:grpFill/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anchor="b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 dirty="0"/>
            </a:p>
          </p:txBody>
        </p:sp>
        <p:sp>
          <p:nvSpPr>
            <p:cNvPr id="62" name="Rectangle 61">
              <a:extLst>
                <a:ext uri="{FF2B5EF4-FFF2-40B4-BE49-F238E27FC236}">
                  <a16:creationId xmlns:a16="http://schemas.microsoft.com/office/drawing/2014/main" id="{E2F35E18-0531-099D-3F53-6E920C15AA44}"/>
                </a:ext>
              </a:extLst>
            </p:cNvPr>
            <p:cNvSpPr/>
            <p:nvPr/>
          </p:nvSpPr>
          <p:spPr bwMode="auto">
            <a:xfrm flipV="1">
              <a:off x="4915487" y="2205112"/>
              <a:ext cx="3876821" cy="225083"/>
            </a:xfrm>
            <a:prstGeom prst="rect">
              <a:avLst/>
            </a:prstGeom>
            <a:grpFill/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anchor="b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 dirty="0"/>
            </a:p>
          </p:txBody>
        </p:sp>
        <p:sp>
          <p:nvSpPr>
            <p:cNvPr id="63" name="Rectangle 62">
              <a:extLst>
                <a:ext uri="{FF2B5EF4-FFF2-40B4-BE49-F238E27FC236}">
                  <a16:creationId xmlns:a16="http://schemas.microsoft.com/office/drawing/2014/main" id="{1B4F21FC-6185-9FF8-F356-3DADA8F88048}"/>
                </a:ext>
              </a:extLst>
            </p:cNvPr>
            <p:cNvSpPr/>
            <p:nvPr/>
          </p:nvSpPr>
          <p:spPr bwMode="auto">
            <a:xfrm flipV="1">
              <a:off x="4915487" y="1715087"/>
              <a:ext cx="4263682" cy="225083"/>
            </a:xfrm>
            <a:prstGeom prst="rect">
              <a:avLst/>
            </a:prstGeom>
            <a:grpFill/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anchor="b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 dirty="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61827854-7859-AAD3-F509-E45F3EA665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Conditions Associated With Cholestatic Pruritus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A1915E9-9CED-3EA1-F185-AA6806183B10}"/>
              </a:ext>
            </a:extLst>
          </p:cNvPr>
          <p:cNvSpPr/>
          <p:nvPr/>
        </p:nvSpPr>
        <p:spPr bwMode="auto">
          <a:xfrm>
            <a:off x="2033337" y="2248930"/>
            <a:ext cx="6990347" cy="432486"/>
          </a:xfrm>
          <a:prstGeom prst="rect">
            <a:avLst/>
          </a:prstGeom>
          <a:noFill/>
          <a:ln w="28575">
            <a:solidFill>
              <a:schemeClr val="accent5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557C2FB-2CA3-213A-35D5-536C32889180}"/>
              </a:ext>
            </a:extLst>
          </p:cNvPr>
          <p:cNvSpPr txBox="1"/>
          <p:nvPr/>
        </p:nvSpPr>
        <p:spPr>
          <a:xfrm>
            <a:off x="397920" y="6183577"/>
            <a:ext cx="6597239" cy="461665"/>
          </a:xfrm>
          <a:prstGeom prst="rect">
            <a:avLst/>
          </a:prstGeom>
          <a:noFill/>
        </p:spPr>
        <p:txBody>
          <a:bodyPr wrap="square" anchor="b">
            <a:spAutoFit/>
          </a:bodyPr>
          <a:lstStyle/>
          <a:p>
            <a:pPr defTabSz="609585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200" b="0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Bunchorntavakul. Clin Liver Dis. 2012;16:331. </a:t>
            </a:r>
            <a:br>
              <a:rPr lang="en-US" sz="1200" b="0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1200" b="0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Kamath. J Pediatr Gastroenterol Nutr. 2018;67:148. Kode. Curr Hepatol Rep. 2024;23:123.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DDAAD6D1-C185-D0BF-4F44-F032D36EFA95}"/>
              </a:ext>
            </a:extLst>
          </p:cNvPr>
          <p:cNvCxnSpPr/>
          <p:nvPr/>
        </p:nvCxnSpPr>
        <p:spPr bwMode="auto">
          <a:xfrm>
            <a:off x="4908884" y="5630780"/>
            <a:ext cx="4884821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CDB40CF4-14C8-8C70-119D-26A83CBC138A}"/>
              </a:ext>
            </a:extLst>
          </p:cNvPr>
          <p:cNvCxnSpPr>
            <a:cxnSpLocks/>
          </p:cNvCxnSpPr>
          <p:nvPr/>
        </p:nvCxnSpPr>
        <p:spPr bwMode="auto">
          <a:xfrm flipH="1">
            <a:off x="4860759" y="1251287"/>
            <a:ext cx="64008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3F7D2F2E-8E59-DC70-E62F-BEAC34ABAE1B}"/>
              </a:ext>
            </a:extLst>
          </p:cNvPr>
          <p:cNvCxnSpPr>
            <a:cxnSpLocks/>
          </p:cNvCxnSpPr>
          <p:nvPr/>
        </p:nvCxnSpPr>
        <p:spPr bwMode="auto">
          <a:xfrm flipH="1">
            <a:off x="4860759" y="1737898"/>
            <a:ext cx="64008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10524565-BF09-6EF2-E398-E0B424708961}"/>
              </a:ext>
            </a:extLst>
          </p:cNvPr>
          <p:cNvCxnSpPr>
            <a:cxnSpLocks/>
          </p:cNvCxnSpPr>
          <p:nvPr/>
        </p:nvCxnSpPr>
        <p:spPr bwMode="auto">
          <a:xfrm flipH="1">
            <a:off x="4860759" y="2224509"/>
            <a:ext cx="64008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492768D1-8CB9-697C-FF67-C163F5B1A317}"/>
              </a:ext>
            </a:extLst>
          </p:cNvPr>
          <p:cNvCxnSpPr>
            <a:cxnSpLocks/>
          </p:cNvCxnSpPr>
          <p:nvPr/>
        </p:nvCxnSpPr>
        <p:spPr bwMode="auto">
          <a:xfrm flipH="1">
            <a:off x="4860759" y="2711120"/>
            <a:ext cx="64008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1AA88950-ED93-7C84-71B7-0171DC67007A}"/>
              </a:ext>
            </a:extLst>
          </p:cNvPr>
          <p:cNvCxnSpPr>
            <a:cxnSpLocks/>
          </p:cNvCxnSpPr>
          <p:nvPr/>
        </p:nvCxnSpPr>
        <p:spPr bwMode="auto">
          <a:xfrm flipH="1">
            <a:off x="4860759" y="3197731"/>
            <a:ext cx="64008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0AF35B5C-6F1B-7F80-2D11-CF0A874C7CC0}"/>
              </a:ext>
            </a:extLst>
          </p:cNvPr>
          <p:cNvCxnSpPr>
            <a:cxnSpLocks/>
          </p:cNvCxnSpPr>
          <p:nvPr/>
        </p:nvCxnSpPr>
        <p:spPr bwMode="auto">
          <a:xfrm flipH="1">
            <a:off x="4860759" y="3684342"/>
            <a:ext cx="64008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B46C0111-E323-6E98-BACA-ABA1C411832C}"/>
              </a:ext>
            </a:extLst>
          </p:cNvPr>
          <p:cNvCxnSpPr>
            <a:cxnSpLocks/>
          </p:cNvCxnSpPr>
          <p:nvPr/>
        </p:nvCxnSpPr>
        <p:spPr bwMode="auto">
          <a:xfrm flipH="1">
            <a:off x="4860759" y="4170953"/>
            <a:ext cx="64008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229C0383-1D5D-4E72-2A5D-2CFEEF3C7306}"/>
              </a:ext>
            </a:extLst>
          </p:cNvPr>
          <p:cNvCxnSpPr>
            <a:cxnSpLocks/>
          </p:cNvCxnSpPr>
          <p:nvPr/>
        </p:nvCxnSpPr>
        <p:spPr bwMode="auto">
          <a:xfrm flipH="1">
            <a:off x="4860759" y="4657564"/>
            <a:ext cx="64008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9C0AB72A-E549-9EC7-0479-F8E690F802CA}"/>
              </a:ext>
            </a:extLst>
          </p:cNvPr>
          <p:cNvCxnSpPr>
            <a:cxnSpLocks/>
          </p:cNvCxnSpPr>
          <p:nvPr/>
        </p:nvCxnSpPr>
        <p:spPr bwMode="auto">
          <a:xfrm flipH="1">
            <a:off x="4860759" y="5144175"/>
            <a:ext cx="64008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52D1A765-F5C3-B6F0-BBD4-D49DA9A04D5D}"/>
              </a:ext>
            </a:extLst>
          </p:cNvPr>
          <p:cNvCxnSpPr>
            <a:cxnSpLocks/>
          </p:cNvCxnSpPr>
          <p:nvPr/>
        </p:nvCxnSpPr>
        <p:spPr bwMode="auto">
          <a:xfrm flipH="1">
            <a:off x="4860759" y="5630782"/>
            <a:ext cx="64008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ECFE80B1-1680-E330-F866-7C578EECEB7D}"/>
              </a:ext>
            </a:extLst>
          </p:cNvPr>
          <p:cNvCxnSpPr>
            <a:cxnSpLocks/>
          </p:cNvCxnSpPr>
          <p:nvPr/>
        </p:nvCxnSpPr>
        <p:spPr bwMode="auto">
          <a:xfrm>
            <a:off x="4920916" y="5630780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5A33DBDB-07BC-CBB8-6732-71B9F3574A08}"/>
              </a:ext>
            </a:extLst>
          </p:cNvPr>
          <p:cNvCxnSpPr>
            <a:cxnSpLocks/>
          </p:cNvCxnSpPr>
          <p:nvPr/>
        </p:nvCxnSpPr>
        <p:spPr bwMode="auto">
          <a:xfrm>
            <a:off x="5407794" y="5630780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E5CBBBB0-BB59-D428-242C-138A9239D27F}"/>
              </a:ext>
            </a:extLst>
          </p:cNvPr>
          <p:cNvCxnSpPr>
            <a:cxnSpLocks/>
          </p:cNvCxnSpPr>
          <p:nvPr/>
        </p:nvCxnSpPr>
        <p:spPr bwMode="auto">
          <a:xfrm>
            <a:off x="5894672" y="5630780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8911D814-5AE8-4AB2-4A3E-ADBDC22685C8}"/>
              </a:ext>
            </a:extLst>
          </p:cNvPr>
          <p:cNvCxnSpPr>
            <a:cxnSpLocks/>
          </p:cNvCxnSpPr>
          <p:nvPr/>
        </p:nvCxnSpPr>
        <p:spPr bwMode="auto">
          <a:xfrm>
            <a:off x="6381550" y="5630780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9E090037-C5B9-0E23-2BB2-DF37A5E336F8}"/>
              </a:ext>
            </a:extLst>
          </p:cNvPr>
          <p:cNvCxnSpPr>
            <a:cxnSpLocks/>
          </p:cNvCxnSpPr>
          <p:nvPr/>
        </p:nvCxnSpPr>
        <p:spPr bwMode="auto">
          <a:xfrm>
            <a:off x="6868428" y="5630780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18E0606B-436E-4907-444D-7B8362A8D62A}"/>
              </a:ext>
            </a:extLst>
          </p:cNvPr>
          <p:cNvCxnSpPr>
            <a:cxnSpLocks/>
          </p:cNvCxnSpPr>
          <p:nvPr/>
        </p:nvCxnSpPr>
        <p:spPr bwMode="auto">
          <a:xfrm>
            <a:off x="7355306" y="5630780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EF244362-5D40-A761-0014-446F439BF7BB}"/>
              </a:ext>
            </a:extLst>
          </p:cNvPr>
          <p:cNvCxnSpPr>
            <a:cxnSpLocks/>
          </p:cNvCxnSpPr>
          <p:nvPr/>
        </p:nvCxnSpPr>
        <p:spPr bwMode="auto">
          <a:xfrm>
            <a:off x="7842184" y="5630780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1125FF93-5279-F65C-DC29-0517B6D18C3D}"/>
              </a:ext>
            </a:extLst>
          </p:cNvPr>
          <p:cNvCxnSpPr>
            <a:cxnSpLocks/>
          </p:cNvCxnSpPr>
          <p:nvPr/>
        </p:nvCxnSpPr>
        <p:spPr bwMode="auto">
          <a:xfrm>
            <a:off x="8329062" y="5630780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0DD500B9-0B6E-CB79-8326-7F4B436AB5A1}"/>
              </a:ext>
            </a:extLst>
          </p:cNvPr>
          <p:cNvCxnSpPr>
            <a:cxnSpLocks/>
          </p:cNvCxnSpPr>
          <p:nvPr/>
        </p:nvCxnSpPr>
        <p:spPr bwMode="auto">
          <a:xfrm>
            <a:off x="8815940" y="5630780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14DD2C79-0F6E-64A4-CF11-8E6BE5C5B37B}"/>
              </a:ext>
            </a:extLst>
          </p:cNvPr>
          <p:cNvCxnSpPr>
            <a:cxnSpLocks/>
          </p:cNvCxnSpPr>
          <p:nvPr/>
        </p:nvCxnSpPr>
        <p:spPr bwMode="auto">
          <a:xfrm>
            <a:off x="9302818" y="5630780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414D0CCE-E200-19A9-CFB0-456CE918334E}"/>
              </a:ext>
            </a:extLst>
          </p:cNvPr>
          <p:cNvCxnSpPr>
            <a:cxnSpLocks/>
          </p:cNvCxnSpPr>
          <p:nvPr/>
        </p:nvCxnSpPr>
        <p:spPr bwMode="auto">
          <a:xfrm>
            <a:off x="9789695" y="5630780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22CA4624-2CFB-2884-869A-B85F154FE788}"/>
              </a:ext>
            </a:extLst>
          </p:cNvPr>
          <p:cNvSpPr txBox="1"/>
          <p:nvPr/>
        </p:nvSpPr>
        <p:spPr bwMode="auto">
          <a:xfrm>
            <a:off x="9480886" y="5602707"/>
            <a:ext cx="62564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 dirty="0">
                <a:solidFill>
                  <a:schemeClr val="bg1"/>
                </a:solidFill>
                <a:latin typeface="Calibri" panose="020F0502020204030204" pitchFamily="34" charset="0"/>
              </a:rPr>
              <a:t>100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32521C78-265F-467C-A0A4-8563879CD6AF}"/>
              </a:ext>
            </a:extLst>
          </p:cNvPr>
          <p:cNvSpPr txBox="1"/>
          <p:nvPr/>
        </p:nvSpPr>
        <p:spPr bwMode="auto">
          <a:xfrm>
            <a:off x="5102595" y="5602707"/>
            <a:ext cx="62564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 dirty="0">
                <a:solidFill>
                  <a:schemeClr val="bg1"/>
                </a:solidFill>
                <a:latin typeface="Calibri" panose="020F0502020204030204" pitchFamily="34" charset="0"/>
              </a:rPr>
              <a:t>10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BDCD850F-055F-F4CB-6160-9BBB00CBC947}"/>
              </a:ext>
            </a:extLst>
          </p:cNvPr>
          <p:cNvSpPr txBox="1"/>
          <p:nvPr/>
        </p:nvSpPr>
        <p:spPr bwMode="auto">
          <a:xfrm>
            <a:off x="5589072" y="5602707"/>
            <a:ext cx="62564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 dirty="0">
                <a:solidFill>
                  <a:schemeClr val="bg1"/>
                </a:solidFill>
                <a:latin typeface="Calibri" panose="020F0502020204030204" pitchFamily="34" charset="0"/>
              </a:rPr>
              <a:t>20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50A1AD28-28BB-4F82-A7C7-4964F1608285}"/>
              </a:ext>
            </a:extLst>
          </p:cNvPr>
          <p:cNvSpPr txBox="1"/>
          <p:nvPr/>
        </p:nvSpPr>
        <p:spPr bwMode="auto">
          <a:xfrm>
            <a:off x="6075549" y="5602707"/>
            <a:ext cx="62564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 dirty="0">
                <a:solidFill>
                  <a:schemeClr val="bg1"/>
                </a:solidFill>
                <a:latin typeface="Calibri" panose="020F0502020204030204" pitchFamily="34" charset="0"/>
              </a:rPr>
              <a:t>30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35E3732A-5A79-A041-9945-E9E6F5355BEC}"/>
              </a:ext>
            </a:extLst>
          </p:cNvPr>
          <p:cNvSpPr txBox="1"/>
          <p:nvPr/>
        </p:nvSpPr>
        <p:spPr bwMode="auto">
          <a:xfrm>
            <a:off x="6562026" y="5602707"/>
            <a:ext cx="62564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 dirty="0">
                <a:solidFill>
                  <a:schemeClr val="bg1"/>
                </a:solidFill>
                <a:latin typeface="Calibri" panose="020F0502020204030204" pitchFamily="34" charset="0"/>
              </a:rPr>
              <a:t>40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1388B6F6-389F-1DAC-12F6-7ADD1B1E155F}"/>
              </a:ext>
            </a:extLst>
          </p:cNvPr>
          <p:cNvSpPr txBox="1"/>
          <p:nvPr/>
        </p:nvSpPr>
        <p:spPr bwMode="auto">
          <a:xfrm>
            <a:off x="7048503" y="5602707"/>
            <a:ext cx="62564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 dirty="0">
                <a:solidFill>
                  <a:schemeClr val="bg1"/>
                </a:solidFill>
                <a:latin typeface="Calibri" panose="020F0502020204030204" pitchFamily="34" charset="0"/>
              </a:rPr>
              <a:t>50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D7977DEC-E3E8-41B3-F9DD-EFB59C50300F}"/>
              </a:ext>
            </a:extLst>
          </p:cNvPr>
          <p:cNvSpPr txBox="1"/>
          <p:nvPr/>
        </p:nvSpPr>
        <p:spPr bwMode="auto">
          <a:xfrm>
            <a:off x="7534980" y="5602707"/>
            <a:ext cx="62564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 dirty="0">
                <a:solidFill>
                  <a:schemeClr val="bg1"/>
                </a:solidFill>
                <a:latin typeface="Calibri" panose="020F0502020204030204" pitchFamily="34" charset="0"/>
              </a:rPr>
              <a:t>60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4C665D98-9C82-87BF-41AC-09BF4434B43E}"/>
              </a:ext>
            </a:extLst>
          </p:cNvPr>
          <p:cNvSpPr txBox="1"/>
          <p:nvPr/>
        </p:nvSpPr>
        <p:spPr bwMode="auto">
          <a:xfrm>
            <a:off x="8021457" y="5602707"/>
            <a:ext cx="62564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 dirty="0">
                <a:solidFill>
                  <a:schemeClr val="bg1"/>
                </a:solidFill>
                <a:latin typeface="Calibri" panose="020F0502020204030204" pitchFamily="34" charset="0"/>
              </a:rPr>
              <a:t>70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19749AD5-13BD-D156-DC53-FEB72E13EB0C}"/>
              </a:ext>
            </a:extLst>
          </p:cNvPr>
          <p:cNvSpPr txBox="1"/>
          <p:nvPr/>
        </p:nvSpPr>
        <p:spPr bwMode="auto">
          <a:xfrm>
            <a:off x="8507934" y="5602707"/>
            <a:ext cx="62564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 dirty="0">
                <a:solidFill>
                  <a:schemeClr val="bg1"/>
                </a:solidFill>
                <a:latin typeface="Calibri" panose="020F0502020204030204" pitchFamily="34" charset="0"/>
              </a:rPr>
              <a:t>80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7689509B-59E1-1AE9-55D8-E0CC7B284E25}"/>
              </a:ext>
            </a:extLst>
          </p:cNvPr>
          <p:cNvSpPr txBox="1"/>
          <p:nvPr/>
        </p:nvSpPr>
        <p:spPr bwMode="auto">
          <a:xfrm>
            <a:off x="8994411" y="5602707"/>
            <a:ext cx="62564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 dirty="0">
                <a:solidFill>
                  <a:schemeClr val="bg1"/>
                </a:solidFill>
                <a:latin typeface="Calibri" panose="020F0502020204030204" pitchFamily="34" charset="0"/>
              </a:rPr>
              <a:t>90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3054D747-C822-3F35-32F5-E9877E10EE47}"/>
              </a:ext>
            </a:extLst>
          </p:cNvPr>
          <p:cNvSpPr txBox="1"/>
          <p:nvPr/>
        </p:nvSpPr>
        <p:spPr bwMode="auto">
          <a:xfrm>
            <a:off x="4616118" y="5602707"/>
            <a:ext cx="62564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 dirty="0">
                <a:solidFill>
                  <a:schemeClr val="bg1"/>
                </a:solidFill>
                <a:latin typeface="Calibri" panose="020F0502020204030204" pitchFamily="34" charset="0"/>
              </a:rPr>
              <a:t>0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A06CC348-BFCC-2E92-FDF6-F5D4DD198D8B}"/>
              </a:ext>
            </a:extLst>
          </p:cNvPr>
          <p:cNvSpPr txBox="1"/>
          <p:nvPr/>
        </p:nvSpPr>
        <p:spPr bwMode="auto">
          <a:xfrm>
            <a:off x="4932947" y="5911521"/>
            <a:ext cx="486075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</a:rPr>
              <a:t>Patients Experiencing Itch (%)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7A8DC113-BF11-2FC3-C7FE-8646965B25BD}"/>
              </a:ext>
            </a:extLst>
          </p:cNvPr>
          <p:cNvSpPr txBox="1"/>
          <p:nvPr/>
        </p:nvSpPr>
        <p:spPr bwMode="auto">
          <a:xfrm>
            <a:off x="1511569" y="2282644"/>
            <a:ext cx="337325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</a:rPr>
              <a:t>Primary Biliary Cholangitis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BFF4A1CD-30A7-CF98-35EA-DA02A38B2268}"/>
              </a:ext>
            </a:extLst>
          </p:cNvPr>
          <p:cNvSpPr txBox="1"/>
          <p:nvPr/>
        </p:nvSpPr>
        <p:spPr bwMode="auto">
          <a:xfrm>
            <a:off x="1511569" y="2747214"/>
            <a:ext cx="337325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</a:rPr>
              <a:t>Inherited Cholestasis Syndromes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8BD14DBE-47B5-D427-E650-BD5EF09F5561}"/>
              </a:ext>
            </a:extLst>
          </p:cNvPr>
          <p:cNvSpPr txBox="1"/>
          <p:nvPr/>
        </p:nvSpPr>
        <p:spPr bwMode="auto">
          <a:xfrm>
            <a:off x="1511569" y="1768646"/>
            <a:ext cx="337325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</a:rPr>
              <a:t>Alagille Syndrome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E6B97349-2A00-889C-C21F-A2BA648AE65E}"/>
              </a:ext>
            </a:extLst>
          </p:cNvPr>
          <p:cNvSpPr txBox="1"/>
          <p:nvPr/>
        </p:nvSpPr>
        <p:spPr bwMode="auto">
          <a:xfrm>
            <a:off x="495300" y="3236498"/>
            <a:ext cx="438952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</a:rPr>
              <a:t>Malignancy Biliary Tract Obstruction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7517D6EF-5972-B90B-531C-FC253D8AFA23}"/>
              </a:ext>
            </a:extLst>
          </p:cNvPr>
          <p:cNvSpPr txBox="1"/>
          <p:nvPr/>
        </p:nvSpPr>
        <p:spPr bwMode="auto">
          <a:xfrm>
            <a:off x="1511569" y="3725782"/>
            <a:ext cx="337325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</a:rPr>
              <a:t>Primary Sclerosing Cholangitis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BADEE2E7-A80B-504F-BD97-17FD9B7FD418}"/>
              </a:ext>
            </a:extLst>
          </p:cNvPr>
          <p:cNvSpPr txBox="1"/>
          <p:nvPr/>
        </p:nvSpPr>
        <p:spPr bwMode="auto">
          <a:xfrm>
            <a:off x="1511569" y="4215066"/>
            <a:ext cx="337325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</a:rPr>
              <a:t>Chronic Viral Hepatitis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F5546EC1-A6E7-551F-BB8C-E53FC9BBE558}"/>
              </a:ext>
            </a:extLst>
          </p:cNvPr>
          <p:cNvSpPr txBox="1"/>
          <p:nvPr/>
        </p:nvSpPr>
        <p:spPr bwMode="auto">
          <a:xfrm>
            <a:off x="717550" y="1279362"/>
            <a:ext cx="416727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</a:rPr>
              <a:t>Intrahepatic Cholestasis of Pregnancy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A0AAED5A-F3F7-2AB1-344D-DE39FE2894B3}"/>
              </a:ext>
            </a:extLst>
          </p:cNvPr>
          <p:cNvSpPr txBox="1"/>
          <p:nvPr/>
        </p:nvSpPr>
        <p:spPr bwMode="auto">
          <a:xfrm>
            <a:off x="495300" y="4704350"/>
            <a:ext cx="438952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</a:rPr>
              <a:t>Nonmalignant Biliary Tract Obstruction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7B9FEDD4-7963-85EE-E0F0-C48C03C1A566}"/>
              </a:ext>
            </a:extLst>
          </p:cNvPr>
          <p:cNvSpPr txBox="1"/>
          <p:nvPr/>
        </p:nvSpPr>
        <p:spPr bwMode="auto">
          <a:xfrm>
            <a:off x="1511569" y="5193634"/>
            <a:ext cx="337325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</a:rPr>
              <a:t>Cirrhosis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8ECDCFA-A195-58A5-9236-331579FD7742}"/>
              </a:ext>
            </a:extLst>
          </p:cNvPr>
          <p:cNvCxnSpPr/>
          <p:nvPr/>
        </p:nvCxnSpPr>
        <p:spPr bwMode="auto">
          <a:xfrm>
            <a:off x="4920916" y="1263968"/>
            <a:ext cx="0" cy="4391526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36163155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6D8555-35E3-7FAE-A43F-C85B4469FC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759" y="238127"/>
            <a:ext cx="10872445" cy="1103313"/>
          </a:xfrm>
        </p:spPr>
        <p:txBody>
          <a:bodyPr/>
          <a:lstStyle/>
          <a:p>
            <a:r>
              <a:rPr lang="en-US" dirty="0"/>
              <a:t>Mechanisms of Cholestatic Pruritus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1CB7114-C63D-B85A-8E1C-DBF391DA2611}"/>
              </a:ext>
            </a:extLst>
          </p:cNvPr>
          <p:cNvSpPr txBox="1"/>
          <p:nvPr/>
        </p:nvSpPr>
        <p:spPr bwMode="auto">
          <a:xfrm>
            <a:off x="2025561" y="1501674"/>
            <a:ext cx="814087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2400" dirty="0">
                <a:solidFill>
                  <a:schemeClr val="bg1"/>
                </a:solidFill>
                <a:latin typeface="Calibri" panose="020F0502020204030204" pitchFamily="34" charset="0"/>
              </a:rPr>
              <a:t>Proposed Pathogenesis of Pruritus Associated With Cholestasis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B0AF2AF-6419-2298-D4AE-188C8CF752B7}"/>
              </a:ext>
            </a:extLst>
          </p:cNvPr>
          <p:cNvSpPr/>
          <p:nvPr/>
        </p:nvSpPr>
        <p:spPr>
          <a:xfrm>
            <a:off x="419510" y="6366024"/>
            <a:ext cx="714992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Imam. J Gastroenterol Hepatol. 2012;27:1150. Beuers. Nat Rev Gastroenterol Hepatol. 2023;20:26.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45556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513E41B3-4096-15E1-4467-0F3890B3BFCC}"/>
              </a:ext>
            </a:extLst>
          </p:cNvPr>
          <p:cNvGrpSpPr/>
          <p:nvPr/>
        </p:nvGrpSpPr>
        <p:grpSpPr>
          <a:xfrm>
            <a:off x="3135778" y="2090593"/>
            <a:ext cx="5920444" cy="3993809"/>
            <a:chOff x="3031863" y="1975929"/>
            <a:chExt cx="5920444" cy="3993809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D40D292F-EA1A-DC3A-E8D3-4774E03F10DA}"/>
                </a:ext>
              </a:extLst>
            </p:cNvPr>
            <p:cNvSpPr txBox="1"/>
            <p:nvPr/>
          </p:nvSpPr>
          <p:spPr bwMode="auto">
            <a:xfrm>
              <a:off x="4095091" y="5569628"/>
              <a:ext cx="2328863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2000" dirty="0">
                  <a:solidFill>
                    <a:schemeClr val="accent1"/>
                  </a:solidFill>
                  <a:latin typeface="Calibri" panose="020F0502020204030204" pitchFamily="34" charset="0"/>
                </a:rPr>
                <a:t>Bile acids?</a:t>
              </a:r>
            </a:p>
          </p:txBody>
        </p:sp>
        <p:grpSp>
          <p:nvGrpSpPr>
            <p:cNvPr id="53" name="Group 52">
              <a:extLst>
                <a:ext uri="{FF2B5EF4-FFF2-40B4-BE49-F238E27FC236}">
                  <a16:creationId xmlns:a16="http://schemas.microsoft.com/office/drawing/2014/main" id="{487B2839-E541-1723-77B4-F614FFE8A18F}"/>
                </a:ext>
              </a:extLst>
            </p:cNvPr>
            <p:cNvGrpSpPr/>
            <p:nvPr/>
          </p:nvGrpSpPr>
          <p:grpSpPr>
            <a:xfrm>
              <a:off x="7640238" y="3660559"/>
              <a:ext cx="1312069" cy="665381"/>
              <a:chOff x="10194131" y="4731292"/>
              <a:chExt cx="1312069" cy="665381"/>
            </a:xfrm>
          </p:grpSpPr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E443AE1A-B23B-1BC5-8F61-6C585CF3CB69}"/>
                  </a:ext>
                </a:extLst>
              </p:cNvPr>
              <p:cNvSpPr txBox="1"/>
              <p:nvPr/>
            </p:nvSpPr>
            <p:spPr bwMode="auto">
              <a:xfrm>
                <a:off x="10194131" y="4750342"/>
                <a:ext cx="1288073" cy="6463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sz="2000" b="0" dirty="0">
                    <a:solidFill>
                      <a:schemeClr val="bg1"/>
                    </a:solidFill>
                    <a:latin typeface="Calibri" panose="020F0502020204030204" pitchFamily="34" charset="0"/>
                  </a:rPr>
                  <a:t>Pruritic</a:t>
                </a:r>
                <a:br>
                  <a:rPr lang="en-US" sz="2000" b="0" dirty="0">
                    <a:solidFill>
                      <a:schemeClr val="bg1"/>
                    </a:solidFill>
                    <a:latin typeface="Calibri" panose="020F0502020204030204" pitchFamily="34" charset="0"/>
                  </a:rPr>
                </a:br>
                <a:r>
                  <a:rPr lang="en-US" sz="2000" b="0" dirty="0">
                    <a:solidFill>
                      <a:schemeClr val="bg1"/>
                    </a:solidFill>
                    <a:latin typeface="Calibri" panose="020F0502020204030204" pitchFamily="34" charset="0"/>
                  </a:rPr>
                  <a:t>response</a:t>
                </a:r>
              </a:p>
            </p:txBody>
          </p:sp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73B37481-1E6A-7CB6-FFC2-E6DE45F69F0C}"/>
                  </a:ext>
                </a:extLst>
              </p:cNvPr>
              <p:cNvSpPr/>
              <p:nvPr/>
            </p:nvSpPr>
            <p:spPr bwMode="auto">
              <a:xfrm>
                <a:off x="10194131" y="4731292"/>
                <a:ext cx="1312069" cy="650081"/>
              </a:xfrm>
              <a:prstGeom prst="rect">
                <a:avLst/>
              </a:prstGeom>
              <a:noFill/>
              <a:ln w="28575">
                <a:solidFill>
                  <a:schemeClr val="accent4"/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</p:grpSp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85A420D7-2E17-865D-D9B7-B70FDC145DB2}"/>
                </a:ext>
              </a:extLst>
            </p:cNvPr>
            <p:cNvSpPr/>
            <p:nvPr/>
          </p:nvSpPr>
          <p:spPr bwMode="auto">
            <a:xfrm>
              <a:off x="4177247" y="4407556"/>
              <a:ext cx="4119028" cy="1097212"/>
            </a:xfrm>
            <a:custGeom>
              <a:avLst/>
              <a:gdLst>
                <a:gd name="connsiteX0" fmla="*/ 0 w 2457450"/>
                <a:gd name="connsiteY0" fmla="*/ 207168 h 207168"/>
                <a:gd name="connsiteX1" fmla="*/ 2457450 w 2457450"/>
                <a:gd name="connsiteY1" fmla="*/ 207168 h 207168"/>
                <a:gd name="connsiteX2" fmla="*/ 2457450 w 2457450"/>
                <a:gd name="connsiteY2" fmla="*/ 0 h 207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57450" h="207168">
                  <a:moveTo>
                    <a:pt x="0" y="207168"/>
                  </a:moveTo>
                  <a:lnTo>
                    <a:pt x="2457450" y="207168"/>
                  </a:lnTo>
                  <a:lnTo>
                    <a:pt x="2457450" y="0"/>
                  </a:lnTo>
                </a:path>
              </a:pathLst>
            </a:custGeom>
            <a:noFill/>
            <a:ln w="28575">
              <a:solidFill>
                <a:schemeClr val="accent1"/>
              </a:solidFill>
              <a:prstDash val="sysDot"/>
              <a:miter lim="800000"/>
              <a:headEnd type="none" w="med" len="med"/>
              <a:tailEnd type="triangle" w="med" len="med"/>
            </a:ln>
          </p:spPr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4A1758C5-9E36-DDC5-1209-A7D7E04A9D5D}"/>
                </a:ext>
              </a:extLst>
            </p:cNvPr>
            <p:cNvSpPr/>
            <p:nvPr/>
          </p:nvSpPr>
          <p:spPr bwMode="auto">
            <a:xfrm>
              <a:off x="6299532" y="2589539"/>
              <a:ext cx="1996741" cy="984770"/>
            </a:xfrm>
            <a:custGeom>
              <a:avLst/>
              <a:gdLst>
                <a:gd name="connsiteX0" fmla="*/ 0 w 985838"/>
                <a:gd name="connsiteY0" fmla="*/ 0 h 1835943"/>
                <a:gd name="connsiteX1" fmla="*/ 985838 w 985838"/>
                <a:gd name="connsiteY1" fmla="*/ 0 h 1835943"/>
                <a:gd name="connsiteX2" fmla="*/ 985838 w 985838"/>
                <a:gd name="connsiteY2" fmla="*/ 1835943 h 18359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85838" h="1835943">
                  <a:moveTo>
                    <a:pt x="0" y="0"/>
                  </a:moveTo>
                  <a:lnTo>
                    <a:pt x="985838" y="0"/>
                  </a:lnTo>
                  <a:lnTo>
                    <a:pt x="985838" y="1835943"/>
                  </a:lnTo>
                </a:path>
              </a:pathLst>
            </a:custGeom>
            <a:noFill/>
            <a:ln w="28575">
              <a:solidFill>
                <a:schemeClr val="bg1"/>
              </a:solidFill>
              <a:miter lim="800000"/>
              <a:headEnd type="none" w="med" len="med"/>
              <a:tailEnd type="triangle" w="med" len="med"/>
            </a:ln>
          </p:spPr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77BCC8B1-22BF-0504-716D-F8E52EB943A7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3563477" y="4145190"/>
              <a:ext cx="0" cy="623889"/>
            </a:xfrm>
            <a:prstGeom prst="straightConnector1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21" name="Straight Arrow Connector 20">
              <a:extLst>
                <a:ext uri="{FF2B5EF4-FFF2-40B4-BE49-F238E27FC236}">
                  <a16:creationId xmlns:a16="http://schemas.microsoft.com/office/drawing/2014/main" id="{94E2BEB3-E059-36E5-9026-90857EEFB9DF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3563477" y="3094210"/>
              <a:ext cx="0" cy="188120"/>
            </a:xfrm>
            <a:prstGeom prst="straightConnector1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542843E8-C948-66DF-D25B-E8B4F540F990}"/>
                </a:ext>
              </a:extLst>
            </p:cNvPr>
            <p:cNvSpPr txBox="1"/>
            <p:nvPr/>
          </p:nvSpPr>
          <p:spPr bwMode="auto">
            <a:xfrm>
              <a:off x="4096913" y="4494497"/>
              <a:ext cx="3894793" cy="923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2000" dirty="0">
                  <a:solidFill>
                    <a:schemeClr val="accent3"/>
                  </a:solidFill>
                  <a:latin typeface="Calibri" panose="020F0502020204030204" pitchFamily="34" charset="0"/>
                </a:rPr>
                <a:t>Pruritogens</a:t>
              </a:r>
              <a:br>
                <a:rPr lang="en-US" sz="2000" b="0" dirty="0">
                  <a:solidFill>
                    <a:schemeClr val="accent3"/>
                  </a:solidFill>
                  <a:latin typeface="Calibri" panose="020F0502020204030204" pitchFamily="34" charset="0"/>
                </a:rPr>
              </a:br>
              <a:r>
                <a:rPr lang="en-US" sz="2000" b="0" dirty="0">
                  <a:solidFill>
                    <a:schemeClr val="accent3"/>
                  </a:solidFill>
                  <a:latin typeface="Calibri" panose="020F0502020204030204" pitchFamily="34" charset="0"/>
                </a:rPr>
                <a:t>(eg, </a:t>
              </a:r>
              <a:r>
                <a:rPr lang="en-US" sz="2000" b="0" dirty="0" err="1">
                  <a:solidFill>
                    <a:schemeClr val="accent3"/>
                  </a:solidFill>
                  <a:latin typeface="Calibri" panose="020F0502020204030204" pitchFamily="34" charset="0"/>
                </a:rPr>
                <a:t>lysophospholipids</a:t>
              </a:r>
              <a:r>
                <a:rPr lang="en-US" sz="2000" b="0" dirty="0">
                  <a:solidFill>
                    <a:schemeClr val="accent3"/>
                  </a:solidFill>
                  <a:latin typeface="Calibri" panose="020F0502020204030204" pitchFamily="34" charset="0"/>
                </a:rPr>
                <a:t> and </a:t>
              </a:r>
              <a:br>
                <a:rPr lang="en-US" sz="2000" b="0" dirty="0">
                  <a:solidFill>
                    <a:schemeClr val="accent3"/>
                  </a:solidFill>
                  <a:latin typeface="Calibri" panose="020F0502020204030204" pitchFamily="34" charset="0"/>
                </a:rPr>
              </a:br>
              <a:r>
                <a:rPr lang="en-US" sz="2000" b="0" dirty="0">
                  <a:solidFill>
                    <a:schemeClr val="accent3"/>
                  </a:solidFill>
                  <a:latin typeface="Calibri" panose="020F0502020204030204" pitchFamily="34" charset="0"/>
                </a:rPr>
                <a:t>sulfated progesterone metabolites)</a:t>
              </a:r>
            </a:p>
          </p:txBody>
        </p:sp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0449174D-B74F-A3B8-4F05-95204FB3491D}"/>
                </a:ext>
              </a:extLst>
            </p:cNvPr>
            <p:cNvSpPr/>
            <p:nvPr/>
          </p:nvSpPr>
          <p:spPr bwMode="auto">
            <a:xfrm>
              <a:off x="3158665" y="2270298"/>
              <a:ext cx="809625" cy="809625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63449403-021D-3170-BE32-363FA2D3ECC5}"/>
                </a:ext>
              </a:extLst>
            </p:cNvPr>
            <p:cNvSpPr/>
            <p:nvPr/>
          </p:nvSpPr>
          <p:spPr bwMode="auto">
            <a:xfrm>
              <a:off x="3159151" y="3324932"/>
              <a:ext cx="809625" cy="809625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E8ED036F-2073-111C-6CDE-480E8F6F3E5C}"/>
                </a:ext>
              </a:extLst>
            </p:cNvPr>
            <p:cNvSpPr/>
            <p:nvPr/>
          </p:nvSpPr>
          <p:spPr bwMode="auto">
            <a:xfrm>
              <a:off x="3031863" y="4843258"/>
              <a:ext cx="1063228" cy="1063228"/>
            </a:xfrm>
            <a:prstGeom prst="ellipse">
              <a:avLst/>
            </a:prstGeom>
            <a:solidFill>
              <a:schemeClr val="accent3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pic>
          <p:nvPicPr>
            <p:cNvPr id="45" name="Picture 44">
              <a:extLst>
                <a:ext uri="{FF2B5EF4-FFF2-40B4-BE49-F238E27FC236}">
                  <a16:creationId xmlns:a16="http://schemas.microsoft.com/office/drawing/2014/main" id="{3C70C4DD-9F17-48F5-DE1A-558241852EB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368018" y="2398884"/>
              <a:ext cx="377627" cy="549275"/>
            </a:xfrm>
            <a:prstGeom prst="rect">
              <a:avLst/>
            </a:prstGeom>
          </p:spPr>
        </p:pic>
        <p:pic>
          <p:nvPicPr>
            <p:cNvPr id="47" name="Picture 46">
              <a:extLst>
                <a:ext uri="{FF2B5EF4-FFF2-40B4-BE49-F238E27FC236}">
                  <a16:creationId xmlns:a16="http://schemas.microsoft.com/office/drawing/2014/main" id="{5BBF6047-A2E9-CA3F-7BE1-24A820DBA69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305797" y="3453521"/>
              <a:ext cx="496888" cy="496888"/>
            </a:xfrm>
            <a:prstGeom prst="rect">
              <a:avLst/>
            </a:prstGeom>
          </p:spPr>
        </p:pic>
        <p:pic>
          <p:nvPicPr>
            <p:cNvPr id="49" name="Picture 48">
              <a:extLst>
                <a:ext uri="{FF2B5EF4-FFF2-40B4-BE49-F238E27FC236}">
                  <a16:creationId xmlns:a16="http://schemas.microsoft.com/office/drawing/2014/main" id="{F79AD008-A95E-1254-A302-43E0EBFAC9E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198155" y="5142898"/>
              <a:ext cx="812800" cy="520700"/>
            </a:xfrm>
            <a:prstGeom prst="rect">
              <a:avLst/>
            </a:prstGeom>
          </p:spPr>
        </p:pic>
        <p:grpSp>
          <p:nvGrpSpPr>
            <p:cNvPr id="51" name="Group 50">
              <a:extLst>
                <a:ext uri="{FF2B5EF4-FFF2-40B4-BE49-F238E27FC236}">
                  <a16:creationId xmlns:a16="http://schemas.microsoft.com/office/drawing/2014/main" id="{1F839A12-36A4-60FA-64F4-F0D86E915247}"/>
                </a:ext>
              </a:extLst>
            </p:cNvPr>
            <p:cNvGrpSpPr/>
            <p:nvPr/>
          </p:nvGrpSpPr>
          <p:grpSpPr>
            <a:xfrm>
              <a:off x="4957791" y="1975929"/>
              <a:ext cx="1281583" cy="1281583"/>
              <a:chOff x="7393185" y="1783556"/>
              <a:chExt cx="809625" cy="809625"/>
            </a:xfrm>
          </p:grpSpPr>
          <p:sp>
            <p:nvSpPr>
              <p:cNvPr id="27" name="Oval 26">
                <a:extLst>
                  <a:ext uri="{FF2B5EF4-FFF2-40B4-BE49-F238E27FC236}">
                    <a16:creationId xmlns:a16="http://schemas.microsoft.com/office/drawing/2014/main" id="{86834735-1422-1955-0B93-3150DBC755CC}"/>
                  </a:ext>
                </a:extLst>
              </p:cNvPr>
              <p:cNvSpPr/>
              <p:nvPr/>
            </p:nvSpPr>
            <p:spPr bwMode="auto">
              <a:xfrm>
                <a:off x="7393185" y="1783556"/>
                <a:ext cx="809625" cy="809625"/>
              </a:xfrm>
              <a:prstGeom prst="ellipse">
                <a:avLst/>
              </a:prstGeom>
              <a:solidFill>
                <a:schemeClr val="accent1"/>
              </a:solidFill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pic>
            <p:nvPicPr>
              <p:cNvPr id="50" name="Picture 49">
                <a:extLst>
                  <a:ext uri="{FF2B5EF4-FFF2-40B4-BE49-F238E27FC236}">
                    <a16:creationId xmlns:a16="http://schemas.microsoft.com/office/drawing/2014/main" id="{95F54E84-7F90-D708-1F61-D6E1C781F0C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7482681" y="1938338"/>
                <a:ext cx="596900" cy="484981"/>
              </a:xfrm>
              <a:prstGeom prst="rect">
                <a:avLst/>
              </a:prstGeom>
            </p:spPr>
          </p:pic>
        </p:grpSp>
        <p:cxnSp>
          <p:nvCxnSpPr>
            <p:cNvPr id="7" name="Straight Arrow Connector 6">
              <a:extLst>
                <a:ext uri="{FF2B5EF4-FFF2-40B4-BE49-F238E27FC236}">
                  <a16:creationId xmlns:a16="http://schemas.microsoft.com/office/drawing/2014/main" id="{24856475-2FE2-5BA2-025B-948EBD194574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010955" y="2637738"/>
              <a:ext cx="880508" cy="0"/>
            </a:xfrm>
            <a:prstGeom prst="straightConnector1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39083836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D443DA-7E87-A7DE-5420-20CF77A46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Health Utility of Cholestatic Pruritus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CCA94E1-5BB6-C59A-1A5D-8C0DAC40535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1820" y="1510730"/>
            <a:ext cx="5309278" cy="4678738"/>
          </a:xfrm>
        </p:spPr>
        <p:txBody>
          <a:bodyPr/>
          <a:lstStyle/>
          <a:p>
            <a:r>
              <a:rPr lang="en-US" sz="2400" dirty="0"/>
              <a:t>Cholestatic pruritus has a negative impact on health-related quality of life and health utility in people with PBC</a:t>
            </a:r>
            <a:r>
              <a:rPr lang="en-US" sz="2400" baseline="30000" dirty="0"/>
              <a:t>1</a:t>
            </a:r>
          </a:p>
          <a:p>
            <a:pPr lvl="1"/>
            <a:r>
              <a:rPr lang="en-US" sz="2200" dirty="0"/>
              <a:t>Health utility scores range from </a:t>
            </a:r>
            <a:br>
              <a:rPr lang="en-US" sz="2200" dirty="0"/>
            </a:br>
            <a:r>
              <a:rPr lang="en-US" sz="2200" dirty="0"/>
              <a:t>0 (death) to 1 (perfect health)</a:t>
            </a:r>
          </a:p>
          <a:p>
            <a:r>
              <a:rPr lang="en-US" sz="2400" dirty="0"/>
              <a:t>Impairments due to </a:t>
            </a:r>
            <a:r>
              <a:rPr lang="en-US" sz="2400" b="1" dirty="0"/>
              <a:t>severe itch </a:t>
            </a:r>
            <a:r>
              <a:rPr lang="en-US" sz="2400" dirty="0"/>
              <a:t>are comparable to people with severe Parkinson disease</a:t>
            </a:r>
            <a:r>
              <a:rPr lang="en-US" sz="2400" baseline="30000" dirty="0"/>
              <a:t>1,2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BD30293-772C-9409-FDDB-9215FBA5EC6F}"/>
              </a:ext>
            </a:extLst>
          </p:cNvPr>
          <p:cNvSpPr txBox="1"/>
          <p:nvPr/>
        </p:nvSpPr>
        <p:spPr bwMode="auto">
          <a:xfrm>
            <a:off x="6681852" y="1356626"/>
            <a:ext cx="5182487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Health Utility Of People With Cholestatic Pruritus Compared With Liver-Related and Other Conditions</a:t>
            </a:r>
            <a:r>
              <a:rPr lang="en-US" baseline="30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8896C9B-84A3-5425-9535-8C8FB6AEB02C}"/>
              </a:ext>
            </a:extLst>
          </p:cNvPr>
          <p:cNvSpPr/>
          <p:nvPr/>
        </p:nvSpPr>
        <p:spPr>
          <a:xfrm>
            <a:off x="443574" y="6366024"/>
            <a:ext cx="714992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1. Smith. EASL International Liver Congress 2022. Poster 1916. 2. Hirschfield. EMJ Hepatol. 2022;10:22.  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0A83E20-2EAF-5FA8-CFE4-89BC47D2444F}"/>
              </a:ext>
            </a:extLst>
          </p:cNvPr>
          <p:cNvSpPr/>
          <p:nvPr/>
        </p:nvSpPr>
        <p:spPr bwMode="auto">
          <a:xfrm>
            <a:off x="10771094" y="2435131"/>
            <a:ext cx="887506" cy="3761783"/>
          </a:xfrm>
          <a:prstGeom prst="rect">
            <a:avLst/>
          </a:prstGeom>
          <a:noFill/>
          <a:ln w="28575">
            <a:solidFill>
              <a:schemeClr val="accent6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29D9329E-20AD-4F06-0FF5-644F09331D37}"/>
              </a:ext>
            </a:extLst>
          </p:cNvPr>
          <p:cNvCxnSpPr>
            <a:cxnSpLocks/>
          </p:cNvCxnSpPr>
          <p:nvPr/>
        </p:nvCxnSpPr>
        <p:spPr bwMode="auto">
          <a:xfrm flipV="1">
            <a:off x="6826827" y="2121998"/>
            <a:ext cx="0" cy="2213264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1B2D784D-6856-9744-7F66-E53A88C674A4}"/>
              </a:ext>
            </a:extLst>
          </p:cNvPr>
          <p:cNvCxnSpPr>
            <a:cxnSpLocks/>
          </p:cNvCxnSpPr>
          <p:nvPr/>
        </p:nvCxnSpPr>
        <p:spPr bwMode="auto">
          <a:xfrm flipH="1">
            <a:off x="6763871" y="2135446"/>
            <a:ext cx="64008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6BD86C69-30EB-C222-E117-451DB2876E4B}"/>
              </a:ext>
            </a:extLst>
          </p:cNvPr>
          <p:cNvCxnSpPr>
            <a:cxnSpLocks/>
          </p:cNvCxnSpPr>
          <p:nvPr/>
        </p:nvCxnSpPr>
        <p:spPr bwMode="auto">
          <a:xfrm flipH="1">
            <a:off x="6763871" y="2355428"/>
            <a:ext cx="64008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B523A38A-75F1-4A67-EB65-C22A463C4991}"/>
              </a:ext>
            </a:extLst>
          </p:cNvPr>
          <p:cNvCxnSpPr>
            <a:cxnSpLocks/>
          </p:cNvCxnSpPr>
          <p:nvPr/>
        </p:nvCxnSpPr>
        <p:spPr bwMode="auto">
          <a:xfrm flipH="1">
            <a:off x="6763871" y="2575410"/>
            <a:ext cx="64008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DC9642CF-B797-8264-8622-93AD8548FA2C}"/>
              </a:ext>
            </a:extLst>
          </p:cNvPr>
          <p:cNvCxnSpPr>
            <a:cxnSpLocks/>
          </p:cNvCxnSpPr>
          <p:nvPr/>
        </p:nvCxnSpPr>
        <p:spPr bwMode="auto">
          <a:xfrm flipH="1">
            <a:off x="6763871" y="2795392"/>
            <a:ext cx="64008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908A6F63-7176-32BA-70D9-6365EAF26BF6}"/>
              </a:ext>
            </a:extLst>
          </p:cNvPr>
          <p:cNvCxnSpPr>
            <a:cxnSpLocks/>
          </p:cNvCxnSpPr>
          <p:nvPr/>
        </p:nvCxnSpPr>
        <p:spPr bwMode="auto">
          <a:xfrm flipH="1">
            <a:off x="6763871" y="3015374"/>
            <a:ext cx="64008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891B6C8B-0BF2-3BEF-24BD-D796FEEE9AD7}"/>
              </a:ext>
            </a:extLst>
          </p:cNvPr>
          <p:cNvCxnSpPr>
            <a:cxnSpLocks/>
          </p:cNvCxnSpPr>
          <p:nvPr/>
        </p:nvCxnSpPr>
        <p:spPr bwMode="auto">
          <a:xfrm flipH="1">
            <a:off x="6763871" y="3235356"/>
            <a:ext cx="64008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06837004-DACA-67E0-6492-085A4F1D1D3E}"/>
              </a:ext>
            </a:extLst>
          </p:cNvPr>
          <p:cNvCxnSpPr>
            <a:cxnSpLocks/>
          </p:cNvCxnSpPr>
          <p:nvPr/>
        </p:nvCxnSpPr>
        <p:spPr bwMode="auto">
          <a:xfrm flipH="1">
            <a:off x="6763871" y="3455338"/>
            <a:ext cx="64008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0E593AED-C521-6175-F488-E0758E9C8280}"/>
              </a:ext>
            </a:extLst>
          </p:cNvPr>
          <p:cNvCxnSpPr>
            <a:cxnSpLocks/>
          </p:cNvCxnSpPr>
          <p:nvPr/>
        </p:nvCxnSpPr>
        <p:spPr bwMode="auto">
          <a:xfrm flipH="1">
            <a:off x="6763871" y="3675320"/>
            <a:ext cx="64008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833E28B7-BEED-4671-1718-46A872638FCE}"/>
              </a:ext>
            </a:extLst>
          </p:cNvPr>
          <p:cNvCxnSpPr>
            <a:cxnSpLocks/>
          </p:cNvCxnSpPr>
          <p:nvPr/>
        </p:nvCxnSpPr>
        <p:spPr bwMode="auto">
          <a:xfrm flipH="1">
            <a:off x="6763871" y="3895302"/>
            <a:ext cx="64008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FB2B75DB-2260-F6B6-7E80-DDB2DA0BA9FA}"/>
              </a:ext>
            </a:extLst>
          </p:cNvPr>
          <p:cNvCxnSpPr>
            <a:cxnSpLocks/>
          </p:cNvCxnSpPr>
          <p:nvPr/>
        </p:nvCxnSpPr>
        <p:spPr bwMode="auto">
          <a:xfrm flipH="1">
            <a:off x="6763871" y="4115284"/>
            <a:ext cx="64008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4DF0B2C1-C1AB-544B-26A3-D305B133EF06}"/>
              </a:ext>
            </a:extLst>
          </p:cNvPr>
          <p:cNvCxnSpPr>
            <a:cxnSpLocks/>
          </p:cNvCxnSpPr>
          <p:nvPr/>
        </p:nvCxnSpPr>
        <p:spPr bwMode="auto">
          <a:xfrm flipH="1">
            <a:off x="6763871" y="4335262"/>
            <a:ext cx="64008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70DCBA0D-6EC3-D01C-9A8D-ACE4E7E4F411}"/>
              </a:ext>
            </a:extLst>
          </p:cNvPr>
          <p:cNvCxnSpPr>
            <a:cxnSpLocks/>
          </p:cNvCxnSpPr>
          <p:nvPr/>
        </p:nvCxnSpPr>
        <p:spPr bwMode="auto">
          <a:xfrm>
            <a:off x="6826827" y="4327317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40FB6E5A-7C0F-DF36-A366-8988E1C97100}"/>
              </a:ext>
            </a:extLst>
          </p:cNvPr>
          <p:cNvCxnSpPr>
            <a:cxnSpLocks/>
          </p:cNvCxnSpPr>
          <p:nvPr/>
        </p:nvCxnSpPr>
        <p:spPr bwMode="auto">
          <a:xfrm>
            <a:off x="7314283" y="4327317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00073D9B-391F-9782-451C-08EC27E28948}"/>
              </a:ext>
            </a:extLst>
          </p:cNvPr>
          <p:cNvCxnSpPr>
            <a:cxnSpLocks/>
          </p:cNvCxnSpPr>
          <p:nvPr/>
        </p:nvCxnSpPr>
        <p:spPr bwMode="auto">
          <a:xfrm>
            <a:off x="7801739" y="4327317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B4C909D9-9187-42E4-E086-88E8ED7A8618}"/>
              </a:ext>
            </a:extLst>
          </p:cNvPr>
          <p:cNvCxnSpPr>
            <a:cxnSpLocks/>
          </p:cNvCxnSpPr>
          <p:nvPr/>
        </p:nvCxnSpPr>
        <p:spPr bwMode="auto">
          <a:xfrm>
            <a:off x="8289195" y="4327317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5387701F-F05C-34A5-0D2E-08E3835B03EA}"/>
              </a:ext>
            </a:extLst>
          </p:cNvPr>
          <p:cNvCxnSpPr>
            <a:cxnSpLocks/>
          </p:cNvCxnSpPr>
          <p:nvPr/>
        </p:nvCxnSpPr>
        <p:spPr bwMode="auto">
          <a:xfrm>
            <a:off x="8776651" y="4327317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335961E0-D62F-45BA-A02A-4CE821C3ACB6}"/>
              </a:ext>
            </a:extLst>
          </p:cNvPr>
          <p:cNvCxnSpPr>
            <a:cxnSpLocks/>
          </p:cNvCxnSpPr>
          <p:nvPr/>
        </p:nvCxnSpPr>
        <p:spPr bwMode="auto">
          <a:xfrm>
            <a:off x="9264107" y="4327317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425BC4B1-C220-FFEE-712F-2F020CFD798F}"/>
              </a:ext>
            </a:extLst>
          </p:cNvPr>
          <p:cNvCxnSpPr>
            <a:cxnSpLocks/>
          </p:cNvCxnSpPr>
          <p:nvPr/>
        </p:nvCxnSpPr>
        <p:spPr bwMode="auto">
          <a:xfrm>
            <a:off x="9751563" y="4327317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E69165CB-9D2D-5D8A-67BE-A73B5FC9C0DA}"/>
              </a:ext>
            </a:extLst>
          </p:cNvPr>
          <p:cNvCxnSpPr>
            <a:cxnSpLocks/>
          </p:cNvCxnSpPr>
          <p:nvPr/>
        </p:nvCxnSpPr>
        <p:spPr bwMode="auto">
          <a:xfrm>
            <a:off x="10239019" y="4327317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BC753E77-B326-2988-B866-2DBE45FE4D7C}"/>
              </a:ext>
            </a:extLst>
          </p:cNvPr>
          <p:cNvCxnSpPr>
            <a:cxnSpLocks/>
          </p:cNvCxnSpPr>
          <p:nvPr/>
        </p:nvCxnSpPr>
        <p:spPr bwMode="auto">
          <a:xfrm>
            <a:off x="10726475" y="4327317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D7F92388-84BF-B247-7D58-48C9FADDA63F}"/>
              </a:ext>
            </a:extLst>
          </p:cNvPr>
          <p:cNvCxnSpPr>
            <a:cxnSpLocks/>
          </p:cNvCxnSpPr>
          <p:nvPr/>
        </p:nvCxnSpPr>
        <p:spPr bwMode="auto">
          <a:xfrm>
            <a:off x="11701386" y="4327317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A33EC700-2714-317B-DFD1-C2094F65E293}"/>
              </a:ext>
            </a:extLst>
          </p:cNvPr>
          <p:cNvCxnSpPr>
            <a:cxnSpLocks/>
          </p:cNvCxnSpPr>
          <p:nvPr/>
        </p:nvCxnSpPr>
        <p:spPr bwMode="auto">
          <a:xfrm>
            <a:off x="11213931" y="4327317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3B951BB5-B28C-2ADA-F425-AFE7720E6F75}"/>
              </a:ext>
            </a:extLst>
          </p:cNvPr>
          <p:cNvSpPr txBox="1"/>
          <p:nvPr/>
        </p:nvSpPr>
        <p:spPr bwMode="auto">
          <a:xfrm rot="16200000">
            <a:off x="4713197" y="2966032"/>
            <a:ext cx="295163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</a:rPr>
              <a:t>Mean Utility Index Score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AF80E0E0-6ACB-AFA9-953D-305B4B637285}"/>
              </a:ext>
            </a:extLst>
          </p:cNvPr>
          <p:cNvSpPr txBox="1"/>
          <p:nvPr/>
        </p:nvSpPr>
        <p:spPr bwMode="auto">
          <a:xfrm>
            <a:off x="6210300" y="1947187"/>
            <a:ext cx="60511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 dirty="0">
                <a:solidFill>
                  <a:schemeClr val="bg1"/>
                </a:solidFill>
                <a:latin typeface="Calibri" panose="020F0502020204030204" pitchFamily="34" charset="0"/>
              </a:rPr>
              <a:t>1.0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4668FD79-0851-D353-6CEA-2D6FAF1D62AA}"/>
              </a:ext>
            </a:extLst>
          </p:cNvPr>
          <p:cNvSpPr txBox="1"/>
          <p:nvPr/>
        </p:nvSpPr>
        <p:spPr bwMode="auto">
          <a:xfrm>
            <a:off x="6210300" y="2168839"/>
            <a:ext cx="60511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 dirty="0">
                <a:solidFill>
                  <a:schemeClr val="bg1"/>
                </a:solidFill>
                <a:latin typeface="Calibri" panose="020F0502020204030204" pitchFamily="34" charset="0"/>
              </a:rPr>
              <a:t>0.9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B48080D9-EC0B-F936-B296-FBEC6ED3F2FA}"/>
              </a:ext>
            </a:extLst>
          </p:cNvPr>
          <p:cNvSpPr txBox="1"/>
          <p:nvPr/>
        </p:nvSpPr>
        <p:spPr bwMode="auto">
          <a:xfrm>
            <a:off x="6210300" y="2390491"/>
            <a:ext cx="60511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 dirty="0">
                <a:solidFill>
                  <a:schemeClr val="bg1"/>
                </a:solidFill>
                <a:latin typeface="Calibri" panose="020F0502020204030204" pitchFamily="34" charset="0"/>
              </a:rPr>
              <a:t>0.8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3EA1AD75-90D5-E083-AE7C-068B594F0623}"/>
              </a:ext>
            </a:extLst>
          </p:cNvPr>
          <p:cNvSpPr txBox="1"/>
          <p:nvPr/>
        </p:nvSpPr>
        <p:spPr bwMode="auto">
          <a:xfrm>
            <a:off x="6210300" y="2612143"/>
            <a:ext cx="60511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 dirty="0">
                <a:solidFill>
                  <a:schemeClr val="bg1"/>
                </a:solidFill>
                <a:latin typeface="Calibri" panose="020F0502020204030204" pitchFamily="34" charset="0"/>
              </a:rPr>
              <a:t>0.7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EBD3E945-1BC1-C832-D822-4365897D1610}"/>
              </a:ext>
            </a:extLst>
          </p:cNvPr>
          <p:cNvSpPr txBox="1"/>
          <p:nvPr/>
        </p:nvSpPr>
        <p:spPr bwMode="auto">
          <a:xfrm>
            <a:off x="6210300" y="2833795"/>
            <a:ext cx="60511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 dirty="0">
                <a:solidFill>
                  <a:schemeClr val="bg1"/>
                </a:solidFill>
                <a:latin typeface="Calibri" panose="020F0502020204030204" pitchFamily="34" charset="0"/>
              </a:rPr>
              <a:t>0.6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B3AC874C-1A59-8E33-6ABB-E95DFD3F1141}"/>
              </a:ext>
            </a:extLst>
          </p:cNvPr>
          <p:cNvSpPr txBox="1"/>
          <p:nvPr/>
        </p:nvSpPr>
        <p:spPr bwMode="auto">
          <a:xfrm>
            <a:off x="6210300" y="3055447"/>
            <a:ext cx="60511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 dirty="0">
                <a:solidFill>
                  <a:schemeClr val="bg1"/>
                </a:solidFill>
                <a:latin typeface="Calibri" panose="020F0502020204030204" pitchFamily="34" charset="0"/>
              </a:rPr>
              <a:t>0.5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AC143CAB-5EA3-F202-70A3-5E7CBF1AD343}"/>
              </a:ext>
            </a:extLst>
          </p:cNvPr>
          <p:cNvSpPr txBox="1"/>
          <p:nvPr/>
        </p:nvSpPr>
        <p:spPr bwMode="auto">
          <a:xfrm>
            <a:off x="6210300" y="3277099"/>
            <a:ext cx="60511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 dirty="0">
                <a:solidFill>
                  <a:schemeClr val="bg1"/>
                </a:solidFill>
                <a:latin typeface="Calibri" panose="020F0502020204030204" pitchFamily="34" charset="0"/>
              </a:rPr>
              <a:t>0.4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0CE0D39D-1137-041A-7799-5DB23F5CCF4D}"/>
              </a:ext>
            </a:extLst>
          </p:cNvPr>
          <p:cNvSpPr txBox="1"/>
          <p:nvPr/>
        </p:nvSpPr>
        <p:spPr bwMode="auto">
          <a:xfrm>
            <a:off x="6210300" y="3498751"/>
            <a:ext cx="60511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 dirty="0">
                <a:solidFill>
                  <a:schemeClr val="bg1"/>
                </a:solidFill>
                <a:latin typeface="Calibri" panose="020F0502020204030204" pitchFamily="34" charset="0"/>
              </a:rPr>
              <a:t>0.3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312D5359-374D-191B-6A1E-016DBFC74C3C}"/>
              </a:ext>
            </a:extLst>
          </p:cNvPr>
          <p:cNvSpPr txBox="1"/>
          <p:nvPr/>
        </p:nvSpPr>
        <p:spPr bwMode="auto">
          <a:xfrm>
            <a:off x="6210300" y="3720403"/>
            <a:ext cx="60511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 dirty="0">
                <a:solidFill>
                  <a:schemeClr val="bg1"/>
                </a:solidFill>
                <a:latin typeface="Calibri" panose="020F0502020204030204" pitchFamily="34" charset="0"/>
              </a:rPr>
              <a:t>0.2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DC9AF14D-01D0-4F78-5893-7ACBFDE7DE13}"/>
              </a:ext>
            </a:extLst>
          </p:cNvPr>
          <p:cNvSpPr txBox="1"/>
          <p:nvPr/>
        </p:nvSpPr>
        <p:spPr bwMode="auto">
          <a:xfrm>
            <a:off x="6210300" y="3942055"/>
            <a:ext cx="60511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 dirty="0">
                <a:solidFill>
                  <a:schemeClr val="bg1"/>
                </a:solidFill>
                <a:latin typeface="Calibri" panose="020F0502020204030204" pitchFamily="34" charset="0"/>
              </a:rPr>
              <a:t>0.1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B6F6C46C-D785-3B8A-847C-70113486ECDF}"/>
              </a:ext>
            </a:extLst>
          </p:cNvPr>
          <p:cNvSpPr txBox="1"/>
          <p:nvPr/>
        </p:nvSpPr>
        <p:spPr bwMode="auto">
          <a:xfrm>
            <a:off x="6210300" y="4163710"/>
            <a:ext cx="60511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 dirty="0">
                <a:solidFill>
                  <a:schemeClr val="bg1"/>
                </a:solidFill>
                <a:latin typeface="Calibri" panose="020F0502020204030204" pitchFamily="34" charset="0"/>
              </a:rPr>
              <a:t>0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9664CF16-C996-BA65-6AA2-E211BB24A75B}"/>
              </a:ext>
            </a:extLst>
          </p:cNvPr>
          <p:cNvSpPr txBox="1"/>
          <p:nvPr/>
        </p:nvSpPr>
        <p:spPr bwMode="auto">
          <a:xfrm rot="16200000">
            <a:off x="6204535" y="5020226"/>
            <a:ext cx="1766369" cy="4247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r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</a:rPr>
              <a:t>Hepatitis C </a:t>
            </a:r>
            <a:b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</a:rPr>
              <a:t>(Cortesi 2020)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1978534B-7EB8-198A-2ABB-4240ECCB0DE9}"/>
              </a:ext>
            </a:extLst>
          </p:cNvPr>
          <p:cNvSpPr txBox="1"/>
          <p:nvPr/>
        </p:nvSpPr>
        <p:spPr bwMode="auto">
          <a:xfrm rot="16200000">
            <a:off x="6690123" y="5020226"/>
            <a:ext cx="1766369" cy="4247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rtlCol="0" anchor="t">
            <a:spAutoFit/>
          </a:bodyPr>
          <a:lstStyle/>
          <a:p>
            <a:pPr algn="r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 dirty="0">
                <a:solidFill>
                  <a:schemeClr val="bg1"/>
                </a:solidFill>
                <a:latin typeface="Calibri"/>
                <a:ea typeface="Calibri"/>
                <a:cs typeface="Arial"/>
              </a:rPr>
              <a:t>PBC</a:t>
            </a:r>
            <a:br>
              <a:rPr lang="en-US" sz="1200" dirty="0">
                <a:latin typeface="Calibri" panose="020F0502020204030204" pitchFamily="34" charset="0"/>
              </a:rPr>
            </a:br>
            <a:r>
              <a:rPr lang="en-US" sz="1200" dirty="0">
                <a:solidFill>
                  <a:schemeClr val="bg1"/>
                </a:solidFill>
                <a:latin typeface="Calibri"/>
                <a:ea typeface="Calibri"/>
                <a:cs typeface="Arial"/>
              </a:rPr>
              <a:t>(Cortesi 2020)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1D498FC4-DABD-489F-64E2-12C8C9B866CD}"/>
              </a:ext>
            </a:extLst>
          </p:cNvPr>
          <p:cNvSpPr txBox="1"/>
          <p:nvPr/>
        </p:nvSpPr>
        <p:spPr bwMode="auto">
          <a:xfrm rot="16200000">
            <a:off x="7096151" y="5099785"/>
            <a:ext cx="1925490" cy="4247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r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</a:rPr>
              <a:t>Hepatocellular Carcinoma (Cortesi 2020)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907FC81A-787B-D510-6CF5-A7D865956A7A}"/>
              </a:ext>
            </a:extLst>
          </p:cNvPr>
          <p:cNvSpPr txBox="1"/>
          <p:nvPr/>
        </p:nvSpPr>
        <p:spPr bwMode="auto">
          <a:xfrm rot="16200000">
            <a:off x="7581739" y="5099786"/>
            <a:ext cx="1925490" cy="4247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r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</a:rPr>
              <a:t>PBC and Moderate Pruritus (GLIMMER)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C6A6FC25-963D-4159-7F09-9D66957185F1}"/>
              </a:ext>
            </a:extLst>
          </p:cNvPr>
          <p:cNvSpPr txBox="1"/>
          <p:nvPr/>
        </p:nvSpPr>
        <p:spPr bwMode="auto">
          <a:xfrm rot="16200000">
            <a:off x="8143527" y="5023586"/>
            <a:ext cx="1773090" cy="4247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r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</a:rPr>
              <a:t>PBC and Mild Pruritus (GLIMMER)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3EC8819B-1880-3F12-ED6E-ADED70D7543A}"/>
              </a:ext>
            </a:extLst>
          </p:cNvPr>
          <p:cNvSpPr txBox="1"/>
          <p:nvPr/>
        </p:nvSpPr>
        <p:spPr bwMode="auto">
          <a:xfrm rot="16200000">
            <a:off x="8632475" y="5103326"/>
            <a:ext cx="1766369" cy="258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r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</a:rPr>
              <a:t>COPD (Nolan 2015)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C3F095EC-6187-22DB-10D8-D93A2BD71BA6}"/>
              </a:ext>
            </a:extLst>
          </p:cNvPr>
          <p:cNvSpPr txBox="1"/>
          <p:nvPr/>
        </p:nvSpPr>
        <p:spPr bwMode="auto">
          <a:xfrm rot="16200000">
            <a:off x="9118063" y="5020226"/>
            <a:ext cx="1766369" cy="4247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r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</a:rPr>
              <a:t>End-Stage Renal Disease (Yang 2015)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1AC69714-52FC-B343-C129-809325198002}"/>
              </a:ext>
            </a:extLst>
          </p:cNvPr>
          <p:cNvSpPr txBox="1"/>
          <p:nvPr/>
        </p:nvSpPr>
        <p:spPr bwMode="auto">
          <a:xfrm rot="16200000">
            <a:off x="9603651" y="5020226"/>
            <a:ext cx="1766369" cy="4247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r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</a:rPr>
              <a:t>Heart Failure </a:t>
            </a:r>
            <a:b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</a:rPr>
              <a:t>(Squire 2017)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2E271D80-9AB3-A8FA-7326-A86B4E3F6A52}"/>
              </a:ext>
            </a:extLst>
          </p:cNvPr>
          <p:cNvSpPr txBox="1"/>
          <p:nvPr/>
        </p:nvSpPr>
        <p:spPr bwMode="auto">
          <a:xfrm rot="16200000">
            <a:off x="10089239" y="5020226"/>
            <a:ext cx="1766369" cy="4247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r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</a:rPr>
              <a:t>PBC and Severe Pruritus (GLIMMER)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7369961F-1042-DF22-4D52-58E9FB4F45A5}"/>
              </a:ext>
            </a:extLst>
          </p:cNvPr>
          <p:cNvSpPr txBox="1"/>
          <p:nvPr/>
        </p:nvSpPr>
        <p:spPr bwMode="auto">
          <a:xfrm rot="16200000">
            <a:off x="10447085" y="5147971"/>
            <a:ext cx="2021861" cy="4247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r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</a:rPr>
              <a:t>Severe Parkinson Disease (Alvarado-Bolaños 2015)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4127A368-2D44-CB86-C752-67C44F561952}"/>
              </a:ext>
            </a:extLst>
          </p:cNvPr>
          <p:cNvSpPr/>
          <p:nvPr/>
        </p:nvSpPr>
        <p:spPr bwMode="auto">
          <a:xfrm>
            <a:off x="6931959" y="2337427"/>
            <a:ext cx="268941" cy="1990165"/>
          </a:xfrm>
          <a:prstGeom prst="rect">
            <a:avLst/>
          </a:prstGeom>
          <a:solidFill>
            <a:schemeClr val="accent3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4EEDD5C5-B1E3-DCA5-5031-CBE9B6550B5C}"/>
              </a:ext>
            </a:extLst>
          </p:cNvPr>
          <p:cNvSpPr/>
          <p:nvPr/>
        </p:nvSpPr>
        <p:spPr bwMode="auto">
          <a:xfrm>
            <a:off x="7419041" y="2404660"/>
            <a:ext cx="268941" cy="1922932"/>
          </a:xfrm>
          <a:prstGeom prst="rect">
            <a:avLst/>
          </a:prstGeom>
          <a:solidFill>
            <a:schemeClr val="accent3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BC5A3FB6-2D2F-5C51-5A1B-B21DCF663319}"/>
              </a:ext>
            </a:extLst>
          </p:cNvPr>
          <p:cNvSpPr/>
          <p:nvPr/>
        </p:nvSpPr>
        <p:spPr bwMode="auto">
          <a:xfrm>
            <a:off x="7906123" y="2418107"/>
            <a:ext cx="268941" cy="1909485"/>
          </a:xfrm>
          <a:prstGeom prst="rect">
            <a:avLst/>
          </a:prstGeom>
          <a:solidFill>
            <a:schemeClr val="accent3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2CBFA163-2B34-40D3-0C8B-CE8CB1D60B95}"/>
              </a:ext>
            </a:extLst>
          </p:cNvPr>
          <p:cNvSpPr/>
          <p:nvPr/>
        </p:nvSpPr>
        <p:spPr bwMode="auto">
          <a:xfrm>
            <a:off x="8393205" y="2660154"/>
            <a:ext cx="268941" cy="1667438"/>
          </a:xfrm>
          <a:prstGeom prst="rect">
            <a:avLst/>
          </a:prstGeom>
          <a:solidFill>
            <a:schemeClr val="accent4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A6AEB57F-4430-6EE7-C992-9F050A21DBC3}"/>
              </a:ext>
            </a:extLst>
          </p:cNvPr>
          <p:cNvSpPr/>
          <p:nvPr/>
        </p:nvSpPr>
        <p:spPr bwMode="auto">
          <a:xfrm>
            <a:off x="8880287" y="2673601"/>
            <a:ext cx="268941" cy="1653991"/>
          </a:xfrm>
          <a:prstGeom prst="rect">
            <a:avLst/>
          </a:prstGeom>
          <a:solidFill>
            <a:schemeClr val="accent4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2FACE263-7F83-8D14-90BC-E0E550CC3CB3}"/>
              </a:ext>
            </a:extLst>
          </p:cNvPr>
          <p:cNvSpPr/>
          <p:nvPr/>
        </p:nvSpPr>
        <p:spPr bwMode="auto">
          <a:xfrm>
            <a:off x="9367369" y="2841690"/>
            <a:ext cx="268941" cy="1485902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1DA1B50C-56B1-2058-2E8C-53E24B977ECD}"/>
              </a:ext>
            </a:extLst>
          </p:cNvPr>
          <p:cNvSpPr/>
          <p:nvPr/>
        </p:nvSpPr>
        <p:spPr bwMode="auto">
          <a:xfrm>
            <a:off x="9854451" y="2841691"/>
            <a:ext cx="268941" cy="1485902"/>
          </a:xfrm>
          <a:prstGeom prst="rect">
            <a:avLst/>
          </a:prstGeom>
          <a:solidFill>
            <a:schemeClr val="accent6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4F71E401-B1FB-77EA-E9C0-E6DA53CEC427}"/>
              </a:ext>
            </a:extLst>
          </p:cNvPr>
          <p:cNvSpPr/>
          <p:nvPr/>
        </p:nvSpPr>
        <p:spPr bwMode="auto">
          <a:xfrm>
            <a:off x="10341533" y="3009778"/>
            <a:ext cx="268941" cy="1317814"/>
          </a:xfrm>
          <a:prstGeom prst="rect">
            <a:avLst/>
          </a:prstGeom>
          <a:solidFill>
            <a:schemeClr val="accent5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8DC585E6-C8C1-8943-3E9D-EAC97FBB1A92}"/>
              </a:ext>
            </a:extLst>
          </p:cNvPr>
          <p:cNvSpPr/>
          <p:nvPr/>
        </p:nvSpPr>
        <p:spPr bwMode="auto">
          <a:xfrm>
            <a:off x="10828615" y="3258548"/>
            <a:ext cx="268941" cy="1069044"/>
          </a:xfrm>
          <a:prstGeom prst="rect">
            <a:avLst/>
          </a:prstGeom>
          <a:solidFill>
            <a:schemeClr val="accent4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9BFDB974-E46F-D32B-A4B8-5298043ABD8B}"/>
              </a:ext>
            </a:extLst>
          </p:cNvPr>
          <p:cNvSpPr/>
          <p:nvPr/>
        </p:nvSpPr>
        <p:spPr bwMode="auto">
          <a:xfrm>
            <a:off x="11315700" y="3298890"/>
            <a:ext cx="268941" cy="1028702"/>
          </a:xfrm>
          <a:prstGeom prst="rect">
            <a:avLst/>
          </a:prstGeom>
          <a:solidFill>
            <a:schemeClr val="accent2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53CBEF23-610A-8865-EB83-C0F243A5AB9A}"/>
              </a:ext>
            </a:extLst>
          </p:cNvPr>
          <p:cNvCxnSpPr>
            <a:cxnSpLocks/>
          </p:cNvCxnSpPr>
          <p:nvPr/>
        </p:nvCxnSpPr>
        <p:spPr bwMode="auto">
          <a:xfrm>
            <a:off x="6806045" y="4335262"/>
            <a:ext cx="4906343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grpSp>
        <p:nvGrpSpPr>
          <p:cNvPr id="74" name="Group 73">
            <a:extLst>
              <a:ext uri="{FF2B5EF4-FFF2-40B4-BE49-F238E27FC236}">
                <a16:creationId xmlns:a16="http://schemas.microsoft.com/office/drawing/2014/main" id="{F7DBAB87-02BF-AA23-DAE2-8A0E4EA7BB57}"/>
              </a:ext>
            </a:extLst>
          </p:cNvPr>
          <p:cNvGrpSpPr/>
          <p:nvPr/>
        </p:nvGrpSpPr>
        <p:grpSpPr>
          <a:xfrm>
            <a:off x="7026088" y="2108825"/>
            <a:ext cx="87406" cy="441512"/>
            <a:chOff x="7026088" y="2158253"/>
            <a:chExt cx="87406" cy="441512"/>
          </a:xfrm>
        </p:grpSpPr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85209448-0288-6101-6570-D1FE5F6DC1AF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7069791" y="2171700"/>
              <a:ext cx="0" cy="423582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37917871-FB2B-A1CF-B246-1E9A93C3467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026088" y="2158253"/>
              <a:ext cx="87406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DC178907-87F7-05D6-ACFD-7FE61A0FD1BB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026088" y="2599765"/>
              <a:ext cx="87406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0AFCC38B-8C44-0CAB-1E32-27E86D2057C5}"/>
              </a:ext>
            </a:extLst>
          </p:cNvPr>
          <p:cNvGrpSpPr/>
          <p:nvPr/>
        </p:nvGrpSpPr>
        <p:grpSpPr>
          <a:xfrm>
            <a:off x="7507941" y="2153648"/>
            <a:ext cx="87406" cy="489410"/>
            <a:chOff x="7026088" y="2158253"/>
            <a:chExt cx="87406" cy="489410"/>
          </a:xfrm>
        </p:grpSpPr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6BB2BCA9-2C19-7FCB-7ACB-7DCFD5DEFFD8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7069791" y="2171700"/>
              <a:ext cx="0" cy="474426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B55FCACE-7AC8-7C21-E9A0-0F04D33E58BE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026088" y="2158253"/>
              <a:ext cx="87406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60A6D344-EDDC-C75E-366D-B0FBC5EA656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026088" y="2647663"/>
              <a:ext cx="87406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81067056-3235-3107-07CF-B53504BF9D68}"/>
              </a:ext>
            </a:extLst>
          </p:cNvPr>
          <p:cNvGrpSpPr/>
          <p:nvPr/>
        </p:nvGrpSpPr>
        <p:grpSpPr>
          <a:xfrm>
            <a:off x="7999975" y="2114459"/>
            <a:ext cx="87406" cy="611330"/>
            <a:chOff x="7026088" y="2158253"/>
            <a:chExt cx="87406" cy="611330"/>
          </a:xfrm>
        </p:grpSpPr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3D0B44B9-D6D4-95AD-87E0-3939B250C0CC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7069791" y="2171700"/>
              <a:ext cx="0" cy="596346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1CD04FCF-03CF-47C4-8CC1-8F0D86F90A65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026088" y="2158253"/>
              <a:ext cx="87406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3" name="Straight Connector 82">
              <a:extLst>
                <a:ext uri="{FF2B5EF4-FFF2-40B4-BE49-F238E27FC236}">
                  <a16:creationId xmlns:a16="http://schemas.microsoft.com/office/drawing/2014/main" id="{EACDFD39-4696-DBA2-1653-75D452D3E1C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026088" y="2769583"/>
              <a:ext cx="87406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85" name="Group 84">
            <a:extLst>
              <a:ext uri="{FF2B5EF4-FFF2-40B4-BE49-F238E27FC236}">
                <a16:creationId xmlns:a16="http://schemas.microsoft.com/office/drawing/2014/main" id="{F46B8802-12CA-E78A-1D86-6E6EB95880D7}"/>
              </a:ext>
            </a:extLst>
          </p:cNvPr>
          <p:cNvGrpSpPr/>
          <p:nvPr/>
        </p:nvGrpSpPr>
        <p:grpSpPr>
          <a:xfrm>
            <a:off x="8483301" y="2266859"/>
            <a:ext cx="87406" cy="749130"/>
            <a:chOff x="7026088" y="2158253"/>
            <a:chExt cx="87406" cy="749130"/>
          </a:xfrm>
        </p:grpSpPr>
        <p:cxnSp>
          <p:nvCxnSpPr>
            <p:cNvPr id="86" name="Straight Connector 85">
              <a:extLst>
                <a:ext uri="{FF2B5EF4-FFF2-40B4-BE49-F238E27FC236}">
                  <a16:creationId xmlns:a16="http://schemas.microsoft.com/office/drawing/2014/main" id="{ACD743AB-EDDD-629E-5C8B-B15DCE89B786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7069791" y="2171700"/>
              <a:ext cx="0" cy="735683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7" name="Straight Connector 86">
              <a:extLst>
                <a:ext uri="{FF2B5EF4-FFF2-40B4-BE49-F238E27FC236}">
                  <a16:creationId xmlns:a16="http://schemas.microsoft.com/office/drawing/2014/main" id="{163BA181-DA89-9BAC-936C-F44A3BC4A35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026088" y="2158253"/>
              <a:ext cx="87406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8" name="Straight Connector 87">
              <a:extLst>
                <a:ext uri="{FF2B5EF4-FFF2-40B4-BE49-F238E27FC236}">
                  <a16:creationId xmlns:a16="http://schemas.microsoft.com/office/drawing/2014/main" id="{4011A058-1566-FB63-F1BE-89094940E80C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026088" y="2904566"/>
              <a:ext cx="87406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90" name="Group 89">
            <a:extLst>
              <a:ext uri="{FF2B5EF4-FFF2-40B4-BE49-F238E27FC236}">
                <a16:creationId xmlns:a16="http://schemas.microsoft.com/office/drawing/2014/main" id="{E5DB2667-AE74-1580-9087-BD1451379EA3}"/>
              </a:ext>
            </a:extLst>
          </p:cNvPr>
          <p:cNvGrpSpPr/>
          <p:nvPr/>
        </p:nvGrpSpPr>
        <p:grpSpPr>
          <a:xfrm>
            <a:off x="8975335" y="2284276"/>
            <a:ext cx="87406" cy="755021"/>
            <a:chOff x="7026088" y="2158253"/>
            <a:chExt cx="87406" cy="755021"/>
          </a:xfrm>
        </p:grpSpPr>
        <p:cxnSp>
          <p:nvCxnSpPr>
            <p:cNvPr id="91" name="Straight Connector 90">
              <a:extLst>
                <a:ext uri="{FF2B5EF4-FFF2-40B4-BE49-F238E27FC236}">
                  <a16:creationId xmlns:a16="http://schemas.microsoft.com/office/drawing/2014/main" id="{AA14F754-F9B7-039F-E904-E9A8F9EF41DC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7069791" y="2171700"/>
              <a:ext cx="0" cy="735683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2" name="Straight Connector 91">
              <a:extLst>
                <a:ext uri="{FF2B5EF4-FFF2-40B4-BE49-F238E27FC236}">
                  <a16:creationId xmlns:a16="http://schemas.microsoft.com/office/drawing/2014/main" id="{54F2ABBB-818D-9E5D-028A-380673C5DE3B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026088" y="2158253"/>
              <a:ext cx="87406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3" name="Straight Connector 92">
              <a:extLst>
                <a:ext uri="{FF2B5EF4-FFF2-40B4-BE49-F238E27FC236}">
                  <a16:creationId xmlns:a16="http://schemas.microsoft.com/office/drawing/2014/main" id="{82BFE124-740D-BF12-BC8D-43CCBCBD8A7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026088" y="2913274"/>
              <a:ext cx="87406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94" name="Group 93">
            <a:extLst>
              <a:ext uri="{FF2B5EF4-FFF2-40B4-BE49-F238E27FC236}">
                <a16:creationId xmlns:a16="http://schemas.microsoft.com/office/drawing/2014/main" id="{C584B01E-A6D7-86D9-887E-FACF73349382}"/>
              </a:ext>
            </a:extLst>
          </p:cNvPr>
          <p:cNvGrpSpPr/>
          <p:nvPr/>
        </p:nvGrpSpPr>
        <p:grpSpPr>
          <a:xfrm>
            <a:off x="9458661" y="2297339"/>
            <a:ext cx="87406" cy="1046759"/>
            <a:chOff x="7026088" y="2158253"/>
            <a:chExt cx="87406" cy="1046759"/>
          </a:xfrm>
        </p:grpSpPr>
        <p:cxnSp>
          <p:nvCxnSpPr>
            <p:cNvPr id="95" name="Straight Connector 94">
              <a:extLst>
                <a:ext uri="{FF2B5EF4-FFF2-40B4-BE49-F238E27FC236}">
                  <a16:creationId xmlns:a16="http://schemas.microsoft.com/office/drawing/2014/main" id="{4944D23A-3D95-57E5-9364-3D84416C0867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7069791" y="2171700"/>
              <a:ext cx="0" cy="1031775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6" name="Straight Connector 95">
              <a:extLst>
                <a:ext uri="{FF2B5EF4-FFF2-40B4-BE49-F238E27FC236}">
                  <a16:creationId xmlns:a16="http://schemas.microsoft.com/office/drawing/2014/main" id="{35296FF7-E104-8D21-1091-C48317CCB94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026088" y="2158253"/>
              <a:ext cx="87406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7" name="Straight Connector 96">
              <a:extLst>
                <a:ext uri="{FF2B5EF4-FFF2-40B4-BE49-F238E27FC236}">
                  <a16:creationId xmlns:a16="http://schemas.microsoft.com/office/drawing/2014/main" id="{1B44EB04-C609-93DB-5C08-29D804192665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026088" y="3205012"/>
              <a:ext cx="87406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99" name="Group 98">
            <a:extLst>
              <a:ext uri="{FF2B5EF4-FFF2-40B4-BE49-F238E27FC236}">
                <a16:creationId xmlns:a16="http://schemas.microsoft.com/office/drawing/2014/main" id="{F18F0952-F71C-5B15-9868-F6575313204F}"/>
              </a:ext>
            </a:extLst>
          </p:cNvPr>
          <p:cNvGrpSpPr/>
          <p:nvPr/>
        </p:nvGrpSpPr>
        <p:grpSpPr>
          <a:xfrm>
            <a:off x="9950695" y="2118814"/>
            <a:ext cx="87406" cy="1490896"/>
            <a:chOff x="7026088" y="2158253"/>
            <a:chExt cx="87406" cy="1490896"/>
          </a:xfrm>
        </p:grpSpPr>
        <p:cxnSp>
          <p:nvCxnSpPr>
            <p:cNvPr id="100" name="Straight Connector 99">
              <a:extLst>
                <a:ext uri="{FF2B5EF4-FFF2-40B4-BE49-F238E27FC236}">
                  <a16:creationId xmlns:a16="http://schemas.microsoft.com/office/drawing/2014/main" id="{C45589EF-F9A4-FFAB-77C8-491701BFF2AA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7069791" y="2171700"/>
              <a:ext cx="0" cy="1475911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01" name="Straight Connector 100">
              <a:extLst>
                <a:ext uri="{FF2B5EF4-FFF2-40B4-BE49-F238E27FC236}">
                  <a16:creationId xmlns:a16="http://schemas.microsoft.com/office/drawing/2014/main" id="{F5ED6909-BF89-705B-3E56-4B29E9D22CE5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026088" y="2158253"/>
              <a:ext cx="87406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02" name="Straight Connector 101">
              <a:extLst>
                <a:ext uri="{FF2B5EF4-FFF2-40B4-BE49-F238E27FC236}">
                  <a16:creationId xmlns:a16="http://schemas.microsoft.com/office/drawing/2014/main" id="{D18AA791-B64F-8935-D102-0389E09A5689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026088" y="3649149"/>
              <a:ext cx="87406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104" name="Group 103">
            <a:extLst>
              <a:ext uri="{FF2B5EF4-FFF2-40B4-BE49-F238E27FC236}">
                <a16:creationId xmlns:a16="http://schemas.microsoft.com/office/drawing/2014/main" id="{ADD619F2-E675-F109-8BA0-99172221FBFA}"/>
              </a:ext>
            </a:extLst>
          </p:cNvPr>
          <p:cNvGrpSpPr/>
          <p:nvPr/>
        </p:nvGrpSpPr>
        <p:grpSpPr>
          <a:xfrm>
            <a:off x="10438375" y="2445385"/>
            <a:ext cx="87406" cy="1103365"/>
            <a:chOff x="7026088" y="2158253"/>
            <a:chExt cx="87406" cy="1103365"/>
          </a:xfrm>
        </p:grpSpPr>
        <p:cxnSp>
          <p:nvCxnSpPr>
            <p:cNvPr id="105" name="Straight Connector 104">
              <a:extLst>
                <a:ext uri="{FF2B5EF4-FFF2-40B4-BE49-F238E27FC236}">
                  <a16:creationId xmlns:a16="http://schemas.microsoft.com/office/drawing/2014/main" id="{11CC8443-1849-B6BA-7F1C-46AD55661BF6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7069791" y="2171700"/>
              <a:ext cx="0" cy="108838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06" name="Straight Connector 105">
              <a:extLst>
                <a:ext uri="{FF2B5EF4-FFF2-40B4-BE49-F238E27FC236}">
                  <a16:creationId xmlns:a16="http://schemas.microsoft.com/office/drawing/2014/main" id="{DB12BF8D-C706-F75D-7859-5E12B0F69F6E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026088" y="2158253"/>
              <a:ext cx="87406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07" name="Straight Connector 106">
              <a:extLst>
                <a:ext uri="{FF2B5EF4-FFF2-40B4-BE49-F238E27FC236}">
                  <a16:creationId xmlns:a16="http://schemas.microsoft.com/office/drawing/2014/main" id="{E7FA36D2-D04D-0003-FD27-E0511108A0CB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026088" y="3261618"/>
              <a:ext cx="87406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109" name="Group 108">
            <a:extLst>
              <a:ext uri="{FF2B5EF4-FFF2-40B4-BE49-F238E27FC236}">
                <a16:creationId xmlns:a16="http://schemas.microsoft.com/office/drawing/2014/main" id="{842728A5-75FA-1A22-3728-DE47D98D1EDC}"/>
              </a:ext>
            </a:extLst>
          </p:cNvPr>
          <p:cNvGrpSpPr/>
          <p:nvPr/>
        </p:nvGrpSpPr>
        <p:grpSpPr>
          <a:xfrm>
            <a:off x="10926055" y="2632619"/>
            <a:ext cx="87406" cy="1220930"/>
            <a:chOff x="7026088" y="2158253"/>
            <a:chExt cx="87406" cy="1220930"/>
          </a:xfrm>
        </p:grpSpPr>
        <p:cxnSp>
          <p:nvCxnSpPr>
            <p:cNvPr id="110" name="Straight Connector 109">
              <a:extLst>
                <a:ext uri="{FF2B5EF4-FFF2-40B4-BE49-F238E27FC236}">
                  <a16:creationId xmlns:a16="http://schemas.microsoft.com/office/drawing/2014/main" id="{38D4B6EE-5BD3-8069-CDBB-359E6A785FA5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7069791" y="2171700"/>
              <a:ext cx="0" cy="1205946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11" name="Straight Connector 110">
              <a:extLst>
                <a:ext uri="{FF2B5EF4-FFF2-40B4-BE49-F238E27FC236}">
                  <a16:creationId xmlns:a16="http://schemas.microsoft.com/office/drawing/2014/main" id="{E8706DE5-5DE0-DB97-2B5D-E1CE06D1743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026088" y="2158253"/>
              <a:ext cx="87406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12" name="Straight Connector 111">
              <a:extLst>
                <a:ext uri="{FF2B5EF4-FFF2-40B4-BE49-F238E27FC236}">
                  <a16:creationId xmlns:a16="http://schemas.microsoft.com/office/drawing/2014/main" id="{37CDD42A-877C-1B6C-6E46-982C7F00DCE4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026088" y="3379183"/>
              <a:ext cx="87406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114" name="Group 113">
            <a:extLst>
              <a:ext uri="{FF2B5EF4-FFF2-40B4-BE49-F238E27FC236}">
                <a16:creationId xmlns:a16="http://schemas.microsoft.com/office/drawing/2014/main" id="{891ED404-CD27-5907-D2FB-67E7B9676F07}"/>
              </a:ext>
            </a:extLst>
          </p:cNvPr>
          <p:cNvGrpSpPr/>
          <p:nvPr/>
        </p:nvGrpSpPr>
        <p:grpSpPr>
          <a:xfrm>
            <a:off x="11414440" y="2802437"/>
            <a:ext cx="87406" cy="962489"/>
            <a:chOff x="7026088" y="2158253"/>
            <a:chExt cx="87406" cy="962489"/>
          </a:xfrm>
        </p:grpSpPr>
        <p:cxnSp>
          <p:nvCxnSpPr>
            <p:cNvPr id="115" name="Straight Connector 114">
              <a:extLst>
                <a:ext uri="{FF2B5EF4-FFF2-40B4-BE49-F238E27FC236}">
                  <a16:creationId xmlns:a16="http://schemas.microsoft.com/office/drawing/2014/main" id="{989600A2-0C77-9CFE-97A7-7FCC0D01FA49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7069791" y="2171700"/>
              <a:ext cx="0" cy="949042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16" name="Straight Connector 115">
              <a:extLst>
                <a:ext uri="{FF2B5EF4-FFF2-40B4-BE49-F238E27FC236}">
                  <a16:creationId xmlns:a16="http://schemas.microsoft.com/office/drawing/2014/main" id="{CC999F5D-7319-A8FD-1C9B-2B91C6A4C82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026088" y="2158253"/>
              <a:ext cx="87406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17" name="Straight Connector 116">
              <a:extLst>
                <a:ext uri="{FF2B5EF4-FFF2-40B4-BE49-F238E27FC236}">
                  <a16:creationId xmlns:a16="http://schemas.microsoft.com/office/drawing/2014/main" id="{02CF5E0C-363F-FB1F-BFC4-758B28AC6538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026088" y="3117927"/>
              <a:ext cx="87406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32573842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14EED2-C636-8348-8BE5-1FDDFD83B3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Impact of Pruritus on </a:t>
            </a:r>
            <a:br>
              <a:rPr lang="en-US" dirty="0"/>
            </a:br>
            <a:r>
              <a:rPr lang="en-US" dirty="0"/>
              <a:t>Quality of Life</a:t>
            </a:r>
          </a:p>
        </p:txBody>
      </p:sp>
      <p:graphicFrame>
        <p:nvGraphicFramePr>
          <p:cNvPr id="6" name="Content Placeholder 4">
            <a:extLst>
              <a:ext uri="{FF2B5EF4-FFF2-40B4-BE49-F238E27FC236}">
                <a16:creationId xmlns:a16="http://schemas.microsoft.com/office/drawing/2014/main" id="{BD4F5926-79D3-D9D1-654D-DBACA83AD7E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39726263"/>
              </p:ext>
            </p:extLst>
          </p:nvPr>
        </p:nvGraphicFramePr>
        <p:xfrm>
          <a:off x="311520" y="873990"/>
          <a:ext cx="12257024" cy="52982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Rectangle 2">
            <a:extLst>
              <a:ext uri="{FF2B5EF4-FFF2-40B4-BE49-F238E27FC236}">
                <a16:creationId xmlns:a16="http://schemas.microsoft.com/office/drawing/2014/main" id="{1433013A-2E30-6C8F-555A-E6FE0F1771D2}"/>
              </a:ext>
            </a:extLst>
          </p:cNvPr>
          <p:cNvSpPr/>
          <p:nvPr/>
        </p:nvSpPr>
        <p:spPr>
          <a:xfrm>
            <a:off x="443574" y="6366024"/>
            <a:ext cx="714992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Tey. Clin Dermatol. 2013;31:31. Mayo. Dig Dis Sci. 2023;68:995.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55966F39-5F5C-BCE7-8F41-754D4EEAF6D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999303" y="4483678"/>
            <a:ext cx="881329" cy="987696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502A0918-20EB-755A-3ED1-9B2816C422E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039857" y="2734147"/>
            <a:ext cx="1205116" cy="903837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609A0967-F0CD-1E05-57B7-121B17BCCE7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996600" y="939297"/>
            <a:ext cx="820659" cy="907044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B6030709-0606-A702-6B6B-630C68724EAF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797296" y="2782985"/>
            <a:ext cx="903083" cy="1023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17775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C50D95-1002-9116-D97B-936640977E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Assessing the Itch: Patient Evaluation</a:t>
            </a:r>
          </a:p>
        </p:txBody>
      </p:sp>
    </p:spTree>
    <p:extLst>
      <p:ext uri="{BB962C8B-B14F-4D97-AF65-F5344CB8AC3E}">
        <p14:creationId xmlns:p14="http://schemas.microsoft.com/office/powerpoint/2010/main" val="4381263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1FBF94-AE32-867B-7CB6-A57C129B4C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Pruritus Evaluation: Guideline Recommendations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F84FC46-4721-A341-D473-0999F985CE5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93881" y="2408259"/>
            <a:ext cx="5309278" cy="2345174"/>
          </a:xfrm>
          <a:solidFill>
            <a:schemeClr val="accent3">
              <a:alpha val="20000"/>
            </a:schemeClr>
          </a:solidFill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000000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sz="2600" b="1" i="0" u="none" strike="noStrike" kern="0" cap="none" spc="0" normalizeH="0" baseline="0" noProof="0" dirty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AASLD 2018</a:t>
            </a:r>
            <a:r>
              <a:rPr lang="en-US" sz="2600" b="1" baseline="30000" dirty="0">
                <a:solidFill>
                  <a:schemeClr val="accent3"/>
                </a:solidFill>
              </a:rPr>
              <a:t>1</a:t>
            </a:r>
            <a:endParaRPr kumimoji="0" lang="en-US" sz="2600" b="1" i="0" u="none" strike="noStrike" kern="0" cap="none" spc="0" normalizeH="0" baseline="30000" noProof="0" dirty="0">
              <a:ln>
                <a:noFill/>
              </a:ln>
              <a:solidFill>
                <a:schemeClr val="accent3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000000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“</a:t>
            </a:r>
            <a:r>
              <a:rPr kumimoji="0" lang="en-US" sz="24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The </a:t>
            </a:r>
            <a:r>
              <a:rPr kumimoji="0" lang="en-US" sz="2400" b="1" i="1" u="none" strike="noStrike" kern="0" cap="none" spc="0" normalizeH="0" baseline="0" noProof="0" dirty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symptoms of PBC significantly impair quality of life </a:t>
            </a:r>
            <a:r>
              <a:rPr kumimoji="0" lang="en-US" sz="24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and </a:t>
            </a:r>
            <a:r>
              <a:rPr kumimoji="0" lang="en-US" sz="2400" i="1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do not typically improve with UDCA or OCA </a:t>
            </a:r>
            <a:r>
              <a:rPr kumimoji="0" lang="en-US" sz="24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treatment. Therefore, </a:t>
            </a:r>
            <a:r>
              <a:rPr kumimoji="0" lang="en-US" sz="2400" b="1" i="1" u="none" strike="noStrike" kern="0" cap="none" spc="0" normalizeH="0" baseline="0" noProof="0" dirty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they warrant separate evaluation and treatment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.”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1B65B64-375E-2946-4337-1B0755D5F91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44695" y="2408259"/>
            <a:ext cx="5229570" cy="2341294"/>
          </a:xfrm>
          <a:solidFill>
            <a:schemeClr val="accent1">
              <a:alpha val="20000"/>
            </a:schemeClr>
          </a:solidFill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000000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sz="2600" b="1" i="0" u="none" strike="noStrike" kern="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EASL 2017</a:t>
            </a:r>
            <a:r>
              <a:rPr lang="en-US" sz="2600" b="1" baseline="30000" dirty="0">
                <a:solidFill>
                  <a:schemeClr val="accent1"/>
                </a:solidFill>
              </a:rPr>
              <a:t>2</a:t>
            </a:r>
            <a:endParaRPr kumimoji="0" lang="en-US" sz="2600" b="1" i="0" u="none" strike="noStrike" kern="0" cap="none" spc="0" normalizeH="0" baseline="3000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000000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“</a:t>
            </a:r>
            <a:r>
              <a:rPr kumimoji="0" lang="en-US" sz="24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EASL recommends </a:t>
            </a:r>
            <a:r>
              <a:rPr kumimoji="0" lang="en-US" sz="2400" b="1" i="1" u="none" strike="noStrike" kern="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evaluation of </a:t>
            </a:r>
            <a:br>
              <a:rPr kumimoji="0" lang="en-US" sz="2400" b="1" i="1" u="none" strike="noStrike" kern="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</a:br>
            <a:r>
              <a:rPr kumimoji="0" lang="en-US" sz="2400" b="1" i="1" u="none" strike="noStrike" kern="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all patients</a:t>
            </a:r>
            <a:r>
              <a:rPr kumimoji="0" lang="en-US" sz="2400" b="0" i="1" u="none" strike="noStrike" kern="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kumimoji="0" lang="en-US" sz="24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for the presence of symptoms, particularly </a:t>
            </a:r>
            <a:r>
              <a:rPr kumimoji="0" lang="en-US" sz="2400" b="1" i="1" u="none" strike="noStrike" kern="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pruritus</a:t>
            </a:r>
            <a:r>
              <a:rPr kumimoji="0" lang="en-US" sz="24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, </a:t>
            </a:r>
            <a:br>
              <a:rPr kumimoji="0" lang="en-US" sz="24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</a:br>
            <a:r>
              <a:rPr kumimoji="0" lang="en-US" sz="24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sicca complex, and fatigue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.”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7CB4AE6-E86D-7A9B-08B5-7EE4418D0EA3}"/>
              </a:ext>
            </a:extLst>
          </p:cNvPr>
          <p:cNvSpPr/>
          <p:nvPr/>
        </p:nvSpPr>
        <p:spPr>
          <a:xfrm>
            <a:off x="409283" y="6366489"/>
            <a:ext cx="8387605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sz="1200" b="0" dirty="0">
                <a:solidFill>
                  <a:srgbClr val="4555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1. Lindor. Hepatology. 2019;69:394. 2</a:t>
            </a:r>
            <a:r>
              <a:rPr kumimoji="0" lang="en-US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EASL Collaborators. J Hepatol. 2017;67:145. </a:t>
            </a:r>
          </a:p>
        </p:txBody>
      </p:sp>
    </p:spTree>
    <p:extLst>
      <p:ext uri="{BB962C8B-B14F-4D97-AF65-F5344CB8AC3E}">
        <p14:creationId xmlns:p14="http://schemas.microsoft.com/office/powerpoint/2010/main" val="834799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4547AA-3E1B-7106-CD58-203A2AF775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4674" y="1497409"/>
            <a:ext cx="10877529" cy="4650686"/>
          </a:xfrm>
        </p:spPr>
        <p:txBody>
          <a:bodyPr/>
          <a:lstStyle/>
          <a:p>
            <a:r>
              <a:rPr lang="en-US" sz="2400" dirty="0"/>
              <a:t>Evaluation of PBC symptoms is lacking, despite symptoms being predictive of quality of life</a:t>
            </a:r>
            <a:r>
              <a:rPr lang="en-US" sz="2400" baseline="30000" dirty="0"/>
              <a:t>1,2</a:t>
            </a:r>
            <a:br>
              <a:rPr lang="en-US" sz="2400" baseline="30000" dirty="0"/>
            </a:br>
            <a:br>
              <a:rPr lang="en-US" baseline="30000" dirty="0"/>
            </a:br>
            <a:endParaRPr lang="en-US" baseline="30000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sz="2400" dirty="0"/>
              <a:t>PBC Foundation patient experience survey found that 40% of people with PBC had not been asked about their symptoms in previous 12 mo</a:t>
            </a:r>
            <a:r>
              <a:rPr lang="en-US" sz="2400" baseline="30000" dirty="0"/>
              <a:t>3</a:t>
            </a:r>
          </a:p>
        </p:txBody>
      </p:sp>
      <p:grpSp>
        <p:nvGrpSpPr>
          <p:cNvPr id="68" name="Group 67">
            <a:extLst>
              <a:ext uri="{FF2B5EF4-FFF2-40B4-BE49-F238E27FC236}">
                <a16:creationId xmlns:a16="http://schemas.microsoft.com/office/drawing/2014/main" id="{5ECA45F4-AE57-1240-E152-9A7159358257}"/>
              </a:ext>
            </a:extLst>
          </p:cNvPr>
          <p:cNvGrpSpPr/>
          <p:nvPr/>
        </p:nvGrpSpPr>
        <p:grpSpPr>
          <a:xfrm>
            <a:off x="1674706" y="3447108"/>
            <a:ext cx="1599807" cy="330577"/>
            <a:chOff x="3079501" y="3442581"/>
            <a:chExt cx="1599807" cy="330577"/>
          </a:xfrm>
          <a:solidFill>
            <a:schemeClr val="bg2"/>
          </a:solidFill>
        </p:grpSpPr>
        <p:pic>
          <p:nvPicPr>
            <p:cNvPr id="69" name="Graphic 68" descr="Man with solid fill">
              <a:extLst>
                <a:ext uri="{FF2B5EF4-FFF2-40B4-BE49-F238E27FC236}">
                  <a16:creationId xmlns:a16="http://schemas.microsoft.com/office/drawing/2014/main" id="{169EBACB-9803-B943-8ED1-189C659CD64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587193" y="3442581"/>
              <a:ext cx="330577" cy="330577"/>
            </a:xfrm>
            <a:prstGeom prst="rect">
              <a:avLst/>
            </a:prstGeom>
          </p:spPr>
        </p:pic>
        <p:pic>
          <p:nvPicPr>
            <p:cNvPr id="70" name="Graphic 69" descr="Man with solid fill">
              <a:extLst>
                <a:ext uri="{FF2B5EF4-FFF2-40B4-BE49-F238E27FC236}">
                  <a16:creationId xmlns:a16="http://schemas.microsoft.com/office/drawing/2014/main" id="{F638BC36-67C8-A508-C91B-43228C17912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714116" y="3442581"/>
              <a:ext cx="330577" cy="330577"/>
            </a:xfrm>
            <a:prstGeom prst="rect">
              <a:avLst/>
            </a:prstGeom>
          </p:spPr>
        </p:pic>
        <p:pic>
          <p:nvPicPr>
            <p:cNvPr id="71" name="Graphic 70" descr="Man with solid fill">
              <a:extLst>
                <a:ext uri="{FF2B5EF4-FFF2-40B4-BE49-F238E27FC236}">
                  <a16:creationId xmlns:a16="http://schemas.microsoft.com/office/drawing/2014/main" id="{B34DB668-C382-59BC-1A05-59E8B1FD56B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841039" y="3442581"/>
              <a:ext cx="330577" cy="330577"/>
            </a:xfrm>
            <a:prstGeom prst="rect">
              <a:avLst/>
            </a:prstGeom>
          </p:spPr>
        </p:pic>
        <p:pic>
          <p:nvPicPr>
            <p:cNvPr id="72" name="Graphic 71" descr="Man with solid fill">
              <a:extLst>
                <a:ext uri="{FF2B5EF4-FFF2-40B4-BE49-F238E27FC236}">
                  <a16:creationId xmlns:a16="http://schemas.microsoft.com/office/drawing/2014/main" id="{0BFCB0D3-07CC-1CAF-AD6C-7753454ADBA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094885" y="3442581"/>
              <a:ext cx="330577" cy="330577"/>
            </a:xfrm>
            <a:prstGeom prst="rect">
              <a:avLst/>
            </a:prstGeom>
          </p:spPr>
        </p:pic>
        <p:pic>
          <p:nvPicPr>
            <p:cNvPr id="73" name="Graphic 72" descr="Man with solid fill">
              <a:extLst>
                <a:ext uri="{FF2B5EF4-FFF2-40B4-BE49-F238E27FC236}">
                  <a16:creationId xmlns:a16="http://schemas.microsoft.com/office/drawing/2014/main" id="{0EA6B3E6-BEFE-80F6-2D0B-E32A1535A16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348731" y="3442581"/>
              <a:ext cx="330577" cy="330577"/>
            </a:xfrm>
            <a:prstGeom prst="rect">
              <a:avLst/>
            </a:prstGeom>
          </p:spPr>
        </p:pic>
        <p:pic>
          <p:nvPicPr>
            <p:cNvPr id="74" name="Graphic 73" descr="Man with solid fill">
              <a:extLst>
                <a:ext uri="{FF2B5EF4-FFF2-40B4-BE49-F238E27FC236}">
                  <a16:creationId xmlns:a16="http://schemas.microsoft.com/office/drawing/2014/main" id="{D99FB9A5-9632-2D3B-A073-512CC005346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967962" y="3442581"/>
              <a:ext cx="330577" cy="330577"/>
            </a:xfrm>
            <a:prstGeom prst="rect">
              <a:avLst/>
            </a:prstGeom>
          </p:spPr>
        </p:pic>
        <p:pic>
          <p:nvPicPr>
            <p:cNvPr id="75" name="Graphic 74" descr="Man with solid fill">
              <a:extLst>
                <a:ext uri="{FF2B5EF4-FFF2-40B4-BE49-F238E27FC236}">
                  <a16:creationId xmlns:a16="http://schemas.microsoft.com/office/drawing/2014/main" id="{CA59B843-B7AE-88A2-C262-90D2B97D830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221808" y="3442581"/>
              <a:ext cx="330577" cy="330577"/>
            </a:xfrm>
            <a:prstGeom prst="rect">
              <a:avLst/>
            </a:prstGeom>
          </p:spPr>
        </p:pic>
        <p:pic>
          <p:nvPicPr>
            <p:cNvPr id="79" name="Graphic 78" descr="Man with solid fill">
              <a:extLst>
                <a:ext uri="{FF2B5EF4-FFF2-40B4-BE49-F238E27FC236}">
                  <a16:creationId xmlns:a16="http://schemas.microsoft.com/office/drawing/2014/main" id="{15027A03-3F0A-7127-25A5-970413A16C3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206424" y="3442581"/>
              <a:ext cx="330577" cy="330577"/>
            </a:xfrm>
            <a:prstGeom prst="rect">
              <a:avLst/>
            </a:prstGeom>
          </p:spPr>
        </p:pic>
        <p:pic>
          <p:nvPicPr>
            <p:cNvPr id="80" name="Graphic 79" descr="Man with solid fill">
              <a:extLst>
                <a:ext uri="{FF2B5EF4-FFF2-40B4-BE49-F238E27FC236}">
                  <a16:creationId xmlns:a16="http://schemas.microsoft.com/office/drawing/2014/main" id="{B7688400-F319-90D1-0FD1-30535DA9EFF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333347" y="3442581"/>
              <a:ext cx="330577" cy="330577"/>
            </a:xfrm>
            <a:prstGeom prst="rect">
              <a:avLst/>
            </a:prstGeom>
          </p:spPr>
        </p:pic>
        <p:pic>
          <p:nvPicPr>
            <p:cNvPr id="81" name="Graphic 80" descr="Man with solid fill">
              <a:extLst>
                <a:ext uri="{FF2B5EF4-FFF2-40B4-BE49-F238E27FC236}">
                  <a16:creationId xmlns:a16="http://schemas.microsoft.com/office/drawing/2014/main" id="{DC0D559E-8D78-FF9F-3C8D-05C1F66FC76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460270" y="3442581"/>
              <a:ext cx="330577" cy="330577"/>
            </a:xfrm>
            <a:prstGeom prst="rect">
              <a:avLst/>
            </a:prstGeom>
          </p:spPr>
        </p:pic>
        <p:pic>
          <p:nvPicPr>
            <p:cNvPr id="82" name="Graphic 81" descr="Man with solid fill">
              <a:extLst>
                <a:ext uri="{FF2B5EF4-FFF2-40B4-BE49-F238E27FC236}">
                  <a16:creationId xmlns:a16="http://schemas.microsoft.com/office/drawing/2014/main" id="{1FEA1352-CC2F-2040-E8EB-549F45F714F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079501" y="3442581"/>
              <a:ext cx="330577" cy="330577"/>
            </a:xfrm>
            <a:prstGeom prst="rect">
              <a:avLst/>
            </a:prstGeom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918B3A7-08AC-0082-4294-13801A77A2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759" y="238127"/>
            <a:ext cx="10872444" cy="1103313"/>
          </a:xfrm>
        </p:spPr>
        <p:txBody>
          <a:bodyPr/>
          <a:lstStyle/>
          <a:p>
            <a:r>
              <a:rPr lang="en-US" dirty="0"/>
              <a:t>United Kingdom PBC Care Delivery Audit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58BE638-9DD5-0474-6728-A500D95EE5ED}"/>
              </a:ext>
            </a:extLst>
          </p:cNvPr>
          <p:cNvSpPr/>
          <p:nvPr/>
        </p:nvSpPr>
        <p:spPr>
          <a:xfrm>
            <a:off x="397853" y="6355059"/>
            <a:ext cx="8387605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1. Abbas. JHEP Rep. 2023;6:100931. 2. Dyson. Ailment Pharmacol Ther. 2016;44:1039. 3. Mitchell. Gut. 2022;71:A39.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D473FAA-A9FC-1485-4727-B05D64FE5E16}"/>
              </a:ext>
            </a:extLst>
          </p:cNvPr>
          <p:cNvSpPr txBox="1"/>
          <p:nvPr/>
        </p:nvSpPr>
        <p:spPr bwMode="auto">
          <a:xfrm>
            <a:off x="1339511" y="2797626"/>
            <a:ext cx="398705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</a:rPr>
              <a:t>Fatigue Assessment During Past 24 Mo</a:t>
            </a:r>
            <a:r>
              <a:rPr lang="en-US" baseline="30000" dirty="0">
                <a:solidFill>
                  <a:schemeClr val="bg1"/>
                </a:solidFill>
                <a:latin typeface="Calibri" panose="020F0502020204030204" pitchFamily="34" charset="0"/>
              </a:rPr>
              <a:t>1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DB4148F-74A8-C199-2331-BAAED5DD37A3}"/>
              </a:ext>
            </a:extLst>
          </p:cNvPr>
          <p:cNvSpPr txBox="1"/>
          <p:nvPr/>
        </p:nvSpPr>
        <p:spPr bwMode="auto">
          <a:xfrm>
            <a:off x="6112043" y="2797626"/>
            <a:ext cx="491851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</a:rPr>
              <a:t>Pruritus Assessment During Past 24 Mo</a:t>
            </a:r>
            <a:r>
              <a:rPr lang="en-US" baseline="30000" dirty="0">
                <a:solidFill>
                  <a:schemeClr val="bg1"/>
                </a:solidFill>
                <a:latin typeface="Calibri" panose="020F0502020204030204" pitchFamily="34" charset="0"/>
              </a:rPr>
              <a:t>1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7B4F11D-0B34-4B19-3136-CC29B3B2591C}"/>
              </a:ext>
            </a:extLst>
          </p:cNvPr>
          <p:cNvSpPr/>
          <p:nvPr/>
        </p:nvSpPr>
        <p:spPr bwMode="auto">
          <a:xfrm>
            <a:off x="6096000" y="2611119"/>
            <a:ext cx="4948995" cy="1757681"/>
          </a:xfrm>
          <a:prstGeom prst="rect">
            <a:avLst/>
          </a:prstGeom>
          <a:noFill/>
          <a:ln w="3810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980C7FA9-1D11-0CBE-5568-3BDDC653D070}"/>
              </a:ext>
            </a:extLst>
          </p:cNvPr>
          <p:cNvCxnSpPr/>
          <p:nvPr/>
        </p:nvCxnSpPr>
        <p:spPr bwMode="auto">
          <a:xfrm>
            <a:off x="1751798" y="3792353"/>
            <a:ext cx="3214838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22F9F671-025D-3AB3-1A0D-EAA3A02FE393}"/>
              </a:ext>
            </a:extLst>
          </p:cNvPr>
          <p:cNvCxnSpPr>
            <a:cxnSpLocks/>
          </p:cNvCxnSpPr>
          <p:nvPr/>
        </p:nvCxnSpPr>
        <p:spPr bwMode="auto">
          <a:xfrm>
            <a:off x="1766521" y="3792353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4D9936FA-F9FA-6CCB-045F-1EA9A8F891F3}"/>
              </a:ext>
            </a:extLst>
          </p:cNvPr>
          <p:cNvCxnSpPr>
            <a:cxnSpLocks/>
          </p:cNvCxnSpPr>
          <p:nvPr/>
        </p:nvCxnSpPr>
        <p:spPr bwMode="auto">
          <a:xfrm>
            <a:off x="2408561" y="3792353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15A63F4D-3604-94B2-E291-B3F2F0145FD6}"/>
              </a:ext>
            </a:extLst>
          </p:cNvPr>
          <p:cNvCxnSpPr>
            <a:cxnSpLocks/>
          </p:cNvCxnSpPr>
          <p:nvPr/>
        </p:nvCxnSpPr>
        <p:spPr bwMode="auto">
          <a:xfrm>
            <a:off x="3046074" y="3792353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7B6E8517-AED5-EC37-F013-893671EF7152}"/>
              </a:ext>
            </a:extLst>
          </p:cNvPr>
          <p:cNvCxnSpPr>
            <a:cxnSpLocks/>
          </p:cNvCxnSpPr>
          <p:nvPr/>
        </p:nvCxnSpPr>
        <p:spPr bwMode="auto">
          <a:xfrm>
            <a:off x="3683587" y="3792353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A22F7D75-4E8F-9399-64F8-2B96B52A9E06}"/>
              </a:ext>
            </a:extLst>
          </p:cNvPr>
          <p:cNvCxnSpPr>
            <a:cxnSpLocks/>
          </p:cNvCxnSpPr>
          <p:nvPr/>
        </p:nvCxnSpPr>
        <p:spPr bwMode="auto">
          <a:xfrm>
            <a:off x="4321100" y="3792353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4499B30D-4320-3AE2-30EC-A96B613545FA}"/>
              </a:ext>
            </a:extLst>
          </p:cNvPr>
          <p:cNvCxnSpPr>
            <a:cxnSpLocks/>
          </p:cNvCxnSpPr>
          <p:nvPr/>
        </p:nvCxnSpPr>
        <p:spPr bwMode="auto">
          <a:xfrm>
            <a:off x="4958614" y="3792353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A268CDE4-1DAF-B294-B4CB-C6687860A014}"/>
              </a:ext>
            </a:extLst>
          </p:cNvPr>
          <p:cNvSpPr txBox="1"/>
          <p:nvPr/>
        </p:nvSpPr>
        <p:spPr bwMode="auto">
          <a:xfrm>
            <a:off x="4639377" y="3811604"/>
            <a:ext cx="62564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 dirty="0">
                <a:solidFill>
                  <a:schemeClr val="bg1"/>
                </a:solidFill>
                <a:latin typeface="Calibri" panose="020F0502020204030204" pitchFamily="34" charset="0"/>
              </a:rPr>
              <a:t>100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1A98B89-DBE7-D169-9D98-FED31AC22D8E}"/>
              </a:ext>
            </a:extLst>
          </p:cNvPr>
          <p:cNvSpPr txBox="1"/>
          <p:nvPr/>
        </p:nvSpPr>
        <p:spPr bwMode="auto">
          <a:xfrm>
            <a:off x="1451811" y="3811604"/>
            <a:ext cx="62564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 dirty="0">
                <a:solidFill>
                  <a:schemeClr val="bg1"/>
                </a:solidFill>
                <a:latin typeface="Calibri" panose="020F0502020204030204" pitchFamily="34" charset="0"/>
              </a:rPr>
              <a:t>0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99BCC6D-B9D1-D0CD-59C9-CC65A665C8AA}"/>
              </a:ext>
            </a:extLst>
          </p:cNvPr>
          <p:cNvSpPr txBox="1"/>
          <p:nvPr/>
        </p:nvSpPr>
        <p:spPr bwMode="auto">
          <a:xfrm>
            <a:off x="2089324" y="3811604"/>
            <a:ext cx="62564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 dirty="0">
                <a:solidFill>
                  <a:schemeClr val="bg1"/>
                </a:solidFill>
                <a:latin typeface="Calibri" panose="020F0502020204030204" pitchFamily="34" charset="0"/>
              </a:rPr>
              <a:t>20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F69B475-E66E-279D-74EE-097DB5ECE208}"/>
              </a:ext>
            </a:extLst>
          </p:cNvPr>
          <p:cNvSpPr txBox="1"/>
          <p:nvPr/>
        </p:nvSpPr>
        <p:spPr bwMode="auto">
          <a:xfrm>
            <a:off x="2726837" y="3811604"/>
            <a:ext cx="62564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 dirty="0">
                <a:solidFill>
                  <a:schemeClr val="bg1"/>
                </a:solidFill>
                <a:latin typeface="Calibri" panose="020F0502020204030204" pitchFamily="34" charset="0"/>
              </a:rPr>
              <a:t>40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19D92DE-FED9-3EF7-3EC4-3729272134A3}"/>
              </a:ext>
            </a:extLst>
          </p:cNvPr>
          <p:cNvSpPr txBox="1"/>
          <p:nvPr/>
        </p:nvSpPr>
        <p:spPr bwMode="auto">
          <a:xfrm>
            <a:off x="3364350" y="3811604"/>
            <a:ext cx="62564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 dirty="0">
                <a:solidFill>
                  <a:schemeClr val="bg1"/>
                </a:solidFill>
                <a:latin typeface="Calibri" panose="020F0502020204030204" pitchFamily="34" charset="0"/>
              </a:rPr>
              <a:t>60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856E3EF-E26B-DE4E-A552-9DCE0DC8069D}"/>
              </a:ext>
            </a:extLst>
          </p:cNvPr>
          <p:cNvSpPr txBox="1"/>
          <p:nvPr/>
        </p:nvSpPr>
        <p:spPr bwMode="auto">
          <a:xfrm>
            <a:off x="4001863" y="3811604"/>
            <a:ext cx="62564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 dirty="0">
                <a:solidFill>
                  <a:schemeClr val="bg1"/>
                </a:solidFill>
                <a:latin typeface="Calibri" panose="020F0502020204030204" pitchFamily="34" charset="0"/>
              </a:rPr>
              <a:t>80</a:t>
            </a:r>
          </a:p>
        </p:txBody>
      </p: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16C79C42-88EE-33E9-1200-B838415F8218}"/>
              </a:ext>
            </a:extLst>
          </p:cNvPr>
          <p:cNvCxnSpPr/>
          <p:nvPr/>
        </p:nvCxnSpPr>
        <p:spPr bwMode="auto">
          <a:xfrm>
            <a:off x="6963880" y="3790748"/>
            <a:ext cx="3214838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AFC1B3EA-0493-968A-DAF4-5F872C497904}"/>
              </a:ext>
            </a:extLst>
          </p:cNvPr>
          <p:cNvCxnSpPr>
            <a:cxnSpLocks/>
          </p:cNvCxnSpPr>
          <p:nvPr/>
        </p:nvCxnSpPr>
        <p:spPr bwMode="auto">
          <a:xfrm>
            <a:off x="6983130" y="3790748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B9F72D50-1F0E-E0EE-C1EA-4EA72A0DB292}"/>
              </a:ext>
            </a:extLst>
          </p:cNvPr>
          <p:cNvCxnSpPr>
            <a:cxnSpLocks/>
          </p:cNvCxnSpPr>
          <p:nvPr/>
        </p:nvCxnSpPr>
        <p:spPr bwMode="auto">
          <a:xfrm>
            <a:off x="7620643" y="3790748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8D44A3FC-8B34-235D-E5E8-7B007BCC6B72}"/>
              </a:ext>
            </a:extLst>
          </p:cNvPr>
          <p:cNvCxnSpPr>
            <a:cxnSpLocks/>
          </p:cNvCxnSpPr>
          <p:nvPr/>
        </p:nvCxnSpPr>
        <p:spPr bwMode="auto">
          <a:xfrm>
            <a:off x="8258156" y="3790748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52850BBB-DAB7-AD64-0E96-38891D00DD7A}"/>
              </a:ext>
            </a:extLst>
          </p:cNvPr>
          <p:cNvCxnSpPr>
            <a:cxnSpLocks/>
          </p:cNvCxnSpPr>
          <p:nvPr/>
        </p:nvCxnSpPr>
        <p:spPr bwMode="auto">
          <a:xfrm>
            <a:off x="8895669" y="3790748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11F13749-F595-8FB5-B6CA-913BEE406289}"/>
              </a:ext>
            </a:extLst>
          </p:cNvPr>
          <p:cNvCxnSpPr>
            <a:cxnSpLocks/>
          </p:cNvCxnSpPr>
          <p:nvPr/>
        </p:nvCxnSpPr>
        <p:spPr bwMode="auto">
          <a:xfrm>
            <a:off x="9533182" y="3790748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50E44BA5-19A0-B03C-5C05-74D1C22B60A3}"/>
              </a:ext>
            </a:extLst>
          </p:cNvPr>
          <p:cNvCxnSpPr>
            <a:cxnSpLocks/>
          </p:cNvCxnSpPr>
          <p:nvPr/>
        </p:nvCxnSpPr>
        <p:spPr bwMode="auto">
          <a:xfrm>
            <a:off x="10170696" y="3790748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7" name="TextBox 46">
            <a:extLst>
              <a:ext uri="{FF2B5EF4-FFF2-40B4-BE49-F238E27FC236}">
                <a16:creationId xmlns:a16="http://schemas.microsoft.com/office/drawing/2014/main" id="{FC9A4376-E7E4-80F5-A185-89B8F3483545}"/>
              </a:ext>
            </a:extLst>
          </p:cNvPr>
          <p:cNvSpPr txBox="1"/>
          <p:nvPr/>
        </p:nvSpPr>
        <p:spPr bwMode="auto">
          <a:xfrm>
            <a:off x="9851459" y="3809999"/>
            <a:ext cx="62564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 dirty="0">
                <a:solidFill>
                  <a:schemeClr val="bg1"/>
                </a:solidFill>
                <a:latin typeface="Calibri" panose="020F0502020204030204" pitchFamily="34" charset="0"/>
              </a:rPr>
              <a:t>100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97DC8731-6542-33E4-8B84-EC7B68A73408}"/>
              </a:ext>
            </a:extLst>
          </p:cNvPr>
          <p:cNvSpPr txBox="1"/>
          <p:nvPr/>
        </p:nvSpPr>
        <p:spPr bwMode="auto">
          <a:xfrm>
            <a:off x="6663893" y="3809999"/>
            <a:ext cx="62564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 dirty="0">
                <a:solidFill>
                  <a:schemeClr val="bg1"/>
                </a:solidFill>
                <a:latin typeface="Calibri" panose="020F0502020204030204" pitchFamily="34" charset="0"/>
              </a:rPr>
              <a:t>0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AB104ED7-5313-71D5-FCBF-8485CFB56FC7}"/>
              </a:ext>
            </a:extLst>
          </p:cNvPr>
          <p:cNvSpPr txBox="1"/>
          <p:nvPr/>
        </p:nvSpPr>
        <p:spPr bwMode="auto">
          <a:xfrm>
            <a:off x="7301406" y="3809999"/>
            <a:ext cx="62564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 dirty="0">
                <a:solidFill>
                  <a:schemeClr val="bg1"/>
                </a:solidFill>
                <a:latin typeface="Calibri" panose="020F0502020204030204" pitchFamily="34" charset="0"/>
              </a:rPr>
              <a:t>20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E1A0F833-63D7-2458-3384-A680CAE757DA}"/>
              </a:ext>
            </a:extLst>
          </p:cNvPr>
          <p:cNvSpPr txBox="1"/>
          <p:nvPr/>
        </p:nvSpPr>
        <p:spPr bwMode="auto">
          <a:xfrm>
            <a:off x="7938919" y="3809999"/>
            <a:ext cx="62564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 dirty="0">
                <a:solidFill>
                  <a:schemeClr val="bg1"/>
                </a:solidFill>
                <a:latin typeface="Calibri" panose="020F0502020204030204" pitchFamily="34" charset="0"/>
              </a:rPr>
              <a:t>40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985C799D-FBA8-2883-B645-AFC8AEF3EDC0}"/>
              </a:ext>
            </a:extLst>
          </p:cNvPr>
          <p:cNvSpPr txBox="1"/>
          <p:nvPr/>
        </p:nvSpPr>
        <p:spPr bwMode="auto">
          <a:xfrm>
            <a:off x="8576432" y="3809999"/>
            <a:ext cx="62564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 dirty="0">
                <a:solidFill>
                  <a:schemeClr val="bg1"/>
                </a:solidFill>
                <a:latin typeface="Calibri" panose="020F0502020204030204" pitchFamily="34" charset="0"/>
              </a:rPr>
              <a:t>60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67E07676-8B89-16C2-646D-5CD06DE4382A}"/>
              </a:ext>
            </a:extLst>
          </p:cNvPr>
          <p:cNvSpPr txBox="1"/>
          <p:nvPr/>
        </p:nvSpPr>
        <p:spPr bwMode="auto">
          <a:xfrm>
            <a:off x="9213945" y="3809999"/>
            <a:ext cx="62564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 dirty="0">
                <a:solidFill>
                  <a:schemeClr val="bg1"/>
                </a:solidFill>
                <a:latin typeface="Calibri" panose="020F0502020204030204" pitchFamily="34" charset="0"/>
              </a:rPr>
              <a:t>80</a:t>
            </a:r>
          </a:p>
        </p:txBody>
      </p:sp>
      <p:grpSp>
        <p:nvGrpSpPr>
          <p:cNvPr id="67" name="Group 66">
            <a:extLst>
              <a:ext uri="{FF2B5EF4-FFF2-40B4-BE49-F238E27FC236}">
                <a16:creationId xmlns:a16="http://schemas.microsoft.com/office/drawing/2014/main" id="{7561B5C7-1F93-7CC6-BC2D-0104272E85A0}"/>
              </a:ext>
            </a:extLst>
          </p:cNvPr>
          <p:cNvGrpSpPr/>
          <p:nvPr/>
        </p:nvGrpSpPr>
        <p:grpSpPr>
          <a:xfrm>
            <a:off x="3070447" y="3447108"/>
            <a:ext cx="1980574" cy="330577"/>
            <a:chOff x="3079501" y="3442581"/>
            <a:chExt cx="1980574" cy="330577"/>
          </a:xfrm>
        </p:grpSpPr>
        <p:pic>
          <p:nvPicPr>
            <p:cNvPr id="27" name="Graphic 26" descr="Man with solid fill">
              <a:extLst>
                <a:ext uri="{FF2B5EF4-FFF2-40B4-BE49-F238E27FC236}">
                  <a16:creationId xmlns:a16="http://schemas.microsoft.com/office/drawing/2014/main" id="{9F7DE7D7-0B7E-0297-16D1-93AC95FABAD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3587193" y="3442581"/>
              <a:ext cx="330577" cy="330577"/>
            </a:xfrm>
            <a:prstGeom prst="rect">
              <a:avLst/>
            </a:prstGeom>
          </p:spPr>
        </p:pic>
        <p:pic>
          <p:nvPicPr>
            <p:cNvPr id="28" name="Graphic 27" descr="Man with solid fill">
              <a:extLst>
                <a:ext uri="{FF2B5EF4-FFF2-40B4-BE49-F238E27FC236}">
                  <a16:creationId xmlns:a16="http://schemas.microsoft.com/office/drawing/2014/main" id="{0A5464E5-FCFB-7604-6D17-6A3362C3F12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3714116" y="3442581"/>
              <a:ext cx="330577" cy="330577"/>
            </a:xfrm>
            <a:prstGeom prst="rect">
              <a:avLst/>
            </a:prstGeom>
          </p:spPr>
        </p:pic>
        <p:pic>
          <p:nvPicPr>
            <p:cNvPr id="29" name="Graphic 28" descr="Man with solid fill">
              <a:extLst>
                <a:ext uri="{FF2B5EF4-FFF2-40B4-BE49-F238E27FC236}">
                  <a16:creationId xmlns:a16="http://schemas.microsoft.com/office/drawing/2014/main" id="{EC26E3AD-6B17-1F09-EC67-519F5DAA0E4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3841039" y="3442581"/>
              <a:ext cx="330577" cy="330577"/>
            </a:xfrm>
            <a:prstGeom prst="rect">
              <a:avLst/>
            </a:prstGeom>
          </p:spPr>
        </p:pic>
        <p:pic>
          <p:nvPicPr>
            <p:cNvPr id="30" name="Graphic 29" descr="Man with solid fill">
              <a:extLst>
                <a:ext uri="{FF2B5EF4-FFF2-40B4-BE49-F238E27FC236}">
                  <a16:creationId xmlns:a16="http://schemas.microsoft.com/office/drawing/2014/main" id="{A0C80613-4723-B3F8-D84A-81ED16241A4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094885" y="3442581"/>
              <a:ext cx="330577" cy="330577"/>
            </a:xfrm>
            <a:prstGeom prst="rect">
              <a:avLst/>
            </a:prstGeom>
          </p:spPr>
        </p:pic>
        <p:pic>
          <p:nvPicPr>
            <p:cNvPr id="31" name="Graphic 30" descr="Man with solid fill">
              <a:extLst>
                <a:ext uri="{FF2B5EF4-FFF2-40B4-BE49-F238E27FC236}">
                  <a16:creationId xmlns:a16="http://schemas.microsoft.com/office/drawing/2014/main" id="{4701E3DD-533A-7790-A733-6223B0941F2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348731" y="3442581"/>
              <a:ext cx="330577" cy="330577"/>
            </a:xfrm>
            <a:prstGeom prst="rect">
              <a:avLst/>
            </a:prstGeom>
          </p:spPr>
        </p:pic>
        <p:pic>
          <p:nvPicPr>
            <p:cNvPr id="32" name="Graphic 31" descr="Man with solid fill">
              <a:extLst>
                <a:ext uri="{FF2B5EF4-FFF2-40B4-BE49-F238E27FC236}">
                  <a16:creationId xmlns:a16="http://schemas.microsoft.com/office/drawing/2014/main" id="{0C3A380E-F7AD-CE74-1C08-F5EEADC8717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3967962" y="3442581"/>
              <a:ext cx="330577" cy="330577"/>
            </a:xfrm>
            <a:prstGeom prst="rect">
              <a:avLst/>
            </a:prstGeom>
          </p:spPr>
        </p:pic>
        <p:pic>
          <p:nvPicPr>
            <p:cNvPr id="33" name="Graphic 32" descr="Man with solid fill">
              <a:extLst>
                <a:ext uri="{FF2B5EF4-FFF2-40B4-BE49-F238E27FC236}">
                  <a16:creationId xmlns:a16="http://schemas.microsoft.com/office/drawing/2014/main" id="{FE919A51-3B90-D15E-A857-E3D97357D43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221808" y="3442581"/>
              <a:ext cx="330577" cy="330577"/>
            </a:xfrm>
            <a:prstGeom prst="rect">
              <a:avLst/>
            </a:prstGeom>
          </p:spPr>
        </p:pic>
        <p:pic>
          <p:nvPicPr>
            <p:cNvPr id="34" name="Graphic 33" descr="Man with solid fill">
              <a:extLst>
                <a:ext uri="{FF2B5EF4-FFF2-40B4-BE49-F238E27FC236}">
                  <a16:creationId xmlns:a16="http://schemas.microsoft.com/office/drawing/2014/main" id="{C1EFB3FF-FF50-DA55-9F80-C0863CB50A3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475654" y="3442581"/>
              <a:ext cx="330577" cy="330577"/>
            </a:xfrm>
            <a:prstGeom prst="rect">
              <a:avLst/>
            </a:prstGeom>
          </p:spPr>
        </p:pic>
        <p:pic>
          <p:nvPicPr>
            <p:cNvPr id="35" name="Graphic 34" descr="Man with solid fill">
              <a:extLst>
                <a:ext uri="{FF2B5EF4-FFF2-40B4-BE49-F238E27FC236}">
                  <a16:creationId xmlns:a16="http://schemas.microsoft.com/office/drawing/2014/main" id="{148DAE6F-71EF-1A89-4E9F-FA47DB3F8AA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602577" y="3442581"/>
              <a:ext cx="330577" cy="330577"/>
            </a:xfrm>
            <a:prstGeom prst="rect">
              <a:avLst/>
            </a:prstGeom>
          </p:spPr>
        </p:pic>
        <p:pic>
          <p:nvPicPr>
            <p:cNvPr id="36" name="Graphic 35" descr="Man with solid fill">
              <a:extLst>
                <a:ext uri="{FF2B5EF4-FFF2-40B4-BE49-F238E27FC236}">
                  <a16:creationId xmlns:a16="http://schemas.microsoft.com/office/drawing/2014/main" id="{BFE05A6A-1991-1318-686F-34B4F1EC7DA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729498" y="3442581"/>
              <a:ext cx="330577" cy="330577"/>
            </a:xfrm>
            <a:prstGeom prst="rect">
              <a:avLst/>
            </a:prstGeom>
          </p:spPr>
        </p:pic>
        <p:pic>
          <p:nvPicPr>
            <p:cNvPr id="63" name="Graphic 62" descr="Man with solid fill">
              <a:extLst>
                <a:ext uri="{FF2B5EF4-FFF2-40B4-BE49-F238E27FC236}">
                  <a16:creationId xmlns:a16="http://schemas.microsoft.com/office/drawing/2014/main" id="{565212F8-BF4E-469D-BC5E-684427E6C1D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3206424" y="3442581"/>
              <a:ext cx="330577" cy="330577"/>
            </a:xfrm>
            <a:prstGeom prst="rect">
              <a:avLst/>
            </a:prstGeom>
          </p:spPr>
        </p:pic>
        <p:pic>
          <p:nvPicPr>
            <p:cNvPr id="64" name="Graphic 63" descr="Man with solid fill">
              <a:extLst>
                <a:ext uri="{FF2B5EF4-FFF2-40B4-BE49-F238E27FC236}">
                  <a16:creationId xmlns:a16="http://schemas.microsoft.com/office/drawing/2014/main" id="{84E7C190-77E9-E8AC-2A58-2DAD315F613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3333347" y="3442581"/>
              <a:ext cx="330577" cy="330577"/>
            </a:xfrm>
            <a:prstGeom prst="rect">
              <a:avLst/>
            </a:prstGeom>
          </p:spPr>
        </p:pic>
        <p:pic>
          <p:nvPicPr>
            <p:cNvPr id="65" name="Graphic 64" descr="Man with solid fill">
              <a:extLst>
                <a:ext uri="{FF2B5EF4-FFF2-40B4-BE49-F238E27FC236}">
                  <a16:creationId xmlns:a16="http://schemas.microsoft.com/office/drawing/2014/main" id="{3225AE5C-A463-5B41-7460-FD61C7DEFA6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3460270" y="3442581"/>
              <a:ext cx="330577" cy="330577"/>
            </a:xfrm>
            <a:prstGeom prst="rect">
              <a:avLst/>
            </a:prstGeom>
          </p:spPr>
        </p:pic>
        <p:pic>
          <p:nvPicPr>
            <p:cNvPr id="66" name="Graphic 65" descr="Man with solid fill">
              <a:extLst>
                <a:ext uri="{FF2B5EF4-FFF2-40B4-BE49-F238E27FC236}">
                  <a16:creationId xmlns:a16="http://schemas.microsoft.com/office/drawing/2014/main" id="{7E928715-A485-6FA0-198C-3ED7425D9B0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3079501" y="3442581"/>
              <a:ext cx="330577" cy="330577"/>
            </a:xfrm>
            <a:prstGeom prst="rect">
              <a:avLst/>
            </a:prstGeom>
          </p:spPr>
        </p:pic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2E9311B5-2CD3-AE9A-F2B1-22183844706B}"/>
              </a:ext>
            </a:extLst>
          </p:cNvPr>
          <p:cNvGrpSpPr/>
          <p:nvPr/>
        </p:nvGrpSpPr>
        <p:grpSpPr>
          <a:xfrm>
            <a:off x="2537173" y="4344690"/>
            <a:ext cx="2104329" cy="646331"/>
            <a:chOff x="4660613" y="4263410"/>
            <a:chExt cx="2104329" cy="646331"/>
          </a:xfrm>
        </p:grpSpPr>
        <p:sp>
          <p:nvSpPr>
            <p:cNvPr id="83" name="Rectangle 82">
              <a:extLst>
                <a:ext uri="{FF2B5EF4-FFF2-40B4-BE49-F238E27FC236}">
                  <a16:creationId xmlns:a16="http://schemas.microsoft.com/office/drawing/2014/main" id="{1E074337-E67B-B540-7BB7-CD134412D880}"/>
                </a:ext>
              </a:extLst>
            </p:cNvPr>
            <p:cNvSpPr/>
            <p:nvPr/>
          </p:nvSpPr>
          <p:spPr bwMode="auto">
            <a:xfrm>
              <a:off x="4660613" y="4373696"/>
              <a:ext cx="146304" cy="146755"/>
            </a:xfrm>
            <a:prstGeom prst="rect">
              <a:avLst/>
            </a:prstGeom>
            <a:solidFill>
              <a:schemeClr val="bg2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84" name="Rectangle 83">
              <a:extLst>
                <a:ext uri="{FF2B5EF4-FFF2-40B4-BE49-F238E27FC236}">
                  <a16:creationId xmlns:a16="http://schemas.microsoft.com/office/drawing/2014/main" id="{CF099CBD-2014-A924-8959-9D583FEE59BF}"/>
                </a:ext>
              </a:extLst>
            </p:cNvPr>
            <p:cNvSpPr/>
            <p:nvPr/>
          </p:nvSpPr>
          <p:spPr bwMode="auto">
            <a:xfrm>
              <a:off x="4660613" y="4648975"/>
              <a:ext cx="146304" cy="146755"/>
            </a:xfrm>
            <a:prstGeom prst="rect">
              <a:avLst/>
            </a:prstGeom>
            <a:solidFill>
              <a:schemeClr val="accent3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7118F89E-68A4-404A-64F2-FBB3DBCE867A}"/>
                </a:ext>
              </a:extLst>
            </p:cNvPr>
            <p:cNvSpPr txBox="1"/>
            <p:nvPr/>
          </p:nvSpPr>
          <p:spPr bwMode="auto">
            <a:xfrm>
              <a:off x="4777350" y="4263410"/>
              <a:ext cx="1987592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b="0" dirty="0">
                  <a:solidFill>
                    <a:schemeClr val="bg1"/>
                  </a:solidFill>
                  <a:latin typeface="Calibri" panose="020F0502020204030204" pitchFamily="34" charset="0"/>
                </a:rPr>
                <a:t>Unassessed people</a:t>
              </a:r>
              <a:br>
                <a:rPr lang="en-US" b="0" dirty="0">
                  <a:solidFill>
                    <a:schemeClr val="bg1"/>
                  </a:solidFill>
                  <a:latin typeface="Calibri" panose="020F0502020204030204" pitchFamily="34" charset="0"/>
                </a:rPr>
              </a:br>
              <a:r>
                <a:rPr lang="en-US" b="0" dirty="0">
                  <a:solidFill>
                    <a:schemeClr val="bg1"/>
                  </a:solidFill>
                  <a:latin typeface="Calibri" panose="020F0502020204030204" pitchFamily="34" charset="0"/>
                </a:rPr>
                <a:t>Assessed people</a:t>
              </a:r>
            </a:p>
          </p:txBody>
        </p:sp>
      </p:grpSp>
      <p:grpSp>
        <p:nvGrpSpPr>
          <p:cNvPr id="104" name="Group 103">
            <a:extLst>
              <a:ext uri="{FF2B5EF4-FFF2-40B4-BE49-F238E27FC236}">
                <a16:creationId xmlns:a16="http://schemas.microsoft.com/office/drawing/2014/main" id="{81427339-40A3-D82B-8757-C2F9AD7B6773}"/>
              </a:ext>
            </a:extLst>
          </p:cNvPr>
          <p:cNvGrpSpPr/>
          <p:nvPr/>
        </p:nvGrpSpPr>
        <p:grpSpPr>
          <a:xfrm>
            <a:off x="8171474" y="3444986"/>
            <a:ext cx="2122107" cy="330577"/>
            <a:chOff x="8171474" y="3444986"/>
            <a:chExt cx="2122107" cy="330577"/>
          </a:xfrm>
        </p:grpSpPr>
        <p:pic>
          <p:nvPicPr>
            <p:cNvPr id="53" name="Graphic 52" descr="Man with solid fill">
              <a:extLst>
                <a:ext uri="{FF2B5EF4-FFF2-40B4-BE49-F238E27FC236}">
                  <a16:creationId xmlns:a16="http://schemas.microsoft.com/office/drawing/2014/main" id="{B9A5D0DC-CBDB-7345-4A0B-60454D4A728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8171474" y="3444986"/>
              <a:ext cx="330577" cy="330577"/>
            </a:xfrm>
            <a:prstGeom prst="rect">
              <a:avLst/>
            </a:prstGeom>
          </p:spPr>
        </p:pic>
        <p:grpSp>
          <p:nvGrpSpPr>
            <p:cNvPr id="88" name="Group 87">
              <a:extLst>
                <a:ext uri="{FF2B5EF4-FFF2-40B4-BE49-F238E27FC236}">
                  <a16:creationId xmlns:a16="http://schemas.microsoft.com/office/drawing/2014/main" id="{A38C6B22-731E-120D-A30E-2E9A4759D888}"/>
                </a:ext>
              </a:extLst>
            </p:cNvPr>
            <p:cNvGrpSpPr/>
            <p:nvPr/>
          </p:nvGrpSpPr>
          <p:grpSpPr>
            <a:xfrm>
              <a:off x="8313007" y="3444986"/>
              <a:ext cx="1980574" cy="330577"/>
              <a:chOff x="3079501" y="3442581"/>
              <a:chExt cx="1980574" cy="330577"/>
            </a:xfrm>
          </p:grpSpPr>
          <p:pic>
            <p:nvPicPr>
              <p:cNvPr id="89" name="Graphic 88" descr="Man with solid fill">
                <a:extLst>
                  <a:ext uri="{FF2B5EF4-FFF2-40B4-BE49-F238E27FC236}">
                    <a16:creationId xmlns:a16="http://schemas.microsoft.com/office/drawing/2014/main" id="{E99173A5-A6CB-5E21-BD38-E0EC18D0C60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3587193" y="3442581"/>
                <a:ext cx="330577" cy="330577"/>
              </a:xfrm>
              <a:prstGeom prst="rect">
                <a:avLst/>
              </a:prstGeom>
            </p:spPr>
          </p:pic>
          <p:pic>
            <p:nvPicPr>
              <p:cNvPr id="90" name="Graphic 89" descr="Man with solid fill">
                <a:extLst>
                  <a:ext uri="{FF2B5EF4-FFF2-40B4-BE49-F238E27FC236}">
                    <a16:creationId xmlns:a16="http://schemas.microsoft.com/office/drawing/2014/main" id="{015617C2-B326-F621-7186-B7671EFF7CD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3714116" y="3442581"/>
                <a:ext cx="330577" cy="330577"/>
              </a:xfrm>
              <a:prstGeom prst="rect">
                <a:avLst/>
              </a:prstGeom>
            </p:spPr>
          </p:pic>
          <p:pic>
            <p:nvPicPr>
              <p:cNvPr id="91" name="Graphic 90" descr="Man with solid fill">
                <a:extLst>
                  <a:ext uri="{FF2B5EF4-FFF2-40B4-BE49-F238E27FC236}">
                    <a16:creationId xmlns:a16="http://schemas.microsoft.com/office/drawing/2014/main" id="{616D15C1-9D82-30AD-91AC-56974F4E01E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3841039" y="3442581"/>
                <a:ext cx="330577" cy="330577"/>
              </a:xfrm>
              <a:prstGeom prst="rect">
                <a:avLst/>
              </a:prstGeom>
            </p:spPr>
          </p:pic>
          <p:pic>
            <p:nvPicPr>
              <p:cNvPr id="92" name="Graphic 91" descr="Man with solid fill">
                <a:extLst>
                  <a:ext uri="{FF2B5EF4-FFF2-40B4-BE49-F238E27FC236}">
                    <a16:creationId xmlns:a16="http://schemas.microsoft.com/office/drawing/2014/main" id="{FA7F723A-8E19-5AAC-A381-406066FE13D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4094885" y="3442581"/>
                <a:ext cx="330577" cy="330577"/>
              </a:xfrm>
              <a:prstGeom prst="rect">
                <a:avLst/>
              </a:prstGeom>
            </p:spPr>
          </p:pic>
          <p:pic>
            <p:nvPicPr>
              <p:cNvPr id="93" name="Graphic 92" descr="Man with solid fill">
                <a:extLst>
                  <a:ext uri="{FF2B5EF4-FFF2-40B4-BE49-F238E27FC236}">
                    <a16:creationId xmlns:a16="http://schemas.microsoft.com/office/drawing/2014/main" id="{7FC5BE91-EEB0-8ED2-5E50-1AD067332E4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4348731" y="3442581"/>
                <a:ext cx="330577" cy="330577"/>
              </a:xfrm>
              <a:prstGeom prst="rect">
                <a:avLst/>
              </a:prstGeom>
            </p:spPr>
          </p:pic>
          <p:pic>
            <p:nvPicPr>
              <p:cNvPr id="94" name="Graphic 93" descr="Man with solid fill">
                <a:extLst>
                  <a:ext uri="{FF2B5EF4-FFF2-40B4-BE49-F238E27FC236}">
                    <a16:creationId xmlns:a16="http://schemas.microsoft.com/office/drawing/2014/main" id="{22B12DB5-ACF4-ECD7-5183-0E697D510B1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3967962" y="3442581"/>
                <a:ext cx="330577" cy="330577"/>
              </a:xfrm>
              <a:prstGeom prst="rect">
                <a:avLst/>
              </a:prstGeom>
            </p:spPr>
          </p:pic>
          <p:pic>
            <p:nvPicPr>
              <p:cNvPr id="95" name="Graphic 94" descr="Man with solid fill">
                <a:extLst>
                  <a:ext uri="{FF2B5EF4-FFF2-40B4-BE49-F238E27FC236}">
                    <a16:creationId xmlns:a16="http://schemas.microsoft.com/office/drawing/2014/main" id="{544E73D8-4DED-86F0-5A03-8B60472D5C4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4221808" y="3442581"/>
                <a:ext cx="330577" cy="330577"/>
              </a:xfrm>
              <a:prstGeom prst="rect">
                <a:avLst/>
              </a:prstGeom>
            </p:spPr>
          </p:pic>
          <p:pic>
            <p:nvPicPr>
              <p:cNvPr id="96" name="Graphic 95" descr="Man with solid fill">
                <a:extLst>
                  <a:ext uri="{FF2B5EF4-FFF2-40B4-BE49-F238E27FC236}">
                    <a16:creationId xmlns:a16="http://schemas.microsoft.com/office/drawing/2014/main" id="{1A01086A-8F68-E80C-39FD-9437E90A7F1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4475654" y="3442581"/>
                <a:ext cx="330577" cy="330577"/>
              </a:xfrm>
              <a:prstGeom prst="rect">
                <a:avLst/>
              </a:prstGeom>
            </p:spPr>
          </p:pic>
          <p:pic>
            <p:nvPicPr>
              <p:cNvPr id="97" name="Graphic 96" descr="Man with solid fill">
                <a:extLst>
                  <a:ext uri="{FF2B5EF4-FFF2-40B4-BE49-F238E27FC236}">
                    <a16:creationId xmlns:a16="http://schemas.microsoft.com/office/drawing/2014/main" id="{F1937144-7A85-7F11-3365-E70D52A9C3E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4602577" y="3442581"/>
                <a:ext cx="330577" cy="330577"/>
              </a:xfrm>
              <a:prstGeom prst="rect">
                <a:avLst/>
              </a:prstGeom>
            </p:spPr>
          </p:pic>
          <p:pic>
            <p:nvPicPr>
              <p:cNvPr id="98" name="Graphic 97" descr="Man with solid fill">
                <a:extLst>
                  <a:ext uri="{FF2B5EF4-FFF2-40B4-BE49-F238E27FC236}">
                    <a16:creationId xmlns:a16="http://schemas.microsoft.com/office/drawing/2014/main" id="{4FE846FB-D557-D878-7927-9CF443C837E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4729498" y="3442581"/>
                <a:ext cx="330577" cy="330577"/>
              </a:xfrm>
              <a:prstGeom prst="rect">
                <a:avLst/>
              </a:prstGeom>
            </p:spPr>
          </p:pic>
          <p:pic>
            <p:nvPicPr>
              <p:cNvPr id="99" name="Graphic 98" descr="Man with solid fill">
                <a:extLst>
                  <a:ext uri="{FF2B5EF4-FFF2-40B4-BE49-F238E27FC236}">
                    <a16:creationId xmlns:a16="http://schemas.microsoft.com/office/drawing/2014/main" id="{8A6077D2-3D6A-7E0B-23DC-9F12DC83C98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3206424" y="3442581"/>
                <a:ext cx="330577" cy="330577"/>
              </a:xfrm>
              <a:prstGeom prst="rect">
                <a:avLst/>
              </a:prstGeom>
            </p:spPr>
          </p:pic>
          <p:pic>
            <p:nvPicPr>
              <p:cNvPr id="100" name="Graphic 99" descr="Man with solid fill">
                <a:extLst>
                  <a:ext uri="{FF2B5EF4-FFF2-40B4-BE49-F238E27FC236}">
                    <a16:creationId xmlns:a16="http://schemas.microsoft.com/office/drawing/2014/main" id="{A5985FFD-3770-1673-8484-3C8F18E4337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3333347" y="3442581"/>
                <a:ext cx="330577" cy="330577"/>
              </a:xfrm>
              <a:prstGeom prst="rect">
                <a:avLst/>
              </a:prstGeom>
            </p:spPr>
          </p:pic>
          <p:pic>
            <p:nvPicPr>
              <p:cNvPr id="101" name="Graphic 100" descr="Man with solid fill">
                <a:extLst>
                  <a:ext uri="{FF2B5EF4-FFF2-40B4-BE49-F238E27FC236}">
                    <a16:creationId xmlns:a16="http://schemas.microsoft.com/office/drawing/2014/main" id="{CBF82EF0-A8F2-06A7-97F8-0ECF608722C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3460270" y="3442581"/>
                <a:ext cx="330577" cy="330577"/>
              </a:xfrm>
              <a:prstGeom prst="rect">
                <a:avLst/>
              </a:prstGeom>
            </p:spPr>
          </p:pic>
          <p:pic>
            <p:nvPicPr>
              <p:cNvPr id="102" name="Graphic 101" descr="Man with solid fill">
                <a:extLst>
                  <a:ext uri="{FF2B5EF4-FFF2-40B4-BE49-F238E27FC236}">
                    <a16:creationId xmlns:a16="http://schemas.microsoft.com/office/drawing/2014/main" id="{7E5E095F-8CD5-388C-298E-8F52A9D0510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3079501" y="3442581"/>
                <a:ext cx="330577" cy="330577"/>
              </a:xfrm>
              <a:prstGeom prst="rect">
                <a:avLst/>
              </a:prstGeom>
            </p:spPr>
          </p:pic>
        </p:grpSp>
        <p:pic>
          <p:nvPicPr>
            <p:cNvPr id="103" name="Graphic 102" descr="Man with solid fill">
              <a:extLst>
                <a:ext uri="{FF2B5EF4-FFF2-40B4-BE49-F238E27FC236}">
                  <a16:creationId xmlns:a16="http://schemas.microsoft.com/office/drawing/2014/main" id="{E51EC94B-986F-B72D-0E08-97FDF07B24E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 l="47535"/>
            <a:stretch/>
          </p:blipFill>
          <p:spPr>
            <a:xfrm>
              <a:off x="8186374" y="3444986"/>
              <a:ext cx="173437" cy="330577"/>
            </a:xfrm>
            <a:prstGeom prst="rect">
              <a:avLst/>
            </a:prstGeom>
          </p:spPr>
        </p:pic>
      </p:grpSp>
      <p:grpSp>
        <p:nvGrpSpPr>
          <p:cNvPr id="105" name="Group 104">
            <a:extLst>
              <a:ext uri="{FF2B5EF4-FFF2-40B4-BE49-F238E27FC236}">
                <a16:creationId xmlns:a16="http://schemas.microsoft.com/office/drawing/2014/main" id="{4C41A4B6-D064-A6C3-6B41-A69450267133}"/>
              </a:ext>
            </a:extLst>
          </p:cNvPr>
          <p:cNvGrpSpPr/>
          <p:nvPr/>
        </p:nvGrpSpPr>
        <p:grpSpPr>
          <a:xfrm>
            <a:off x="6887894" y="3445625"/>
            <a:ext cx="1345961" cy="330577"/>
            <a:chOff x="3079501" y="3442581"/>
            <a:chExt cx="1345961" cy="330577"/>
          </a:xfrm>
          <a:solidFill>
            <a:schemeClr val="bg2"/>
          </a:solidFill>
        </p:grpSpPr>
        <p:pic>
          <p:nvPicPr>
            <p:cNvPr id="106" name="Graphic 105" descr="Man with solid fill">
              <a:extLst>
                <a:ext uri="{FF2B5EF4-FFF2-40B4-BE49-F238E27FC236}">
                  <a16:creationId xmlns:a16="http://schemas.microsoft.com/office/drawing/2014/main" id="{FE64FC31-637C-CD53-0949-7839CE02607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587193" y="3442581"/>
              <a:ext cx="330577" cy="330577"/>
            </a:xfrm>
            <a:prstGeom prst="rect">
              <a:avLst/>
            </a:prstGeom>
          </p:spPr>
        </p:pic>
        <p:pic>
          <p:nvPicPr>
            <p:cNvPr id="107" name="Graphic 106" descr="Man with solid fill">
              <a:extLst>
                <a:ext uri="{FF2B5EF4-FFF2-40B4-BE49-F238E27FC236}">
                  <a16:creationId xmlns:a16="http://schemas.microsoft.com/office/drawing/2014/main" id="{6818AD88-ADF2-1929-8010-9EE7DD74A0B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714116" y="3442581"/>
              <a:ext cx="330577" cy="330577"/>
            </a:xfrm>
            <a:prstGeom prst="rect">
              <a:avLst/>
            </a:prstGeom>
          </p:spPr>
        </p:pic>
        <p:pic>
          <p:nvPicPr>
            <p:cNvPr id="108" name="Graphic 107" descr="Man with solid fill">
              <a:extLst>
                <a:ext uri="{FF2B5EF4-FFF2-40B4-BE49-F238E27FC236}">
                  <a16:creationId xmlns:a16="http://schemas.microsoft.com/office/drawing/2014/main" id="{CE653064-8CE3-4581-CDA3-F5A0CC168F6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841039" y="3442581"/>
              <a:ext cx="330577" cy="330577"/>
            </a:xfrm>
            <a:prstGeom prst="rect">
              <a:avLst/>
            </a:prstGeom>
          </p:spPr>
        </p:pic>
        <p:pic>
          <p:nvPicPr>
            <p:cNvPr id="109" name="Graphic 108" descr="Man with solid fill">
              <a:extLst>
                <a:ext uri="{FF2B5EF4-FFF2-40B4-BE49-F238E27FC236}">
                  <a16:creationId xmlns:a16="http://schemas.microsoft.com/office/drawing/2014/main" id="{B4BF9E7E-8C88-DBCC-48C0-1EA20A97BB5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094885" y="3442581"/>
              <a:ext cx="330577" cy="330577"/>
            </a:xfrm>
            <a:prstGeom prst="rect">
              <a:avLst/>
            </a:prstGeom>
          </p:spPr>
        </p:pic>
        <p:pic>
          <p:nvPicPr>
            <p:cNvPr id="111" name="Graphic 110" descr="Man with solid fill">
              <a:extLst>
                <a:ext uri="{FF2B5EF4-FFF2-40B4-BE49-F238E27FC236}">
                  <a16:creationId xmlns:a16="http://schemas.microsoft.com/office/drawing/2014/main" id="{EAC33160-9D91-DE83-AC42-B8E3436DBBB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967962" y="3442581"/>
              <a:ext cx="330577" cy="330577"/>
            </a:xfrm>
            <a:prstGeom prst="rect">
              <a:avLst/>
            </a:prstGeom>
          </p:spPr>
        </p:pic>
        <p:pic>
          <p:nvPicPr>
            <p:cNvPr id="112" name="Graphic 111" descr="Man with solid fill">
              <a:extLst>
                <a:ext uri="{FF2B5EF4-FFF2-40B4-BE49-F238E27FC236}">
                  <a16:creationId xmlns:a16="http://schemas.microsoft.com/office/drawing/2014/main" id="{0CDA20B4-1249-5690-D840-0806A9C6F89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 r="50746"/>
            <a:stretch/>
          </p:blipFill>
          <p:spPr>
            <a:xfrm>
              <a:off x="4221808" y="3442581"/>
              <a:ext cx="162823" cy="330577"/>
            </a:xfrm>
            <a:prstGeom prst="rect">
              <a:avLst/>
            </a:prstGeom>
          </p:spPr>
        </p:pic>
        <p:pic>
          <p:nvPicPr>
            <p:cNvPr id="113" name="Graphic 112" descr="Man with solid fill">
              <a:extLst>
                <a:ext uri="{FF2B5EF4-FFF2-40B4-BE49-F238E27FC236}">
                  <a16:creationId xmlns:a16="http://schemas.microsoft.com/office/drawing/2014/main" id="{AF6C95DA-7DA0-5BB8-F04C-EC6A2BEC86F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206424" y="3442581"/>
              <a:ext cx="330577" cy="330577"/>
            </a:xfrm>
            <a:prstGeom prst="rect">
              <a:avLst/>
            </a:prstGeom>
          </p:spPr>
        </p:pic>
        <p:pic>
          <p:nvPicPr>
            <p:cNvPr id="114" name="Graphic 113" descr="Man with solid fill">
              <a:extLst>
                <a:ext uri="{FF2B5EF4-FFF2-40B4-BE49-F238E27FC236}">
                  <a16:creationId xmlns:a16="http://schemas.microsoft.com/office/drawing/2014/main" id="{B4BCF3CA-FDD2-7921-5E8B-5E3FAD47DAF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333347" y="3442581"/>
              <a:ext cx="330577" cy="330577"/>
            </a:xfrm>
            <a:prstGeom prst="rect">
              <a:avLst/>
            </a:prstGeom>
          </p:spPr>
        </p:pic>
        <p:pic>
          <p:nvPicPr>
            <p:cNvPr id="115" name="Graphic 114" descr="Man with solid fill">
              <a:extLst>
                <a:ext uri="{FF2B5EF4-FFF2-40B4-BE49-F238E27FC236}">
                  <a16:creationId xmlns:a16="http://schemas.microsoft.com/office/drawing/2014/main" id="{6CF934DE-43AA-2EFC-876F-01086D8BD70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460270" y="3442581"/>
              <a:ext cx="330577" cy="330577"/>
            </a:xfrm>
            <a:prstGeom prst="rect">
              <a:avLst/>
            </a:prstGeom>
          </p:spPr>
        </p:pic>
        <p:pic>
          <p:nvPicPr>
            <p:cNvPr id="116" name="Graphic 115" descr="Man with solid fill">
              <a:extLst>
                <a:ext uri="{FF2B5EF4-FFF2-40B4-BE49-F238E27FC236}">
                  <a16:creationId xmlns:a16="http://schemas.microsoft.com/office/drawing/2014/main" id="{5F0385F4-113C-95B5-8D7D-0833E043FEC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079501" y="3442581"/>
              <a:ext cx="330577" cy="33057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1638287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90F04C-B0F1-16B3-827D-5293108EB3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Pruritus Assessment Tools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332791-29C9-7893-1E53-0047B2744A98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b="1" dirty="0">
                <a:solidFill>
                  <a:schemeClr val="accent3"/>
                </a:solidFill>
              </a:rPr>
              <a:t>Visual Analogue Scale </a:t>
            </a:r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pPr marL="0" indent="0">
              <a:buNone/>
            </a:pPr>
            <a:endParaRPr lang="en-US" sz="2400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8673214-39C4-E40E-BC09-DCCDBB8E4733}"/>
              </a:ext>
            </a:extLst>
          </p:cNvPr>
          <p:cNvSpPr txBox="1"/>
          <p:nvPr/>
        </p:nvSpPr>
        <p:spPr bwMode="auto">
          <a:xfrm>
            <a:off x="1069414" y="4572481"/>
            <a:ext cx="4415591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 dirty="0">
                <a:solidFill>
                  <a:schemeClr val="bg1"/>
                </a:solidFill>
                <a:latin typeface="Calibri" panose="020F0502020204030204" pitchFamily="34" charset="0"/>
              </a:rPr>
              <a:t>“Mark a line anywhere on the scale that best aligns with the severity of your itching”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B9FF29F1-7C98-1324-4721-D9C051DB32A9}"/>
              </a:ext>
            </a:extLst>
          </p:cNvPr>
          <p:cNvGrpSpPr/>
          <p:nvPr/>
        </p:nvGrpSpPr>
        <p:grpSpPr>
          <a:xfrm>
            <a:off x="495300" y="2485834"/>
            <a:ext cx="5845865" cy="2035365"/>
            <a:chOff x="396236" y="1344723"/>
            <a:chExt cx="5845865" cy="2035365"/>
          </a:xfrm>
        </p:grpSpPr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A2FAE648-A86B-DB28-7218-782DFE2D8C72}"/>
                </a:ext>
              </a:extLst>
            </p:cNvPr>
            <p:cNvCxnSpPr/>
            <p:nvPr/>
          </p:nvCxnSpPr>
          <p:spPr bwMode="auto">
            <a:xfrm>
              <a:off x="970351" y="2721997"/>
              <a:ext cx="4415590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3ADDB430-1D3A-CDFD-75A5-6650376306D4}"/>
                </a:ext>
              </a:extLst>
            </p:cNvPr>
            <p:cNvCxnSpPr/>
            <p:nvPr/>
          </p:nvCxnSpPr>
          <p:spPr bwMode="auto">
            <a:xfrm>
              <a:off x="970351" y="2433239"/>
              <a:ext cx="0" cy="565484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7A3D864D-ADAC-F55E-9837-A9703FF0600E}"/>
                </a:ext>
              </a:extLst>
            </p:cNvPr>
            <p:cNvCxnSpPr/>
            <p:nvPr/>
          </p:nvCxnSpPr>
          <p:spPr bwMode="auto">
            <a:xfrm>
              <a:off x="5385941" y="2433239"/>
              <a:ext cx="0" cy="565484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09BABCB7-E7B8-061E-9B02-1E07F1804348}"/>
                </a:ext>
              </a:extLst>
            </p:cNvPr>
            <p:cNvCxnSpPr/>
            <p:nvPr/>
          </p:nvCxnSpPr>
          <p:spPr bwMode="auto">
            <a:xfrm>
              <a:off x="1820583" y="2433239"/>
              <a:ext cx="0" cy="565484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FF591664-1386-4C07-5CB1-A5B9F2CE0B9C}"/>
                </a:ext>
              </a:extLst>
            </p:cNvPr>
            <p:cNvCxnSpPr/>
            <p:nvPr/>
          </p:nvCxnSpPr>
          <p:spPr bwMode="auto">
            <a:xfrm>
              <a:off x="2706909" y="2433239"/>
              <a:ext cx="0" cy="565484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81472F83-36CA-29D8-1896-69FDD8975CA3}"/>
                </a:ext>
              </a:extLst>
            </p:cNvPr>
            <p:cNvCxnSpPr/>
            <p:nvPr/>
          </p:nvCxnSpPr>
          <p:spPr bwMode="auto">
            <a:xfrm>
              <a:off x="4519667" y="2439255"/>
              <a:ext cx="0" cy="565484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B78675C5-C979-75B9-D062-02AAE442E266}"/>
                </a:ext>
              </a:extLst>
            </p:cNvPr>
            <p:cNvCxnSpPr/>
            <p:nvPr/>
          </p:nvCxnSpPr>
          <p:spPr bwMode="auto">
            <a:xfrm>
              <a:off x="3637351" y="2433239"/>
              <a:ext cx="0" cy="565484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EAA3A86D-F24F-71BE-0EB3-F903D6C0AEB5}"/>
                </a:ext>
              </a:extLst>
            </p:cNvPr>
            <p:cNvSpPr txBox="1"/>
            <p:nvPr/>
          </p:nvSpPr>
          <p:spPr bwMode="auto">
            <a:xfrm>
              <a:off x="819508" y="2983347"/>
              <a:ext cx="30168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algn="l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b="0" dirty="0">
                  <a:solidFill>
                    <a:schemeClr val="bg1"/>
                  </a:solidFill>
                  <a:latin typeface="Calibri" panose="020F0502020204030204" pitchFamily="34" charset="0"/>
                </a:rPr>
                <a:t>0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6B14570F-B068-4A08-F002-E3146BA264E0}"/>
                </a:ext>
              </a:extLst>
            </p:cNvPr>
            <p:cNvSpPr txBox="1"/>
            <p:nvPr/>
          </p:nvSpPr>
          <p:spPr bwMode="auto">
            <a:xfrm>
              <a:off x="1668961" y="2983347"/>
              <a:ext cx="303243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l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b="0" dirty="0">
                  <a:solidFill>
                    <a:schemeClr val="bg1"/>
                  </a:solidFill>
                  <a:latin typeface="Calibri" panose="020F0502020204030204" pitchFamily="34" charset="0"/>
                </a:rPr>
                <a:t>2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D4B68ABF-4F1F-D1B9-E1B2-B9D583847368}"/>
                </a:ext>
              </a:extLst>
            </p:cNvPr>
            <p:cNvSpPr txBox="1"/>
            <p:nvPr/>
          </p:nvSpPr>
          <p:spPr bwMode="auto">
            <a:xfrm>
              <a:off x="2555287" y="2998723"/>
              <a:ext cx="303243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l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b="0" dirty="0">
                  <a:solidFill>
                    <a:schemeClr val="bg1"/>
                  </a:solidFill>
                  <a:latin typeface="Calibri" panose="020F0502020204030204" pitchFamily="34" charset="0"/>
                </a:rPr>
                <a:t>4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0AC80F5C-B6C9-9349-6593-D1020EC35FA0}"/>
                </a:ext>
              </a:extLst>
            </p:cNvPr>
            <p:cNvSpPr txBox="1"/>
            <p:nvPr/>
          </p:nvSpPr>
          <p:spPr bwMode="auto">
            <a:xfrm>
              <a:off x="3490519" y="3010756"/>
              <a:ext cx="303243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l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b="0" dirty="0">
                  <a:solidFill>
                    <a:schemeClr val="bg1"/>
                  </a:solidFill>
                  <a:latin typeface="Calibri" panose="020F0502020204030204" pitchFamily="34" charset="0"/>
                </a:rPr>
                <a:t>6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70035566-D9E0-C091-D0B4-F59CB90F7107}"/>
                </a:ext>
              </a:extLst>
            </p:cNvPr>
            <p:cNvSpPr txBox="1"/>
            <p:nvPr/>
          </p:nvSpPr>
          <p:spPr bwMode="auto">
            <a:xfrm>
              <a:off x="4368045" y="3010756"/>
              <a:ext cx="303243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l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b="0" dirty="0">
                  <a:solidFill>
                    <a:schemeClr val="bg1"/>
                  </a:solidFill>
                  <a:latin typeface="Calibri" panose="020F0502020204030204" pitchFamily="34" charset="0"/>
                </a:rPr>
                <a:t>8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89C3A80D-C119-D92C-CD0F-B7D669A7E008}"/>
                </a:ext>
              </a:extLst>
            </p:cNvPr>
            <p:cNvSpPr txBox="1"/>
            <p:nvPr/>
          </p:nvSpPr>
          <p:spPr bwMode="auto">
            <a:xfrm>
              <a:off x="5115351" y="3010756"/>
              <a:ext cx="541179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b="0" dirty="0">
                  <a:solidFill>
                    <a:schemeClr val="bg1"/>
                  </a:solidFill>
                  <a:latin typeface="Calibri" panose="020F0502020204030204" pitchFamily="34" charset="0"/>
                </a:rPr>
                <a:t>10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5C0F84D7-CC22-093C-5476-944EBF5F852E}"/>
                </a:ext>
              </a:extLst>
            </p:cNvPr>
            <p:cNvSpPr txBox="1"/>
            <p:nvPr/>
          </p:nvSpPr>
          <p:spPr bwMode="auto">
            <a:xfrm>
              <a:off x="396236" y="1601662"/>
              <a:ext cx="115467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dirty="0">
                  <a:solidFill>
                    <a:schemeClr val="bg1"/>
                  </a:solidFill>
                  <a:latin typeface="Calibri" panose="020F0502020204030204" pitchFamily="34" charset="0"/>
                </a:rPr>
                <a:t>No itching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85587E28-DB37-677C-5172-51BB7D17A84E}"/>
                </a:ext>
              </a:extLst>
            </p:cNvPr>
            <p:cNvSpPr txBox="1"/>
            <p:nvPr/>
          </p:nvSpPr>
          <p:spPr bwMode="auto">
            <a:xfrm>
              <a:off x="4570490" y="1344723"/>
              <a:ext cx="1671611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dirty="0">
                  <a:solidFill>
                    <a:schemeClr val="bg1"/>
                  </a:solidFill>
                  <a:latin typeface="Calibri" panose="020F0502020204030204" pitchFamily="34" charset="0"/>
                </a:rPr>
                <a:t>Worst possible </a:t>
              </a:r>
              <a:br>
                <a:rPr lang="en-US" dirty="0">
                  <a:solidFill>
                    <a:schemeClr val="bg1"/>
                  </a:solidFill>
                  <a:latin typeface="Calibri" panose="020F0502020204030204" pitchFamily="34" charset="0"/>
                </a:rPr>
              </a:br>
              <a:r>
                <a:rPr lang="en-US" dirty="0">
                  <a:solidFill>
                    <a:schemeClr val="bg1"/>
                  </a:solidFill>
                  <a:latin typeface="Calibri" panose="020F0502020204030204" pitchFamily="34" charset="0"/>
                </a:rPr>
                <a:t>itching</a:t>
              </a:r>
            </a:p>
          </p:txBody>
        </p:sp>
      </p:grpSp>
      <p:sp>
        <p:nvSpPr>
          <p:cNvPr id="23" name="Rectangle 22">
            <a:extLst>
              <a:ext uri="{FF2B5EF4-FFF2-40B4-BE49-F238E27FC236}">
                <a16:creationId xmlns:a16="http://schemas.microsoft.com/office/drawing/2014/main" id="{DA5BBD17-A856-B88F-0E56-1B88F62BB94B}"/>
              </a:ext>
            </a:extLst>
          </p:cNvPr>
          <p:cNvSpPr/>
          <p:nvPr/>
        </p:nvSpPr>
        <p:spPr>
          <a:xfrm>
            <a:off x="398758" y="6178641"/>
            <a:ext cx="8387605" cy="461665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>
              <a:defRPr/>
            </a:pPr>
            <a:r>
              <a:rPr lang="en-US" altLang="en-US" sz="1200" b="0" dirty="0">
                <a:solidFill>
                  <a:srgbClr val="455560"/>
                </a:solidFill>
                <a:latin typeface="Calibri"/>
                <a:ea typeface="Calibri"/>
                <a:cs typeface="Calibri"/>
              </a:rPr>
              <a:t>Elman. Br J Dermatol. 2010;162:587. Mayo. Dig Dis Sci. 2023;68:995. </a:t>
            </a:r>
            <a:r>
              <a:rPr lang="en-US" altLang="en-US" sz="1200" b="0">
                <a:solidFill>
                  <a:srgbClr val="455560"/>
                </a:solidFill>
                <a:latin typeface="Calibri"/>
                <a:ea typeface="Calibri"/>
                <a:cs typeface="Calibri"/>
              </a:rPr>
              <a:t>Fujino. BMC Gastroenterol. 2019;19:169.</a:t>
            </a:r>
            <a:endParaRPr lang="en-US"/>
          </a:p>
          <a:p>
            <a:pPr marL="0" marR="0" lvl="0" indent="0" algn="l" defTabSz="91440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sz="1200" b="0" dirty="0">
                <a:solidFill>
                  <a:srgbClr val="455560"/>
                </a:solidFill>
                <a:latin typeface="Calibri"/>
                <a:ea typeface="Calibri"/>
                <a:cs typeface="Calibri"/>
              </a:rPr>
              <a:t>Kwatra. Dermatol Ther (Heidelb). 2023;13:2403. Düll. Clin Liver Dis. 2022;26:727.</a:t>
            </a:r>
            <a:endParaRPr lang="en-US" dirty="0">
              <a:latin typeface="Calibri"/>
              <a:ea typeface="Calibri"/>
              <a:cs typeface="Calibri"/>
            </a:endParaRP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5B4A5F6A-5399-31A3-0E80-F8E8F8382B4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31028" y="1510730"/>
            <a:ext cx="5341871" cy="2505458"/>
          </a:xfrm>
        </p:spPr>
        <p:txBody>
          <a:bodyPr/>
          <a:lstStyle/>
          <a:p>
            <a:r>
              <a:rPr lang="en-US" b="1" dirty="0">
                <a:solidFill>
                  <a:schemeClr val="accent3"/>
                </a:solidFill>
              </a:rPr>
              <a:t>Numerical Rating Scale</a:t>
            </a:r>
          </a:p>
          <a:p>
            <a:pPr lvl="1"/>
            <a:r>
              <a:rPr lang="en-US" sz="2600" dirty="0"/>
              <a:t>Patients rate itch at “worst moment during the previous </a:t>
            </a:r>
            <a:br>
              <a:rPr lang="en-US" sz="2600" dirty="0"/>
            </a:br>
            <a:r>
              <a:rPr lang="en-US" sz="2600" dirty="0"/>
              <a:t>24 hr” from 0 (no itching) to </a:t>
            </a:r>
            <a:br>
              <a:rPr lang="en-US" sz="2600" dirty="0"/>
            </a:br>
            <a:r>
              <a:rPr lang="en-US" sz="2600" dirty="0"/>
              <a:t>10 (worst itch imaginable)</a:t>
            </a:r>
          </a:p>
        </p:txBody>
      </p:sp>
      <p:pic>
        <p:nvPicPr>
          <p:cNvPr id="26" name="Graphic 25" descr="Smiling face with solid fill with solid fill">
            <a:extLst>
              <a:ext uri="{FF2B5EF4-FFF2-40B4-BE49-F238E27FC236}">
                <a16:creationId xmlns:a16="http://schemas.microsoft.com/office/drawing/2014/main" id="{C4DB1907-98F0-987A-5167-5511C9B8D32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70449" y="3053038"/>
            <a:ext cx="598894" cy="598894"/>
          </a:xfrm>
          <a:prstGeom prst="rect">
            <a:avLst/>
          </a:prstGeom>
        </p:spPr>
      </p:pic>
      <p:pic>
        <p:nvPicPr>
          <p:cNvPr id="28" name="Graphic 27" descr="Sad face with solid fill with solid fill">
            <a:extLst>
              <a:ext uri="{FF2B5EF4-FFF2-40B4-BE49-F238E27FC236}">
                <a16:creationId xmlns:a16="http://schemas.microsoft.com/office/drawing/2014/main" id="{905F20C7-04A5-C83F-1779-D04E3A21733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180918" y="3053038"/>
            <a:ext cx="598894" cy="59889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4C9DF8D-D18A-4B74-A6BD-D7179E938081}"/>
              </a:ext>
            </a:extLst>
          </p:cNvPr>
          <p:cNvSpPr txBox="1"/>
          <p:nvPr/>
        </p:nvSpPr>
        <p:spPr bwMode="auto">
          <a:xfrm>
            <a:off x="7680775" y="4047514"/>
            <a:ext cx="2743200" cy="89255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600" b="0" dirty="0">
                <a:solidFill>
                  <a:schemeClr val="bg1"/>
                </a:solidFill>
                <a:latin typeface="Calibri"/>
                <a:ea typeface="Calibri"/>
                <a:cs typeface="Arial"/>
              </a:rPr>
              <a:t>Scores ≥5 indicate </a:t>
            </a:r>
            <a:r>
              <a:rPr lang="en-US" sz="2600" dirty="0">
                <a:solidFill>
                  <a:schemeClr val="accent3"/>
                </a:solidFill>
                <a:latin typeface="Calibri"/>
                <a:ea typeface="Calibri"/>
                <a:cs typeface="Arial"/>
              </a:rPr>
              <a:t>severe </a:t>
            </a:r>
            <a:r>
              <a:rPr lang="en-US" sz="2600" b="0" dirty="0">
                <a:solidFill>
                  <a:schemeClr val="bg1"/>
                </a:solidFill>
                <a:latin typeface="Calibri"/>
                <a:ea typeface="Calibri"/>
                <a:cs typeface="Arial"/>
              </a:rPr>
              <a:t>itching</a:t>
            </a:r>
            <a:endParaRPr lang="en-US" sz="2600" b="0" dirty="0">
              <a:solidFill>
                <a:schemeClr val="bg1"/>
              </a:solidFill>
              <a:latin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7095417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25B5F10-753C-5B3A-92E6-DE2481E9102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52633" y="1510730"/>
            <a:ext cx="5598707" cy="2102045"/>
          </a:xfrm>
        </p:spPr>
        <p:txBody>
          <a:bodyPr/>
          <a:lstStyle/>
          <a:p>
            <a:r>
              <a:rPr lang="en-US" b="1" dirty="0">
                <a:solidFill>
                  <a:schemeClr val="accent3"/>
                </a:solidFill>
              </a:rPr>
              <a:t>PBC-40</a:t>
            </a:r>
          </a:p>
          <a:p>
            <a:pPr lvl="1"/>
            <a:r>
              <a:rPr lang="en-US" sz="2600" dirty="0"/>
              <a:t>40 questions in 6 domains</a:t>
            </a:r>
          </a:p>
          <a:p>
            <a:pPr lvl="1"/>
            <a:r>
              <a:rPr lang="en-US" sz="2600" dirty="0"/>
              <a:t>General symptoms, itch, fatigue, cognition, social, and emotional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4A5B8A82-F4FC-FE1D-3EEF-0EDB703C70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Pruritus Assessment Tools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10F27FA-35D4-1FBC-1FB6-D005D97A785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1820" y="1510729"/>
            <a:ext cx="5028015" cy="3410895"/>
          </a:xfrm>
        </p:spPr>
        <p:txBody>
          <a:bodyPr/>
          <a:lstStyle/>
          <a:p>
            <a:r>
              <a:rPr lang="en-US" b="1" dirty="0">
                <a:solidFill>
                  <a:schemeClr val="accent3"/>
                </a:solidFill>
              </a:rPr>
              <a:t>5-D Itch Scale </a:t>
            </a:r>
          </a:p>
          <a:p>
            <a:pPr marL="808038" lvl="1" indent="-350838">
              <a:buSzPct val="80000"/>
              <a:buFont typeface="+mj-lt"/>
              <a:buAutoNum type="arabicPeriod"/>
            </a:pPr>
            <a:r>
              <a:rPr lang="en-US" b="1" dirty="0"/>
              <a:t>D</a:t>
            </a:r>
            <a:r>
              <a:rPr lang="en-US" dirty="0"/>
              <a:t>uration</a:t>
            </a:r>
          </a:p>
          <a:p>
            <a:pPr marL="808038" lvl="1" indent="-350838">
              <a:buSzPct val="80000"/>
              <a:buFont typeface="+mj-lt"/>
              <a:buAutoNum type="arabicPeriod"/>
            </a:pPr>
            <a:r>
              <a:rPr lang="en-US" b="1" dirty="0"/>
              <a:t>D</a:t>
            </a:r>
            <a:r>
              <a:rPr lang="en-US" dirty="0"/>
              <a:t>egree</a:t>
            </a:r>
          </a:p>
          <a:p>
            <a:pPr marL="808038" lvl="1" indent="-350838">
              <a:buSzPct val="80000"/>
              <a:buFont typeface="+mj-lt"/>
              <a:buAutoNum type="arabicPeriod"/>
            </a:pPr>
            <a:r>
              <a:rPr lang="en-US" b="1" dirty="0"/>
              <a:t>D</a:t>
            </a:r>
            <a:r>
              <a:rPr lang="en-US" dirty="0"/>
              <a:t>irection</a:t>
            </a:r>
          </a:p>
          <a:p>
            <a:pPr marL="808038" lvl="1" indent="-350838">
              <a:buSzPct val="80000"/>
              <a:buFont typeface="+mj-lt"/>
              <a:buAutoNum type="arabicPeriod"/>
            </a:pPr>
            <a:r>
              <a:rPr lang="en-US" b="1" dirty="0"/>
              <a:t>D</a:t>
            </a:r>
            <a:r>
              <a:rPr lang="en-US" dirty="0"/>
              <a:t>isability</a:t>
            </a:r>
          </a:p>
          <a:p>
            <a:pPr marL="808038" lvl="1" indent="-350838">
              <a:buSzPct val="80000"/>
              <a:buFont typeface="+mj-lt"/>
              <a:buAutoNum type="arabicPeriod"/>
            </a:pPr>
            <a:r>
              <a:rPr lang="en-US" b="1" dirty="0"/>
              <a:t>D</a:t>
            </a:r>
            <a:r>
              <a:rPr lang="en-US" dirty="0"/>
              <a:t>istribution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ACDBDE8-78D8-3561-D1E3-48E64ADE373C}"/>
              </a:ext>
            </a:extLst>
          </p:cNvPr>
          <p:cNvSpPr txBox="1"/>
          <p:nvPr/>
        </p:nvSpPr>
        <p:spPr bwMode="auto">
          <a:xfrm>
            <a:off x="1961363" y="5527167"/>
            <a:ext cx="7983682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2200" b="0" i="1" dirty="0">
                <a:solidFill>
                  <a:schemeClr val="bg1"/>
                </a:solidFill>
                <a:latin typeface="Calibri" panose="020F0502020204030204" pitchFamily="34" charset="0"/>
              </a:rPr>
              <a:t>These tools are frequently used in clinical trials, but itch sensations are subjective, fluctuate, and can be difficult to objectify</a:t>
            </a:r>
          </a:p>
        </p:txBody>
      </p:sp>
      <p:pic>
        <p:nvPicPr>
          <p:cNvPr id="11" name="Graphic 10" descr="Clipboard Checked outline">
            <a:extLst>
              <a:ext uri="{FF2B5EF4-FFF2-40B4-BE49-F238E27FC236}">
                <a16:creationId xmlns:a16="http://schemas.microsoft.com/office/drawing/2014/main" id="{D23D0613-D190-7586-2750-0AC38F7659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407198">
            <a:off x="8383947" y="3590068"/>
            <a:ext cx="1393077" cy="1393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94240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FC0A51-4DC9-6942-2CEC-BE560ED083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More than Scratching the Itch: </a:t>
            </a:r>
            <a:br>
              <a:rPr lang="en-US" dirty="0"/>
            </a:br>
            <a:r>
              <a:rPr lang="en-US" dirty="0"/>
              <a:t>Management Strategies for Cholestatic Pruritus </a:t>
            </a:r>
          </a:p>
        </p:txBody>
      </p:sp>
    </p:spTree>
    <p:extLst>
      <p:ext uri="{BB962C8B-B14F-4D97-AF65-F5344CB8AC3E}">
        <p14:creationId xmlns:p14="http://schemas.microsoft.com/office/powerpoint/2010/main" val="350077254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C10F57-7E6B-7F21-EB1A-378EBF4228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Nonpharmacologic Treatments for PBC Pruritus</a:t>
            </a:r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CCB71DD1-BA68-1BBA-9975-07319C944DA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76848393"/>
              </p:ext>
            </p:extLst>
          </p:nvPr>
        </p:nvGraphicFramePr>
        <p:xfrm>
          <a:off x="2022861" y="1490891"/>
          <a:ext cx="8294211" cy="478417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Rectangle 7">
            <a:extLst>
              <a:ext uri="{FF2B5EF4-FFF2-40B4-BE49-F238E27FC236}">
                <a16:creationId xmlns:a16="http://schemas.microsoft.com/office/drawing/2014/main" id="{6AE30F99-EA13-D2A2-8BFF-B282D004E0F4}"/>
              </a:ext>
            </a:extLst>
          </p:cNvPr>
          <p:cNvSpPr/>
          <p:nvPr/>
        </p:nvSpPr>
        <p:spPr>
          <a:xfrm>
            <a:off x="403860" y="6367641"/>
            <a:ext cx="8387605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sz="1200" b="0" dirty="0">
                <a:solidFill>
                  <a:srgbClr val="4555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Pate. BMJ Open Gastroenterol. 2019;6:e000256.</a:t>
            </a:r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45556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Graphic 3" descr="Sleep with solid fill">
            <a:extLst>
              <a:ext uri="{FF2B5EF4-FFF2-40B4-BE49-F238E27FC236}">
                <a16:creationId xmlns:a16="http://schemas.microsoft.com/office/drawing/2014/main" id="{CCF916DC-FDBC-3A0A-9F00-C4F68148DE4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2194264" y="1757776"/>
            <a:ext cx="611080" cy="611080"/>
          </a:xfrm>
          <a:prstGeom prst="rect">
            <a:avLst/>
          </a:prstGeom>
        </p:spPr>
      </p:pic>
      <p:pic>
        <p:nvPicPr>
          <p:cNvPr id="7" name="Graphic 6" descr="Shower with solid fill">
            <a:extLst>
              <a:ext uri="{FF2B5EF4-FFF2-40B4-BE49-F238E27FC236}">
                <a16:creationId xmlns:a16="http://schemas.microsoft.com/office/drawing/2014/main" id="{5710A346-A5D7-ACEC-2159-2F61CB14A3E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2780191" y="3595457"/>
            <a:ext cx="557074" cy="557074"/>
          </a:xfrm>
          <a:prstGeom prst="rect">
            <a:avLst/>
          </a:prstGeom>
        </p:spPr>
      </p:pic>
      <p:pic>
        <p:nvPicPr>
          <p:cNvPr id="14" name="Graphic 13" descr="Sanitizer with solid fill">
            <a:extLst>
              <a:ext uri="{FF2B5EF4-FFF2-40B4-BE49-F238E27FC236}">
                <a16:creationId xmlns:a16="http://schemas.microsoft.com/office/drawing/2014/main" id="{259B114E-766B-AC62-2B86-7E889C569DC5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2540492" y="2636666"/>
            <a:ext cx="668045" cy="668045"/>
          </a:xfrm>
          <a:prstGeom prst="rect">
            <a:avLst/>
          </a:prstGeom>
        </p:spPr>
      </p:pic>
      <p:pic>
        <p:nvPicPr>
          <p:cNvPr id="16" name="Graphic 15" descr="Soap with solid fill">
            <a:extLst>
              <a:ext uri="{FF2B5EF4-FFF2-40B4-BE49-F238E27FC236}">
                <a16:creationId xmlns:a16="http://schemas.microsoft.com/office/drawing/2014/main" id="{B13F46FD-7A77-59B8-EA4C-9465CE7D0528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2557329" y="4438835"/>
            <a:ext cx="689318" cy="689318"/>
          </a:xfrm>
          <a:prstGeom prst="rect">
            <a:avLst/>
          </a:prstGeom>
        </p:spPr>
      </p:pic>
      <p:pic>
        <p:nvPicPr>
          <p:cNvPr id="18" name="Graphic 17" descr="Fresh Laundry with solid fill">
            <a:extLst>
              <a:ext uri="{FF2B5EF4-FFF2-40B4-BE49-F238E27FC236}">
                <a16:creationId xmlns:a16="http://schemas.microsoft.com/office/drawing/2014/main" id="{0A7136F8-0B69-2993-6E8E-9A44E6237152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2185386" y="5388004"/>
            <a:ext cx="575569" cy="5755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417852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6BB618-197F-C1CC-CCA2-6A6C2C5ACB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Drug and Nondrug Management of Pruritus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5A57ECF-EBBE-5568-76FA-54731F3D0FA6}"/>
              </a:ext>
            </a:extLst>
          </p:cNvPr>
          <p:cNvSpPr txBox="1"/>
          <p:nvPr/>
        </p:nvSpPr>
        <p:spPr>
          <a:xfrm>
            <a:off x="4791947" y="1832408"/>
            <a:ext cx="2508068" cy="584775"/>
          </a:xfrm>
          <a:prstGeom prst="rect">
            <a:avLst/>
          </a:prstGeom>
          <a:solidFill>
            <a:schemeClr val="accent3"/>
          </a:solidFill>
        </p:spPr>
        <p:txBody>
          <a:bodyPr wrap="square" rtlCol="0">
            <a:spAutoFit/>
          </a:bodyPr>
          <a:lstStyle/>
          <a:p>
            <a:pPr marL="0" marR="0" lvl="0" indent="0" algn="ctr" defTabSz="6095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Bile acid resins</a:t>
            </a:r>
          </a:p>
          <a:p>
            <a:pPr marL="0" marR="0" lvl="0" indent="0" algn="ctr" defTabSz="6095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(eg, cholestyramine)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39BCDD9-AEAB-4345-E433-6F4FAAFA635F}"/>
              </a:ext>
            </a:extLst>
          </p:cNvPr>
          <p:cNvSpPr txBox="1"/>
          <p:nvPr/>
        </p:nvSpPr>
        <p:spPr>
          <a:xfrm>
            <a:off x="1942078" y="3418980"/>
            <a:ext cx="2508068" cy="338554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marL="0" marR="0" lvl="0" indent="0" algn="ctr" defTabSz="6095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Rifampin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E1D9FF1-35E7-80AA-ECF2-19DB3E5089B0}"/>
              </a:ext>
            </a:extLst>
          </p:cNvPr>
          <p:cNvSpPr txBox="1"/>
          <p:nvPr/>
        </p:nvSpPr>
        <p:spPr>
          <a:xfrm>
            <a:off x="4841966" y="3423990"/>
            <a:ext cx="2508068" cy="338554"/>
          </a:xfrm>
          <a:prstGeom prst="rect">
            <a:avLst/>
          </a:prstGeom>
          <a:solidFill>
            <a:schemeClr val="accent1"/>
          </a:solidFill>
        </p:spPr>
        <p:txBody>
          <a:bodyPr wrap="square" rtlCol="0" anchor="ctr">
            <a:spAutoFit/>
          </a:bodyPr>
          <a:lstStyle/>
          <a:p>
            <a:pPr marL="0" marR="0" lvl="0" indent="0" algn="ctr" defTabSz="6095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Naltrexone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BD170DB-3D54-590D-60F9-3A8A82747474}"/>
              </a:ext>
            </a:extLst>
          </p:cNvPr>
          <p:cNvSpPr txBox="1"/>
          <p:nvPr/>
        </p:nvSpPr>
        <p:spPr>
          <a:xfrm>
            <a:off x="1055730" y="4474876"/>
            <a:ext cx="4689294" cy="1815882"/>
          </a:xfrm>
          <a:prstGeom prst="rect">
            <a:avLst/>
          </a:prstGeom>
          <a:solidFill>
            <a:schemeClr val="accent4">
              <a:alpha val="2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6095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823B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Other Options:</a:t>
            </a:r>
          </a:p>
          <a:p>
            <a:pPr marL="0" marR="0" lvl="0" indent="0" algn="ctr" defTabSz="6095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Plasmapheresis</a:t>
            </a:r>
          </a:p>
          <a:p>
            <a:pPr marL="0" marR="0" lvl="0" indent="0" algn="ctr" defTabSz="6095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Molecular absorbance recirculating system</a:t>
            </a:r>
          </a:p>
          <a:p>
            <a:pPr marL="0" marR="0" lvl="0" indent="0" algn="ctr" defTabSz="6095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Nasobiliary drainage</a:t>
            </a:r>
          </a:p>
          <a:p>
            <a:pPr marL="0" marR="0" lvl="0" indent="0" algn="ctr" defTabSz="6095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UV light therapy</a:t>
            </a:r>
          </a:p>
          <a:p>
            <a:pPr marL="0" marR="0" lvl="0" indent="0" algn="ctr" defTabSz="6095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Topical therapy</a:t>
            </a:r>
          </a:p>
          <a:p>
            <a:pPr marL="0" marR="0" lvl="0" indent="0" algn="ctr" defTabSz="6095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Liver transplant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877923F-13ED-9450-F643-3BD2E391D9DF}"/>
              </a:ext>
            </a:extLst>
          </p:cNvPr>
          <p:cNvSpPr/>
          <p:nvPr/>
        </p:nvSpPr>
        <p:spPr>
          <a:xfrm>
            <a:off x="404019" y="6414826"/>
            <a:ext cx="8387605" cy="276999"/>
          </a:xfrm>
          <a:prstGeom prst="rect">
            <a:avLst/>
          </a:prstGeom>
        </p:spPr>
        <p:txBody>
          <a:bodyPr wrap="square" anchor="b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Kode. Curr Hepatol Rep. 2024;23:123. </a:t>
            </a:r>
            <a:r>
              <a:rPr kumimoji="0" lang="de-DE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Vander Does. Am J Clin Dermatol. 2022;23:647. </a:t>
            </a:r>
            <a:r>
              <a:rPr kumimoji="0" lang="en-US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Lindor. Hepatology. 2019;69:394.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D7AE12F-3B59-9C67-D660-5FD4BB29DE83}"/>
              </a:ext>
            </a:extLst>
          </p:cNvPr>
          <p:cNvSpPr txBox="1"/>
          <p:nvPr/>
        </p:nvSpPr>
        <p:spPr>
          <a:xfrm>
            <a:off x="7711984" y="3423990"/>
            <a:ext cx="2508068" cy="338554"/>
          </a:xfrm>
          <a:prstGeom prst="rect">
            <a:avLst/>
          </a:prstGeom>
          <a:solidFill>
            <a:schemeClr val="accent1"/>
          </a:solidFill>
        </p:spPr>
        <p:txBody>
          <a:bodyPr wrap="square" rtlCol="0" anchor="ctr">
            <a:spAutoFit/>
          </a:bodyPr>
          <a:lstStyle/>
          <a:p>
            <a:pPr marL="0" marR="0" lvl="0" indent="0" algn="ctr" defTabSz="6095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Sertraline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73323CF-5A1D-DB36-F792-F71130659648}"/>
              </a:ext>
            </a:extLst>
          </p:cNvPr>
          <p:cNvSpPr txBox="1"/>
          <p:nvPr/>
        </p:nvSpPr>
        <p:spPr>
          <a:xfrm>
            <a:off x="6446978" y="4473688"/>
            <a:ext cx="4689294" cy="1815882"/>
          </a:xfrm>
          <a:prstGeom prst="rect">
            <a:avLst/>
          </a:prstGeom>
          <a:solidFill>
            <a:schemeClr val="accent6">
              <a:alpha val="2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6095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682E74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Emerging Therapies:</a:t>
            </a:r>
          </a:p>
          <a:p>
            <a:pPr marL="0" marR="0" lvl="0" indent="0" algn="ctr" defTabSz="6095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Maralixibat, odevixibat (approved for ALGS and PFIC)</a:t>
            </a:r>
          </a:p>
          <a:p>
            <a:pPr marL="0" marR="0" lvl="0" indent="0" algn="ctr" defTabSz="6095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Bezafibrate (Orphan Drug Status in US)</a:t>
            </a:r>
          </a:p>
          <a:p>
            <a:pPr marL="0" marR="0" lvl="0" indent="0" algn="ctr" defTabSz="6095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PPAR agonists</a:t>
            </a:r>
          </a:p>
          <a:p>
            <a:pPr marL="0" marR="0" lvl="0" indent="0" algn="ctr" defTabSz="6095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Gabapentin</a:t>
            </a:r>
          </a:p>
          <a:p>
            <a:pPr marL="0" marR="0" lvl="0" indent="0" algn="ctr" defTabSz="6095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Phenobarbital</a:t>
            </a:r>
          </a:p>
          <a:p>
            <a:pPr marL="0" marR="0" lvl="0" indent="0" algn="ctr" defTabSz="6095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In clinical trials: linerixibat, volixibat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92F0BA7-D6BA-CD41-A353-DA7B85AE9BCA}"/>
              </a:ext>
            </a:extLst>
          </p:cNvPr>
          <p:cNvSpPr txBox="1"/>
          <p:nvPr/>
        </p:nvSpPr>
        <p:spPr bwMode="auto">
          <a:xfrm>
            <a:off x="4791947" y="1245400"/>
            <a:ext cx="2508068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Increase pruritogen excretion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1267F2C-B37A-7819-0651-CBEC45308BB7}"/>
              </a:ext>
            </a:extLst>
          </p:cNvPr>
          <p:cNvSpPr txBox="1"/>
          <p:nvPr/>
        </p:nvSpPr>
        <p:spPr bwMode="auto">
          <a:xfrm>
            <a:off x="1895748" y="2386781"/>
            <a:ext cx="2508068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Reduce pruritogen production and modify metabolism in liver and/or intestines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88FD609-F20D-175E-8C90-F79BFE85DCB7}"/>
              </a:ext>
            </a:extLst>
          </p:cNvPr>
          <p:cNvSpPr txBox="1"/>
          <p:nvPr/>
        </p:nvSpPr>
        <p:spPr bwMode="auto">
          <a:xfrm>
            <a:off x="4506348" y="3120412"/>
            <a:ext cx="610552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Modulate central itch/pain pathway</a:t>
            </a: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57DD6AA3-A6BD-BB74-3B6D-E61C44722429}"/>
              </a:ext>
            </a:extLst>
          </p:cNvPr>
          <p:cNvCxnSpPr>
            <a:cxnSpLocks/>
          </p:cNvCxnSpPr>
          <p:nvPr/>
        </p:nvCxnSpPr>
        <p:spPr bwMode="auto">
          <a:xfrm flipH="1">
            <a:off x="4530494" y="2491492"/>
            <a:ext cx="474617" cy="671090"/>
          </a:xfrm>
          <a:prstGeom prst="straightConnector1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163545E1-A6A8-5D44-8901-21AF862F4681}"/>
              </a:ext>
            </a:extLst>
          </p:cNvPr>
          <p:cNvCxnSpPr/>
          <p:nvPr/>
        </p:nvCxnSpPr>
        <p:spPr bwMode="auto">
          <a:xfrm>
            <a:off x="6045981" y="2527745"/>
            <a:ext cx="0" cy="501813"/>
          </a:xfrm>
          <a:prstGeom prst="straightConnector1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A88F4F58-8E4B-EC13-0076-83C141F88572}"/>
              </a:ext>
            </a:extLst>
          </p:cNvPr>
          <p:cNvCxnSpPr>
            <a:cxnSpLocks/>
          </p:cNvCxnSpPr>
          <p:nvPr/>
        </p:nvCxnSpPr>
        <p:spPr bwMode="auto">
          <a:xfrm>
            <a:off x="7062706" y="2491492"/>
            <a:ext cx="474617" cy="671090"/>
          </a:xfrm>
          <a:prstGeom prst="straightConnector1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5" name="Left Brace 24">
            <a:extLst>
              <a:ext uri="{FF2B5EF4-FFF2-40B4-BE49-F238E27FC236}">
                <a16:creationId xmlns:a16="http://schemas.microsoft.com/office/drawing/2014/main" id="{2A1BBFD1-9508-F855-6B76-CEDF9CA0D57B}"/>
              </a:ext>
            </a:extLst>
          </p:cNvPr>
          <p:cNvSpPr/>
          <p:nvPr/>
        </p:nvSpPr>
        <p:spPr bwMode="auto">
          <a:xfrm rot="5400000">
            <a:off x="5934479" y="1507521"/>
            <a:ext cx="338554" cy="5638800"/>
          </a:xfrm>
          <a:prstGeom prst="leftBrace">
            <a:avLst>
              <a:gd name="adj1" fmla="val 8333"/>
              <a:gd name="adj2" fmla="val 50000"/>
            </a:avLst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9D823BFA-A177-C4F5-CF6B-B387F4212E54}"/>
              </a:ext>
            </a:extLst>
          </p:cNvPr>
          <p:cNvSpPr txBox="1"/>
          <p:nvPr/>
        </p:nvSpPr>
        <p:spPr bwMode="auto">
          <a:xfrm>
            <a:off x="3050994" y="3866517"/>
            <a:ext cx="610552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If failure of second-line agents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D3A0D67-400E-25D8-FCA8-92CBA327F6D9}"/>
              </a:ext>
            </a:extLst>
          </p:cNvPr>
          <p:cNvSpPr txBox="1"/>
          <p:nvPr/>
        </p:nvSpPr>
        <p:spPr bwMode="auto">
          <a:xfrm>
            <a:off x="7464933" y="1827267"/>
            <a:ext cx="1796080" cy="584775"/>
          </a:xfrm>
          <a:prstGeom prst="rect">
            <a:avLst/>
          </a:prstGeom>
          <a:solidFill>
            <a:schemeClr val="accent3">
              <a:alpha val="2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AASLD Guidelines: </a:t>
            </a:r>
            <a:b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First line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D96C0FF6-9595-7DD1-0E7D-BA95D6514939}"/>
              </a:ext>
            </a:extLst>
          </p:cNvPr>
          <p:cNvSpPr txBox="1"/>
          <p:nvPr/>
        </p:nvSpPr>
        <p:spPr bwMode="auto">
          <a:xfrm>
            <a:off x="10296252" y="3295869"/>
            <a:ext cx="1756410" cy="584775"/>
          </a:xfrm>
          <a:prstGeom prst="rect">
            <a:avLst/>
          </a:prstGeom>
          <a:solidFill>
            <a:schemeClr val="accent1">
              <a:alpha val="2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AASLD Guidelines: </a:t>
            </a:r>
            <a:b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Second line</a:t>
            </a:r>
          </a:p>
        </p:txBody>
      </p:sp>
    </p:spTree>
    <p:extLst>
      <p:ext uri="{BB962C8B-B14F-4D97-AF65-F5344CB8AC3E}">
        <p14:creationId xmlns:p14="http://schemas.microsoft.com/office/powerpoint/2010/main" val="307680406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E4FC54-84A3-24C5-B5F0-3FE20D4BC2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First-line PBC Pruritus Treatment: Bile Acid Resins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3BBCE896-78F0-7A6B-1107-2D1DEF18DF7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94281207"/>
              </p:ext>
            </p:extLst>
          </p:nvPr>
        </p:nvGraphicFramePr>
        <p:xfrm>
          <a:off x="717550" y="1600201"/>
          <a:ext cx="10788650" cy="414528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227763">
                  <a:extLst>
                    <a:ext uri="{9D8B030D-6E8A-4147-A177-3AD203B41FA5}">
                      <a16:colId xmlns:a16="http://schemas.microsoft.com/office/drawing/2014/main" val="2847477151"/>
                    </a:ext>
                  </a:extLst>
                </a:gridCol>
                <a:gridCol w="3134860">
                  <a:extLst>
                    <a:ext uri="{9D8B030D-6E8A-4147-A177-3AD203B41FA5}">
                      <a16:colId xmlns:a16="http://schemas.microsoft.com/office/drawing/2014/main" val="3488657286"/>
                    </a:ext>
                  </a:extLst>
                </a:gridCol>
                <a:gridCol w="5426027">
                  <a:extLst>
                    <a:ext uri="{9D8B030D-6E8A-4147-A177-3AD203B41FA5}">
                      <a16:colId xmlns:a16="http://schemas.microsoft.com/office/drawing/2014/main" val="2150212768"/>
                    </a:ext>
                  </a:extLst>
                </a:gridCol>
              </a:tblGrid>
              <a:tr h="171396"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Medication</a:t>
                      </a:r>
                    </a:p>
                  </a:txBody>
                  <a:tcPr marL="121920" marR="121920" marT="60960" marB="6096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Dose</a:t>
                      </a:r>
                    </a:p>
                  </a:txBody>
                  <a:tcPr marL="121920" marR="121920" marT="60960" marB="6096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Considerations</a:t>
                      </a:r>
                    </a:p>
                  </a:txBody>
                  <a:tcPr marL="121920" marR="121920" marT="60960" marB="6096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24886813"/>
                  </a:ext>
                </a:extLst>
              </a:tr>
              <a:tr h="661100">
                <a:tc>
                  <a:txBody>
                    <a:bodyPr/>
                    <a:lstStyle/>
                    <a:p>
                      <a:r>
                        <a:rPr lang="en-US" sz="2000" b="0" dirty="0">
                          <a:solidFill>
                            <a:schemeClr val="bg1"/>
                          </a:solidFill>
                        </a:rPr>
                        <a:t>Cholestyramine</a:t>
                      </a:r>
                    </a:p>
                  </a:txBody>
                  <a:tcPr marL="121920" marR="121920" marT="60960" marB="60960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chemeClr val="bg1"/>
                          </a:solidFill>
                        </a:rPr>
                        <a:t>4-16 g/day </a:t>
                      </a:r>
                    </a:p>
                    <a:p>
                      <a:endParaRPr lang="en-US" sz="2000" dirty="0">
                        <a:solidFill>
                          <a:schemeClr val="bg1"/>
                        </a:solidFill>
                      </a:endParaRPr>
                    </a:p>
                    <a:p>
                      <a:r>
                        <a:rPr lang="en-US" sz="2000" dirty="0">
                          <a:solidFill>
                            <a:schemeClr val="bg1"/>
                          </a:solidFill>
                        </a:rPr>
                        <a:t>Start 2x/day and can increase to 6x/day in divided doses</a:t>
                      </a:r>
                      <a:endParaRPr lang="en-US" sz="2000" i="0" dirty="0">
                        <a:solidFill>
                          <a:schemeClr val="bg1"/>
                        </a:solidFill>
                      </a:endParaRPr>
                    </a:p>
                  </a:txBody>
                  <a:tcPr marL="121920" marR="121920" marT="60960" marB="60960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2000" dirty="0">
                          <a:solidFill>
                            <a:schemeClr val="bg1"/>
                          </a:solidFill>
                        </a:rPr>
                        <a:t>Other medications must be given </a:t>
                      </a:r>
                      <a:br>
                        <a:rPr lang="en-US" sz="2000" dirty="0">
                          <a:solidFill>
                            <a:schemeClr val="bg1"/>
                          </a:solidFill>
                        </a:rPr>
                      </a:br>
                      <a:r>
                        <a:rPr lang="en-US" sz="2000" dirty="0">
                          <a:solidFill>
                            <a:schemeClr val="bg1"/>
                          </a:solidFill>
                        </a:rPr>
                        <a:t>1 hr prior or 4 hr after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2000" dirty="0">
                          <a:solidFill>
                            <a:schemeClr val="bg1"/>
                          </a:solidFill>
                        </a:rPr>
                        <a:t>Nausea, bloating, constipation, diarrhea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2000" dirty="0">
                          <a:solidFill>
                            <a:schemeClr val="bg1"/>
                          </a:solidFill>
                        </a:rPr>
                        <a:t>Poor taste </a:t>
                      </a:r>
                    </a:p>
                  </a:txBody>
                  <a:tcPr marL="121920" marR="121920" marT="60960" marB="60960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20931862"/>
                  </a:ext>
                </a:extLst>
              </a:tr>
              <a:tr h="500045">
                <a:tc>
                  <a:txBody>
                    <a:bodyPr/>
                    <a:lstStyle/>
                    <a:p>
                      <a:r>
                        <a:rPr lang="en-US" sz="2000" b="0" dirty="0">
                          <a:solidFill>
                            <a:schemeClr val="bg1"/>
                          </a:solidFill>
                        </a:rPr>
                        <a:t>Colesevelam</a:t>
                      </a:r>
                    </a:p>
                  </a:txBody>
                  <a:tcPr marL="121920" marR="121920" marT="60960" marB="6096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i="0" dirty="0">
                          <a:solidFill>
                            <a:schemeClr val="bg1"/>
                          </a:solidFill>
                        </a:rPr>
                        <a:t>3.75 g/day or 1.875 g/day in 2 doses</a:t>
                      </a:r>
                    </a:p>
                  </a:txBody>
                  <a:tcPr marL="121920" marR="121920" marT="60960" marB="6096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2000" dirty="0">
                          <a:solidFill>
                            <a:schemeClr val="bg1"/>
                          </a:solidFill>
                        </a:rPr>
                        <a:t>Nausea, bloating, constipation, diarrhea (similar frequency to cholestyramine)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2000" dirty="0">
                          <a:solidFill>
                            <a:schemeClr val="bg1"/>
                          </a:solidFill>
                        </a:rPr>
                        <a:t>Available in tablet form</a:t>
                      </a:r>
                    </a:p>
                  </a:txBody>
                  <a:tcPr marL="121920" marR="121920" marT="60960" marB="6096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59895812"/>
                  </a:ext>
                </a:extLst>
              </a:tr>
              <a:tr h="416248"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chemeClr val="bg1"/>
                          </a:solidFill>
                        </a:rPr>
                        <a:t>Colestipol</a:t>
                      </a:r>
                    </a:p>
                  </a:txBody>
                  <a:tcPr marL="121920" marR="121920" marT="60960" marB="6096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chemeClr val="bg1"/>
                          </a:solidFill>
                        </a:rPr>
                        <a:t>2-16 g/day in divided doses</a:t>
                      </a:r>
                    </a:p>
                  </a:txBody>
                  <a:tcPr marL="121920" marR="121920" marT="60960" marB="6096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2000" dirty="0">
                          <a:solidFill>
                            <a:schemeClr val="bg1"/>
                          </a:solidFill>
                        </a:rPr>
                        <a:t>↑ constipation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2000" dirty="0">
                          <a:solidFill>
                            <a:schemeClr val="bg1"/>
                          </a:solidFill>
                        </a:rPr>
                        <a:t>Nausea, diarrhea, bloating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2000" dirty="0">
                          <a:solidFill>
                            <a:schemeClr val="bg1"/>
                          </a:solidFill>
                        </a:rPr>
                        <a:t>Available in tablet form</a:t>
                      </a:r>
                    </a:p>
                  </a:txBody>
                  <a:tcPr marL="121920" marR="121920" marT="60960" marB="6096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57157146"/>
                  </a:ext>
                </a:extLst>
              </a:tr>
            </a:tbl>
          </a:graphicData>
        </a:graphic>
      </p:graphicFrame>
      <p:sp>
        <p:nvSpPr>
          <p:cNvPr id="3" name="Rectangle 2">
            <a:extLst>
              <a:ext uri="{FF2B5EF4-FFF2-40B4-BE49-F238E27FC236}">
                <a16:creationId xmlns:a16="http://schemas.microsoft.com/office/drawing/2014/main" id="{6AFABFAC-A626-D282-9476-BF7696B17103}"/>
              </a:ext>
            </a:extLst>
          </p:cNvPr>
          <p:cNvSpPr/>
          <p:nvPr/>
        </p:nvSpPr>
        <p:spPr>
          <a:xfrm>
            <a:off x="404019" y="6365734"/>
            <a:ext cx="8387605" cy="276999"/>
          </a:xfrm>
          <a:prstGeom prst="rect">
            <a:avLst/>
          </a:prstGeom>
        </p:spPr>
        <p:txBody>
          <a:bodyPr wrap="square" anchor="b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sz="1200" b="0" dirty="0">
                <a:solidFill>
                  <a:srgbClr val="4555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Lindor. Hepatology. 2018;69:394. Cholestyramine PI. Colesevelam PI. Colestipol PI. </a:t>
            </a:r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45556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639876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2F5101-E38F-11D4-F8DF-7787D657EB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Beyond First-line Treatments for PBC Pruritus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F1F4D422-D57C-571F-E98C-5043B396C42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62303667"/>
              </p:ext>
            </p:extLst>
          </p:nvPr>
        </p:nvGraphicFramePr>
        <p:xfrm>
          <a:off x="717550" y="1600200"/>
          <a:ext cx="10788650" cy="445008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634015">
                  <a:extLst>
                    <a:ext uri="{9D8B030D-6E8A-4147-A177-3AD203B41FA5}">
                      <a16:colId xmlns:a16="http://schemas.microsoft.com/office/drawing/2014/main" val="870135667"/>
                    </a:ext>
                  </a:extLst>
                </a:gridCol>
                <a:gridCol w="2517915">
                  <a:extLst>
                    <a:ext uri="{9D8B030D-6E8A-4147-A177-3AD203B41FA5}">
                      <a16:colId xmlns:a16="http://schemas.microsoft.com/office/drawing/2014/main" val="154884479"/>
                    </a:ext>
                  </a:extLst>
                </a:gridCol>
                <a:gridCol w="5636720">
                  <a:extLst>
                    <a:ext uri="{9D8B030D-6E8A-4147-A177-3AD203B41FA5}">
                      <a16:colId xmlns:a16="http://schemas.microsoft.com/office/drawing/2014/main" val="382786952"/>
                    </a:ext>
                  </a:extLst>
                </a:gridCol>
              </a:tblGrid>
              <a:tr h="164404"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Medication</a:t>
                      </a:r>
                    </a:p>
                  </a:txBody>
                  <a:tcPr marL="121920" marR="121920" marT="60960" marB="6096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Dose</a:t>
                      </a:r>
                    </a:p>
                  </a:txBody>
                  <a:tcPr marL="121920" marR="121920" marT="60960" marB="6096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Considerations</a:t>
                      </a:r>
                    </a:p>
                  </a:txBody>
                  <a:tcPr marL="121920" marR="121920" marT="60960" marB="6096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2909520"/>
                  </a:ext>
                </a:extLst>
              </a:tr>
              <a:tr h="634130">
                <a:tc>
                  <a:txBody>
                    <a:bodyPr/>
                    <a:lstStyle/>
                    <a:p>
                      <a:r>
                        <a:rPr lang="en-US" sz="2000" b="0" dirty="0">
                          <a:solidFill>
                            <a:schemeClr val="bg1"/>
                          </a:solidFill>
                        </a:rPr>
                        <a:t>Rifampin</a:t>
                      </a:r>
                    </a:p>
                    <a:p>
                      <a:endParaRPr lang="en-US" sz="2000" b="0" dirty="0">
                        <a:solidFill>
                          <a:schemeClr val="bg1"/>
                        </a:solidFill>
                      </a:endParaRPr>
                    </a:p>
                  </a:txBody>
                  <a:tcPr marL="121920" marR="121920" marT="60960" marB="60960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chemeClr val="bg1"/>
                          </a:solidFill>
                        </a:rPr>
                        <a:t>150-600 mg/day</a:t>
                      </a:r>
                      <a:endParaRPr lang="en-US" sz="2000" i="0" dirty="0">
                        <a:solidFill>
                          <a:schemeClr val="bg1"/>
                        </a:solidFill>
                      </a:endParaRPr>
                    </a:p>
                  </a:txBody>
                  <a:tcPr marL="121920" marR="121920" marT="60960" marB="60960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2000" dirty="0">
                          <a:solidFill>
                            <a:schemeClr val="bg1"/>
                          </a:solidFill>
                        </a:rPr>
                        <a:t>Hepatoxicity in 10%-15%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2000" dirty="0">
                          <a:solidFill>
                            <a:schemeClr val="bg1"/>
                          </a:solidFill>
                        </a:rPr>
                        <a:t>Contraindicated in severe liver disease;</a:t>
                      </a:r>
                      <a:br>
                        <a:rPr lang="en-US" sz="2000" dirty="0">
                          <a:solidFill>
                            <a:schemeClr val="bg1"/>
                          </a:solidFill>
                        </a:rPr>
                      </a:br>
                      <a:r>
                        <a:rPr lang="en-US" sz="2000" dirty="0">
                          <a:solidFill>
                            <a:schemeClr val="bg1"/>
                          </a:solidFill>
                        </a:rPr>
                        <a:t>avoid if total bilirubin &gt;2.5 mg/dL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2000" dirty="0">
                          <a:solidFill>
                            <a:schemeClr val="bg1"/>
                          </a:solidFill>
                        </a:rPr>
                        <a:t>Drug</a:t>
                      </a:r>
                      <a:r>
                        <a:rPr lang="en-US" sz="20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–</a:t>
                      </a:r>
                      <a:r>
                        <a:rPr lang="en-US" sz="2000" dirty="0">
                          <a:solidFill>
                            <a:schemeClr val="bg1"/>
                          </a:solidFill>
                        </a:rPr>
                        <a:t>drug interactions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2000" dirty="0">
                          <a:solidFill>
                            <a:schemeClr val="bg1"/>
                          </a:solidFill>
                        </a:rPr>
                        <a:t>Red-colored urine, tears</a:t>
                      </a:r>
                    </a:p>
                  </a:txBody>
                  <a:tcPr marL="121920" marR="121920" marT="60960" marB="60960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442517246"/>
                  </a:ext>
                </a:extLst>
              </a:tr>
              <a:tr h="634130"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chemeClr val="bg1"/>
                          </a:solidFill>
                        </a:rPr>
                        <a:t>Naltrexone</a:t>
                      </a:r>
                    </a:p>
                    <a:p>
                      <a:endParaRPr lang="en-US" sz="2000" dirty="0">
                        <a:solidFill>
                          <a:schemeClr val="bg1"/>
                        </a:solidFill>
                      </a:endParaRPr>
                    </a:p>
                  </a:txBody>
                  <a:tcPr marL="121920" marR="121920" marT="60960" marB="6096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chemeClr val="bg1"/>
                          </a:solidFill>
                        </a:rPr>
                        <a:t>50 mg/day</a:t>
                      </a:r>
                    </a:p>
                    <a:p>
                      <a:endParaRPr lang="en-US" sz="2000" dirty="0">
                        <a:solidFill>
                          <a:schemeClr val="bg1"/>
                        </a:solidFill>
                      </a:endParaRPr>
                    </a:p>
                    <a:p>
                      <a:r>
                        <a:rPr lang="en-US" sz="2000" dirty="0">
                          <a:solidFill>
                            <a:schemeClr val="bg1"/>
                          </a:solidFill>
                        </a:rPr>
                        <a:t>Begin at 12.5 mg and increase dose every 3-7 days</a:t>
                      </a:r>
                    </a:p>
                  </a:txBody>
                  <a:tcPr marL="121920" marR="121920" marT="60960" marB="6096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2000" dirty="0">
                          <a:solidFill>
                            <a:schemeClr val="bg1"/>
                          </a:solidFill>
                        </a:rPr>
                        <a:t>Withdrawal symptoms (nausea, headache, abdominal pain)</a:t>
                      </a:r>
                    </a:p>
                  </a:txBody>
                  <a:tcPr marL="121920" marR="121920" marT="60960" marB="6096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109713133"/>
                  </a:ext>
                </a:extLst>
              </a:tr>
              <a:tr h="281836">
                <a:tc>
                  <a:txBody>
                    <a:bodyPr/>
                    <a:lstStyle/>
                    <a:p>
                      <a:r>
                        <a:rPr lang="en-US" sz="2000" b="0" dirty="0">
                          <a:solidFill>
                            <a:schemeClr val="bg1"/>
                          </a:solidFill>
                        </a:rPr>
                        <a:t>Sertraline</a:t>
                      </a:r>
                    </a:p>
                  </a:txBody>
                  <a:tcPr marL="121920" marR="121920" marT="60960" marB="6096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i="0" dirty="0">
                          <a:solidFill>
                            <a:schemeClr val="bg1"/>
                          </a:solidFill>
                        </a:rPr>
                        <a:t>75-100 mg/day</a:t>
                      </a:r>
                    </a:p>
                  </a:txBody>
                  <a:tcPr marL="121920" marR="121920" marT="60960" marB="6096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2000" dirty="0">
                          <a:solidFill>
                            <a:schemeClr val="bg1"/>
                          </a:solidFill>
                        </a:rPr>
                        <a:t>Effect is independent of improvement in depression</a:t>
                      </a:r>
                    </a:p>
                  </a:txBody>
                  <a:tcPr marL="121920" marR="121920" marT="60960" marB="6096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755354914"/>
                  </a:ext>
                </a:extLst>
              </a:tr>
            </a:tbl>
          </a:graphicData>
        </a:graphic>
      </p:graphicFrame>
      <p:sp>
        <p:nvSpPr>
          <p:cNvPr id="3" name="Rectangle 2">
            <a:extLst>
              <a:ext uri="{FF2B5EF4-FFF2-40B4-BE49-F238E27FC236}">
                <a16:creationId xmlns:a16="http://schemas.microsoft.com/office/drawing/2014/main" id="{C65D3A99-EC10-EF00-F654-EA1D6A54C9D1}"/>
              </a:ext>
            </a:extLst>
          </p:cNvPr>
          <p:cNvSpPr/>
          <p:nvPr/>
        </p:nvSpPr>
        <p:spPr>
          <a:xfrm>
            <a:off x="404019" y="6365734"/>
            <a:ext cx="8387605" cy="276999"/>
          </a:xfrm>
          <a:prstGeom prst="rect">
            <a:avLst/>
          </a:prstGeom>
        </p:spPr>
        <p:txBody>
          <a:bodyPr wrap="square" anchor="b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sz="1200" b="0" dirty="0">
                <a:solidFill>
                  <a:srgbClr val="4555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Lindor. Hepatology. 2018;69:394. Rifampin PI. Naltrexone PI. Sertraline PI. </a:t>
            </a:r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45556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599649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2A4603-5C7A-E09B-FEC3-8A80B79938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PPAR Agonists for PBC Pruritus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7D94B65-67E7-F8AF-C510-4BC2DEF16CA2}"/>
              </a:ext>
            </a:extLst>
          </p:cNvPr>
          <p:cNvSpPr txBox="1"/>
          <p:nvPr/>
        </p:nvSpPr>
        <p:spPr>
          <a:xfrm>
            <a:off x="406823" y="6205653"/>
            <a:ext cx="8843061" cy="461665"/>
          </a:xfrm>
          <a:prstGeom prst="rect">
            <a:avLst/>
          </a:prstGeom>
          <a:noFill/>
        </p:spPr>
        <p:txBody>
          <a:bodyPr wrap="square" anchor="b">
            <a:spAutoFit/>
          </a:bodyPr>
          <a:lstStyle/>
          <a:p>
            <a:pPr defTabSz="609585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200" b="0" dirty="0">
                <a:solidFill>
                  <a:schemeClr val="bg2"/>
                </a:solidFill>
                <a:latin typeface="+mn-lt"/>
                <a:cs typeface="+mn-cs"/>
              </a:rPr>
              <a:t>Colapietro. J Transl Autoimmun. 2023;6:100188. </a:t>
            </a:r>
            <a:br>
              <a:rPr lang="en-US" sz="1200" b="0" dirty="0">
                <a:solidFill>
                  <a:schemeClr val="bg2"/>
                </a:solidFill>
                <a:latin typeface="+mn-lt"/>
                <a:cs typeface="+mn-cs"/>
              </a:rPr>
            </a:br>
            <a:r>
              <a:rPr lang="en-US" sz="1200" b="0" dirty="0">
                <a:solidFill>
                  <a:schemeClr val="bg2"/>
                </a:solidFill>
                <a:latin typeface="+mn-lt"/>
                <a:cs typeface="+mn-cs"/>
              </a:rPr>
              <a:t>Kowdley. NEJM. 2024;390:795. Kremer. Liver Int. 2022;42:112.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36449AC-66F0-8EF3-8AB2-F80F6F234316}"/>
              </a:ext>
            </a:extLst>
          </p:cNvPr>
          <p:cNvSpPr txBox="1"/>
          <p:nvPr/>
        </p:nvSpPr>
        <p:spPr bwMode="auto">
          <a:xfrm>
            <a:off x="6602145" y="2443141"/>
            <a:ext cx="350448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2800" dirty="0">
                <a:solidFill>
                  <a:schemeClr val="bg1"/>
                </a:solidFill>
                <a:latin typeface="Calibri" panose="020F0502020204030204" pitchFamily="34" charset="0"/>
              </a:rPr>
              <a:t>Phase III ELATIVE trial 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1EB7AAA-6DD4-BD7B-4376-7BF521F006FD}"/>
              </a:ext>
            </a:extLst>
          </p:cNvPr>
          <p:cNvSpPr txBox="1"/>
          <p:nvPr/>
        </p:nvSpPr>
        <p:spPr bwMode="auto">
          <a:xfrm>
            <a:off x="8212968" y="3885537"/>
            <a:ext cx="254474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2800" dirty="0">
                <a:solidFill>
                  <a:schemeClr val="bg1"/>
                </a:solidFill>
                <a:latin typeface="Calibri" panose="020F0502020204030204" pitchFamily="34" charset="0"/>
              </a:rPr>
              <a:t>Phase II trial 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30A70D8A-0BDD-6F4B-C163-55613BCEC2C6}"/>
              </a:ext>
            </a:extLst>
          </p:cNvPr>
          <p:cNvSpPr/>
          <p:nvPr/>
        </p:nvSpPr>
        <p:spPr bwMode="auto">
          <a:xfrm>
            <a:off x="2259311" y="1149592"/>
            <a:ext cx="3720221" cy="3422245"/>
          </a:xfrm>
          <a:prstGeom prst="ellipse">
            <a:avLst/>
          </a:prstGeom>
          <a:solidFill>
            <a:schemeClr val="accent1">
              <a:alpha val="50196"/>
            </a:schemeClr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4CD07D12-EB40-2478-268D-9EFE4E62950B}"/>
              </a:ext>
            </a:extLst>
          </p:cNvPr>
          <p:cNvSpPr/>
          <p:nvPr/>
        </p:nvSpPr>
        <p:spPr bwMode="auto">
          <a:xfrm>
            <a:off x="1004412" y="2733357"/>
            <a:ext cx="3706447" cy="3422245"/>
          </a:xfrm>
          <a:prstGeom prst="ellipse">
            <a:avLst/>
          </a:prstGeom>
          <a:solidFill>
            <a:schemeClr val="accent4">
              <a:alpha val="50196"/>
            </a:schemeClr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A9F19C99-1CBA-887E-A9F0-2EED49A838E1}"/>
              </a:ext>
            </a:extLst>
          </p:cNvPr>
          <p:cNvSpPr/>
          <p:nvPr/>
        </p:nvSpPr>
        <p:spPr bwMode="auto">
          <a:xfrm>
            <a:off x="3364314" y="2782357"/>
            <a:ext cx="3790170" cy="3422245"/>
          </a:xfrm>
          <a:prstGeom prst="ellipse">
            <a:avLst/>
          </a:prstGeom>
          <a:solidFill>
            <a:schemeClr val="accent3">
              <a:alpha val="50196"/>
            </a:schemeClr>
          </a:solidFill>
          <a:ln w="0">
            <a:solidFill>
              <a:schemeClr val="accent3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48B656C-9684-109C-2DE6-970FDCC8ED61}"/>
              </a:ext>
            </a:extLst>
          </p:cNvPr>
          <p:cNvSpPr txBox="1"/>
          <p:nvPr/>
        </p:nvSpPr>
        <p:spPr bwMode="auto">
          <a:xfrm>
            <a:off x="4423819" y="4494300"/>
            <a:ext cx="2240441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2000" dirty="0">
                <a:solidFill>
                  <a:schemeClr val="bg1"/>
                </a:solidFill>
                <a:latin typeface="Calibri" panose="020F0502020204030204" pitchFamily="34" charset="0"/>
              </a:rPr>
              <a:t>Delta</a:t>
            </a:r>
            <a:endParaRPr lang="en-US" sz="2000" b="0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B5745B6-4338-729F-1B94-E92BB69F9D6C}"/>
              </a:ext>
            </a:extLst>
          </p:cNvPr>
          <p:cNvSpPr txBox="1"/>
          <p:nvPr/>
        </p:nvSpPr>
        <p:spPr bwMode="auto">
          <a:xfrm>
            <a:off x="2943464" y="1845624"/>
            <a:ext cx="2240441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2000" dirty="0">
                <a:solidFill>
                  <a:schemeClr val="bg1"/>
                </a:solidFill>
                <a:latin typeface="Calibri" panose="020F0502020204030204" pitchFamily="34" charset="0"/>
              </a:rPr>
              <a:t>Alpha</a:t>
            </a:r>
            <a:br>
              <a:rPr lang="en-US" sz="2000" b="0" dirty="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en-US" sz="2000" b="0" dirty="0">
                <a:solidFill>
                  <a:schemeClr val="bg1"/>
                </a:solidFill>
                <a:latin typeface="Calibri" panose="020F0502020204030204" pitchFamily="34" charset="0"/>
              </a:rPr>
              <a:t>Fenofibrate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F8AA9BF-3DDC-1DF9-356E-9987FAC17921}"/>
              </a:ext>
            </a:extLst>
          </p:cNvPr>
          <p:cNvSpPr txBox="1"/>
          <p:nvPr/>
        </p:nvSpPr>
        <p:spPr bwMode="auto">
          <a:xfrm>
            <a:off x="1537579" y="4494300"/>
            <a:ext cx="2240441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2000" dirty="0">
                <a:solidFill>
                  <a:schemeClr val="bg1"/>
                </a:solidFill>
                <a:latin typeface="Calibri" panose="020F0502020204030204" pitchFamily="34" charset="0"/>
              </a:rPr>
              <a:t>Gamma</a:t>
            </a:r>
            <a:endParaRPr lang="en-US" sz="2000" b="0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8C83885-3541-1E88-F978-69020A44DBC5}"/>
              </a:ext>
            </a:extLst>
          </p:cNvPr>
          <p:cNvSpPr txBox="1"/>
          <p:nvPr/>
        </p:nvSpPr>
        <p:spPr bwMode="auto">
          <a:xfrm>
            <a:off x="4115390" y="3237809"/>
            <a:ext cx="1943859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2000" b="0" dirty="0">
                <a:latin typeface="Calibri" panose="020F0502020204030204" pitchFamily="34" charset="0"/>
              </a:rPr>
              <a:t>Elafibranor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8388B31-8A8E-A508-073A-0B5C25B287EB}"/>
              </a:ext>
            </a:extLst>
          </p:cNvPr>
          <p:cNvSpPr txBox="1"/>
          <p:nvPr/>
        </p:nvSpPr>
        <p:spPr bwMode="auto">
          <a:xfrm>
            <a:off x="3060944" y="3988901"/>
            <a:ext cx="1943859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2000" b="0" dirty="0">
                <a:latin typeface="Calibri" panose="020F0502020204030204" pitchFamily="34" charset="0"/>
              </a:rPr>
              <a:t>Bezafibrate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6322E47-9355-806D-649A-22C20C1C84EF}"/>
              </a:ext>
            </a:extLst>
          </p:cNvPr>
          <p:cNvSpPr txBox="1"/>
          <p:nvPr/>
        </p:nvSpPr>
        <p:spPr bwMode="auto">
          <a:xfrm>
            <a:off x="5644410" y="3988901"/>
            <a:ext cx="1284326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2000" b="0" dirty="0">
                <a:solidFill>
                  <a:schemeClr val="bg1"/>
                </a:solidFill>
                <a:latin typeface="Calibri" panose="020F0502020204030204" pitchFamily="34" charset="0"/>
              </a:rPr>
              <a:t>Seladelpar</a:t>
            </a: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B6269916-8540-3178-3374-AE5EFFB63C07}"/>
              </a:ext>
            </a:extLst>
          </p:cNvPr>
          <p:cNvCxnSpPr>
            <a:cxnSpLocks/>
          </p:cNvCxnSpPr>
          <p:nvPr/>
        </p:nvCxnSpPr>
        <p:spPr bwMode="auto">
          <a:xfrm flipV="1">
            <a:off x="6928736" y="4147147"/>
            <a:ext cx="1207650" cy="20469"/>
          </a:xfrm>
          <a:prstGeom prst="straightConnector1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3245F92D-764E-CA5B-9CC5-D417884D63FC}"/>
              </a:ext>
            </a:extLst>
          </p:cNvPr>
          <p:cNvCxnSpPr>
            <a:cxnSpLocks/>
          </p:cNvCxnSpPr>
          <p:nvPr/>
        </p:nvCxnSpPr>
        <p:spPr bwMode="auto">
          <a:xfrm flipV="1">
            <a:off x="5589856" y="2733356"/>
            <a:ext cx="1001369" cy="568396"/>
          </a:xfrm>
          <a:prstGeom prst="straightConnector1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85715615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Rectangle 74">
            <a:extLst>
              <a:ext uri="{FF2B5EF4-FFF2-40B4-BE49-F238E27FC236}">
                <a16:creationId xmlns:a16="http://schemas.microsoft.com/office/drawing/2014/main" id="{38CEDA62-C7B8-7674-D896-1D99C91A8F10}"/>
              </a:ext>
            </a:extLst>
          </p:cNvPr>
          <p:cNvSpPr/>
          <p:nvPr/>
        </p:nvSpPr>
        <p:spPr bwMode="auto">
          <a:xfrm>
            <a:off x="4521740" y="3858638"/>
            <a:ext cx="298315" cy="972377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02A4603-5C7A-E09B-FEC3-8A80B79938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759" y="238127"/>
            <a:ext cx="10872444" cy="1103313"/>
          </a:xfrm>
        </p:spPr>
        <p:txBody>
          <a:bodyPr/>
          <a:lstStyle/>
          <a:p>
            <a:r>
              <a:rPr lang="en-US" dirty="0"/>
              <a:t>ELATIVE: Elafibranor for PBC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9BC212-1A22-FF00-0E40-AAD05702ED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4838" y="1512889"/>
            <a:ext cx="11074132" cy="822906"/>
          </a:xfrm>
        </p:spPr>
        <p:txBody>
          <a:bodyPr/>
          <a:lstStyle/>
          <a:p>
            <a:r>
              <a:rPr lang="en-US" sz="2400" dirty="0"/>
              <a:t>Double-blind, placebo-controlled phase III trial in people with PBC who did not respond well to ursodeoxycholic acid (included people with PBC-related pruritus)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7D94B65-67E7-F8AF-C510-4BC2DEF16CA2}"/>
              </a:ext>
            </a:extLst>
          </p:cNvPr>
          <p:cNvSpPr txBox="1"/>
          <p:nvPr/>
        </p:nvSpPr>
        <p:spPr>
          <a:xfrm>
            <a:off x="404019" y="6366510"/>
            <a:ext cx="6096000" cy="276999"/>
          </a:xfrm>
          <a:prstGeom prst="rect">
            <a:avLst/>
          </a:prstGeom>
          <a:noFill/>
        </p:spPr>
        <p:txBody>
          <a:bodyPr wrap="square" anchor="b">
            <a:spAutoFit/>
          </a:bodyPr>
          <a:lstStyle/>
          <a:p>
            <a:pPr defTabSz="609585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200" b="0" dirty="0">
                <a:solidFill>
                  <a:schemeClr val="bg2"/>
                </a:solidFill>
                <a:latin typeface="+mn-lt"/>
                <a:cs typeface="+mn-cs"/>
              </a:rPr>
              <a:t>Kowdley. NEJM. 2024;390:795.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39361C9-E360-CED0-1A23-9BEBC90858C9}"/>
              </a:ext>
            </a:extLst>
          </p:cNvPr>
          <p:cNvCxnSpPr>
            <a:cxnSpLocks/>
          </p:cNvCxnSpPr>
          <p:nvPr/>
        </p:nvCxnSpPr>
        <p:spPr bwMode="auto">
          <a:xfrm flipV="1">
            <a:off x="2934510" y="2937753"/>
            <a:ext cx="0" cy="3234447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334E5335-A69B-3C70-C2F6-297E3809BDFB}"/>
              </a:ext>
            </a:extLst>
          </p:cNvPr>
          <p:cNvCxnSpPr>
            <a:cxnSpLocks/>
          </p:cNvCxnSpPr>
          <p:nvPr/>
        </p:nvCxnSpPr>
        <p:spPr bwMode="auto">
          <a:xfrm>
            <a:off x="2931268" y="2944238"/>
            <a:ext cx="6368375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3ED63A13-93EC-B909-CD2B-EC2E59ECD092}"/>
              </a:ext>
            </a:extLst>
          </p:cNvPr>
          <p:cNvCxnSpPr>
            <a:cxnSpLocks/>
          </p:cNvCxnSpPr>
          <p:nvPr/>
        </p:nvCxnSpPr>
        <p:spPr bwMode="auto">
          <a:xfrm flipH="1">
            <a:off x="2866417" y="2944239"/>
            <a:ext cx="64008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35304EA5-B580-738A-5C56-54DA4C17664F}"/>
              </a:ext>
            </a:extLst>
          </p:cNvPr>
          <p:cNvCxnSpPr>
            <a:cxnSpLocks/>
          </p:cNvCxnSpPr>
          <p:nvPr/>
        </p:nvCxnSpPr>
        <p:spPr bwMode="auto">
          <a:xfrm flipH="1">
            <a:off x="2866417" y="3403060"/>
            <a:ext cx="64008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315DEB33-50A0-2301-215D-FF521BA46F0E}"/>
              </a:ext>
            </a:extLst>
          </p:cNvPr>
          <p:cNvCxnSpPr>
            <a:cxnSpLocks/>
          </p:cNvCxnSpPr>
          <p:nvPr/>
        </p:nvCxnSpPr>
        <p:spPr bwMode="auto">
          <a:xfrm flipH="1">
            <a:off x="2866417" y="3861881"/>
            <a:ext cx="64008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119ED162-FE60-FB7C-8260-32BC4785928D}"/>
              </a:ext>
            </a:extLst>
          </p:cNvPr>
          <p:cNvCxnSpPr>
            <a:cxnSpLocks/>
          </p:cNvCxnSpPr>
          <p:nvPr/>
        </p:nvCxnSpPr>
        <p:spPr bwMode="auto">
          <a:xfrm flipH="1">
            <a:off x="2866417" y="4320702"/>
            <a:ext cx="64008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D6B549E9-C1DC-6F31-5229-757D55294E0E}"/>
              </a:ext>
            </a:extLst>
          </p:cNvPr>
          <p:cNvCxnSpPr>
            <a:cxnSpLocks/>
          </p:cNvCxnSpPr>
          <p:nvPr/>
        </p:nvCxnSpPr>
        <p:spPr bwMode="auto">
          <a:xfrm flipH="1">
            <a:off x="2866417" y="4779523"/>
            <a:ext cx="64008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6F60EE23-B8EC-FE82-6BAF-CEBE47D3958E}"/>
              </a:ext>
            </a:extLst>
          </p:cNvPr>
          <p:cNvCxnSpPr>
            <a:cxnSpLocks/>
          </p:cNvCxnSpPr>
          <p:nvPr/>
        </p:nvCxnSpPr>
        <p:spPr bwMode="auto">
          <a:xfrm flipH="1">
            <a:off x="2866417" y="5238344"/>
            <a:ext cx="64008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E81D57FA-BEAB-01F0-C7CF-96F6577D1C95}"/>
              </a:ext>
            </a:extLst>
          </p:cNvPr>
          <p:cNvCxnSpPr>
            <a:cxnSpLocks/>
          </p:cNvCxnSpPr>
          <p:nvPr/>
        </p:nvCxnSpPr>
        <p:spPr bwMode="auto">
          <a:xfrm flipH="1">
            <a:off x="2866417" y="5697165"/>
            <a:ext cx="64008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01CF8018-C780-488B-0E05-C9917966630E}"/>
              </a:ext>
            </a:extLst>
          </p:cNvPr>
          <p:cNvCxnSpPr>
            <a:cxnSpLocks/>
          </p:cNvCxnSpPr>
          <p:nvPr/>
        </p:nvCxnSpPr>
        <p:spPr bwMode="auto">
          <a:xfrm flipH="1">
            <a:off x="2866417" y="6155988"/>
            <a:ext cx="64008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9AF6954A-DEBF-42F0-B91D-537B8177A5E2}"/>
              </a:ext>
            </a:extLst>
          </p:cNvPr>
          <p:cNvCxnSpPr>
            <a:cxnSpLocks/>
          </p:cNvCxnSpPr>
          <p:nvPr/>
        </p:nvCxnSpPr>
        <p:spPr bwMode="auto">
          <a:xfrm flipV="1">
            <a:off x="2934510" y="2872902"/>
            <a:ext cx="0" cy="64851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EB39E4FB-1CCC-EB2D-087B-74031DE8ABBD}"/>
              </a:ext>
            </a:extLst>
          </p:cNvPr>
          <p:cNvCxnSpPr>
            <a:cxnSpLocks/>
          </p:cNvCxnSpPr>
          <p:nvPr/>
        </p:nvCxnSpPr>
        <p:spPr bwMode="auto">
          <a:xfrm flipV="1">
            <a:off x="4168301" y="2872902"/>
            <a:ext cx="0" cy="64851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E45067BC-8718-30A0-3BB0-236B488E2BEA}"/>
              </a:ext>
            </a:extLst>
          </p:cNvPr>
          <p:cNvCxnSpPr>
            <a:cxnSpLocks/>
          </p:cNvCxnSpPr>
          <p:nvPr/>
        </p:nvCxnSpPr>
        <p:spPr bwMode="auto">
          <a:xfrm flipV="1">
            <a:off x="5447894" y="2872902"/>
            <a:ext cx="0" cy="64851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21740744-0625-9C4C-D208-48D168D4BA3E}"/>
              </a:ext>
            </a:extLst>
          </p:cNvPr>
          <p:cNvCxnSpPr>
            <a:cxnSpLocks/>
          </p:cNvCxnSpPr>
          <p:nvPr/>
        </p:nvCxnSpPr>
        <p:spPr bwMode="auto">
          <a:xfrm flipV="1">
            <a:off x="6727487" y="2872902"/>
            <a:ext cx="0" cy="64851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1E2212C7-7547-6C47-EB09-FE6B810F6ABE}"/>
              </a:ext>
            </a:extLst>
          </p:cNvPr>
          <p:cNvCxnSpPr>
            <a:cxnSpLocks/>
          </p:cNvCxnSpPr>
          <p:nvPr/>
        </p:nvCxnSpPr>
        <p:spPr bwMode="auto">
          <a:xfrm flipV="1">
            <a:off x="8007080" y="2872902"/>
            <a:ext cx="0" cy="64851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4124BA8F-AF23-37ED-8C31-A84345A12A5C}"/>
              </a:ext>
            </a:extLst>
          </p:cNvPr>
          <p:cNvCxnSpPr>
            <a:cxnSpLocks/>
          </p:cNvCxnSpPr>
          <p:nvPr/>
        </p:nvCxnSpPr>
        <p:spPr bwMode="auto">
          <a:xfrm flipV="1">
            <a:off x="9286671" y="2872902"/>
            <a:ext cx="0" cy="64851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5866AB9C-82F2-ED96-087E-52914FF2A380}"/>
              </a:ext>
            </a:extLst>
          </p:cNvPr>
          <p:cNvSpPr txBox="1"/>
          <p:nvPr/>
        </p:nvSpPr>
        <p:spPr bwMode="auto">
          <a:xfrm>
            <a:off x="3359232" y="5803108"/>
            <a:ext cx="212063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 dirty="0">
                <a:solidFill>
                  <a:schemeClr val="bg1"/>
                </a:solidFill>
                <a:latin typeface="Calibri" panose="020F0502020204030204" pitchFamily="34" charset="0"/>
              </a:rPr>
              <a:t>Elafibranor 80 mg</a:t>
            </a:r>
            <a:br>
              <a:rPr lang="en-US" b="0" dirty="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en-US" b="0" dirty="0">
                <a:solidFill>
                  <a:schemeClr val="bg1"/>
                </a:solidFill>
                <a:latin typeface="Calibri" panose="020F0502020204030204" pitchFamily="34" charset="0"/>
              </a:rPr>
              <a:t>Placebo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0A03FFC0-FC29-D14D-BCC0-7FE2F5EE7A4A}"/>
              </a:ext>
            </a:extLst>
          </p:cNvPr>
          <p:cNvSpPr txBox="1"/>
          <p:nvPr/>
        </p:nvSpPr>
        <p:spPr bwMode="auto">
          <a:xfrm>
            <a:off x="2937754" y="2295728"/>
            <a:ext cx="635540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</a:rPr>
              <a:t>Wk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237B3556-D38C-70E1-52E9-4986833EA3E6}"/>
              </a:ext>
            </a:extLst>
          </p:cNvPr>
          <p:cNvSpPr txBox="1"/>
          <p:nvPr/>
        </p:nvSpPr>
        <p:spPr bwMode="auto">
          <a:xfrm>
            <a:off x="2931269" y="2561617"/>
            <a:ext cx="122568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 dirty="0">
                <a:solidFill>
                  <a:schemeClr val="bg1"/>
                </a:solidFill>
                <a:latin typeface="Calibri" panose="020F0502020204030204" pitchFamily="34" charset="0"/>
              </a:rPr>
              <a:t>4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3ADAF34E-FACB-CD73-F8DB-96ECEDCB97DA}"/>
              </a:ext>
            </a:extLst>
          </p:cNvPr>
          <p:cNvSpPr txBox="1"/>
          <p:nvPr/>
        </p:nvSpPr>
        <p:spPr bwMode="auto">
          <a:xfrm>
            <a:off x="4169923" y="2561617"/>
            <a:ext cx="127756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 dirty="0">
                <a:solidFill>
                  <a:schemeClr val="bg1"/>
                </a:solidFill>
                <a:latin typeface="Calibri" panose="020F0502020204030204" pitchFamily="34" charset="0"/>
              </a:rPr>
              <a:t>13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69730771-A85C-3BC5-02F6-C5624111AFAC}"/>
              </a:ext>
            </a:extLst>
          </p:cNvPr>
          <p:cNvSpPr txBox="1"/>
          <p:nvPr/>
        </p:nvSpPr>
        <p:spPr bwMode="auto">
          <a:xfrm>
            <a:off x="5447489" y="2561617"/>
            <a:ext cx="127756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 dirty="0">
                <a:solidFill>
                  <a:schemeClr val="bg1"/>
                </a:solidFill>
                <a:latin typeface="Calibri" panose="020F0502020204030204" pitchFamily="34" charset="0"/>
              </a:rPr>
              <a:t>26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6EA4CF54-4C5D-74D2-EF20-774A970BEB11}"/>
              </a:ext>
            </a:extLst>
          </p:cNvPr>
          <p:cNvSpPr txBox="1"/>
          <p:nvPr/>
        </p:nvSpPr>
        <p:spPr bwMode="auto">
          <a:xfrm>
            <a:off x="6738026" y="2561617"/>
            <a:ext cx="125811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 dirty="0">
                <a:solidFill>
                  <a:schemeClr val="bg1"/>
                </a:solidFill>
                <a:latin typeface="Calibri" panose="020F0502020204030204" pitchFamily="34" charset="0"/>
              </a:rPr>
              <a:t>39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DC1BD3CD-12A3-ACA9-53B8-3AEA88F6B9BF}"/>
              </a:ext>
            </a:extLst>
          </p:cNvPr>
          <p:cNvSpPr txBox="1"/>
          <p:nvPr/>
        </p:nvSpPr>
        <p:spPr bwMode="auto">
          <a:xfrm>
            <a:off x="8009107" y="2561617"/>
            <a:ext cx="127756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 dirty="0">
                <a:solidFill>
                  <a:schemeClr val="bg1"/>
                </a:solidFill>
                <a:latin typeface="Calibri" panose="020F0502020204030204" pitchFamily="34" charset="0"/>
              </a:rPr>
              <a:t>52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C633583E-6FE7-43A1-0C1F-BCF497F342E3}"/>
              </a:ext>
            </a:extLst>
          </p:cNvPr>
          <p:cNvSpPr/>
          <p:nvPr/>
        </p:nvSpPr>
        <p:spPr bwMode="auto">
          <a:xfrm>
            <a:off x="3268441" y="5927388"/>
            <a:ext cx="134566" cy="134566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F6310FC9-6416-69CF-5AF8-98FDF09577FB}"/>
              </a:ext>
            </a:extLst>
          </p:cNvPr>
          <p:cNvSpPr/>
          <p:nvPr/>
        </p:nvSpPr>
        <p:spPr bwMode="auto">
          <a:xfrm>
            <a:off x="3268441" y="6196518"/>
            <a:ext cx="134566" cy="134566"/>
          </a:xfrm>
          <a:prstGeom prst="rect">
            <a:avLst/>
          </a:prstGeom>
          <a:solidFill>
            <a:schemeClr val="accent3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2263D383-35E8-D925-AB60-0D2B98EBD6E2}"/>
              </a:ext>
            </a:extLst>
          </p:cNvPr>
          <p:cNvSpPr txBox="1"/>
          <p:nvPr/>
        </p:nvSpPr>
        <p:spPr bwMode="auto">
          <a:xfrm rot="16200000">
            <a:off x="503407" y="4083584"/>
            <a:ext cx="3253903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</a:rPr>
              <a:t>Change From Baseline in </a:t>
            </a:r>
            <a:br>
              <a:rPr lang="en-US" dirty="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</a:rPr>
              <a:t>PBC-40 Itch Score Over Time</a:t>
            </a:r>
            <a:br>
              <a:rPr lang="en-US" dirty="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</a:rPr>
              <a:t>(LS Mean </a:t>
            </a:r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±</a:t>
            </a:r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</a:rPr>
              <a:t> 95% CI)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8CD621CA-08F9-83D2-FF89-F57C0C0CF104}"/>
              </a:ext>
            </a:extLst>
          </p:cNvPr>
          <p:cNvSpPr txBox="1"/>
          <p:nvPr/>
        </p:nvSpPr>
        <p:spPr bwMode="auto">
          <a:xfrm>
            <a:off x="2500009" y="2765898"/>
            <a:ext cx="42477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 dirty="0">
                <a:solidFill>
                  <a:schemeClr val="bg1"/>
                </a:solidFill>
                <a:latin typeface="Calibri" panose="020F0502020204030204" pitchFamily="34" charset="0"/>
              </a:rPr>
              <a:t>2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A2A17821-09C4-3B8F-3F7B-58BC358CA2F3}"/>
              </a:ext>
            </a:extLst>
          </p:cNvPr>
          <p:cNvSpPr txBox="1"/>
          <p:nvPr/>
        </p:nvSpPr>
        <p:spPr bwMode="auto">
          <a:xfrm>
            <a:off x="2500009" y="3226132"/>
            <a:ext cx="42477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 dirty="0">
                <a:solidFill>
                  <a:schemeClr val="bg1"/>
                </a:solidFill>
                <a:latin typeface="Calibri" panose="020F0502020204030204" pitchFamily="34" charset="0"/>
              </a:rPr>
              <a:t>1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107AE77A-AC35-7840-9D43-FD8618E1A302}"/>
              </a:ext>
            </a:extLst>
          </p:cNvPr>
          <p:cNvSpPr txBox="1"/>
          <p:nvPr/>
        </p:nvSpPr>
        <p:spPr bwMode="auto">
          <a:xfrm>
            <a:off x="2500009" y="3686366"/>
            <a:ext cx="42477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 dirty="0">
                <a:solidFill>
                  <a:schemeClr val="bg1"/>
                </a:solidFill>
                <a:latin typeface="Calibri" panose="020F0502020204030204" pitchFamily="34" charset="0"/>
              </a:rPr>
              <a:t>0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58324F49-5552-54A6-BEEB-79BE977B31DB}"/>
              </a:ext>
            </a:extLst>
          </p:cNvPr>
          <p:cNvSpPr txBox="1"/>
          <p:nvPr/>
        </p:nvSpPr>
        <p:spPr bwMode="auto">
          <a:xfrm>
            <a:off x="2500009" y="4146600"/>
            <a:ext cx="42477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 dirty="0">
                <a:solidFill>
                  <a:schemeClr val="bg1"/>
                </a:solidFill>
                <a:latin typeface="Calibri" panose="020F0502020204030204" pitchFamily="34" charset="0"/>
              </a:rPr>
              <a:t>-1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966366A4-E20F-037D-D1ED-1885CB561BC6}"/>
              </a:ext>
            </a:extLst>
          </p:cNvPr>
          <p:cNvSpPr txBox="1"/>
          <p:nvPr/>
        </p:nvSpPr>
        <p:spPr bwMode="auto">
          <a:xfrm>
            <a:off x="2500009" y="4606834"/>
            <a:ext cx="42477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 dirty="0">
                <a:solidFill>
                  <a:schemeClr val="bg1"/>
                </a:solidFill>
                <a:latin typeface="Calibri" panose="020F0502020204030204" pitchFamily="34" charset="0"/>
              </a:rPr>
              <a:t>-2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06F65D9D-3108-9565-4AE7-1FE4DCDB1536}"/>
              </a:ext>
            </a:extLst>
          </p:cNvPr>
          <p:cNvSpPr txBox="1"/>
          <p:nvPr/>
        </p:nvSpPr>
        <p:spPr bwMode="auto">
          <a:xfrm>
            <a:off x="2500009" y="5067068"/>
            <a:ext cx="42477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 dirty="0">
                <a:solidFill>
                  <a:schemeClr val="bg1"/>
                </a:solidFill>
                <a:latin typeface="Calibri" panose="020F0502020204030204" pitchFamily="34" charset="0"/>
              </a:rPr>
              <a:t>-3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1F9B5265-8451-7019-87FC-F529113C1C11}"/>
              </a:ext>
            </a:extLst>
          </p:cNvPr>
          <p:cNvSpPr txBox="1"/>
          <p:nvPr/>
        </p:nvSpPr>
        <p:spPr bwMode="auto">
          <a:xfrm>
            <a:off x="2500009" y="5527302"/>
            <a:ext cx="42477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 dirty="0">
                <a:solidFill>
                  <a:schemeClr val="bg1"/>
                </a:solidFill>
                <a:latin typeface="Calibri" panose="020F0502020204030204" pitchFamily="34" charset="0"/>
              </a:rPr>
              <a:t>-4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B16AA2E7-6768-4294-C640-6F6B056764A9}"/>
              </a:ext>
            </a:extLst>
          </p:cNvPr>
          <p:cNvSpPr txBox="1"/>
          <p:nvPr/>
        </p:nvSpPr>
        <p:spPr bwMode="auto">
          <a:xfrm>
            <a:off x="2500009" y="5987534"/>
            <a:ext cx="42477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 dirty="0">
                <a:solidFill>
                  <a:schemeClr val="bg1"/>
                </a:solidFill>
                <a:latin typeface="Calibri" panose="020F0502020204030204" pitchFamily="34" charset="0"/>
              </a:rPr>
              <a:t>-5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8B644E55-CE05-70F4-0324-77FA0F9F7843}"/>
              </a:ext>
            </a:extLst>
          </p:cNvPr>
          <p:cNvSpPr txBox="1"/>
          <p:nvPr/>
        </p:nvSpPr>
        <p:spPr bwMode="auto">
          <a:xfrm>
            <a:off x="8750588" y="4873558"/>
            <a:ext cx="2412923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 dirty="0">
                <a:solidFill>
                  <a:schemeClr val="bg1"/>
                </a:solidFill>
                <a:latin typeface="Calibri" panose="020F0502020204030204" pitchFamily="34" charset="0"/>
              </a:rPr>
              <a:t>LS mean difference with placebo: -2.3</a:t>
            </a:r>
            <a:br>
              <a:rPr lang="en-US" b="0" dirty="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en-US" b="0" dirty="0">
                <a:solidFill>
                  <a:schemeClr val="bg1"/>
                </a:solidFill>
                <a:latin typeface="Calibri" panose="020F0502020204030204" pitchFamily="34" charset="0"/>
              </a:rPr>
              <a:t>(95% CI: -4.0 to -0.7)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676A2020-0730-CC7E-EF22-E80F8D9D2563}"/>
              </a:ext>
            </a:extLst>
          </p:cNvPr>
          <p:cNvSpPr txBox="1"/>
          <p:nvPr/>
        </p:nvSpPr>
        <p:spPr bwMode="auto">
          <a:xfrm>
            <a:off x="3116095" y="4856042"/>
            <a:ext cx="56096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dirty="0">
                <a:solidFill>
                  <a:schemeClr val="bg1"/>
                </a:solidFill>
                <a:latin typeface="Calibri" panose="020F0502020204030204" pitchFamily="34" charset="0"/>
              </a:rPr>
              <a:t>-1.4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4F6DE294-36FE-2B4E-73EF-0A04E8D4BF5A}"/>
              </a:ext>
            </a:extLst>
          </p:cNvPr>
          <p:cNvSpPr txBox="1"/>
          <p:nvPr/>
        </p:nvSpPr>
        <p:spPr bwMode="auto">
          <a:xfrm>
            <a:off x="3443593" y="4658246"/>
            <a:ext cx="56096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dirty="0">
                <a:solidFill>
                  <a:schemeClr val="bg1"/>
                </a:solidFill>
                <a:latin typeface="Calibri" panose="020F0502020204030204" pitchFamily="34" charset="0"/>
              </a:rPr>
              <a:t>-0.7</a:t>
            </a: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FF40B040-727F-6E44-0A9C-F550113F8257}"/>
              </a:ext>
            </a:extLst>
          </p:cNvPr>
          <p:cNvSpPr/>
          <p:nvPr/>
        </p:nvSpPr>
        <p:spPr bwMode="auto">
          <a:xfrm>
            <a:off x="3249038" y="3858638"/>
            <a:ext cx="298315" cy="648511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6FB35310-14E1-D55D-98D5-C5617B45E51D}"/>
              </a:ext>
            </a:extLst>
          </p:cNvPr>
          <p:cNvSpPr/>
          <p:nvPr/>
        </p:nvSpPr>
        <p:spPr bwMode="auto">
          <a:xfrm>
            <a:off x="3589506" y="3858638"/>
            <a:ext cx="298315" cy="330741"/>
          </a:xfrm>
          <a:prstGeom prst="rect">
            <a:avLst/>
          </a:prstGeom>
          <a:solidFill>
            <a:schemeClr val="accent3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grpSp>
        <p:nvGrpSpPr>
          <p:cNvPr id="65" name="Group 64">
            <a:extLst>
              <a:ext uri="{FF2B5EF4-FFF2-40B4-BE49-F238E27FC236}">
                <a16:creationId xmlns:a16="http://schemas.microsoft.com/office/drawing/2014/main" id="{A6EA8B86-6DA5-8A5B-43E4-8F9FEA27D0AB}"/>
              </a:ext>
            </a:extLst>
          </p:cNvPr>
          <p:cNvGrpSpPr/>
          <p:nvPr/>
        </p:nvGrpSpPr>
        <p:grpSpPr>
          <a:xfrm>
            <a:off x="3352800" y="4189379"/>
            <a:ext cx="90791" cy="687421"/>
            <a:chOff x="3352800" y="4189379"/>
            <a:chExt cx="90791" cy="687421"/>
          </a:xfrm>
        </p:grpSpPr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629BDB9F-44F2-182C-83E6-47F57CDE8736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398195" y="4189379"/>
              <a:ext cx="0" cy="687421"/>
            </a:xfrm>
            <a:prstGeom prst="line">
              <a:avLst/>
            </a:prstGeom>
            <a:noFill/>
            <a:ln w="1905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6ABF18EA-D0FD-682A-24E2-D12E42748345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352800" y="4195864"/>
              <a:ext cx="90791" cy="0"/>
            </a:xfrm>
            <a:prstGeom prst="line">
              <a:avLst/>
            </a:prstGeom>
            <a:noFill/>
            <a:ln w="1905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CA6DD462-3683-DD21-82E7-2B2BA756C8A8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352800" y="4873558"/>
              <a:ext cx="90791" cy="0"/>
            </a:xfrm>
            <a:prstGeom prst="line">
              <a:avLst/>
            </a:prstGeom>
            <a:noFill/>
            <a:ln w="1905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CE708CD0-54BE-84C4-0F66-94E7B78EA558}"/>
              </a:ext>
            </a:extLst>
          </p:cNvPr>
          <p:cNvGrpSpPr/>
          <p:nvPr/>
        </p:nvGrpSpPr>
        <p:grpSpPr>
          <a:xfrm>
            <a:off x="3686783" y="3725694"/>
            <a:ext cx="90791" cy="976008"/>
            <a:chOff x="3352800" y="4189379"/>
            <a:chExt cx="90791" cy="976008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F30C248B-EB17-E3DB-3075-503597E5722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398195" y="4189379"/>
              <a:ext cx="0" cy="976008"/>
            </a:xfrm>
            <a:prstGeom prst="line">
              <a:avLst/>
            </a:prstGeom>
            <a:noFill/>
            <a:ln w="1905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8" name="Straight Connector 67">
              <a:extLst>
                <a:ext uri="{FF2B5EF4-FFF2-40B4-BE49-F238E27FC236}">
                  <a16:creationId xmlns:a16="http://schemas.microsoft.com/office/drawing/2014/main" id="{8CD55D9E-94BC-4C14-38AC-E8AC0AF0FC2B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352800" y="4195864"/>
              <a:ext cx="90791" cy="0"/>
            </a:xfrm>
            <a:prstGeom prst="line">
              <a:avLst/>
            </a:prstGeom>
            <a:noFill/>
            <a:ln w="1905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044CD0F5-6C65-2A9C-BC5B-0B09B49648B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352800" y="5165386"/>
              <a:ext cx="90791" cy="0"/>
            </a:xfrm>
            <a:prstGeom prst="line">
              <a:avLst/>
            </a:prstGeom>
            <a:noFill/>
            <a:ln w="1905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73" name="TextBox 72">
            <a:extLst>
              <a:ext uri="{FF2B5EF4-FFF2-40B4-BE49-F238E27FC236}">
                <a16:creationId xmlns:a16="http://schemas.microsoft.com/office/drawing/2014/main" id="{5CD8CF48-E6D3-F612-A455-0BDE7CD86468}"/>
              </a:ext>
            </a:extLst>
          </p:cNvPr>
          <p:cNvSpPr txBox="1"/>
          <p:nvPr/>
        </p:nvSpPr>
        <p:spPr bwMode="auto">
          <a:xfrm>
            <a:off x="4388797" y="5199752"/>
            <a:ext cx="56096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dirty="0">
                <a:solidFill>
                  <a:schemeClr val="bg1"/>
                </a:solidFill>
                <a:latin typeface="Calibri" panose="020F0502020204030204" pitchFamily="34" charset="0"/>
              </a:rPr>
              <a:t>-2.1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958750FC-9D49-108E-6000-AC595B266BA1}"/>
              </a:ext>
            </a:extLst>
          </p:cNvPr>
          <p:cNvSpPr txBox="1"/>
          <p:nvPr/>
        </p:nvSpPr>
        <p:spPr bwMode="auto">
          <a:xfrm>
            <a:off x="4716295" y="4736068"/>
            <a:ext cx="56096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dirty="0">
                <a:solidFill>
                  <a:schemeClr val="bg1"/>
                </a:solidFill>
                <a:latin typeface="Calibri" panose="020F0502020204030204" pitchFamily="34" charset="0"/>
              </a:rPr>
              <a:t>-0.6</a:t>
            </a: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B988607B-89F6-D4F3-0A05-84960B793D77}"/>
              </a:ext>
            </a:extLst>
          </p:cNvPr>
          <p:cNvSpPr/>
          <p:nvPr/>
        </p:nvSpPr>
        <p:spPr bwMode="auto">
          <a:xfrm>
            <a:off x="4862208" y="3858638"/>
            <a:ext cx="298315" cy="285595"/>
          </a:xfrm>
          <a:prstGeom prst="rect">
            <a:avLst/>
          </a:prstGeom>
          <a:solidFill>
            <a:schemeClr val="accent3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grpSp>
        <p:nvGrpSpPr>
          <p:cNvPr id="77" name="Group 76">
            <a:extLst>
              <a:ext uri="{FF2B5EF4-FFF2-40B4-BE49-F238E27FC236}">
                <a16:creationId xmlns:a16="http://schemas.microsoft.com/office/drawing/2014/main" id="{AA200C08-AA40-D3E6-5C5B-1E1E408B8389}"/>
              </a:ext>
            </a:extLst>
          </p:cNvPr>
          <p:cNvGrpSpPr/>
          <p:nvPr/>
        </p:nvGrpSpPr>
        <p:grpSpPr>
          <a:xfrm>
            <a:off x="4625502" y="4462115"/>
            <a:ext cx="90791" cy="799282"/>
            <a:chOff x="3352800" y="4077518"/>
            <a:chExt cx="90791" cy="799282"/>
          </a:xfrm>
        </p:grpSpPr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96F6F99-7321-733D-639E-39A3972039B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398195" y="4077518"/>
              <a:ext cx="0" cy="799282"/>
            </a:xfrm>
            <a:prstGeom prst="line">
              <a:avLst/>
            </a:prstGeom>
            <a:noFill/>
            <a:ln w="1905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3" name="Straight Connector 82">
              <a:extLst>
                <a:ext uri="{FF2B5EF4-FFF2-40B4-BE49-F238E27FC236}">
                  <a16:creationId xmlns:a16="http://schemas.microsoft.com/office/drawing/2014/main" id="{E1D100F3-257E-2E07-41F1-C2B4D26E95AC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352800" y="4082054"/>
              <a:ext cx="90791" cy="0"/>
            </a:xfrm>
            <a:prstGeom prst="line">
              <a:avLst/>
            </a:prstGeom>
            <a:noFill/>
            <a:ln w="1905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4" name="Straight Connector 83">
              <a:extLst>
                <a:ext uri="{FF2B5EF4-FFF2-40B4-BE49-F238E27FC236}">
                  <a16:creationId xmlns:a16="http://schemas.microsoft.com/office/drawing/2014/main" id="{38011FDC-93DF-11FE-9846-83AAC239B988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352800" y="4873558"/>
              <a:ext cx="90791" cy="0"/>
            </a:xfrm>
            <a:prstGeom prst="line">
              <a:avLst/>
            </a:prstGeom>
            <a:noFill/>
            <a:ln w="1905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465F170B-A938-1D13-CCF2-63B92C463EB1}"/>
              </a:ext>
            </a:extLst>
          </p:cNvPr>
          <p:cNvGrpSpPr/>
          <p:nvPr/>
        </p:nvGrpSpPr>
        <p:grpSpPr>
          <a:xfrm>
            <a:off x="4959485" y="3496697"/>
            <a:ext cx="90791" cy="1283494"/>
            <a:chOff x="3352800" y="4191925"/>
            <a:chExt cx="90791" cy="1283494"/>
          </a:xfrm>
        </p:grpSpPr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3401BAF-65F5-7D96-4293-1D92A8EAD388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398195" y="4191925"/>
              <a:ext cx="0" cy="1275646"/>
            </a:xfrm>
            <a:prstGeom prst="line">
              <a:avLst/>
            </a:prstGeom>
            <a:noFill/>
            <a:ln w="1905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B6232870-2AC3-D7D8-DCCB-9E1D744176D8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352800" y="4195864"/>
              <a:ext cx="90791" cy="0"/>
            </a:xfrm>
            <a:prstGeom prst="line">
              <a:avLst/>
            </a:prstGeom>
            <a:noFill/>
            <a:ln w="1905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5D04189A-9266-FD3F-2BF0-7C2C534BF50B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352800" y="5475419"/>
              <a:ext cx="90791" cy="0"/>
            </a:xfrm>
            <a:prstGeom prst="line">
              <a:avLst/>
            </a:prstGeom>
            <a:noFill/>
            <a:ln w="1905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86" name="TextBox 85">
            <a:extLst>
              <a:ext uri="{FF2B5EF4-FFF2-40B4-BE49-F238E27FC236}">
                <a16:creationId xmlns:a16="http://schemas.microsoft.com/office/drawing/2014/main" id="{327FA815-873F-AF79-267C-701AA61A4B07}"/>
              </a:ext>
            </a:extLst>
          </p:cNvPr>
          <p:cNvSpPr txBox="1"/>
          <p:nvPr/>
        </p:nvSpPr>
        <p:spPr bwMode="auto">
          <a:xfrm>
            <a:off x="5661499" y="5107208"/>
            <a:ext cx="56096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dirty="0">
                <a:solidFill>
                  <a:schemeClr val="bg1"/>
                </a:solidFill>
                <a:latin typeface="Calibri" panose="020F0502020204030204" pitchFamily="34" charset="0"/>
              </a:rPr>
              <a:t>-1.9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99207AC0-9931-3B2B-7A84-B7A2A283DB7B}"/>
              </a:ext>
            </a:extLst>
          </p:cNvPr>
          <p:cNvSpPr txBox="1"/>
          <p:nvPr/>
        </p:nvSpPr>
        <p:spPr bwMode="auto">
          <a:xfrm>
            <a:off x="5988997" y="4858393"/>
            <a:ext cx="56096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dirty="0">
                <a:solidFill>
                  <a:schemeClr val="bg1"/>
                </a:solidFill>
                <a:latin typeface="Calibri" panose="020F0502020204030204" pitchFamily="34" charset="0"/>
              </a:rPr>
              <a:t>-0.7</a:t>
            </a:r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0B72C486-55C7-F332-914E-4950A08C9688}"/>
              </a:ext>
            </a:extLst>
          </p:cNvPr>
          <p:cNvSpPr/>
          <p:nvPr/>
        </p:nvSpPr>
        <p:spPr bwMode="auto">
          <a:xfrm>
            <a:off x="5794442" y="3858638"/>
            <a:ext cx="298315" cy="882113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666AC1F6-9D86-2266-313F-EC900F43CDAF}"/>
              </a:ext>
            </a:extLst>
          </p:cNvPr>
          <p:cNvSpPr/>
          <p:nvPr/>
        </p:nvSpPr>
        <p:spPr bwMode="auto">
          <a:xfrm>
            <a:off x="6134910" y="3858639"/>
            <a:ext cx="298315" cy="324840"/>
          </a:xfrm>
          <a:prstGeom prst="rect">
            <a:avLst/>
          </a:prstGeom>
          <a:solidFill>
            <a:schemeClr val="accent3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grpSp>
        <p:nvGrpSpPr>
          <p:cNvPr id="90" name="Group 89">
            <a:extLst>
              <a:ext uri="{FF2B5EF4-FFF2-40B4-BE49-F238E27FC236}">
                <a16:creationId xmlns:a16="http://schemas.microsoft.com/office/drawing/2014/main" id="{EB33B061-E67F-DB7A-83E2-818515421CDC}"/>
              </a:ext>
            </a:extLst>
          </p:cNvPr>
          <p:cNvGrpSpPr/>
          <p:nvPr/>
        </p:nvGrpSpPr>
        <p:grpSpPr>
          <a:xfrm>
            <a:off x="5898204" y="4324759"/>
            <a:ext cx="90791" cy="830678"/>
            <a:chOff x="3352800" y="4046122"/>
            <a:chExt cx="90791" cy="830678"/>
          </a:xfrm>
        </p:grpSpPr>
        <p:cxnSp>
          <p:nvCxnSpPr>
            <p:cNvPr id="95" name="Straight Connector 94">
              <a:extLst>
                <a:ext uri="{FF2B5EF4-FFF2-40B4-BE49-F238E27FC236}">
                  <a16:creationId xmlns:a16="http://schemas.microsoft.com/office/drawing/2014/main" id="{2BC9BE8C-1307-D29D-61AE-F63DDE6F4546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398195" y="4046122"/>
              <a:ext cx="0" cy="830678"/>
            </a:xfrm>
            <a:prstGeom prst="line">
              <a:avLst/>
            </a:prstGeom>
            <a:noFill/>
            <a:ln w="1905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6" name="Straight Connector 95">
              <a:extLst>
                <a:ext uri="{FF2B5EF4-FFF2-40B4-BE49-F238E27FC236}">
                  <a16:creationId xmlns:a16="http://schemas.microsoft.com/office/drawing/2014/main" id="{6218A290-66FF-F668-731A-2FB83E38A100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352800" y="4046735"/>
              <a:ext cx="90791" cy="0"/>
            </a:xfrm>
            <a:prstGeom prst="line">
              <a:avLst/>
            </a:prstGeom>
            <a:noFill/>
            <a:ln w="1905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7" name="Straight Connector 96">
              <a:extLst>
                <a:ext uri="{FF2B5EF4-FFF2-40B4-BE49-F238E27FC236}">
                  <a16:creationId xmlns:a16="http://schemas.microsoft.com/office/drawing/2014/main" id="{00975367-BBE9-DDA0-2A9B-CF95FF9F83FB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352800" y="4873558"/>
              <a:ext cx="90791" cy="0"/>
            </a:xfrm>
            <a:prstGeom prst="line">
              <a:avLst/>
            </a:prstGeom>
            <a:noFill/>
            <a:ln w="1905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91" name="Group 90">
            <a:extLst>
              <a:ext uri="{FF2B5EF4-FFF2-40B4-BE49-F238E27FC236}">
                <a16:creationId xmlns:a16="http://schemas.microsoft.com/office/drawing/2014/main" id="{FC7C9F62-AD5F-46DF-4A07-7734B360659F}"/>
              </a:ext>
            </a:extLst>
          </p:cNvPr>
          <p:cNvGrpSpPr/>
          <p:nvPr/>
        </p:nvGrpSpPr>
        <p:grpSpPr>
          <a:xfrm>
            <a:off x="6232187" y="3543804"/>
            <a:ext cx="90791" cy="1330572"/>
            <a:chOff x="3352800" y="4195864"/>
            <a:chExt cx="90791" cy="1330572"/>
          </a:xfrm>
        </p:grpSpPr>
        <p:cxnSp>
          <p:nvCxnSpPr>
            <p:cNvPr id="92" name="Straight Connector 91">
              <a:extLst>
                <a:ext uri="{FF2B5EF4-FFF2-40B4-BE49-F238E27FC236}">
                  <a16:creationId xmlns:a16="http://schemas.microsoft.com/office/drawing/2014/main" id="{A52F7C9F-FC7E-123D-F002-C7476DA190EE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3397940" y="4197228"/>
              <a:ext cx="0" cy="1321074"/>
            </a:xfrm>
            <a:prstGeom prst="line">
              <a:avLst/>
            </a:prstGeom>
            <a:noFill/>
            <a:ln w="1905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3" name="Straight Connector 92">
              <a:extLst>
                <a:ext uri="{FF2B5EF4-FFF2-40B4-BE49-F238E27FC236}">
                  <a16:creationId xmlns:a16="http://schemas.microsoft.com/office/drawing/2014/main" id="{155597B6-C809-2396-758C-94D9DF13FD0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352800" y="4195864"/>
              <a:ext cx="90791" cy="0"/>
            </a:xfrm>
            <a:prstGeom prst="line">
              <a:avLst/>
            </a:prstGeom>
            <a:noFill/>
            <a:ln w="1905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4" name="Straight Connector 93">
              <a:extLst>
                <a:ext uri="{FF2B5EF4-FFF2-40B4-BE49-F238E27FC236}">
                  <a16:creationId xmlns:a16="http://schemas.microsoft.com/office/drawing/2014/main" id="{FAD510B4-5968-59AD-F4B6-C1273BE3F4E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352800" y="5526436"/>
              <a:ext cx="90791" cy="0"/>
            </a:xfrm>
            <a:prstGeom prst="line">
              <a:avLst/>
            </a:prstGeom>
            <a:noFill/>
            <a:ln w="1905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99" name="TextBox 98">
            <a:extLst>
              <a:ext uri="{FF2B5EF4-FFF2-40B4-BE49-F238E27FC236}">
                <a16:creationId xmlns:a16="http://schemas.microsoft.com/office/drawing/2014/main" id="{C3D5D104-37D1-31C4-4425-8C8064BF8B1E}"/>
              </a:ext>
            </a:extLst>
          </p:cNvPr>
          <p:cNvSpPr txBox="1"/>
          <p:nvPr/>
        </p:nvSpPr>
        <p:spPr bwMode="auto">
          <a:xfrm>
            <a:off x="6934201" y="5436863"/>
            <a:ext cx="56096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dirty="0">
                <a:solidFill>
                  <a:schemeClr val="bg1"/>
                </a:solidFill>
                <a:latin typeface="Calibri" panose="020F0502020204030204" pitchFamily="34" charset="0"/>
              </a:rPr>
              <a:t>-2.5</a:t>
            </a: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517576CA-342B-8684-6172-E99AD6027DEE}"/>
              </a:ext>
            </a:extLst>
          </p:cNvPr>
          <p:cNvSpPr txBox="1"/>
          <p:nvPr/>
        </p:nvSpPr>
        <p:spPr bwMode="auto">
          <a:xfrm>
            <a:off x="7261699" y="4615077"/>
            <a:ext cx="56096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dirty="0">
                <a:solidFill>
                  <a:schemeClr val="bg1"/>
                </a:solidFill>
                <a:latin typeface="Calibri" panose="020F0502020204030204" pitchFamily="34" charset="0"/>
              </a:rPr>
              <a:t>-0.2</a:t>
            </a:r>
          </a:p>
        </p:txBody>
      </p:sp>
      <p:sp>
        <p:nvSpPr>
          <p:cNvPr id="101" name="Rectangle 100">
            <a:extLst>
              <a:ext uri="{FF2B5EF4-FFF2-40B4-BE49-F238E27FC236}">
                <a16:creationId xmlns:a16="http://schemas.microsoft.com/office/drawing/2014/main" id="{2337D941-ACBC-C11F-0600-8FFA38BBA6D5}"/>
              </a:ext>
            </a:extLst>
          </p:cNvPr>
          <p:cNvSpPr/>
          <p:nvPr/>
        </p:nvSpPr>
        <p:spPr bwMode="auto">
          <a:xfrm>
            <a:off x="7067144" y="3858638"/>
            <a:ext cx="298315" cy="1160751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02" name="Rectangle 101">
            <a:extLst>
              <a:ext uri="{FF2B5EF4-FFF2-40B4-BE49-F238E27FC236}">
                <a16:creationId xmlns:a16="http://schemas.microsoft.com/office/drawing/2014/main" id="{4DFBFC4C-3C8B-98D2-3CF3-19655824EFCE}"/>
              </a:ext>
            </a:extLst>
          </p:cNvPr>
          <p:cNvSpPr/>
          <p:nvPr/>
        </p:nvSpPr>
        <p:spPr bwMode="auto">
          <a:xfrm>
            <a:off x="7407612" y="3858638"/>
            <a:ext cx="298315" cy="97221"/>
          </a:xfrm>
          <a:prstGeom prst="rect">
            <a:avLst/>
          </a:prstGeom>
          <a:solidFill>
            <a:schemeClr val="accent3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grpSp>
        <p:nvGrpSpPr>
          <p:cNvPr id="103" name="Group 102">
            <a:extLst>
              <a:ext uri="{FF2B5EF4-FFF2-40B4-BE49-F238E27FC236}">
                <a16:creationId xmlns:a16="http://schemas.microsoft.com/office/drawing/2014/main" id="{43F35310-CCB8-9E71-29B9-9A6A0E468E86}"/>
              </a:ext>
            </a:extLst>
          </p:cNvPr>
          <p:cNvGrpSpPr/>
          <p:nvPr/>
        </p:nvGrpSpPr>
        <p:grpSpPr>
          <a:xfrm>
            <a:off x="7170906" y="4607933"/>
            <a:ext cx="90791" cy="877159"/>
            <a:chOff x="3352800" y="3999641"/>
            <a:chExt cx="90791" cy="877159"/>
          </a:xfrm>
        </p:grpSpPr>
        <p:cxnSp>
          <p:nvCxnSpPr>
            <p:cNvPr id="108" name="Straight Connector 107">
              <a:extLst>
                <a:ext uri="{FF2B5EF4-FFF2-40B4-BE49-F238E27FC236}">
                  <a16:creationId xmlns:a16="http://schemas.microsoft.com/office/drawing/2014/main" id="{B811E2E0-72B2-CD9E-16A0-FDBC35D76F19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398195" y="4002953"/>
              <a:ext cx="0" cy="873847"/>
            </a:xfrm>
            <a:prstGeom prst="line">
              <a:avLst/>
            </a:prstGeom>
            <a:noFill/>
            <a:ln w="1905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09" name="Straight Connector 108">
              <a:extLst>
                <a:ext uri="{FF2B5EF4-FFF2-40B4-BE49-F238E27FC236}">
                  <a16:creationId xmlns:a16="http://schemas.microsoft.com/office/drawing/2014/main" id="{2E39FBFF-F155-B3B8-BACD-644C40DCA4B5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352800" y="3999641"/>
              <a:ext cx="90791" cy="0"/>
            </a:xfrm>
            <a:prstGeom prst="line">
              <a:avLst/>
            </a:prstGeom>
            <a:noFill/>
            <a:ln w="1905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10" name="Straight Connector 109">
              <a:extLst>
                <a:ext uri="{FF2B5EF4-FFF2-40B4-BE49-F238E27FC236}">
                  <a16:creationId xmlns:a16="http://schemas.microsoft.com/office/drawing/2014/main" id="{1DE50E45-4E08-BC0D-A8EC-C42AD0286128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352800" y="4873558"/>
              <a:ext cx="90791" cy="0"/>
            </a:xfrm>
            <a:prstGeom prst="line">
              <a:avLst/>
            </a:prstGeom>
            <a:noFill/>
            <a:ln w="1905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104" name="Group 103">
            <a:extLst>
              <a:ext uri="{FF2B5EF4-FFF2-40B4-BE49-F238E27FC236}">
                <a16:creationId xmlns:a16="http://schemas.microsoft.com/office/drawing/2014/main" id="{476AE054-4384-2483-6979-FD8CD32BBFC8}"/>
              </a:ext>
            </a:extLst>
          </p:cNvPr>
          <p:cNvGrpSpPr/>
          <p:nvPr/>
        </p:nvGrpSpPr>
        <p:grpSpPr>
          <a:xfrm>
            <a:off x="7504889" y="3308323"/>
            <a:ext cx="90791" cy="1338437"/>
            <a:chOff x="3352800" y="3826950"/>
            <a:chExt cx="90791" cy="1338437"/>
          </a:xfrm>
        </p:grpSpPr>
        <p:cxnSp>
          <p:nvCxnSpPr>
            <p:cNvPr id="105" name="Straight Connector 104">
              <a:extLst>
                <a:ext uri="{FF2B5EF4-FFF2-40B4-BE49-F238E27FC236}">
                  <a16:creationId xmlns:a16="http://schemas.microsoft.com/office/drawing/2014/main" id="{9C60D0AC-BD49-CD3D-71BB-E2F4DC8FE9B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398195" y="3826950"/>
              <a:ext cx="0" cy="1338437"/>
            </a:xfrm>
            <a:prstGeom prst="line">
              <a:avLst/>
            </a:prstGeom>
            <a:noFill/>
            <a:ln w="1905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06" name="Straight Connector 105">
              <a:extLst>
                <a:ext uri="{FF2B5EF4-FFF2-40B4-BE49-F238E27FC236}">
                  <a16:creationId xmlns:a16="http://schemas.microsoft.com/office/drawing/2014/main" id="{9F4F6180-A69D-C54F-749C-8B8831C57128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352800" y="3826964"/>
              <a:ext cx="90791" cy="0"/>
            </a:xfrm>
            <a:prstGeom prst="line">
              <a:avLst/>
            </a:prstGeom>
            <a:noFill/>
            <a:ln w="1905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07" name="Straight Connector 106">
              <a:extLst>
                <a:ext uri="{FF2B5EF4-FFF2-40B4-BE49-F238E27FC236}">
                  <a16:creationId xmlns:a16="http://schemas.microsoft.com/office/drawing/2014/main" id="{6944E436-8213-ED5C-A28B-D028D05319BA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352800" y="5165386"/>
              <a:ext cx="90791" cy="0"/>
            </a:xfrm>
            <a:prstGeom prst="line">
              <a:avLst/>
            </a:prstGeom>
            <a:noFill/>
            <a:ln w="1905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112" name="TextBox 111">
            <a:extLst>
              <a:ext uri="{FF2B5EF4-FFF2-40B4-BE49-F238E27FC236}">
                <a16:creationId xmlns:a16="http://schemas.microsoft.com/office/drawing/2014/main" id="{2DB58CFE-BAE8-FD5E-3B09-D6D150C8C148}"/>
              </a:ext>
            </a:extLst>
          </p:cNvPr>
          <p:cNvSpPr txBox="1"/>
          <p:nvPr/>
        </p:nvSpPr>
        <p:spPr bwMode="auto">
          <a:xfrm>
            <a:off x="8206904" y="5358373"/>
            <a:ext cx="56096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dirty="0">
                <a:solidFill>
                  <a:schemeClr val="bg1"/>
                </a:solidFill>
                <a:latin typeface="Calibri" panose="020F0502020204030204" pitchFamily="34" charset="0"/>
              </a:rPr>
              <a:t>-2.5</a:t>
            </a:r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A729A192-3D6C-53B2-7B5A-A3A468B3A7C4}"/>
              </a:ext>
            </a:extLst>
          </p:cNvPr>
          <p:cNvSpPr txBox="1"/>
          <p:nvPr/>
        </p:nvSpPr>
        <p:spPr bwMode="auto">
          <a:xfrm>
            <a:off x="8534402" y="4544437"/>
            <a:ext cx="56096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dirty="0">
                <a:solidFill>
                  <a:schemeClr val="bg1"/>
                </a:solidFill>
                <a:latin typeface="Calibri" panose="020F0502020204030204" pitchFamily="34" charset="0"/>
              </a:rPr>
              <a:t>-0.1</a:t>
            </a:r>
          </a:p>
        </p:txBody>
      </p:sp>
      <p:sp>
        <p:nvSpPr>
          <p:cNvPr id="114" name="Rectangle 113">
            <a:extLst>
              <a:ext uri="{FF2B5EF4-FFF2-40B4-BE49-F238E27FC236}">
                <a16:creationId xmlns:a16="http://schemas.microsoft.com/office/drawing/2014/main" id="{36283BAB-88C1-6298-D8F9-0FB21B1056A6}"/>
              </a:ext>
            </a:extLst>
          </p:cNvPr>
          <p:cNvSpPr/>
          <p:nvPr/>
        </p:nvSpPr>
        <p:spPr bwMode="auto">
          <a:xfrm>
            <a:off x="8339847" y="3858638"/>
            <a:ext cx="298315" cy="1156826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15" name="Rectangle 114">
            <a:extLst>
              <a:ext uri="{FF2B5EF4-FFF2-40B4-BE49-F238E27FC236}">
                <a16:creationId xmlns:a16="http://schemas.microsoft.com/office/drawing/2014/main" id="{5EA38155-80C8-139F-F08C-0D37668C1426}"/>
              </a:ext>
            </a:extLst>
          </p:cNvPr>
          <p:cNvSpPr/>
          <p:nvPr/>
        </p:nvSpPr>
        <p:spPr bwMode="auto">
          <a:xfrm>
            <a:off x="8680315" y="3858639"/>
            <a:ext cx="298315" cy="50128"/>
          </a:xfrm>
          <a:prstGeom prst="rect">
            <a:avLst/>
          </a:prstGeom>
          <a:solidFill>
            <a:schemeClr val="accent3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grpSp>
        <p:nvGrpSpPr>
          <p:cNvPr id="116" name="Group 115">
            <a:extLst>
              <a:ext uri="{FF2B5EF4-FFF2-40B4-BE49-F238E27FC236}">
                <a16:creationId xmlns:a16="http://schemas.microsoft.com/office/drawing/2014/main" id="{0643BC5C-36B1-D59E-B368-AF4755A05445}"/>
              </a:ext>
            </a:extLst>
          </p:cNvPr>
          <p:cNvGrpSpPr/>
          <p:nvPr/>
        </p:nvGrpSpPr>
        <p:grpSpPr>
          <a:xfrm>
            <a:off x="8443609" y="4604008"/>
            <a:ext cx="90791" cy="822217"/>
            <a:chOff x="3352800" y="4054583"/>
            <a:chExt cx="90791" cy="822217"/>
          </a:xfrm>
        </p:grpSpPr>
        <p:cxnSp>
          <p:nvCxnSpPr>
            <p:cNvPr id="121" name="Straight Connector 120">
              <a:extLst>
                <a:ext uri="{FF2B5EF4-FFF2-40B4-BE49-F238E27FC236}">
                  <a16:creationId xmlns:a16="http://schemas.microsoft.com/office/drawing/2014/main" id="{FA27463A-B1B5-7794-F674-B18E85CDBC3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398195" y="4057895"/>
              <a:ext cx="0" cy="818905"/>
            </a:xfrm>
            <a:prstGeom prst="line">
              <a:avLst/>
            </a:prstGeom>
            <a:noFill/>
            <a:ln w="1905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22" name="Straight Connector 121">
              <a:extLst>
                <a:ext uri="{FF2B5EF4-FFF2-40B4-BE49-F238E27FC236}">
                  <a16:creationId xmlns:a16="http://schemas.microsoft.com/office/drawing/2014/main" id="{97AAC55C-DF4B-E91C-3450-81B134168AA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352800" y="4054583"/>
              <a:ext cx="90791" cy="0"/>
            </a:xfrm>
            <a:prstGeom prst="line">
              <a:avLst/>
            </a:prstGeom>
            <a:noFill/>
            <a:ln w="1905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23" name="Straight Connector 122">
              <a:extLst>
                <a:ext uri="{FF2B5EF4-FFF2-40B4-BE49-F238E27FC236}">
                  <a16:creationId xmlns:a16="http://schemas.microsoft.com/office/drawing/2014/main" id="{4D603FB1-DF55-B41C-DE35-DC8DE6EF179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352800" y="4873558"/>
              <a:ext cx="90791" cy="0"/>
            </a:xfrm>
            <a:prstGeom prst="line">
              <a:avLst/>
            </a:prstGeom>
            <a:noFill/>
            <a:ln w="1905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117" name="Group 116">
            <a:extLst>
              <a:ext uri="{FF2B5EF4-FFF2-40B4-BE49-F238E27FC236}">
                <a16:creationId xmlns:a16="http://schemas.microsoft.com/office/drawing/2014/main" id="{C8F4C504-2C74-77A2-FF88-70325BB265FC}"/>
              </a:ext>
            </a:extLst>
          </p:cNvPr>
          <p:cNvGrpSpPr/>
          <p:nvPr/>
        </p:nvGrpSpPr>
        <p:grpSpPr>
          <a:xfrm>
            <a:off x="8777592" y="3262607"/>
            <a:ext cx="90791" cy="1333133"/>
            <a:chOff x="3352800" y="4189379"/>
            <a:chExt cx="90791" cy="1333133"/>
          </a:xfrm>
        </p:grpSpPr>
        <p:cxnSp>
          <p:nvCxnSpPr>
            <p:cNvPr id="118" name="Straight Connector 117">
              <a:extLst>
                <a:ext uri="{FF2B5EF4-FFF2-40B4-BE49-F238E27FC236}">
                  <a16:creationId xmlns:a16="http://schemas.microsoft.com/office/drawing/2014/main" id="{7C117A77-193F-89E0-4C24-031B5AA587EE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398195" y="4189379"/>
              <a:ext cx="0" cy="1332940"/>
            </a:xfrm>
            <a:prstGeom prst="line">
              <a:avLst/>
            </a:prstGeom>
            <a:noFill/>
            <a:ln w="1905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19" name="Straight Connector 118">
              <a:extLst>
                <a:ext uri="{FF2B5EF4-FFF2-40B4-BE49-F238E27FC236}">
                  <a16:creationId xmlns:a16="http://schemas.microsoft.com/office/drawing/2014/main" id="{B1E05CBF-74A3-216C-86F3-877A21B0155C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352800" y="4195864"/>
              <a:ext cx="90791" cy="0"/>
            </a:xfrm>
            <a:prstGeom prst="line">
              <a:avLst/>
            </a:prstGeom>
            <a:noFill/>
            <a:ln w="1905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20" name="Straight Connector 119">
              <a:extLst>
                <a:ext uri="{FF2B5EF4-FFF2-40B4-BE49-F238E27FC236}">
                  <a16:creationId xmlns:a16="http://schemas.microsoft.com/office/drawing/2014/main" id="{1B097FB8-6E0D-A427-4A60-66DCD0979C42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352800" y="5522512"/>
              <a:ext cx="90791" cy="0"/>
            </a:xfrm>
            <a:prstGeom prst="line">
              <a:avLst/>
            </a:prstGeom>
            <a:noFill/>
            <a:ln w="1905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133" name="Freeform 132">
            <a:extLst>
              <a:ext uri="{FF2B5EF4-FFF2-40B4-BE49-F238E27FC236}">
                <a16:creationId xmlns:a16="http://schemas.microsoft.com/office/drawing/2014/main" id="{C6545D20-732A-CE0A-EF33-E510EB80FC00}"/>
              </a:ext>
            </a:extLst>
          </p:cNvPr>
          <p:cNvSpPr/>
          <p:nvPr/>
        </p:nvSpPr>
        <p:spPr bwMode="auto">
          <a:xfrm>
            <a:off x="8484690" y="4795694"/>
            <a:ext cx="341428" cy="965418"/>
          </a:xfrm>
          <a:custGeom>
            <a:avLst/>
            <a:gdLst>
              <a:gd name="connsiteX0" fmla="*/ 0 w 376749"/>
              <a:gd name="connsiteY0" fmla="*/ 804515 h 965418"/>
              <a:gd name="connsiteX1" fmla="*/ 0 w 376749"/>
              <a:gd name="connsiteY1" fmla="*/ 965418 h 965418"/>
              <a:gd name="connsiteX2" fmla="*/ 341428 w 376749"/>
              <a:gd name="connsiteY2" fmla="*/ 965418 h 965418"/>
              <a:gd name="connsiteX3" fmla="*/ 341428 w 376749"/>
              <a:gd name="connsiteY3" fmla="*/ 0 h 965418"/>
              <a:gd name="connsiteX4" fmla="*/ 376749 w 376749"/>
              <a:gd name="connsiteY4" fmla="*/ 0 h 965418"/>
              <a:gd name="connsiteX0" fmla="*/ 0 w 341428"/>
              <a:gd name="connsiteY0" fmla="*/ 804515 h 965418"/>
              <a:gd name="connsiteX1" fmla="*/ 0 w 341428"/>
              <a:gd name="connsiteY1" fmla="*/ 965418 h 965418"/>
              <a:gd name="connsiteX2" fmla="*/ 341428 w 341428"/>
              <a:gd name="connsiteY2" fmla="*/ 965418 h 965418"/>
              <a:gd name="connsiteX3" fmla="*/ 341428 w 341428"/>
              <a:gd name="connsiteY3" fmla="*/ 0 h 965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1428" h="965418">
                <a:moveTo>
                  <a:pt x="0" y="804515"/>
                </a:moveTo>
                <a:lnTo>
                  <a:pt x="0" y="965418"/>
                </a:lnTo>
                <a:lnTo>
                  <a:pt x="341428" y="965418"/>
                </a:lnTo>
                <a:lnTo>
                  <a:pt x="341428" y="0"/>
                </a:lnTo>
              </a:path>
            </a:pathLst>
          </a:custGeom>
          <a:noFill/>
          <a:ln w="19050">
            <a:solidFill>
              <a:schemeClr val="bg1"/>
            </a:solidFill>
            <a:miter lim="800000"/>
            <a:headEnd/>
            <a:tailEnd/>
          </a:ln>
        </p:spPr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1B93D0DD-77C7-E53A-82DA-3FE716B9604E}"/>
              </a:ext>
            </a:extLst>
          </p:cNvPr>
          <p:cNvCxnSpPr>
            <a:cxnSpLocks/>
          </p:cNvCxnSpPr>
          <p:nvPr/>
        </p:nvCxnSpPr>
        <p:spPr bwMode="auto">
          <a:xfrm>
            <a:off x="2931268" y="3861880"/>
            <a:ext cx="6368375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73992381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2A4603-5C7A-E09B-FEC3-8A80B79938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759" y="238127"/>
            <a:ext cx="10872444" cy="1103313"/>
          </a:xfrm>
        </p:spPr>
        <p:txBody>
          <a:bodyPr/>
          <a:lstStyle/>
          <a:p>
            <a:r>
              <a:rPr lang="en-US" dirty="0"/>
              <a:t>Phase II Study of Seladelpar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B483FE-46D3-10C4-EEAE-A3617C2A88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4838" y="1512888"/>
            <a:ext cx="10877550" cy="739105"/>
          </a:xfrm>
        </p:spPr>
        <p:txBody>
          <a:bodyPr/>
          <a:lstStyle/>
          <a:p>
            <a:r>
              <a:rPr lang="en-US" sz="2400" dirty="0"/>
              <a:t>Open-label, uncontrolled phase II study of seladelpar 5-10 mg in people with moderate to severe PBC-related pruritus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7D94B65-67E7-F8AF-C510-4BC2DEF16CA2}"/>
              </a:ext>
            </a:extLst>
          </p:cNvPr>
          <p:cNvSpPr txBox="1"/>
          <p:nvPr/>
        </p:nvSpPr>
        <p:spPr>
          <a:xfrm>
            <a:off x="392430" y="6358953"/>
            <a:ext cx="6096000" cy="276999"/>
          </a:xfrm>
          <a:prstGeom prst="rect">
            <a:avLst/>
          </a:prstGeom>
          <a:noFill/>
        </p:spPr>
        <p:txBody>
          <a:bodyPr wrap="square" anchor="b">
            <a:spAutoFit/>
          </a:bodyPr>
          <a:lstStyle/>
          <a:p>
            <a:pPr defTabSz="609585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200" b="0" dirty="0">
                <a:solidFill>
                  <a:schemeClr val="bg2"/>
                </a:solidFill>
                <a:latin typeface="+mn-lt"/>
                <a:cs typeface="+mn-cs"/>
              </a:rPr>
              <a:t>Kremer. Liver Int. 2022;42:112.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491ACDEE-BD12-DAC6-AAA1-8A4EA2733531}"/>
              </a:ext>
            </a:extLst>
          </p:cNvPr>
          <p:cNvGrpSpPr/>
          <p:nvPr/>
        </p:nvGrpSpPr>
        <p:grpSpPr>
          <a:xfrm>
            <a:off x="9544162" y="4042322"/>
            <a:ext cx="1360626" cy="923330"/>
            <a:chOff x="9294779" y="4450401"/>
            <a:chExt cx="1360626" cy="923330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11C79DAA-655C-75EC-B00C-F111873A8391}"/>
                </a:ext>
              </a:extLst>
            </p:cNvPr>
            <p:cNvSpPr txBox="1"/>
            <p:nvPr/>
          </p:nvSpPr>
          <p:spPr bwMode="auto">
            <a:xfrm>
              <a:off x="9400684" y="4450401"/>
              <a:ext cx="1254721" cy="923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l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b="0" dirty="0">
                  <a:solidFill>
                    <a:schemeClr val="bg1"/>
                  </a:solidFill>
                  <a:latin typeface="Calibri" panose="020F0502020204030204" pitchFamily="34" charset="0"/>
                </a:rPr>
                <a:t>Worsened</a:t>
              </a:r>
              <a:br>
                <a:rPr lang="en-US" b="0" dirty="0">
                  <a:solidFill>
                    <a:schemeClr val="bg1"/>
                  </a:solidFill>
                  <a:latin typeface="Calibri" panose="020F0502020204030204" pitchFamily="34" charset="0"/>
                </a:rPr>
              </a:br>
              <a:r>
                <a:rPr lang="en-US" b="0" dirty="0">
                  <a:solidFill>
                    <a:schemeClr val="bg1"/>
                  </a:solidFill>
                  <a:latin typeface="Calibri" panose="020F0502020204030204" pitchFamily="34" charset="0"/>
                </a:rPr>
                <a:t>No change</a:t>
              </a:r>
              <a:br>
                <a:rPr lang="en-US" b="0" dirty="0">
                  <a:solidFill>
                    <a:schemeClr val="bg1"/>
                  </a:solidFill>
                  <a:latin typeface="Calibri" panose="020F0502020204030204" pitchFamily="34" charset="0"/>
                </a:rPr>
              </a:br>
              <a:r>
                <a:rPr lang="en-US" b="0" dirty="0">
                  <a:solidFill>
                    <a:schemeClr val="bg1"/>
                  </a:solidFill>
                  <a:latin typeface="Calibri" panose="020F0502020204030204" pitchFamily="34" charset="0"/>
                </a:rPr>
                <a:t>Improved</a:t>
              </a: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BF8A2571-0A18-8FB2-22D9-4CC015E07595}"/>
                </a:ext>
              </a:extLst>
            </p:cNvPr>
            <p:cNvSpPr/>
            <p:nvPr/>
          </p:nvSpPr>
          <p:spPr bwMode="auto">
            <a:xfrm>
              <a:off x="9294779" y="4567124"/>
              <a:ext cx="134566" cy="134566"/>
            </a:xfrm>
            <a:prstGeom prst="rect">
              <a:avLst/>
            </a:prstGeom>
            <a:solidFill>
              <a:schemeClr val="accent3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7447525C-C3A3-B2D9-1FDB-F983FB7FE40C}"/>
                </a:ext>
              </a:extLst>
            </p:cNvPr>
            <p:cNvSpPr/>
            <p:nvPr/>
          </p:nvSpPr>
          <p:spPr bwMode="auto">
            <a:xfrm>
              <a:off x="9294779" y="5115864"/>
              <a:ext cx="134566" cy="134566"/>
            </a:xfrm>
            <a:prstGeom prst="rect">
              <a:avLst/>
            </a:prstGeom>
            <a:solidFill>
              <a:schemeClr val="accent1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2D1B4D68-3F75-8B6D-A8F8-4B16C439AD7A}"/>
                </a:ext>
              </a:extLst>
            </p:cNvPr>
            <p:cNvSpPr/>
            <p:nvPr/>
          </p:nvSpPr>
          <p:spPr bwMode="auto">
            <a:xfrm>
              <a:off x="9294779" y="4841494"/>
              <a:ext cx="134566" cy="134566"/>
            </a:xfrm>
            <a:prstGeom prst="rect">
              <a:avLst/>
            </a:prstGeom>
            <a:solidFill>
              <a:schemeClr val="tx2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</p:grp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277FA689-9857-1518-160E-523EDE25D564}"/>
              </a:ext>
            </a:extLst>
          </p:cNvPr>
          <p:cNvCxnSpPr>
            <a:cxnSpLocks/>
          </p:cNvCxnSpPr>
          <p:nvPr/>
        </p:nvCxnSpPr>
        <p:spPr bwMode="auto">
          <a:xfrm flipV="1">
            <a:off x="2610952" y="3566916"/>
            <a:ext cx="0" cy="2093296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6D4064E5-8570-CD47-3496-6083D0CE76C1}"/>
              </a:ext>
            </a:extLst>
          </p:cNvPr>
          <p:cNvCxnSpPr>
            <a:cxnSpLocks/>
          </p:cNvCxnSpPr>
          <p:nvPr/>
        </p:nvCxnSpPr>
        <p:spPr bwMode="auto">
          <a:xfrm flipH="1">
            <a:off x="2546717" y="3582030"/>
            <a:ext cx="68014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5FD36293-AE47-C0BE-19CC-569C2C315EB2}"/>
              </a:ext>
            </a:extLst>
          </p:cNvPr>
          <p:cNvCxnSpPr>
            <a:cxnSpLocks/>
          </p:cNvCxnSpPr>
          <p:nvPr/>
        </p:nvCxnSpPr>
        <p:spPr bwMode="auto">
          <a:xfrm flipH="1">
            <a:off x="2546717" y="3996155"/>
            <a:ext cx="68014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6333F39F-E858-B32C-880F-4E6FC09BAFF0}"/>
              </a:ext>
            </a:extLst>
          </p:cNvPr>
          <p:cNvCxnSpPr>
            <a:cxnSpLocks/>
          </p:cNvCxnSpPr>
          <p:nvPr/>
        </p:nvCxnSpPr>
        <p:spPr bwMode="auto">
          <a:xfrm flipH="1">
            <a:off x="2546717" y="4410280"/>
            <a:ext cx="68014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F1AFFEE3-1B34-7637-0E77-2A3B5062BEB4}"/>
              </a:ext>
            </a:extLst>
          </p:cNvPr>
          <p:cNvCxnSpPr>
            <a:cxnSpLocks/>
          </p:cNvCxnSpPr>
          <p:nvPr/>
        </p:nvCxnSpPr>
        <p:spPr bwMode="auto">
          <a:xfrm flipH="1">
            <a:off x="2546717" y="4824405"/>
            <a:ext cx="68014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19148701-0185-DF50-3928-1B36CB2CD4EC}"/>
              </a:ext>
            </a:extLst>
          </p:cNvPr>
          <p:cNvCxnSpPr>
            <a:cxnSpLocks/>
          </p:cNvCxnSpPr>
          <p:nvPr/>
        </p:nvCxnSpPr>
        <p:spPr bwMode="auto">
          <a:xfrm flipH="1">
            <a:off x="2546717" y="5238530"/>
            <a:ext cx="68014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04AFE256-CB63-9C3E-18FE-B60680E54FF6}"/>
              </a:ext>
            </a:extLst>
          </p:cNvPr>
          <p:cNvCxnSpPr>
            <a:cxnSpLocks/>
          </p:cNvCxnSpPr>
          <p:nvPr/>
        </p:nvCxnSpPr>
        <p:spPr bwMode="auto">
          <a:xfrm flipH="1">
            <a:off x="2546717" y="5652655"/>
            <a:ext cx="68014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9839C799-76A9-5889-741D-037C34C43542}"/>
              </a:ext>
            </a:extLst>
          </p:cNvPr>
          <p:cNvSpPr txBox="1"/>
          <p:nvPr/>
        </p:nvSpPr>
        <p:spPr bwMode="auto">
          <a:xfrm>
            <a:off x="2032839" y="3398772"/>
            <a:ext cx="58189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 dirty="0">
                <a:solidFill>
                  <a:schemeClr val="bg1"/>
                </a:solidFill>
                <a:latin typeface="Calibri" panose="020F0502020204030204" pitchFamily="34" charset="0"/>
              </a:rPr>
              <a:t>100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0A01CC57-BAC8-873E-B147-19E9F6271FD8}"/>
              </a:ext>
            </a:extLst>
          </p:cNvPr>
          <p:cNvSpPr txBox="1"/>
          <p:nvPr/>
        </p:nvSpPr>
        <p:spPr bwMode="auto">
          <a:xfrm>
            <a:off x="2032839" y="3812645"/>
            <a:ext cx="58189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 dirty="0">
                <a:solidFill>
                  <a:schemeClr val="bg1"/>
                </a:solidFill>
                <a:latin typeface="Calibri" panose="020F0502020204030204" pitchFamily="34" charset="0"/>
              </a:rPr>
              <a:t>80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D8E10B5F-81A7-A729-5E69-8871A59334D1}"/>
              </a:ext>
            </a:extLst>
          </p:cNvPr>
          <p:cNvSpPr txBox="1"/>
          <p:nvPr/>
        </p:nvSpPr>
        <p:spPr bwMode="auto">
          <a:xfrm>
            <a:off x="2032839" y="4226518"/>
            <a:ext cx="58189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 dirty="0">
                <a:solidFill>
                  <a:schemeClr val="bg1"/>
                </a:solidFill>
                <a:latin typeface="Calibri" panose="020F0502020204030204" pitchFamily="34" charset="0"/>
              </a:rPr>
              <a:t>60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5535B62D-AF69-1BE9-47D4-BC0BDE1E0B3D}"/>
              </a:ext>
            </a:extLst>
          </p:cNvPr>
          <p:cNvSpPr txBox="1"/>
          <p:nvPr/>
        </p:nvSpPr>
        <p:spPr bwMode="auto">
          <a:xfrm>
            <a:off x="2032839" y="4640391"/>
            <a:ext cx="58189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 dirty="0">
                <a:solidFill>
                  <a:schemeClr val="bg1"/>
                </a:solidFill>
                <a:latin typeface="Calibri" panose="020F0502020204030204" pitchFamily="34" charset="0"/>
              </a:rPr>
              <a:t>40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439C98C9-A530-344F-C5E5-F6712B9AD8AD}"/>
              </a:ext>
            </a:extLst>
          </p:cNvPr>
          <p:cNvSpPr txBox="1"/>
          <p:nvPr/>
        </p:nvSpPr>
        <p:spPr bwMode="auto">
          <a:xfrm>
            <a:off x="2032839" y="5054264"/>
            <a:ext cx="58189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 dirty="0">
                <a:solidFill>
                  <a:schemeClr val="bg1"/>
                </a:solidFill>
                <a:latin typeface="Calibri" panose="020F0502020204030204" pitchFamily="34" charset="0"/>
              </a:rPr>
              <a:t>20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2CD81B94-88CA-E7CA-099D-D6337C34009F}"/>
              </a:ext>
            </a:extLst>
          </p:cNvPr>
          <p:cNvSpPr txBox="1"/>
          <p:nvPr/>
        </p:nvSpPr>
        <p:spPr bwMode="auto">
          <a:xfrm>
            <a:off x="2032839" y="5468137"/>
            <a:ext cx="58189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 dirty="0">
                <a:solidFill>
                  <a:schemeClr val="bg1"/>
                </a:solidFill>
                <a:latin typeface="Calibri" panose="020F0502020204030204" pitchFamily="34" charset="0"/>
              </a:rPr>
              <a:t>0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D8A2C8E2-0550-F6FD-2302-5007E4A19B6D}"/>
              </a:ext>
            </a:extLst>
          </p:cNvPr>
          <p:cNvSpPr txBox="1"/>
          <p:nvPr/>
        </p:nvSpPr>
        <p:spPr bwMode="auto">
          <a:xfrm rot="16200000">
            <a:off x="532739" y="4463809"/>
            <a:ext cx="282632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</a:rPr>
              <a:t>Patients (%)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7ABFA66F-7231-18D8-B5F8-056B44BA8476}"/>
              </a:ext>
            </a:extLst>
          </p:cNvPr>
          <p:cNvSpPr txBox="1"/>
          <p:nvPr/>
        </p:nvSpPr>
        <p:spPr bwMode="auto">
          <a:xfrm>
            <a:off x="2569388" y="2281294"/>
            <a:ext cx="658216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</a:rPr>
              <a:t>VAS Change &gt;20 Points at 1 Yr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B8D4899F-206F-DD33-3120-7492C4B67B41}"/>
              </a:ext>
            </a:extLst>
          </p:cNvPr>
          <p:cNvSpPr txBox="1"/>
          <p:nvPr/>
        </p:nvSpPr>
        <p:spPr bwMode="auto">
          <a:xfrm>
            <a:off x="2555536" y="2679298"/>
            <a:ext cx="165498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</a:rPr>
              <a:t>No Pruritus</a:t>
            </a:r>
          </a:p>
        </p:txBody>
      </p: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48065C5C-22A5-84D5-C9D5-B8EF2FD99F4E}"/>
              </a:ext>
            </a:extLst>
          </p:cNvPr>
          <p:cNvCxnSpPr>
            <a:cxnSpLocks/>
          </p:cNvCxnSpPr>
          <p:nvPr/>
        </p:nvCxnSpPr>
        <p:spPr bwMode="auto">
          <a:xfrm flipV="1">
            <a:off x="2610952" y="5652803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58F6D98B-46B4-A098-4719-A07E2C4B2802}"/>
              </a:ext>
            </a:extLst>
          </p:cNvPr>
          <p:cNvCxnSpPr>
            <a:cxnSpLocks/>
          </p:cNvCxnSpPr>
          <p:nvPr/>
        </p:nvCxnSpPr>
        <p:spPr bwMode="auto">
          <a:xfrm flipV="1">
            <a:off x="4269089" y="5652803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361D4E3E-12EC-0274-64A1-34EEBBB76061}"/>
              </a:ext>
            </a:extLst>
          </p:cNvPr>
          <p:cNvCxnSpPr>
            <a:cxnSpLocks/>
          </p:cNvCxnSpPr>
          <p:nvPr/>
        </p:nvCxnSpPr>
        <p:spPr bwMode="auto">
          <a:xfrm flipV="1">
            <a:off x="5927226" y="5652803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2F95BCA5-B612-D204-44B7-5E2D3A409AB0}"/>
              </a:ext>
            </a:extLst>
          </p:cNvPr>
          <p:cNvCxnSpPr>
            <a:cxnSpLocks/>
          </p:cNvCxnSpPr>
          <p:nvPr/>
        </p:nvCxnSpPr>
        <p:spPr bwMode="auto">
          <a:xfrm flipV="1">
            <a:off x="7585363" y="5652803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218BF5B3-5890-80D2-0D4E-D7D6C7285067}"/>
              </a:ext>
            </a:extLst>
          </p:cNvPr>
          <p:cNvCxnSpPr>
            <a:cxnSpLocks/>
          </p:cNvCxnSpPr>
          <p:nvPr/>
        </p:nvCxnSpPr>
        <p:spPr bwMode="auto">
          <a:xfrm flipV="1">
            <a:off x="9243500" y="5652803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1" name="TextBox 40">
            <a:extLst>
              <a:ext uri="{FF2B5EF4-FFF2-40B4-BE49-F238E27FC236}">
                <a16:creationId xmlns:a16="http://schemas.microsoft.com/office/drawing/2014/main" id="{69331B2C-E8AD-9697-244D-66F17CB97B7D}"/>
              </a:ext>
            </a:extLst>
          </p:cNvPr>
          <p:cNvSpPr txBox="1"/>
          <p:nvPr/>
        </p:nvSpPr>
        <p:spPr bwMode="auto">
          <a:xfrm>
            <a:off x="4256496" y="2679298"/>
            <a:ext cx="165498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</a:rPr>
              <a:t>Mild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054AC81F-5782-08E9-85BE-52656B78A1D7}"/>
              </a:ext>
            </a:extLst>
          </p:cNvPr>
          <p:cNvSpPr txBox="1"/>
          <p:nvPr/>
        </p:nvSpPr>
        <p:spPr bwMode="auto">
          <a:xfrm>
            <a:off x="5927858" y="2679298"/>
            <a:ext cx="165498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</a:rPr>
              <a:t>Moderate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7331A01F-1BCD-F15A-BEEA-F78EA857BDCD}"/>
              </a:ext>
            </a:extLst>
          </p:cNvPr>
          <p:cNvSpPr txBox="1"/>
          <p:nvPr/>
        </p:nvSpPr>
        <p:spPr bwMode="auto">
          <a:xfrm>
            <a:off x="7349208" y="2679298"/>
            <a:ext cx="206684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</a:rPr>
              <a:t>Severe/Very Severe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983580E4-6885-7CF3-A3B8-69DC2CFAC19D}"/>
              </a:ext>
            </a:extLst>
          </p:cNvPr>
          <p:cNvSpPr txBox="1"/>
          <p:nvPr/>
        </p:nvSpPr>
        <p:spPr bwMode="auto">
          <a:xfrm>
            <a:off x="1202828" y="2973707"/>
            <a:ext cx="165498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 dirty="0">
                <a:solidFill>
                  <a:schemeClr val="bg1"/>
                </a:solidFill>
                <a:latin typeface="Calibri" panose="020F0502020204030204" pitchFamily="34" charset="0"/>
              </a:rPr>
              <a:t>Baseline VAS: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7CEE7E49-E42B-2635-1E57-F88FCDB9173A}"/>
              </a:ext>
            </a:extLst>
          </p:cNvPr>
          <p:cNvSpPr txBox="1"/>
          <p:nvPr/>
        </p:nvSpPr>
        <p:spPr bwMode="auto">
          <a:xfrm>
            <a:off x="2555536" y="2973707"/>
            <a:ext cx="165498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 dirty="0">
                <a:solidFill>
                  <a:schemeClr val="bg1"/>
                </a:solidFill>
                <a:latin typeface="Calibri" panose="020F0502020204030204" pitchFamily="34" charset="0"/>
              </a:rPr>
              <a:t>VAS = 0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14867DA4-41B3-A6E4-2AA4-A5E363A6CCAD}"/>
              </a:ext>
            </a:extLst>
          </p:cNvPr>
          <p:cNvSpPr txBox="1"/>
          <p:nvPr/>
        </p:nvSpPr>
        <p:spPr bwMode="auto">
          <a:xfrm>
            <a:off x="4256496" y="2973707"/>
            <a:ext cx="165498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 dirty="0">
                <a:solidFill>
                  <a:schemeClr val="bg1"/>
                </a:solidFill>
                <a:latin typeface="Calibri" panose="020F0502020204030204" pitchFamily="34" charset="0"/>
              </a:rPr>
              <a:t>0 &lt; VAS &lt;40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8519532C-5A52-C1BB-C0D1-30F54FB88915}"/>
              </a:ext>
            </a:extLst>
          </p:cNvPr>
          <p:cNvSpPr txBox="1"/>
          <p:nvPr/>
        </p:nvSpPr>
        <p:spPr bwMode="auto">
          <a:xfrm>
            <a:off x="5927858" y="2973707"/>
            <a:ext cx="165498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 dirty="0">
                <a:solidFill>
                  <a:schemeClr val="bg1"/>
                </a:solidFill>
                <a:latin typeface="Calibri" panose="020F0502020204030204" pitchFamily="34" charset="0"/>
              </a:rPr>
              <a:t>40 ≤ VAS &lt;70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C32EAB5E-7F72-E29E-1F25-6184DE50E765}"/>
              </a:ext>
            </a:extLst>
          </p:cNvPr>
          <p:cNvSpPr txBox="1"/>
          <p:nvPr/>
        </p:nvSpPr>
        <p:spPr bwMode="auto">
          <a:xfrm>
            <a:off x="7555137" y="2973707"/>
            <a:ext cx="165498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 dirty="0">
                <a:solidFill>
                  <a:schemeClr val="bg1"/>
                </a:solidFill>
                <a:latin typeface="Calibri" panose="020F0502020204030204" pitchFamily="34" charset="0"/>
              </a:rPr>
              <a:t>70 ≤ VAS ≤100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69B21B00-DBAC-3695-70C8-C8BA710439E2}"/>
              </a:ext>
            </a:extLst>
          </p:cNvPr>
          <p:cNvSpPr txBox="1"/>
          <p:nvPr/>
        </p:nvSpPr>
        <p:spPr bwMode="auto">
          <a:xfrm>
            <a:off x="1869106" y="5899534"/>
            <a:ext cx="83630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0" dirty="0">
                <a:solidFill>
                  <a:schemeClr val="bg1"/>
                </a:solidFill>
                <a:latin typeface="Calibri" panose="020F0502020204030204" pitchFamily="34" charset="0"/>
              </a:rPr>
              <a:t>n =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FC19FB8F-8102-EFB3-3BE0-5D693740D3B0}"/>
              </a:ext>
            </a:extLst>
          </p:cNvPr>
          <p:cNvSpPr txBox="1"/>
          <p:nvPr/>
        </p:nvSpPr>
        <p:spPr bwMode="auto">
          <a:xfrm>
            <a:off x="2638034" y="5908350"/>
            <a:ext cx="83630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0" dirty="0">
                <a:solidFill>
                  <a:schemeClr val="bg1"/>
                </a:solidFill>
                <a:latin typeface="Calibri" panose="020F0502020204030204" pitchFamily="34" charset="0"/>
              </a:rPr>
              <a:t>7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9B2D35F4-49E8-796D-E9A9-1490A30C0B17}"/>
              </a:ext>
            </a:extLst>
          </p:cNvPr>
          <p:cNvSpPr txBox="1"/>
          <p:nvPr/>
        </p:nvSpPr>
        <p:spPr bwMode="auto">
          <a:xfrm>
            <a:off x="3349114" y="5908350"/>
            <a:ext cx="83630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0" dirty="0">
                <a:solidFill>
                  <a:schemeClr val="bg1"/>
                </a:solidFill>
                <a:latin typeface="Calibri" panose="020F0502020204030204" pitchFamily="34" charset="0"/>
              </a:rPr>
              <a:t>11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01C742B0-4FDC-348C-A358-1A413C1849A7}"/>
              </a:ext>
            </a:extLst>
          </p:cNvPr>
          <p:cNvSpPr txBox="1"/>
          <p:nvPr/>
        </p:nvSpPr>
        <p:spPr bwMode="auto">
          <a:xfrm>
            <a:off x="4324060" y="5908350"/>
            <a:ext cx="83630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0" dirty="0">
                <a:solidFill>
                  <a:schemeClr val="bg1"/>
                </a:solidFill>
                <a:latin typeface="Calibri" panose="020F0502020204030204" pitchFamily="34" charset="0"/>
              </a:rPr>
              <a:t>22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257DFA84-9068-548C-B7D7-286D8086EBF7}"/>
              </a:ext>
            </a:extLst>
          </p:cNvPr>
          <p:cNvSpPr txBox="1"/>
          <p:nvPr/>
        </p:nvSpPr>
        <p:spPr bwMode="auto">
          <a:xfrm>
            <a:off x="5046476" y="5908350"/>
            <a:ext cx="83630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0" dirty="0">
                <a:solidFill>
                  <a:schemeClr val="bg1"/>
                </a:solidFill>
                <a:latin typeface="Calibri" panose="020F0502020204030204" pitchFamily="34" charset="0"/>
              </a:rPr>
              <a:t>22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CDBBA55A-9413-A6F5-FD33-D4D8308F3DB8}"/>
              </a:ext>
            </a:extLst>
          </p:cNvPr>
          <p:cNvSpPr txBox="1"/>
          <p:nvPr/>
        </p:nvSpPr>
        <p:spPr bwMode="auto">
          <a:xfrm>
            <a:off x="5987416" y="5908350"/>
            <a:ext cx="83630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0" dirty="0">
                <a:solidFill>
                  <a:schemeClr val="bg1"/>
                </a:solidFill>
                <a:latin typeface="Calibri" panose="020F0502020204030204" pitchFamily="34" charset="0"/>
              </a:rPr>
              <a:t>9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E137C6A1-84C6-6267-4379-96CDD056F588}"/>
              </a:ext>
            </a:extLst>
          </p:cNvPr>
          <p:cNvSpPr txBox="1"/>
          <p:nvPr/>
        </p:nvSpPr>
        <p:spPr bwMode="auto">
          <a:xfrm>
            <a:off x="6679604" y="5908350"/>
            <a:ext cx="83630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0" dirty="0">
                <a:solidFill>
                  <a:schemeClr val="bg1"/>
                </a:solidFill>
                <a:latin typeface="Calibri" panose="020F0502020204030204" pitchFamily="34" charset="0"/>
              </a:rPr>
              <a:t>11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69E9E58C-ADA7-5DEA-DF04-BA08BBE9DB72}"/>
              </a:ext>
            </a:extLst>
          </p:cNvPr>
          <p:cNvSpPr txBox="1"/>
          <p:nvPr/>
        </p:nvSpPr>
        <p:spPr bwMode="auto">
          <a:xfrm>
            <a:off x="7650771" y="5908350"/>
            <a:ext cx="83630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0" dirty="0">
                <a:solidFill>
                  <a:schemeClr val="bg1"/>
                </a:solidFill>
                <a:latin typeface="Calibri" panose="020F0502020204030204" pitchFamily="34" charset="0"/>
              </a:rPr>
              <a:t>3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023BBD14-56CC-DDFF-4020-980BEE137D5B}"/>
              </a:ext>
            </a:extLst>
          </p:cNvPr>
          <p:cNvSpPr txBox="1"/>
          <p:nvPr/>
        </p:nvSpPr>
        <p:spPr bwMode="auto">
          <a:xfrm>
            <a:off x="8354293" y="5908350"/>
            <a:ext cx="83630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0" dirty="0">
                <a:solidFill>
                  <a:schemeClr val="bg1"/>
                </a:solidFill>
                <a:latin typeface="Calibri" panose="020F0502020204030204" pitchFamily="34" charset="0"/>
              </a:rPr>
              <a:t>4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CBC17854-E4B1-201E-0D9A-91BAC0925D59}"/>
              </a:ext>
            </a:extLst>
          </p:cNvPr>
          <p:cNvSpPr txBox="1"/>
          <p:nvPr/>
        </p:nvSpPr>
        <p:spPr bwMode="auto">
          <a:xfrm>
            <a:off x="2604027" y="5629207"/>
            <a:ext cx="90432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dirty="0">
                <a:solidFill>
                  <a:schemeClr val="bg1"/>
                </a:solidFill>
                <a:latin typeface="Calibri" panose="020F0502020204030204" pitchFamily="34" charset="0"/>
              </a:rPr>
              <a:t>5/10 mg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45D394E3-D87D-4D1D-CCEA-9DB3010FF6A7}"/>
              </a:ext>
            </a:extLst>
          </p:cNvPr>
          <p:cNvSpPr txBox="1"/>
          <p:nvPr/>
        </p:nvSpPr>
        <p:spPr bwMode="auto">
          <a:xfrm>
            <a:off x="3315107" y="5629207"/>
            <a:ext cx="90432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dirty="0">
                <a:solidFill>
                  <a:schemeClr val="bg1"/>
                </a:solidFill>
                <a:latin typeface="Calibri" panose="020F0502020204030204" pitchFamily="34" charset="0"/>
              </a:rPr>
              <a:t>10 mg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EAF2EBE3-EF70-B01B-16F9-D265FB542C1C}"/>
              </a:ext>
            </a:extLst>
          </p:cNvPr>
          <p:cNvSpPr txBox="1"/>
          <p:nvPr/>
        </p:nvSpPr>
        <p:spPr bwMode="auto">
          <a:xfrm>
            <a:off x="4290053" y="5629207"/>
            <a:ext cx="90432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dirty="0">
                <a:solidFill>
                  <a:schemeClr val="bg1"/>
                </a:solidFill>
                <a:latin typeface="Calibri" panose="020F0502020204030204" pitchFamily="34" charset="0"/>
              </a:rPr>
              <a:t>5/10 mg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815B517B-0493-E4D4-2082-F221298815A8}"/>
              </a:ext>
            </a:extLst>
          </p:cNvPr>
          <p:cNvSpPr txBox="1"/>
          <p:nvPr/>
        </p:nvSpPr>
        <p:spPr bwMode="auto">
          <a:xfrm>
            <a:off x="5012469" y="5629207"/>
            <a:ext cx="90432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dirty="0">
                <a:solidFill>
                  <a:schemeClr val="bg1"/>
                </a:solidFill>
                <a:latin typeface="Calibri" panose="020F0502020204030204" pitchFamily="34" charset="0"/>
              </a:rPr>
              <a:t>10 mg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E969DCD6-260D-4087-4DCF-AEEC84299924}"/>
              </a:ext>
            </a:extLst>
          </p:cNvPr>
          <p:cNvSpPr txBox="1"/>
          <p:nvPr/>
        </p:nvSpPr>
        <p:spPr bwMode="auto">
          <a:xfrm>
            <a:off x="5953409" y="5629207"/>
            <a:ext cx="90432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dirty="0">
                <a:solidFill>
                  <a:schemeClr val="bg1"/>
                </a:solidFill>
                <a:latin typeface="Calibri" panose="020F0502020204030204" pitchFamily="34" charset="0"/>
              </a:rPr>
              <a:t>5/10 mg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C034AA4B-CD98-8CC2-E54D-54B7B7D9CDBF}"/>
              </a:ext>
            </a:extLst>
          </p:cNvPr>
          <p:cNvSpPr txBox="1"/>
          <p:nvPr/>
        </p:nvSpPr>
        <p:spPr bwMode="auto">
          <a:xfrm>
            <a:off x="6645597" y="5629207"/>
            <a:ext cx="90432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dirty="0">
                <a:solidFill>
                  <a:schemeClr val="bg1"/>
                </a:solidFill>
                <a:latin typeface="Calibri" panose="020F0502020204030204" pitchFamily="34" charset="0"/>
              </a:rPr>
              <a:t>10 mg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BAD1D345-715A-65F9-CA82-91F1873D479C}"/>
              </a:ext>
            </a:extLst>
          </p:cNvPr>
          <p:cNvSpPr txBox="1"/>
          <p:nvPr/>
        </p:nvSpPr>
        <p:spPr bwMode="auto">
          <a:xfrm>
            <a:off x="7616764" y="5629207"/>
            <a:ext cx="90432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dirty="0">
                <a:solidFill>
                  <a:schemeClr val="bg1"/>
                </a:solidFill>
                <a:latin typeface="Calibri" panose="020F0502020204030204" pitchFamily="34" charset="0"/>
              </a:rPr>
              <a:t>5/10 mg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2611F954-B082-C2F0-EAD4-82FABBEA4D54}"/>
              </a:ext>
            </a:extLst>
          </p:cNvPr>
          <p:cNvSpPr txBox="1"/>
          <p:nvPr/>
        </p:nvSpPr>
        <p:spPr bwMode="auto">
          <a:xfrm>
            <a:off x="8320286" y="5629207"/>
            <a:ext cx="90432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dirty="0">
                <a:solidFill>
                  <a:schemeClr val="bg1"/>
                </a:solidFill>
                <a:latin typeface="Calibri" panose="020F0502020204030204" pitchFamily="34" charset="0"/>
              </a:rPr>
              <a:t>10 mg</a:t>
            </a: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FE99FDD8-D22F-6A5B-95E6-1B6BEE056424}"/>
              </a:ext>
            </a:extLst>
          </p:cNvPr>
          <p:cNvSpPr/>
          <p:nvPr/>
        </p:nvSpPr>
        <p:spPr bwMode="auto">
          <a:xfrm>
            <a:off x="2834781" y="3565616"/>
            <a:ext cx="475195" cy="2079482"/>
          </a:xfrm>
          <a:prstGeom prst="rect">
            <a:avLst/>
          </a:prstGeom>
          <a:solidFill>
            <a:schemeClr val="tx2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25684B89-8689-4BF7-9ADE-8F442EE1C040}"/>
              </a:ext>
            </a:extLst>
          </p:cNvPr>
          <p:cNvSpPr/>
          <p:nvPr/>
        </p:nvSpPr>
        <p:spPr bwMode="auto">
          <a:xfrm>
            <a:off x="3523730" y="3565616"/>
            <a:ext cx="475195" cy="2079482"/>
          </a:xfrm>
          <a:prstGeom prst="rect">
            <a:avLst/>
          </a:prstGeom>
          <a:solidFill>
            <a:schemeClr val="tx2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grpSp>
        <p:nvGrpSpPr>
          <p:cNvPr id="73" name="Group 72">
            <a:extLst>
              <a:ext uri="{FF2B5EF4-FFF2-40B4-BE49-F238E27FC236}">
                <a16:creationId xmlns:a16="http://schemas.microsoft.com/office/drawing/2014/main" id="{F5B43EF0-A8DA-8D97-4F99-BC3C06ACECDD}"/>
              </a:ext>
            </a:extLst>
          </p:cNvPr>
          <p:cNvGrpSpPr/>
          <p:nvPr/>
        </p:nvGrpSpPr>
        <p:grpSpPr>
          <a:xfrm>
            <a:off x="4513701" y="3574432"/>
            <a:ext cx="475195" cy="2079482"/>
            <a:chOff x="4491029" y="3574432"/>
            <a:chExt cx="475195" cy="2079482"/>
          </a:xfrm>
        </p:grpSpPr>
        <p:sp>
          <p:nvSpPr>
            <p:cNvPr id="69" name="Rectangle 68">
              <a:extLst>
                <a:ext uri="{FF2B5EF4-FFF2-40B4-BE49-F238E27FC236}">
                  <a16:creationId xmlns:a16="http://schemas.microsoft.com/office/drawing/2014/main" id="{EF08C982-B077-7AAC-710B-BA308BFA3298}"/>
                </a:ext>
              </a:extLst>
            </p:cNvPr>
            <p:cNvSpPr/>
            <p:nvPr/>
          </p:nvSpPr>
          <p:spPr bwMode="auto">
            <a:xfrm>
              <a:off x="4491029" y="3574432"/>
              <a:ext cx="475195" cy="2079482"/>
            </a:xfrm>
            <a:prstGeom prst="rect">
              <a:avLst/>
            </a:prstGeom>
            <a:solidFill>
              <a:schemeClr val="accent3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71" name="Rectangle 70">
              <a:extLst>
                <a:ext uri="{FF2B5EF4-FFF2-40B4-BE49-F238E27FC236}">
                  <a16:creationId xmlns:a16="http://schemas.microsoft.com/office/drawing/2014/main" id="{E847F418-7DFF-EC8D-9466-B82645F946A4}"/>
                </a:ext>
              </a:extLst>
            </p:cNvPr>
            <p:cNvSpPr/>
            <p:nvPr/>
          </p:nvSpPr>
          <p:spPr bwMode="auto">
            <a:xfrm>
              <a:off x="4491029" y="3763398"/>
              <a:ext cx="475195" cy="1890516"/>
            </a:xfrm>
            <a:prstGeom prst="rect">
              <a:avLst/>
            </a:prstGeom>
            <a:solidFill>
              <a:schemeClr val="tx2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72" name="Rectangle 71">
              <a:extLst>
                <a:ext uri="{FF2B5EF4-FFF2-40B4-BE49-F238E27FC236}">
                  <a16:creationId xmlns:a16="http://schemas.microsoft.com/office/drawing/2014/main" id="{77E4E93D-AA65-F02C-AF14-DEB748DD8631}"/>
                </a:ext>
              </a:extLst>
            </p:cNvPr>
            <p:cNvSpPr/>
            <p:nvPr/>
          </p:nvSpPr>
          <p:spPr bwMode="auto">
            <a:xfrm>
              <a:off x="4491029" y="5289916"/>
              <a:ext cx="475195" cy="363997"/>
            </a:xfrm>
            <a:prstGeom prst="rect">
              <a:avLst/>
            </a:prstGeom>
            <a:solidFill>
              <a:schemeClr val="accent1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E917AD9D-39B5-F2C0-FDA1-A6B8AB2790F7}"/>
              </a:ext>
            </a:extLst>
          </p:cNvPr>
          <p:cNvGrpSpPr/>
          <p:nvPr/>
        </p:nvGrpSpPr>
        <p:grpSpPr>
          <a:xfrm>
            <a:off x="5202650" y="3574432"/>
            <a:ext cx="475195" cy="2079482"/>
            <a:chOff x="4491029" y="3574432"/>
            <a:chExt cx="475195" cy="2079482"/>
          </a:xfrm>
        </p:grpSpPr>
        <p:sp>
          <p:nvSpPr>
            <p:cNvPr id="75" name="Rectangle 74">
              <a:extLst>
                <a:ext uri="{FF2B5EF4-FFF2-40B4-BE49-F238E27FC236}">
                  <a16:creationId xmlns:a16="http://schemas.microsoft.com/office/drawing/2014/main" id="{C09D39CB-BF18-5933-61AC-28A4919746AE}"/>
                </a:ext>
              </a:extLst>
            </p:cNvPr>
            <p:cNvSpPr/>
            <p:nvPr/>
          </p:nvSpPr>
          <p:spPr bwMode="auto">
            <a:xfrm>
              <a:off x="4491029" y="3574432"/>
              <a:ext cx="475195" cy="2079482"/>
            </a:xfrm>
            <a:prstGeom prst="rect">
              <a:avLst/>
            </a:prstGeom>
            <a:solidFill>
              <a:schemeClr val="accent3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76" name="Rectangle 75">
              <a:extLst>
                <a:ext uri="{FF2B5EF4-FFF2-40B4-BE49-F238E27FC236}">
                  <a16:creationId xmlns:a16="http://schemas.microsoft.com/office/drawing/2014/main" id="{CFCDA224-37EA-27AE-0FC8-44F833D07F01}"/>
                </a:ext>
              </a:extLst>
            </p:cNvPr>
            <p:cNvSpPr/>
            <p:nvPr/>
          </p:nvSpPr>
          <p:spPr bwMode="auto">
            <a:xfrm>
              <a:off x="4491029" y="3680271"/>
              <a:ext cx="475195" cy="1973643"/>
            </a:xfrm>
            <a:prstGeom prst="rect">
              <a:avLst/>
            </a:prstGeom>
            <a:solidFill>
              <a:schemeClr val="tx2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77" name="Rectangle 76">
              <a:extLst>
                <a:ext uri="{FF2B5EF4-FFF2-40B4-BE49-F238E27FC236}">
                  <a16:creationId xmlns:a16="http://schemas.microsoft.com/office/drawing/2014/main" id="{46D89363-D0C0-9216-7AAB-6BD340F4A16D}"/>
                </a:ext>
              </a:extLst>
            </p:cNvPr>
            <p:cNvSpPr/>
            <p:nvPr/>
          </p:nvSpPr>
          <p:spPr bwMode="auto">
            <a:xfrm>
              <a:off x="4491029" y="5093436"/>
              <a:ext cx="475195" cy="560478"/>
            </a:xfrm>
            <a:prstGeom prst="rect">
              <a:avLst/>
            </a:prstGeom>
            <a:solidFill>
              <a:schemeClr val="accent1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0B42A6E5-BB68-0995-2BC1-ACF75156F340}"/>
              </a:ext>
            </a:extLst>
          </p:cNvPr>
          <p:cNvGrpSpPr/>
          <p:nvPr/>
        </p:nvGrpSpPr>
        <p:grpSpPr>
          <a:xfrm>
            <a:off x="6156094" y="3574473"/>
            <a:ext cx="475195" cy="2073143"/>
            <a:chOff x="4491029" y="3580771"/>
            <a:chExt cx="475195" cy="2073143"/>
          </a:xfrm>
        </p:grpSpPr>
        <p:sp>
          <p:nvSpPr>
            <p:cNvPr id="80" name="Rectangle 79">
              <a:extLst>
                <a:ext uri="{FF2B5EF4-FFF2-40B4-BE49-F238E27FC236}">
                  <a16:creationId xmlns:a16="http://schemas.microsoft.com/office/drawing/2014/main" id="{7785E35F-6441-9C95-E743-6E9A3B0AB9DA}"/>
                </a:ext>
              </a:extLst>
            </p:cNvPr>
            <p:cNvSpPr/>
            <p:nvPr/>
          </p:nvSpPr>
          <p:spPr bwMode="auto">
            <a:xfrm>
              <a:off x="4491029" y="3580771"/>
              <a:ext cx="475195" cy="2073143"/>
            </a:xfrm>
            <a:prstGeom prst="rect">
              <a:avLst/>
            </a:prstGeom>
            <a:solidFill>
              <a:schemeClr val="tx2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81" name="Rectangle 80">
              <a:extLst>
                <a:ext uri="{FF2B5EF4-FFF2-40B4-BE49-F238E27FC236}">
                  <a16:creationId xmlns:a16="http://schemas.microsoft.com/office/drawing/2014/main" id="{5CEAC8E5-6117-A5EF-1847-74CB147CAE3E}"/>
                </a:ext>
              </a:extLst>
            </p:cNvPr>
            <p:cNvSpPr/>
            <p:nvPr/>
          </p:nvSpPr>
          <p:spPr bwMode="auto">
            <a:xfrm>
              <a:off x="4491029" y="4502728"/>
              <a:ext cx="475195" cy="1151186"/>
            </a:xfrm>
            <a:prstGeom prst="rect">
              <a:avLst/>
            </a:prstGeom>
            <a:solidFill>
              <a:schemeClr val="accent1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A286B0C0-C90E-565D-2DBF-63C49F4D8DDD}"/>
              </a:ext>
            </a:extLst>
          </p:cNvPr>
          <p:cNvGrpSpPr/>
          <p:nvPr/>
        </p:nvGrpSpPr>
        <p:grpSpPr>
          <a:xfrm>
            <a:off x="6845042" y="3575733"/>
            <a:ext cx="475195" cy="2073143"/>
            <a:chOff x="4491029" y="3580771"/>
            <a:chExt cx="475195" cy="2073143"/>
          </a:xfrm>
        </p:grpSpPr>
        <p:sp>
          <p:nvSpPr>
            <p:cNvPr id="83" name="Rectangle 82">
              <a:extLst>
                <a:ext uri="{FF2B5EF4-FFF2-40B4-BE49-F238E27FC236}">
                  <a16:creationId xmlns:a16="http://schemas.microsoft.com/office/drawing/2014/main" id="{20D13904-5482-95D8-2B4F-52BC8108F6F1}"/>
                </a:ext>
              </a:extLst>
            </p:cNvPr>
            <p:cNvSpPr/>
            <p:nvPr/>
          </p:nvSpPr>
          <p:spPr bwMode="auto">
            <a:xfrm>
              <a:off x="4491029" y="3580771"/>
              <a:ext cx="475195" cy="2073143"/>
            </a:xfrm>
            <a:prstGeom prst="rect">
              <a:avLst/>
            </a:prstGeom>
            <a:solidFill>
              <a:schemeClr val="tx2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84" name="Rectangle 83">
              <a:extLst>
                <a:ext uri="{FF2B5EF4-FFF2-40B4-BE49-F238E27FC236}">
                  <a16:creationId xmlns:a16="http://schemas.microsoft.com/office/drawing/2014/main" id="{A8E42F96-B6E2-EC83-2B4F-5B9FDCFF11AC}"/>
                </a:ext>
              </a:extLst>
            </p:cNvPr>
            <p:cNvSpPr/>
            <p:nvPr/>
          </p:nvSpPr>
          <p:spPr bwMode="auto">
            <a:xfrm>
              <a:off x="4491029" y="3775993"/>
              <a:ext cx="475195" cy="1877921"/>
            </a:xfrm>
            <a:prstGeom prst="rect">
              <a:avLst/>
            </a:prstGeom>
            <a:solidFill>
              <a:schemeClr val="accent1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</p:grpSp>
      <p:grpSp>
        <p:nvGrpSpPr>
          <p:cNvPr id="85" name="Group 84">
            <a:extLst>
              <a:ext uri="{FF2B5EF4-FFF2-40B4-BE49-F238E27FC236}">
                <a16:creationId xmlns:a16="http://schemas.microsoft.com/office/drawing/2014/main" id="{9EB33A3A-99EC-AF01-14C8-FB634C60CE80}"/>
              </a:ext>
            </a:extLst>
          </p:cNvPr>
          <p:cNvGrpSpPr/>
          <p:nvPr/>
        </p:nvGrpSpPr>
        <p:grpSpPr>
          <a:xfrm>
            <a:off x="7821158" y="3576992"/>
            <a:ext cx="475195" cy="2073143"/>
            <a:chOff x="4491029" y="3580771"/>
            <a:chExt cx="475195" cy="2073143"/>
          </a:xfrm>
        </p:grpSpPr>
        <p:sp>
          <p:nvSpPr>
            <p:cNvPr id="86" name="Rectangle 85">
              <a:extLst>
                <a:ext uri="{FF2B5EF4-FFF2-40B4-BE49-F238E27FC236}">
                  <a16:creationId xmlns:a16="http://schemas.microsoft.com/office/drawing/2014/main" id="{12EC4B06-2328-5473-FB84-EE6C82A4C17E}"/>
                </a:ext>
              </a:extLst>
            </p:cNvPr>
            <p:cNvSpPr/>
            <p:nvPr/>
          </p:nvSpPr>
          <p:spPr bwMode="auto">
            <a:xfrm>
              <a:off x="4491029" y="3580771"/>
              <a:ext cx="475195" cy="2073143"/>
            </a:xfrm>
            <a:prstGeom prst="rect">
              <a:avLst/>
            </a:prstGeom>
            <a:solidFill>
              <a:schemeClr val="tx2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87" name="Rectangle 86">
              <a:extLst>
                <a:ext uri="{FF2B5EF4-FFF2-40B4-BE49-F238E27FC236}">
                  <a16:creationId xmlns:a16="http://schemas.microsoft.com/office/drawing/2014/main" id="{8AB056B6-B05F-BF90-C02D-46C48777D619}"/>
                </a:ext>
              </a:extLst>
            </p:cNvPr>
            <p:cNvSpPr/>
            <p:nvPr/>
          </p:nvSpPr>
          <p:spPr bwMode="auto">
            <a:xfrm>
              <a:off x="4491029" y="4265941"/>
              <a:ext cx="475195" cy="1387973"/>
            </a:xfrm>
            <a:prstGeom prst="rect">
              <a:avLst/>
            </a:prstGeom>
            <a:solidFill>
              <a:schemeClr val="accent1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</p:grpSp>
      <p:sp>
        <p:nvSpPr>
          <p:cNvPr id="90" name="Rectangle 89">
            <a:extLst>
              <a:ext uri="{FF2B5EF4-FFF2-40B4-BE49-F238E27FC236}">
                <a16:creationId xmlns:a16="http://schemas.microsoft.com/office/drawing/2014/main" id="{41A0F62F-9A0F-35E7-3C70-FF2AF8F2064D}"/>
              </a:ext>
            </a:extLst>
          </p:cNvPr>
          <p:cNvSpPr/>
          <p:nvPr/>
        </p:nvSpPr>
        <p:spPr bwMode="auto">
          <a:xfrm>
            <a:off x="8502549" y="3574473"/>
            <a:ext cx="475195" cy="2076921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1BCBD83D-DA3B-446A-74F1-1D4270899E4A}"/>
              </a:ext>
            </a:extLst>
          </p:cNvPr>
          <p:cNvCxnSpPr>
            <a:cxnSpLocks/>
          </p:cNvCxnSpPr>
          <p:nvPr/>
        </p:nvCxnSpPr>
        <p:spPr bwMode="auto">
          <a:xfrm>
            <a:off x="2599617" y="5652655"/>
            <a:ext cx="6657738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281837195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FDCAEC-5456-5FD3-07B7-46049B191F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FITCH Trial: Bezafibrate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48809A6-E926-AC52-D2A8-46033CC1E1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4675" y="1513047"/>
            <a:ext cx="10877529" cy="1718451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sz="2200" dirty="0"/>
              <a:t>Randomized, double-blind, placebo-controlled trial in patients with PBC, PSC, or SSC with moderate to severe pruritus (N = 74) </a:t>
            </a:r>
          </a:p>
          <a:p>
            <a:pPr>
              <a:spcBef>
                <a:spcPts val="0"/>
              </a:spcBef>
            </a:pPr>
            <a:r>
              <a:rPr lang="en-US" sz="2200" dirty="0"/>
              <a:t>AEs in n = 5 patients receiving bezafibrate: mouth or lower back pain, malaise, intensified itch and jaundice after halting treatment</a:t>
            </a:r>
          </a:p>
          <a:p>
            <a:pPr lvl="1">
              <a:spcBef>
                <a:spcPts val="0"/>
              </a:spcBef>
            </a:pPr>
            <a:r>
              <a:rPr lang="en-US" sz="2000" dirty="0"/>
              <a:t>Other studies: diarrhea, nausea, decreased appetite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028E5CF-9213-D992-BDA6-2E1480D0F48B}"/>
              </a:ext>
            </a:extLst>
          </p:cNvPr>
          <p:cNvSpPr/>
          <p:nvPr/>
        </p:nvSpPr>
        <p:spPr>
          <a:xfrm>
            <a:off x="410446" y="6180311"/>
            <a:ext cx="838760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sz="1200" b="0" dirty="0">
                <a:solidFill>
                  <a:srgbClr val="4555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 Vries. Gastroenterology. 2021;160:734. accessdata.fda.gov/scripts/opdlisting/oopd/detailedIndex.cfm?cfgridkey=937523. medicinenet.com/bezafibrate/article.htm. </a:t>
            </a:r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45556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85" name="Group 84">
            <a:extLst>
              <a:ext uri="{FF2B5EF4-FFF2-40B4-BE49-F238E27FC236}">
                <a16:creationId xmlns:a16="http://schemas.microsoft.com/office/drawing/2014/main" id="{0925DEC7-317A-EA6A-D34C-4F7CE3E7DF6D}"/>
              </a:ext>
            </a:extLst>
          </p:cNvPr>
          <p:cNvGrpSpPr/>
          <p:nvPr/>
        </p:nvGrpSpPr>
        <p:grpSpPr>
          <a:xfrm>
            <a:off x="1669333" y="3128191"/>
            <a:ext cx="9754954" cy="3154918"/>
            <a:chOff x="1669333" y="3293455"/>
            <a:chExt cx="9754954" cy="3154918"/>
          </a:xfrm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90FA725E-8A8D-32A3-FB80-CD8A657D06C1}"/>
                </a:ext>
              </a:extLst>
            </p:cNvPr>
            <p:cNvSpPr/>
            <p:nvPr/>
          </p:nvSpPr>
          <p:spPr bwMode="auto">
            <a:xfrm>
              <a:off x="2724150" y="3479800"/>
              <a:ext cx="1905000" cy="2597150"/>
            </a:xfrm>
            <a:custGeom>
              <a:avLst/>
              <a:gdLst>
                <a:gd name="connsiteX0" fmla="*/ 1905000 w 1905000"/>
                <a:gd name="connsiteY0" fmla="*/ 2597150 h 2597150"/>
                <a:gd name="connsiteX1" fmla="*/ 0 w 1905000"/>
                <a:gd name="connsiteY1" fmla="*/ 2597150 h 2597150"/>
                <a:gd name="connsiteX2" fmla="*/ 0 w 1905000"/>
                <a:gd name="connsiteY2" fmla="*/ 0 h 259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05000" h="2597150">
                  <a:moveTo>
                    <a:pt x="1905000" y="2597150"/>
                  </a:moveTo>
                  <a:lnTo>
                    <a:pt x="0" y="2597150"/>
                  </a:lnTo>
                  <a:lnTo>
                    <a:pt x="0" y="0"/>
                  </a:lnTo>
                </a:path>
              </a:pathLst>
            </a:custGeom>
            <a:noFill/>
            <a:ln w="28575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2D39423A-B995-79DB-7B93-3A26BCE73F3A}"/>
                </a:ext>
              </a:extLst>
            </p:cNvPr>
            <p:cNvGrpSpPr/>
            <p:nvPr/>
          </p:nvGrpSpPr>
          <p:grpSpPr>
            <a:xfrm>
              <a:off x="2152650" y="3293455"/>
              <a:ext cx="561109" cy="2957114"/>
              <a:chOff x="2152650" y="3293455"/>
              <a:chExt cx="561109" cy="2957114"/>
            </a:xfrm>
          </p:grpSpPr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47813E31-8FE2-E58F-D418-6CC7B0C808EF}"/>
                  </a:ext>
                </a:extLst>
              </p:cNvPr>
              <p:cNvSpPr txBox="1"/>
              <p:nvPr/>
            </p:nvSpPr>
            <p:spPr bwMode="auto">
              <a:xfrm>
                <a:off x="2261085" y="4328568"/>
                <a:ext cx="452674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algn="r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b="0" dirty="0">
                    <a:solidFill>
                      <a:schemeClr val="bg1"/>
                    </a:solidFill>
                    <a:latin typeface="Calibri" panose="020F0502020204030204" pitchFamily="34" charset="0"/>
                  </a:rPr>
                  <a:t>60</a:t>
                </a:r>
              </a:p>
            </p:txBody>
          </p:sp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BA649D55-991A-BD8F-D0B6-1F677B9C972E}"/>
                  </a:ext>
                </a:extLst>
              </p:cNvPr>
              <p:cNvSpPr txBox="1"/>
              <p:nvPr/>
            </p:nvSpPr>
            <p:spPr bwMode="auto">
              <a:xfrm>
                <a:off x="2261085" y="4846124"/>
                <a:ext cx="452674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algn="r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b="0" dirty="0">
                    <a:solidFill>
                      <a:schemeClr val="bg1"/>
                    </a:solidFill>
                    <a:latin typeface="Calibri" panose="020F0502020204030204" pitchFamily="34" charset="0"/>
                  </a:rPr>
                  <a:t>40</a:t>
                </a:r>
              </a:p>
            </p:txBody>
          </p:sp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F5C4FD2D-F55B-08C7-B9C6-1460285B7845}"/>
                  </a:ext>
                </a:extLst>
              </p:cNvPr>
              <p:cNvSpPr txBox="1"/>
              <p:nvPr/>
            </p:nvSpPr>
            <p:spPr bwMode="auto">
              <a:xfrm>
                <a:off x="2261085" y="5363680"/>
                <a:ext cx="452674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algn="r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b="0" dirty="0">
                    <a:solidFill>
                      <a:schemeClr val="bg1"/>
                    </a:solidFill>
                    <a:latin typeface="Calibri" panose="020F0502020204030204" pitchFamily="34" charset="0"/>
                  </a:rPr>
                  <a:t>20</a:t>
                </a:r>
              </a:p>
            </p:txBody>
          </p:sp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46D4BDA3-28A7-A5CB-1E4A-21C90FC86C65}"/>
                  </a:ext>
                </a:extLst>
              </p:cNvPr>
              <p:cNvSpPr txBox="1"/>
              <p:nvPr/>
            </p:nvSpPr>
            <p:spPr bwMode="auto">
              <a:xfrm>
                <a:off x="2261085" y="5881237"/>
                <a:ext cx="452674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algn="r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b="0" dirty="0">
                    <a:solidFill>
                      <a:schemeClr val="bg1"/>
                    </a:solidFill>
                    <a:latin typeface="Calibri" panose="020F0502020204030204" pitchFamily="34" charset="0"/>
                  </a:rPr>
                  <a:t>0</a:t>
                </a:r>
              </a:p>
            </p:txBody>
          </p:sp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BD7CD905-9263-DF2D-B796-D0B67DF3B23E}"/>
                  </a:ext>
                </a:extLst>
              </p:cNvPr>
              <p:cNvSpPr txBox="1"/>
              <p:nvPr/>
            </p:nvSpPr>
            <p:spPr bwMode="auto">
              <a:xfrm>
                <a:off x="2152650" y="3293455"/>
                <a:ext cx="561109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algn="r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b="0" dirty="0">
                    <a:solidFill>
                      <a:schemeClr val="bg1"/>
                    </a:solidFill>
                    <a:latin typeface="Calibri" panose="020F0502020204030204" pitchFamily="34" charset="0"/>
                  </a:rPr>
                  <a:t>100</a:t>
                </a:r>
              </a:p>
            </p:txBody>
          </p:sp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DF5259AE-F8F5-3D41-CF53-CEF7B6EA3514}"/>
                  </a:ext>
                </a:extLst>
              </p:cNvPr>
              <p:cNvSpPr txBox="1"/>
              <p:nvPr/>
            </p:nvSpPr>
            <p:spPr bwMode="auto">
              <a:xfrm>
                <a:off x="2261085" y="3811011"/>
                <a:ext cx="452674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algn="r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b="0" dirty="0">
                    <a:solidFill>
                      <a:schemeClr val="bg1"/>
                    </a:solidFill>
                    <a:latin typeface="Calibri" panose="020F0502020204030204" pitchFamily="34" charset="0"/>
                  </a:rPr>
                  <a:t>80</a:t>
                </a:r>
              </a:p>
            </p:txBody>
          </p:sp>
        </p:grp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58FB7F0E-A9B4-4180-12BF-F6343353BED7}"/>
                </a:ext>
              </a:extLst>
            </p:cNvPr>
            <p:cNvSpPr/>
            <p:nvPr/>
          </p:nvSpPr>
          <p:spPr bwMode="auto">
            <a:xfrm>
              <a:off x="9643446" y="5733012"/>
              <a:ext cx="608091" cy="326006"/>
            </a:xfrm>
            <a:prstGeom prst="rect">
              <a:avLst/>
            </a:prstGeom>
            <a:solidFill>
              <a:schemeClr val="accent3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8CD2661E-50D9-78FE-7C75-2D4DB7D7B72C}"/>
                </a:ext>
              </a:extLst>
            </p:cNvPr>
            <p:cNvSpPr txBox="1"/>
            <p:nvPr/>
          </p:nvSpPr>
          <p:spPr bwMode="auto">
            <a:xfrm>
              <a:off x="9545368" y="5725715"/>
              <a:ext cx="819338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0" dirty="0">
                  <a:latin typeface="Calibri" panose="020F0502020204030204" pitchFamily="34" charset="0"/>
                </a:rPr>
                <a:t>(2/15)</a:t>
              </a:r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F8BFF7D4-372F-0D7B-13E8-047E35B17FD9}"/>
                </a:ext>
              </a:extLst>
            </p:cNvPr>
            <p:cNvSpPr/>
            <p:nvPr/>
          </p:nvSpPr>
          <p:spPr bwMode="auto">
            <a:xfrm>
              <a:off x="2902371" y="4901200"/>
              <a:ext cx="608091" cy="1186004"/>
            </a:xfrm>
            <a:prstGeom prst="rect">
              <a:avLst/>
            </a:prstGeom>
            <a:solidFill>
              <a:schemeClr val="accent1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54EC3F1B-F9FF-F1A5-DD27-CAFCFD4E2615}"/>
                </a:ext>
              </a:extLst>
            </p:cNvPr>
            <p:cNvSpPr/>
            <p:nvPr/>
          </p:nvSpPr>
          <p:spPr bwMode="auto">
            <a:xfrm>
              <a:off x="3857512" y="5777877"/>
              <a:ext cx="608091" cy="291220"/>
            </a:xfrm>
            <a:prstGeom prst="rect">
              <a:avLst/>
            </a:prstGeom>
            <a:solidFill>
              <a:schemeClr val="accent3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1A05830F-F4A9-6CDF-0B4E-3A3A3501EEF6}"/>
                </a:ext>
              </a:extLst>
            </p:cNvPr>
            <p:cNvSpPr txBox="1"/>
            <p:nvPr/>
          </p:nvSpPr>
          <p:spPr bwMode="auto">
            <a:xfrm>
              <a:off x="2862801" y="3348672"/>
              <a:ext cx="2169305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dirty="0">
                  <a:solidFill>
                    <a:schemeClr val="bg1"/>
                  </a:solidFill>
                  <a:latin typeface="Calibri" panose="020F0502020204030204" pitchFamily="34" charset="0"/>
                </a:rPr>
                <a:t>Primary Endpoint: All Patients (N = 74)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D0618CA8-8F41-E474-8CD9-09453C90F996}"/>
                </a:ext>
              </a:extLst>
            </p:cNvPr>
            <p:cNvSpPr txBox="1"/>
            <p:nvPr/>
          </p:nvSpPr>
          <p:spPr bwMode="auto">
            <a:xfrm>
              <a:off x="8575139" y="3330253"/>
              <a:ext cx="2793901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dirty="0">
                  <a:solidFill>
                    <a:schemeClr val="bg1"/>
                  </a:solidFill>
                  <a:latin typeface="Calibri" panose="020F0502020204030204" pitchFamily="34" charset="0"/>
                </a:rPr>
                <a:t>Primary Endpoint: </a:t>
              </a:r>
              <a:br>
                <a:rPr lang="en-US" dirty="0">
                  <a:solidFill>
                    <a:schemeClr val="bg1"/>
                  </a:solidFill>
                  <a:latin typeface="Calibri" panose="020F0502020204030204" pitchFamily="34" charset="0"/>
                </a:rPr>
              </a:br>
              <a:r>
                <a:rPr lang="en-US" dirty="0">
                  <a:solidFill>
                    <a:schemeClr val="bg1"/>
                  </a:solidFill>
                  <a:latin typeface="Calibri" panose="020F0502020204030204" pitchFamily="34" charset="0"/>
                </a:rPr>
                <a:t>Patients With PBC (n = 26)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1BD56E88-B0DF-12EB-95E0-A4DAA085B40A}"/>
                </a:ext>
              </a:extLst>
            </p:cNvPr>
            <p:cNvSpPr txBox="1"/>
            <p:nvPr/>
          </p:nvSpPr>
          <p:spPr bwMode="auto">
            <a:xfrm>
              <a:off x="2266872" y="5725715"/>
              <a:ext cx="47481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algn="l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b="0" dirty="0">
                  <a:solidFill>
                    <a:schemeClr val="bg1"/>
                  </a:solidFill>
                  <a:latin typeface="Calibri" panose="020F0502020204030204" pitchFamily="34" charset="0"/>
                </a:rPr>
                <a:t>n =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EBD073EF-FEDB-19B5-F4FF-3A702F79A26B}"/>
                </a:ext>
              </a:extLst>
            </p:cNvPr>
            <p:cNvSpPr txBox="1"/>
            <p:nvPr/>
          </p:nvSpPr>
          <p:spPr bwMode="auto">
            <a:xfrm>
              <a:off x="10608038" y="5448525"/>
              <a:ext cx="816249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algn="l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b="0" i="1" dirty="0">
                  <a:solidFill>
                    <a:schemeClr val="bg1"/>
                  </a:solidFill>
                  <a:latin typeface="Calibri" panose="020F0502020204030204" pitchFamily="34" charset="0"/>
                </a:rPr>
                <a:t>P </a:t>
              </a:r>
              <a:r>
                <a:rPr lang="en-US" b="0" dirty="0">
                  <a:solidFill>
                    <a:schemeClr val="bg1"/>
                  </a:solidFill>
                  <a:latin typeface="Calibri" panose="020F0502020204030204" pitchFamily="34" charset="0"/>
                </a:rPr>
                <a:t>= .04</a:t>
              </a:r>
            </a:p>
          </p:txBody>
        </p:sp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C5A63023-B7FC-44DC-2E8D-2FADAB1C6784}"/>
                </a:ext>
              </a:extLst>
            </p:cNvPr>
            <p:cNvGrpSpPr/>
            <p:nvPr/>
          </p:nvGrpSpPr>
          <p:grpSpPr>
            <a:xfrm>
              <a:off x="4734119" y="4211487"/>
              <a:ext cx="2541589" cy="923330"/>
              <a:chOff x="9294779" y="4450401"/>
              <a:chExt cx="1360626" cy="923330"/>
            </a:xfrm>
          </p:grpSpPr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111DBCCC-01FB-747D-9230-C5CDF7FB237F}"/>
                  </a:ext>
                </a:extLst>
              </p:cNvPr>
              <p:cNvSpPr txBox="1"/>
              <p:nvPr/>
            </p:nvSpPr>
            <p:spPr bwMode="auto">
              <a:xfrm>
                <a:off x="9400684" y="4450401"/>
                <a:ext cx="1254721" cy="9233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algn="l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b="0" dirty="0">
                    <a:solidFill>
                      <a:schemeClr val="bg1"/>
                    </a:solidFill>
                    <a:latin typeface="Calibri" panose="020F0502020204030204" pitchFamily="34" charset="0"/>
                  </a:rPr>
                  <a:t>Bezafibrate 40 mg QD</a:t>
                </a:r>
                <a:br>
                  <a:rPr lang="en-US" b="0" dirty="0">
                    <a:solidFill>
                      <a:schemeClr val="bg1"/>
                    </a:solidFill>
                    <a:latin typeface="Calibri" panose="020F0502020204030204" pitchFamily="34" charset="0"/>
                  </a:rPr>
                </a:br>
                <a:r>
                  <a:rPr lang="en-US" b="0" dirty="0">
                    <a:solidFill>
                      <a:schemeClr val="bg1"/>
                    </a:solidFill>
                    <a:latin typeface="Calibri" panose="020F0502020204030204" pitchFamily="34" charset="0"/>
                  </a:rPr>
                  <a:t>Placebo</a:t>
                </a:r>
              </a:p>
            </p:txBody>
          </p: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1A8D4C4B-B4DA-A9F7-B775-52AB9E4D6464}"/>
                  </a:ext>
                </a:extLst>
              </p:cNvPr>
              <p:cNvSpPr/>
              <p:nvPr/>
            </p:nvSpPr>
            <p:spPr bwMode="auto">
              <a:xfrm>
                <a:off x="9294779" y="4567124"/>
                <a:ext cx="134566" cy="134566"/>
              </a:xfrm>
              <a:prstGeom prst="rect">
                <a:avLst/>
              </a:prstGeom>
              <a:solidFill>
                <a:schemeClr val="accent1"/>
              </a:solidFill>
              <a:ln w="0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1B05ED1C-87A5-9B6B-B5F5-F942FE5DA469}"/>
                  </a:ext>
                </a:extLst>
              </p:cNvPr>
              <p:cNvSpPr/>
              <p:nvPr/>
            </p:nvSpPr>
            <p:spPr bwMode="auto">
              <a:xfrm>
                <a:off x="9294779" y="4841494"/>
                <a:ext cx="134566" cy="134566"/>
              </a:xfrm>
              <a:prstGeom prst="rect">
                <a:avLst/>
              </a:prstGeom>
              <a:solidFill>
                <a:schemeClr val="accent3"/>
              </a:solidFill>
              <a:ln w="0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</p:grp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03D7DDBA-6E09-AB55-8D8E-4E84FCCC179F}"/>
                </a:ext>
              </a:extLst>
            </p:cNvPr>
            <p:cNvSpPr txBox="1"/>
            <p:nvPr/>
          </p:nvSpPr>
          <p:spPr bwMode="auto">
            <a:xfrm>
              <a:off x="2695651" y="6079041"/>
              <a:ext cx="1928387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dirty="0">
                  <a:solidFill>
                    <a:schemeClr val="bg1"/>
                  </a:solidFill>
                  <a:latin typeface="Calibri" panose="020F0502020204030204" pitchFamily="34" charset="0"/>
                </a:rPr>
                <a:t>All Patients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3A9DB6D5-A4E3-64DA-C30A-EDBEFE16D144}"/>
                </a:ext>
              </a:extLst>
            </p:cNvPr>
            <p:cNvSpPr txBox="1"/>
            <p:nvPr/>
          </p:nvSpPr>
          <p:spPr bwMode="auto">
            <a:xfrm>
              <a:off x="3871091" y="5440637"/>
              <a:ext cx="580932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dirty="0">
                  <a:solidFill>
                    <a:schemeClr val="bg1"/>
                  </a:solidFill>
                  <a:latin typeface="Calibri" panose="020F0502020204030204" pitchFamily="34" charset="0"/>
                </a:rPr>
                <a:t>11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346621D7-AE90-6C35-B506-A4E19B47868B}"/>
                </a:ext>
              </a:extLst>
            </p:cNvPr>
            <p:cNvSpPr txBox="1"/>
            <p:nvPr/>
          </p:nvSpPr>
          <p:spPr bwMode="auto">
            <a:xfrm>
              <a:off x="2915950" y="4557648"/>
              <a:ext cx="580932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dirty="0">
                  <a:solidFill>
                    <a:schemeClr val="bg1"/>
                  </a:solidFill>
                  <a:latin typeface="Calibri" panose="020F0502020204030204" pitchFamily="34" charset="0"/>
                </a:rPr>
                <a:t>45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D8E68D5E-60A7-8B5D-541A-D7458E0704D0}"/>
                </a:ext>
              </a:extLst>
            </p:cNvPr>
            <p:cNvSpPr txBox="1"/>
            <p:nvPr/>
          </p:nvSpPr>
          <p:spPr bwMode="auto">
            <a:xfrm>
              <a:off x="3759434" y="5756493"/>
              <a:ext cx="819338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0" dirty="0">
                  <a:latin typeface="Calibri" panose="020F0502020204030204" pitchFamily="34" charset="0"/>
                </a:rPr>
                <a:t>(4/36)</a:t>
              </a:r>
            </a:p>
          </p:txBody>
        </p: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8E601717-FC33-8468-658D-270D58B8C7EA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722812" y="6069097"/>
              <a:ext cx="0" cy="64008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368A8700-E77E-329A-31AD-ECB3B8E3E914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671917" y="6069097"/>
              <a:ext cx="0" cy="64008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99CF4E9A-1072-BDC8-EDAE-D67CEA27C57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621022" y="6069097"/>
              <a:ext cx="0" cy="64008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7CB4A95D-0A01-5DFF-926A-6CC932AB507E}"/>
                </a:ext>
              </a:extLst>
            </p:cNvPr>
            <p:cNvSpPr txBox="1"/>
            <p:nvPr/>
          </p:nvSpPr>
          <p:spPr bwMode="auto">
            <a:xfrm>
              <a:off x="2789205" y="5756493"/>
              <a:ext cx="819338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0" dirty="0">
                  <a:latin typeface="Calibri" panose="020F0502020204030204" pitchFamily="34" charset="0"/>
                </a:rPr>
                <a:t>(17/38)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33F00786-E0C7-FCA8-1B1B-9E6BDF98A894}"/>
                </a:ext>
              </a:extLst>
            </p:cNvPr>
            <p:cNvSpPr txBox="1"/>
            <p:nvPr/>
          </p:nvSpPr>
          <p:spPr bwMode="auto">
            <a:xfrm rot="16200000">
              <a:off x="1040997" y="4458654"/>
              <a:ext cx="1903003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dirty="0">
                  <a:solidFill>
                    <a:schemeClr val="bg1"/>
                  </a:solidFill>
                  <a:latin typeface="Calibri" panose="020F0502020204030204" pitchFamily="34" charset="0"/>
                </a:rPr>
                <a:t>≥50% Reduction in VAS Score (%)</a:t>
              </a:r>
            </a:p>
          </p:txBody>
        </p: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B0A33941-92BA-F19E-EEC6-ACBFCC4A375F}"/>
                </a:ext>
              </a:extLst>
            </p:cNvPr>
            <p:cNvSpPr/>
            <p:nvPr/>
          </p:nvSpPr>
          <p:spPr bwMode="auto">
            <a:xfrm>
              <a:off x="8688305" y="4655649"/>
              <a:ext cx="608091" cy="1421476"/>
            </a:xfrm>
            <a:prstGeom prst="rect">
              <a:avLst/>
            </a:prstGeom>
            <a:solidFill>
              <a:schemeClr val="accent1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C9175ED5-2451-6315-0AF1-09A0FA92C785}"/>
                </a:ext>
              </a:extLst>
            </p:cNvPr>
            <p:cNvSpPr txBox="1"/>
            <p:nvPr/>
          </p:nvSpPr>
          <p:spPr bwMode="auto">
            <a:xfrm>
              <a:off x="8028909" y="6079041"/>
              <a:ext cx="2853351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dirty="0">
                  <a:solidFill>
                    <a:schemeClr val="bg1"/>
                  </a:solidFill>
                  <a:latin typeface="Calibri" panose="020F0502020204030204" pitchFamily="34" charset="0"/>
                </a:rPr>
                <a:t>PBC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307AEB05-0B98-F004-219B-C6D42099E7EF}"/>
                </a:ext>
              </a:extLst>
            </p:cNvPr>
            <p:cNvSpPr txBox="1"/>
            <p:nvPr/>
          </p:nvSpPr>
          <p:spPr bwMode="auto">
            <a:xfrm>
              <a:off x="9657025" y="5403395"/>
              <a:ext cx="580932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dirty="0">
                  <a:solidFill>
                    <a:schemeClr val="bg1"/>
                  </a:solidFill>
                  <a:latin typeface="Calibri" panose="020F0502020204030204" pitchFamily="34" charset="0"/>
                </a:rPr>
                <a:t>13</a:t>
              </a: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34160DAA-2202-36F7-A7FC-2E217E330510}"/>
                </a:ext>
              </a:extLst>
            </p:cNvPr>
            <p:cNvSpPr txBox="1"/>
            <p:nvPr/>
          </p:nvSpPr>
          <p:spPr bwMode="auto">
            <a:xfrm>
              <a:off x="8701884" y="4321229"/>
              <a:ext cx="580932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dirty="0">
                  <a:solidFill>
                    <a:schemeClr val="bg1"/>
                  </a:solidFill>
                  <a:latin typeface="Calibri" panose="020F0502020204030204" pitchFamily="34" charset="0"/>
                </a:rPr>
                <a:t>55</a:t>
              </a:r>
            </a:p>
          </p:txBody>
        </p: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02D51F51-7C9F-1C7C-A068-93E94BDF490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508746" y="6077473"/>
              <a:ext cx="0" cy="64008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1251B35-C221-2655-88BF-C1B290DA278C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9457851" y="6077473"/>
              <a:ext cx="0" cy="64008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291F5EA9-C153-704B-82B5-5E116D998D65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0406956" y="6077473"/>
              <a:ext cx="0" cy="64008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5F752FCC-DC89-DEBC-67C6-BABD0A26544F}"/>
                </a:ext>
              </a:extLst>
            </p:cNvPr>
            <p:cNvSpPr txBox="1"/>
            <p:nvPr/>
          </p:nvSpPr>
          <p:spPr bwMode="auto">
            <a:xfrm>
              <a:off x="8575139" y="5725715"/>
              <a:ext cx="819338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0" dirty="0">
                  <a:latin typeface="Calibri" panose="020F0502020204030204" pitchFamily="34" charset="0"/>
                </a:rPr>
                <a:t>(6/11)</a:t>
              </a: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8A45F965-9A19-5815-02CA-EC5C22FB348A}"/>
                </a:ext>
              </a:extLst>
            </p:cNvPr>
            <p:cNvSpPr txBox="1"/>
            <p:nvPr/>
          </p:nvSpPr>
          <p:spPr bwMode="auto">
            <a:xfrm rot="16200000">
              <a:off x="6814239" y="4458654"/>
              <a:ext cx="1928387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dirty="0">
                  <a:solidFill>
                    <a:schemeClr val="bg1"/>
                  </a:solidFill>
                  <a:latin typeface="Calibri" panose="020F0502020204030204" pitchFamily="34" charset="0"/>
                </a:rPr>
                <a:t>&gt;50% Reduction in VAS Score (%)</a:t>
              </a:r>
            </a:p>
          </p:txBody>
        </p:sp>
        <p:grpSp>
          <p:nvGrpSpPr>
            <p:cNvPr id="66" name="Group 65">
              <a:extLst>
                <a:ext uri="{FF2B5EF4-FFF2-40B4-BE49-F238E27FC236}">
                  <a16:creationId xmlns:a16="http://schemas.microsoft.com/office/drawing/2014/main" id="{1F8D80F7-209C-1D92-484B-E981166ED36E}"/>
                </a:ext>
              </a:extLst>
            </p:cNvPr>
            <p:cNvGrpSpPr/>
            <p:nvPr/>
          </p:nvGrpSpPr>
          <p:grpSpPr>
            <a:xfrm>
              <a:off x="2650384" y="3489881"/>
              <a:ext cx="64008" cy="2588268"/>
              <a:chOff x="2650384" y="3489881"/>
              <a:chExt cx="64008" cy="2588268"/>
            </a:xfrm>
          </p:grpSpPr>
          <p:grpSp>
            <p:nvGrpSpPr>
              <p:cNvPr id="17" name="Group 16">
                <a:extLst>
                  <a:ext uri="{FF2B5EF4-FFF2-40B4-BE49-F238E27FC236}">
                    <a16:creationId xmlns:a16="http://schemas.microsoft.com/office/drawing/2014/main" id="{C7AB4F15-82B4-BFB3-1336-D0BF239DBB4D}"/>
                  </a:ext>
                </a:extLst>
              </p:cNvPr>
              <p:cNvGrpSpPr/>
              <p:nvPr/>
            </p:nvGrpSpPr>
            <p:grpSpPr>
              <a:xfrm>
                <a:off x="2650384" y="4520954"/>
                <a:ext cx="64008" cy="1038130"/>
                <a:chOff x="2650384" y="4520954"/>
                <a:chExt cx="64008" cy="1038130"/>
              </a:xfrm>
            </p:grpSpPr>
            <p:cxnSp>
              <p:nvCxnSpPr>
                <p:cNvPr id="24" name="Straight Connector 23">
                  <a:extLst>
                    <a:ext uri="{FF2B5EF4-FFF2-40B4-BE49-F238E27FC236}">
                      <a16:creationId xmlns:a16="http://schemas.microsoft.com/office/drawing/2014/main" id="{5376FE35-D6E1-DA67-F81A-E3E1E51189A8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2650384" y="4520954"/>
                  <a:ext cx="64008" cy="0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25" name="Straight Connector 24">
                  <a:extLst>
                    <a:ext uri="{FF2B5EF4-FFF2-40B4-BE49-F238E27FC236}">
                      <a16:creationId xmlns:a16="http://schemas.microsoft.com/office/drawing/2014/main" id="{14C0C587-7392-AA28-8A19-61D0A24CA61C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2650384" y="5040019"/>
                  <a:ext cx="64008" cy="0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26" name="Straight Connector 25">
                  <a:extLst>
                    <a:ext uri="{FF2B5EF4-FFF2-40B4-BE49-F238E27FC236}">
                      <a16:creationId xmlns:a16="http://schemas.microsoft.com/office/drawing/2014/main" id="{39C90DE5-39E3-630B-2F50-262F5A982F59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2650384" y="5559084"/>
                  <a:ext cx="64008" cy="0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cxnSp>
            <p:nvCxnSpPr>
              <p:cNvPr id="27" name="Straight Connector 26">
                <a:extLst>
                  <a:ext uri="{FF2B5EF4-FFF2-40B4-BE49-F238E27FC236}">
                    <a16:creationId xmlns:a16="http://schemas.microsoft.com/office/drawing/2014/main" id="{E4F5F594-E0C7-9F7E-A80A-8DDC542C75FA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2650384" y="6078149"/>
                <a:ext cx="64008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grpSp>
            <p:nvGrpSpPr>
              <p:cNvPr id="20" name="Group 19">
                <a:extLst>
                  <a:ext uri="{FF2B5EF4-FFF2-40B4-BE49-F238E27FC236}">
                    <a16:creationId xmlns:a16="http://schemas.microsoft.com/office/drawing/2014/main" id="{08AA1C84-F46D-85C2-F0F0-BC27B2226EE6}"/>
                  </a:ext>
                </a:extLst>
              </p:cNvPr>
              <p:cNvGrpSpPr/>
              <p:nvPr/>
            </p:nvGrpSpPr>
            <p:grpSpPr>
              <a:xfrm>
                <a:off x="2650384" y="3489881"/>
                <a:ext cx="64008" cy="519065"/>
                <a:chOff x="2650384" y="4520954"/>
                <a:chExt cx="64008" cy="519065"/>
              </a:xfrm>
            </p:grpSpPr>
            <p:cxnSp>
              <p:nvCxnSpPr>
                <p:cNvPr id="23" name="Straight Connector 22">
                  <a:extLst>
                    <a:ext uri="{FF2B5EF4-FFF2-40B4-BE49-F238E27FC236}">
                      <a16:creationId xmlns:a16="http://schemas.microsoft.com/office/drawing/2014/main" id="{D21E724E-F207-1657-9FA5-A6BE2AD00DFD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2650384" y="4520954"/>
                  <a:ext cx="64008" cy="0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37" name="Straight Connector 36">
                  <a:extLst>
                    <a:ext uri="{FF2B5EF4-FFF2-40B4-BE49-F238E27FC236}">
                      <a16:creationId xmlns:a16="http://schemas.microsoft.com/office/drawing/2014/main" id="{ECC28430-0D91-3462-E7F2-891148B8A002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2650384" y="5040019"/>
                  <a:ext cx="64008" cy="0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</p:grp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382395A6-EA6B-3E2E-B9D8-1BE2D27D908D}"/>
                </a:ext>
              </a:extLst>
            </p:cNvPr>
            <p:cNvSpPr txBox="1"/>
            <p:nvPr/>
          </p:nvSpPr>
          <p:spPr bwMode="auto">
            <a:xfrm>
              <a:off x="4762678" y="5212790"/>
              <a:ext cx="933269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algn="l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b="0" i="1" dirty="0">
                  <a:solidFill>
                    <a:schemeClr val="bg1"/>
                  </a:solidFill>
                  <a:latin typeface="Calibri" panose="020F0502020204030204" pitchFamily="34" charset="0"/>
                </a:rPr>
                <a:t>P </a:t>
              </a:r>
              <a:r>
                <a:rPr lang="en-US" b="0" dirty="0">
                  <a:solidFill>
                    <a:schemeClr val="bg1"/>
                  </a:solidFill>
                  <a:latin typeface="Calibri" panose="020F0502020204030204" pitchFamily="34" charset="0"/>
                </a:rPr>
                <a:t>= .003</a:t>
              </a:r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CF2A9065-0C6C-2A05-AF9D-B734BC1DF696}"/>
                </a:ext>
              </a:extLst>
            </p:cNvPr>
            <p:cNvSpPr/>
            <p:nvPr/>
          </p:nvSpPr>
          <p:spPr bwMode="auto">
            <a:xfrm>
              <a:off x="8501956" y="3479800"/>
              <a:ext cx="1905000" cy="2597150"/>
            </a:xfrm>
            <a:custGeom>
              <a:avLst/>
              <a:gdLst>
                <a:gd name="connsiteX0" fmla="*/ 1905000 w 1905000"/>
                <a:gd name="connsiteY0" fmla="*/ 2597150 h 2597150"/>
                <a:gd name="connsiteX1" fmla="*/ 0 w 1905000"/>
                <a:gd name="connsiteY1" fmla="*/ 2597150 h 2597150"/>
                <a:gd name="connsiteX2" fmla="*/ 0 w 1905000"/>
                <a:gd name="connsiteY2" fmla="*/ 0 h 259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05000" h="2597150">
                  <a:moveTo>
                    <a:pt x="1905000" y="2597150"/>
                  </a:moveTo>
                  <a:lnTo>
                    <a:pt x="0" y="2597150"/>
                  </a:lnTo>
                  <a:lnTo>
                    <a:pt x="0" y="0"/>
                  </a:lnTo>
                </a:path>
              </a:pathLst>
            </a:custGeom>
            <a:noFill/>
            <a:ln w="28575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68" name="Group 67">
              <a:extLst>
                <a:ext uri="{FF2B5EF4-FFF2-40B4-BE49-F238E27FC236}">
                  <a16:creationId xmlns:a16="http://schemas.microsoft.com/office/drawing/2014/main" id="{12AA6793-9180-7968-E6B5-DDEDAB88F951}"/>
                </a:ext>
              </a:extLst>
            </p:cNvPr>
            <p:cNvGrpSpPr/>
            <p:nvPr/>
          </p:nvGrpSpPr>
          <p:grpSpPr>
            <a:xfrm>
              <a:off x="7930456" y="3293455"/>
              <a:ext cx="561109" cy="2957114"/>
              <a:chOff x="2152650" y="3293455"/>
              <a:chExt cx="561109" cy="2957114"/>
            </a:xfrm>
          </p:grpSpPr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E5085787-6FED-E4B8-6A35-AF2CB2AFEB59}"/>
                  </a:ext>
                </a:extLst>
              </p:cNvPr>
              <p:cNvSpPr txBox="1"/>
              <p:nvPr/>
            </p:nvSpPr>
            <p:spPr bwMode="auto">
              <a:xfrm>
                <a:off x="2261085" y="4328568"/>
                <a:ext cx="452674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algn="r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b="0" dirty="0">
                    <a:solidFill>
                      <a:schemeClr val="bg1"/>
                    </a:solidFill>
                    <a:latin typeface="Calibri" panose="020F0502020204030204" pitchFamily="34" charset="0"/>
                  </a:rPr>
                  <a:t>60</a:t>
                </a:r>
              </a:p>
            </p:txBody>
          </p:sp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3C82B473-AFB6-12F4-6673-D527A6C0A60A}"/>
                  </a:ext>
                </a:extLst>
              </p:cNvPr>
              <p:cNvSpPr txBox="1"/>
              <p:nvPr/>
            </p:nvSpPr>
            <p:spPr bwMode="auto">
              <a:xfrm>
                <a:off x="2261085" y="4846124"/>
                <a:ext cx="452674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algn="r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b="0" dirty="0">
                    <a:solidFill>
                      <a:schemeClr val="bg1"/>
                    </a:solidFill>
                    <a:latin typeface="Calibri" panose="020F0502020204030204" pitchFamily="34" charset="0"/>
                  </a:rPr>
                  <a:t>40</a:t>
                </a:r>
              </a:p>
            </p:txBody>
          </p:sp>
          <p:sp>
            <p:nvSpPr>
              <p:cNvPr id="71" name="TextBox 70">
                <a:extLst>
                  <a:ext uri="{FF2B5EF4-FFF2-40B4-BE49-F238E27FC236}">
                    <a16:creationId xmlns:a16="http://schemas.microsoft.com/office/drawing/2014/main" id="{FDB2994B-7174-DBD9-473B-969865EC32F6}"/>
                  </a:ext>
                </a:extLst>
              </p:cNvPr>
              <p:cNvSpPr txBox="1"/>
              <p:nvPr/>
            </p:nvSpPr>
            <p:spPr bwMode="auto">
              <a:xfrm>
                <a:off x="2261085" y="5363680"/>
                <a:ext cx="452674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algn="r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b="0" dirty="0">
                    <a:solidFill>
                      <a:schemeClr val="bg1"/>
                    </a:solidFill>
                    <a:latin typeface="Calibri" panose="020F0502020204030204" pitchFamily="34" charset="0"/>
                  </a:rPr>
                  <a:t>20</a:t>
                </a:r>
              </a:p>
            </p:txBody>
          </p:sp>
          <p:sp>
            <p:nvSpPr>
              <p:cNvPr id="72" name="TextBox 71">
                <a:extLst>
                  <a:ext uri="{FF2B5EF4-FFF2-40B4-BE49-F238E27FC236}">
                    <a16:creationId xmlns:a16="http://schemas.microsoft.com/office/drawing/2014/main" id="{42F3AB12-15AC-1A2E-E76F-E79EFC41F064}"/>
                  </a:ext>
                </a:extLst>
              </p:cNvPr>
              <p:cNvSpPr txBox="1"/>
              <p:nvPr/>
            </p:nvSpPr>
            <p:spPr bwMode="auto">
              <a:xfrm>
                <a:off x="2261085" y="5881237"/>
                <a:ext cx="452674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algn="r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b="0" dirty="0">
                    <a:solidFill>
                      <a:schemeClr val="bg1"/>
                    </a:solidFill>
                    <a:latin typeface="Calibri" panose="020F0502020204030204" pitchFamily="34" charset="0"/>
                  </a:rPr>
                  <a:t>0</a:t>
                </a:r>
              </a:p>
            </p:txBody>
          </p:sp>
          <p:sp>
            <p:nvSpPr>
              <p:cNvPr id="73" name="TextBox 72">
                <a:extLst>
                  <a:ext uri="{FF2B5EF4-FFF2-40B4-BE49-F238E27FC236}">
                    <a16:creationId xmlns:a16="http://schemas.microsoft.com/office/drawing/2014/main" id="{34B03433-BB92-1C30-4FD8-B06539986562}"/>
                  </a:ext>
                </a:extLst>
              </p:cNvPr>
              <p:cNvSpPr txBox="1"/>
              <p:nvPr/>
            </p:nvSpPr>
            <p:spPr bwMode="auto">
              <a:xfrm>
                <a:off x="2152650" y="3293455"/>
                <a:ext cx="561109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algn="r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b="0" dirty="0">
                    <a:solidFill>
                      <a:schemeClr val="bg1"/>
                    </a:solidFill>
                    <a:latin typeface="Calibri" panose="020F0502020204030204" pitchFamily="34" charset="0"/>
                  </a:rPr>
                  <a:t>100</a:t>
                </a:r>
              </a:p>
            </p:txBody>
          </p:sp>
          <p:sp>
            <p:nvSpPr>
              <p:cNvPr id="74" name="TextBox 73">
                <a:extLst>
                  <a:ext uri="{FF2B5EF4-FFF2-40B4-BE49-F238E27FC236}">
                    <a16:creationId xmlns:a16="http://schemas.microsoft.com/office/drawing/2014/main" id="{086C6747-8BCE-A077-8706-75AB0434BF6E}"/>
                  </a:ext>
                </a:extLst>
              </p:cNvPr>
              <p:cNvSpPr txBox="1"/>
              <p:nvPr/>
            </p:nvSpPr>
            <p:spPr bwMode="auto">
              <a:xfrm>
                <a:off x="2261085" y="3811011"/>
                <a:ext cx="452674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algn="r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FontTx/>
                  <a:buNone/>
                </a:pPr>
                <a:r>
                  <a:rPr lang="en-US" b="0" dirty="0">
                    <a:solidFill>
                      <a:schemeClr val="bg1"/>
                    </a:solidFill>
                    <a:latin typeface="Calibri" panose="020F0502020204030204" pitchFamily="34" charset="0"/>
                  </a:rPr>
                  <a:t>80</a:t>
                </a:r>
              </a:p>
            </p:txBody>
          </p:sp>
        </p:grpSp>
        <p:grpSp>
          <p:nvGrpSpPr>
            <p:cNvPr id="75" name="Group 74">
              <a:extLst>
                <a:ext uri="{FF2B5EF4-FFF2-40B4-BE49-F238E27FC236}">
                  <a16:creationId xmlns:a16="http://schemas.microsoft.com/office/drawing/2014/main" id="{BD5D48F5-C239-6B56-06EE-3FF5CAAC00CD}"/>
                </a:ext>
              </a:extLst>
            </p:cNvPr>
            <p:cNvGrpSpPr/>
            <p:nvPr/>
          </p:nvGrpSpPr>
          <p:grpSpPr>
            <a:xfrm>
              <a:off x="8428190" y="3489881"/>
              <a:ext cx="64008" cy="2588268"/>
              <a:chOff x="2650384" y="3489881"/>
              <a:chExt cx="64008" cy="2588268"/>
            </a:xfrm>
          </p:grpSpPr>
          <p:grpSp>
            <p:nvGrpSpPr>
              <p:cNvPr id="76" name="Group 75">
                <a:extLst>
                  <a:ext uri="{FF2B5EF4-FFF2-40B4-BE49-F238E27FC236}">
                    <a16:creationId xmlns:a16="http://schemas.microsoft.com/office/drawing/2014/main" id="{1EFB4A27-8022-4B01-3A07-DF9A2AB0CA9F}"/>
                  </a:ext>
                </a:extLst>
              </p:cNvPr>
              <p:cNvGrpSpPr/>
              <p:nvPr/>
            </p:nvGrpSpPr>
            <p:grpSpPr>
              <a:xfrm>
                <a:off x="2650384" y="4520954"/>
                <a:ext cx="64008" cy="1038130"/>
                <a:chOff x="2650384" y="4520954"/>
                <a:chExt cx="64008" cy="1038130"/>
              </a:xfrm>
            </p:grpSpPr>
            <p:cxnSp>
              <p:nvCxnSpPr>
                <p:cNvPr id="81" name="Straight Connector 80">
                  <a:extLst>
                    <a:ext uri="{FF2B5EF4-FFF2-40B4-BE49-F238E27FC236}">
                      <a16:creationId xmlns:a16="http://schemas.microsoft.com/office/drawing/2014/main" id="{06F7146A-1982-F1D1-4244-E4A7DACD1D9A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2650384" y="4520954"/>
                  <a:ext cx="64008" cy="0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82" name="Straight Connector 81">
                  <a:extLst>
                    <a:ext uri="{FF2B5EF4-FFF2-40B4-BE49-F238E27FC236}">
                      <a16:creationId xmlns:a16="http://schemas.microsoft.com/office/drawing/2014/main" id="{FAB11ED5-7D98-861D-DB99-2BF632C8CB93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2650384" y="5040019"/>
                  <a:ext cx="64008" cy="0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83" name="Straight Connector 82">
                  <a:extLst>
                    <a:ext uri="{FF2B5EF4-FFF2-40B4-BE49-F238E27FC236}">
                      <a16:creationId xmlns:a16="http://schemas.microsoft.com/office/drawing/2014/main" id="{42A97D7F-D4FC-9D17-1F35-2915C638D8F6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2650384" y="5559084"/>
                  <a:ext cx="64008" cy="0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cxnSp>
            <p:nvCxnSpPr>
              <p:cNvPr id="77" name="Straight Connector 76">
                <a:extLst>
                  <a:ext uri="{FF2B5EF4-FFF2-40B4-BE49-F238E27FC236}">
                    <a16:creationId xmlns:a16="http://schemas.microsoft.com/office/drawing/2014/main" id="{338F66C6-4244-29FA-7EC8-9AA760419D09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2650384" y="6078149"/>
                <a:ext cx="64008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grpSp>
            <p:nvGrpSpPr>
              <p:cNvPr id="78" name="Group 77">
                <a:extLst>
                  <a:ext uri="{FF2B5EF4-FFF2-40B4-BE49-F238E27FC236}">
                    <a16:creationId xmlns:a16="http://schemas.microsoft.com/office/drawing/2014/main" id="{D8EE6749-C186-BF89-1F93-960C33546CB1}"/>
                  </a:ext>
                </a:extLst>
              </p:cNvPr>
              <p:cNvGrpSpPr/>
              <p:nvPr/>
            </p:nvGrpSpPr>
            <p:grpSpPr>
              <a:xfrm>
                <a:off x="2650384" y="3489881"/>
                <a:ext cx="64008" cy="519065"/>
                <a:chOff x="2650384" y="4520954"/>
                <a:chExt cx="64008" cy="519065"/>
              </a:xfrm>
            </p:grpSpPr>
            <p:cxnSp>
              <p:nvCxnSpPr>
                <p:cNvPr id="79" name="Straight Connector 78">
                  <a:extLst>
                    <a:ext uri="{FF2B5EF4-FFF2-40B4-BE49-F238E27FC236}">
                      <a16:creationId xmlns:a16="http://schemas.microsoft.com/office/drawing/2014/main" id="{64634B6F-0852-97BD-28F6-F30777DE5888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2650384" y="4520954"/>
                  <a:ext cx="64008" cy="0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80" name="Straight Connector 79">
                  <a:extLst>
                    <a:ext uri="{FF2B5EF4-FFF2-40B4-BE49-F238E27FC236}">
                      <a16:creationId xmlns:a16="http://schemas.microsoft.com/office/drawing/2014/main" id="{AB6B5038-15A2-0B60-5639-0F5899FD1674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2650384" y="5040019"/>
                  <a:ext cx="64008" cy="0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</p:grp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9033EB94-BA0A-BA0D-FF83-A368943CBDEA}"/>
                </a:ext>
              </a:extLst>
            </p:cNvPr>
            <p:cNvSpPr txBox="1"/>
            <p:nvPr/>
          </p:nvSpPr>
          <p:spPr bwMode="auto">
            <a:xfrm>
              <a:off x="8019810" y="5725715"/>
              <a:ext cx="47481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algn="l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b="0" dirty="0">
                  <a:solidFill>
                    <a:schemeClr val="bg1"/>
                  </a:solidFill>
                  <a:latin typeface="Calibri" panose="020F0502020204030204" pitchFamily="34" charset="0"/>
                </a:rPr>
                <a:t>n =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3051542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193091-C64A-AA45-33B6-A4EC1B7A1A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759" y="238127"/>
            <a:ext cx="10872444" cy="1103313"/>
          </a:xfrm>
        </p:spPr>
        <p:txBody>
          <a:bodyPr/>
          <a:lstStyle/>
          <a:p>
            <a:r>
              <a:rPr lang="en-US" dirty="0"/>
              <a:t>Ileal Bile Acid Transport Inhibitors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63A2A358-EF2A-C9EF-4D35-FD1CC7B911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4838" y="3794760"/>
            <a:ext cx="10877550" cy="2369503"/>
          </a:xfrm>
        </p:spPr>
        <p:txBody>
          <a:bodyPr/>
          <a:lstStyle/>
          <a:p>
            <a:r>
              <a:rPr lang="en-US" dirty="0"/>
              <a:t>Phase IIb dose-ranging trial of linerixibat (GLIMMER) for PBC-related pruritus completed</a:t>
            </a:r>
          </a:p>
          <a:p>
            <a:r>
              <a:rPr lang="en-US" dirty="0"/>
              <a:t>Ongoing studies of linerixibat (phase III GLISTEN trial) and volixibat (phase II VANTAGE trial) in patients with PBC-related pruritus </a:t>
            </a:r>
          </a:p>
          <a:p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B1C29BE-9575-133B-3C9F-3267A60CBF5E}"/>
              </a:ext>
            </a:extLst>
          </p:cNvPr>
          <p:cNvSpPr txBox="1"/>
          <p:nvPr/>
        </p:nvSpPr>
        <p:spPr>
          <a:xfrm>
            <a:off x="403860" y="6367641"/>
            <a:ext cx="7176351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09585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200" b="0" dirty="0">
                <a:solidFill>
                  <a:schemeClr val="bg2"/>
                </a:solidFill>
                <a:latin typeface="+mn-lt"/>
                <a:cs typeface="+mn-cs"/>
              </a:rPr>
              <a:t>Maralixibat PI. Odevixibat PI. Levy. Clin Gastroenterol Hepatol. 2023;21:1902. NCT04950127. NCT05050136.</a:t>
            </a:r>
          </a:p>
        </p:txBody>
      </p:sp>
      <p:graphicFrame>
        <p:nvGraphicFramePr>
          <p:cNvPr id="13" name="Table 4">
            <a:extLst>
              <a:ext uri="{FF2B5EF4-FFF2-40B4-BE49-F238E27FC236}">
                <a16:creationId xmlns:a16="http://schemas.microsoft.com/office/drawing/2014/main" id="{B47675B9-7B2B-D357-AAC1-BF9695CEA68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86664878"/>
              </p:ext>
            </p:extLst>
          </p:nvPr>
        </p:nvGraphicFramePr>
        <p:xfrm>
          <a:off x="717550" y="1600200"/>
          <a:ext cx="10788650" cy="188976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168618">
                  <a:extLst>
                    <a:ext uri="{9D8B030D-6E8A-4147-A177-3AD203B41FA5}">
                      <a16:colId xmlns:a16="http://schemas.microsoft.com/office/drawing/2014/main" val="498355069"/>
                    </a:ext>
                  </a:extLst>
                </a:gridCol>
                <a:gridCol w="3162311">
                  <a:extLst>
                    <a:ext uri="{9D8B030D-6E8A-4147-A177-3AD203B41FA5}">
                      <a16:colId xmlns:a16="http://schemas.microsoft.com/office/drawing/2014/main" val="1148709670"/>
                    </a:ext>
                  </a:extLst>
                </a:gridCol>
                <a:gridCol w="5457721">
                  <a:extLst>
                    <a:ext uri="{9D8B030D-6E8A-4147-A177-3AD203B41FA5}">
                      <a16:colId xmlns:a16="http://schemas.microsoft.com/office/drawing/2014/main" val="2802628343"/>
                    </a:ext>
                  </a:extLst>
                </a:gridCol>
              </a:tblGrid>
              <a:tr h="361335"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Medication</a:t>
                      </a:r>
                    </a:p>
                  </a:txBody>
                  <a:tcPr marL="121920" marR="121920" marT="60960" marB="6096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Dose</a:t>
                      </a:r>
                    </a:p>
                  </a:txBody>
                  <a:tcPr marL="121920" marR="121920" marT="60960" marB="6096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Considerations</a:t>
                      </a:r>
                    </a:p>
                  </a:txBody>
                  <a:tcPr marL="121920" marR="121920" marT="60960" marB="6096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28956651"/>
                  </a:ext>
                </a:extLst>
              </a:tr>
              <a:tr h="619432"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chemeClr val="bg1"/>
                          </a:solidFill>
                        </a:rPr>
                        <a:t>Maralixibat</a:t>
                      </a:r>
                    </a:p>
                  </a:txBody>
                  <a:tcPr marL="121920" marR="121920" marT="60960" marB="60960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chemeClr val="bg1"/>
                          </a:solidFill>
                        </a:rPr>
                        <a:t>190-380 µg/kg/day</a:t>
                      </a:r>
                    </a:p>
                  </a:txBody>
                  <a:tcPr marL="121920" marR="121920" marT="60960" marB="60960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2000" dirty="0">
                          <a:solidFill>
                            <a:schemeClr val="bg1"/>
                          </a:solidFill>
                        </a:rPr>
                        <a:t>Approved for pruritus in ALGS and PFIC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2000" dirty="0">
                          <a:solidFill>
                            <a:schemeClr val="bg1"/>
                          </a:solidFill>
                        </a:rPr>
                        <a:t>Abdominal pain, diarrhea</a:t>
                      </a:r>
                    </a:p>
                  </a:txBody>
                  <a:tcPr marL="121920" marR="121920" marT="60960" marB="60960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173550903"/>
                  </a:ext>
                </a:extLst>
              </a:tr>
              <a:tr h="619432">
                <a:tc>
                  <a:txBody>
                    <a:bodyPr/>
                    <a:lstStyle/>
                    <a:p>
                      <a:r>
                        <a:rPr lang="en-US" sz="2000" b="0" dirty="0">
                          <a:solidFill>
                            <a:schemeClr val="bg1"/>
                          </a:solidFill>
                        </a:rPr>
                        <a:t>Odevixibat</a:t>
                      </a:r>
                    </a:p>
                  </a:txBody>
                  <a:tcPr marL="121920" marR="121920" marT="60960" marB="6096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i="0" dirty="0">
                          <a:solidFill>
                            <a:schemeClr val="bg1"/>
                          </a:solidFill>
                        </a:rPr>
                        <a:t>40-120 </a:t>
                      </a:r>
                      <a:r>
                        <a:rPr lang="en-US" sz="2000" dirty="0">
                          <a:solidFill>
                            <a:schemeClr val="bg1"/>
                          </a:solidFill>
                        </a:rPr>
                        <a:t>µ</a:t>
                      </a:r>
                      <a:r>
                        <a:rPr lang="en-US" sz="2000" i="0" dirty="0">
                          <a:solidFill>
                            <a:schemeClr val="bg1"/>
                          </a:solidFill>
                        </a:rPr>
                        <a:t>g/kg/day</a:t>
                      </a:r>
                    </a:p>
                  </a:txBody>
                  <a:tcPr marL="121920" marR="121920" marT="60960" marB="6096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2000" dirty="0">
                          <a:solidFill>
                            <a:schemeClr val="bg1"/>
                          </a:solidFill>
                        </a:rPr>
                        <a:t>Approved for pruritus in ALGS and PFIC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2000" dirty="0">
                          <a:solidFill>
                            <a:schemeClr val="bg1"/>
                          </a:solidFill>
                        </a:rPr>
                        <a:t>Abdominal pain, diarrhea</a:t>
                      </a:r>
                    </a:p>
                  </a:txBody>
                  <a:tcPr marL="121920" marR="121920" marT="60960" marB="6096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93685887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4599368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404DD3-BC46-A135-87BB-F56E6556F9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GLIMMER Trial: Linerixibat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03F90B-9894-4CD6-BC9D-F47C187518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4675" y="1513047"/>
            <a:ext cx="11168225" cy="1373182"/>
          </a:xfrm>
        </p:spPr>
        <p:txBody>
          <a:bodyPr/>
          <a:lstStyle/>
          <a:p>
            <a:r>
              <a:rPr lang="en-US" sz="2200" dirty="0"/>
              <a:t>Randomized, multicenter, parallel-group trial in N = 147 patients with PBC and moderate to severe pruritus treated with linerixibat vs placebo</a:t>
            </a:r>
          </a:p>
          <a:p>
            <a:r>
              <a:rPr lang="en-US" sz="2200" dirty="0"/>
              <a:t>Diarrhea and abdominal pain most frequent AE; identified linerixibat dose for phase III trials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94656AE-6FFE-3A28-F93B-E6EB0A607109}"/>
              </a:ext>
            </a:extLst>
          </p:cNvPr>
          <p:cNvSpPr txBox="1"/>
          <p:nvPr/>
        </p:nvSpPr>
        <p:spPr>
          <a:xfrm>
            <a:off x="412049" y="6384069"/>
            <a:ext cx="609652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09585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200" b="0" dirty="0">
                <a:solidFill>
                  <a:schemeClr val="bg2"/>
                </a:solidFill>
                <a:latin typeface="+mn-lt"/>
                <a:cs typeface="+mn-cs"/>
              </a:rPr>
              <a:t>Levy.</a:t>
            </a:r>
            <a:r>
              <a:rPr lang="sv-SE" sz="1200" b="0" dirty="0">
                <a:solidFill>
                  <a:schemeClr val="bg2"/>
                </a:solidFill>
                <a:latin typeface="+mn-lt"/>
                <a:cs typeface="+mn-cs"/>
              </a:rPr>
              <a:t> Clin Gastroenterol Hepatol. 2023;21:1902.</a:t>
            </a:r>
            <a:r>
              <a:rPr lang="en-US" sz="1200" b="0" dirty="0">
                <a:solidFill>
                  <a:schemeClr val="bg2"/>
                </a:solidFill>
                <a:latin typeface="+mn-lt"/>
                <a:cs typeface="+mn-cs"/>
              </a:rPr>
              <a:t> 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60ECEF5-8904-BF0B-EA93-D8074DBB06FA}"/>
              </a:ext>
            </a:extLst>
          </p:cNvPr>
          <p:cNvSpPr txBox="1"/>
          <p:nvPr/>
        </p:nvSpPr>
        <p:spPr bwMode="auto">
          <a:xfrm>
            <a:off x="1101942" y="2866655"/>
            <a:ext cx="451252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dirty="0">
                <a:solidFill>
                  <a:schemeClr val="bg1"/>
                </a:solidFill>
                <a:latin typeface="Calibri" panose="020F0502020204030204" pitchFamily="34" charset="0"/>
              </a:rPr>
              <a:t>LS Mean Change in MWDI Score in ITT Population</a:t>
            </a:r>
          </a:p>
        </p:txBody>
      </p:sp>
      <p:grpSp>
        <p:nvGrpSpPr>
          <p:cNvPr id="124" name="Group 123">
            <a:extLst>
              <a:ext uri="{FF2B5EF4-FFF2-40B4-BE49-F238E27FC236}">
                <a16:creationId xmlns:a16="http://schemas.microsoft.com/office/drawing/2014/main" id="{DE92F286-712A-526E-D600-48D8D1D74BBE}"/>
              </a:ext>
            </a:extLst>
          </p:cNvPr>
          <p:cNvGrpSpPr/>
          <p:nvPr/>
        </p:nvGrpSpPr>
        <p:grpSpPr>
          <a:xfrm>
            <a:off x="1079747" y="3326848"/>
            <a:ext cx="4368436" cy="2839840"/>
            <a:chOff x="1079747" y="3378920"/>
            <a:chExt cx="4368436" cy="2839840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A5D93CC0-1CFC-EA90-449D-485E35589A56}"/>
                </a:ext>
              </a:extLst>
            </p:cNvPr>
            <p:cNvGrpSpPr/>
            <p:nvPr/>
          </p:nvGrpSpPr>
          <p:grpSpPr>
            <a:xfrm>
              <a:off x="2847585" y="4879920"/>
              <a:ext cx="103602" cy="315311"/>
              <a:chOff x="8918778" y="1909879"/>
              <a:chExt cx="103602" cy="315311"/>
            </a:xfrm>
          </p:grpSpPr>
          <p:cxnSp>
            <p:nvCxnSpPr>
              <p:cNvPr id="6" name="Straight Connector 5">
                <a:extLst>
                  <a:ext uri="{FF2B5EF4-FFF2-40B4-BE49-F238E27FC236}">
                    <a16:creationId xmlns:a16="http://schemas.microsoft.com/office/drawing/2014/main" id="{2BC8150B-9286-A4CC-66F1-F4BCA7D8FCAC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8970579" y="1909879"/>
                <a:ext cx="0" cy="315311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7" name="Straight Connector 6">
                <a:extLst>
                  <a:ext uri="{FF2B5EF4-FFF2-40B4-BE49-F238E27FC236}">
                    <a16:creationId xmlns:a16="http://schemas.microsoft.com/office/drawing/2014/main" id="{53D119D3-1DE5-959C-1B68-8E28E7BAFDC5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8918778" y="2220686"/>
                <a:ext cx="103602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542314AA-55B0-F915-A0B1-D86C45F54645}"/>
                </a:ext>
              </a:extLst>
            </p:cNvPr>
            <p:cNvGrpSpPr/>
            <p:nvPr/>
          </p:nvGrpSpPr>
          <p:grpSpPr>
            <a:xfrm>
              <a:off x="2306302" y="4635930"/>
              <a:ext cx="103602" cy="315311"/>
              <a:chOff x="8918778" y="1909879"/>
              <a:chExt cx="103602" cy="315311"/>
            </a:xfrm>
          </p:grpSpPr>
          <p:cxnSp>
            <p:nvCxnSpPr>
              <p:cNvPr id="9" name="Straight Connector 8">
                <a:extLst>
                  <a:ext uri="{FF2B5EF4-FFF2-40B4-BE49-F238E27FC236}">
                    <a16:creationId xmlns:a16="http://schemas.microsoft.com/office/drawing/2014/main" id="{54AD51A5-B825-3BF4-B987-C2E4BF769E93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8970579" y="1909879"/>
                <a:ext cx="0" cy="315311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0" name="Straight Connector 9">
                <a:extLst>
                  <a:ext uri="{FF2B5EF4-FFF2-40B4-BE49-F238E27FC236}">
                    <a16:creationId xmlns:a16="http://schemas.microsoft.com/office/drawing/2014/main" id="{BE994473-CBC0-BB4B-EAF4-D13D29A0502C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8918778" y="2220686"/>
                <a:ext cx="103602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7FD5D512-290E-4C8E-0941-F28C58EC99F8}"/>
                </a:ext>
              </a:extLst>
            </p:cNvPr>
            <p:cNvGrpSpPr/>
            <p:nvPr/>
          </p:nvGrpSpPr>
          <p:grpSpPr>
            <a:xfrm>
              <a:off x="3382111" y="4954994"/>
              <a:ext cx="103602" cy="315311"/>
              <a:chOff x="8918778" y="1909879"/>
              <a:chExt cx="103602" cy="315311"/>
            </a:xfrm>
          </p:grpSpPr>
          <p:cxnSp>
            <p:nvCxnSpPr>
              <p:cNvPr id="12" name="Straight Connector 11">
                <a:extLst>
                  <a:ext uri="{FF2B5EF4-FFF2-40B4-BE49-F238E27FC236}">
                    <a16:creationId xmlns:a16="http://schemas.microsoft.com/office/drawing/2014/main" id="{AC1C43A4-60B2-13F9-75E4-BF4DD87990D3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8970579" y="1909879"/>
                <a:ext cx="0" cy="315311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3" name="Straight Connector 12">
                <a:extLst>
                  <a:ext uri="{FF2B5EF4-FFF2-40B4-BE49-F238E27FC236}">
                    <a16:creationId xmlns:a16="http://schemas.microsoft.com/office/drawing/2014/main" id="{7718C2B5-4F34-BE74-36FD-0DA018F56F11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8918778" y="2220686"/>
                <a:ext cx="103602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51B10B18-555C-10DC-B64B-9756D3AEBEE6}"/>
                </a:ext>
              </a:extLst>
            </p:cNvPr>
            <p:cNvGrpSpPr/>
            <p:nvPr/>
          </p:nvGrpSpPr>
          <p:grpSpPr>
            <a:xfrm>
              <a:off x="3921892" y="4945234"/>
              <a:ext cx="103602" cy="315311"/>
              <a:chOff x="8918778" y="1909879"/>
              <a:chExt cx="103602" cy="315311"/>
            </a:xfrm>
          </p:grpSpPr>
          <p:cxnSp>
            <p:nvCxnSpPr>
              <p:cNvPr id="15" name="Straight Connector 14">
                <a:extLst>
                  <a:ext uri="{FF2B5EF4-FFF2-40B4-BE49-F238E27FC236}">
                    <a16:creationId xmlns:a16="http://schemas.microsoft.com/office/drawing/2014/main" id="{6052719D-83CD-A545-D00D-D3907193A658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8970579" y="1909879"/>
                <a:ext cx="0" cy="315311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6" name="Straight Connector 15">
                <a:extLst>
                  <a:ext uri="{FF2B5EF4-FFF2-40B4-BE49-F238E27FC236}">
                    <a16:creationId xmlns:a16="http://schemas.microsoft.com/office/drawing/2014/main" id="{C92D5DE1-563C-AE35-C2DF-599F3610447F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8918778" y="2220686"/>
                <a:ext cx="103602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3E484511-B07F-E1B1-59F1-1D770DC7BA40}"/>
                </a:ext>
              </a:extLst>
            </p:cNvPr>
            <p:cNvGrpSpPr/>
            <p:nvPr/>
          </p:nvGrpSpPr>
          <p:grpSpPr>
            <a:xfrm>
              <a:off x="4457169" y="5025563"/>
              <a:ext cx="103602" cy="315311"/>
              <a:chOff x="8918778" y="1909879"/>
              <a:chExt cx="103602" cy="315311"/>
            </a:xfrm>
          </p:grpSpPr>
          <p:cxnSp>
            <p:nvCxnSpPr>
              <p:cNvPr id="18" name="Straight Connector 17">
                <a:extLst>
                  <a:ext uri="{FF2B5EF4-FFF2-40B4-BE49-F238E27FC236}">
                    <a16:creationId xmlns:a16="http://schemas.microsoft.com/office/drawing/2014/main" id="{1846AB24-8044-F21C-1C24-184F8ABF9CE6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8970579" y="1909879"/>
                <a:ext cx="0" cy="315311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9" name="Straight Connector 18">
                <a:extLst>
                  <a:ext uri="{FF2B5EF4-FFF2-40B4-BE49-F238E27FC236}">
                    <a16:creationId xmlns:a16="http://schemas.microsoft.com/office/drawing/2014/main" id="{DE78F4A0-E73F-183C-E3CD-D45D1B7100B4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8918778" y="2220686"/>
                <a:ext cx="103602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FDC5A690-384F-19F3-57F7-80EAEEE9CC38}"/>
                </a:ext>
              </a:extLst>
            </p:cNvPr>
            <p:cNvGrpSpPr/>
            <p:nvPr/>
          </p:nvGrpSpPr>
          <p:grpSpPr>
            <a:xfrm>
              <a:off x="4987941" y="4853644"/>
              <a:ext cx="103602" cy="315311"/>
              <a:chOff x="8918778" y="1909879"/>
              <a:chExt cx="103602" cy="315311"/>
            </a:xfrm>
          </p:grpSpPr>
          <p:cxnSp>
            <p:nvCxnSpPr>
              <p:cNvPr id="21" name="Straight Connector 20">
                <a:extLst>
                  <a:ext uri="{FF2B5EF4-FFF2-40B4-BE49-F238E27FC236}">
                    <a16:creationId xmlns:a16="http://schemas.microsoft.com/office/drawing/2014/main" id="{251B5F8E-9E61-9419-C264-DC84012EA74C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8970579" y="1909879"/>
                <a:ext cx="0" cy="315311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2" name="Straight Connector 21">
                <a:extLst>
                  <a:ext uri="{FF2B5EF4-FFF2-40B4-BE49-F238E27FC236}">
                    <a16:creationId xmlns:a16="http://schemas.microsoft.com/office/drawing/2014/main" id="{A8A34B85-8D76-714F-5112-6A3EAD83F9A6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8918778" y="2220686"/>
                <a:ext cx="103602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D31C55A5-6C53-CEA1-71B0-2C482B51199F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2104676" y="4233844"/>
              <a:ext cx="0" cy="1761893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D2D3FAF3-B96C-99A0-A69B-BA7FB8C37BFA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2032044" y="4537406"/>
              <a:ext cx="64008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3C3D0C78-21D9-1433-4459-0033ED83E83D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2032044" y="4826099"/>
              <a:ext cx="64008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8F28C16C-A1BF-0D6B-0887-AB942A323F30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2032044" y="5114792"/>
              <a:ext cx="64008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2291E1D0-335D-4959-FCCF-D662488D210A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2032044" y="5403485"/>
              <a:ext cx="64008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A0A51F7F-9848-57FE-841F-D0CE5EF12561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2032044" y="5692178"/>
              <a:ext cx="64008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89943B3B-DDAA-BB2E-5C3C-F276BC797C76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2032044" y="5980869"/>
              <a:ext cx="64008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5D9B559E-B8C2-8FFC-E630-6817E7A9077D}"/>
                </a:ext>
              </a:extLst>
            </p:cNvPr>
            <p:cNvSpPr txBox="1"/>
            <p:nvPr/>
          </p:nvSpPr>
          <p:spPr bwMode="auto">
            <a:xfrm rot="16200000">
              <a:off x="397147" y="4797497"/>
              <a:ext cx="2103863" cy="738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</a:rPr>
                <a:t>LS Mean Change From Baseline in MWDI Score With 95% CI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50A34560-9D02-091C-7926-5D5C6D5173A5}"/>
                </a:ext>
              </a:extLst>
            </p:cNvPr>
            <p:cNvSpPr txBox="1"/>
            <p:nvPr/>
          </p:nvSpPr>
          <p:spPr bwMode="auto">
            <a:xfrm>
              <a:off x="1699514" y="5839621"/>
              <a:ext cx="371707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0" dirty="0">
                  <a:solidFill>
                    <a:schemeClr val="bg1"/>
                  </a:solidFill>
                  <a:latin typeface="Calibri" panose="020F0502020204030204" pitchFamily="34" charset="0"/>
                </a:rPr>
                <a:t>-6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E7824A79-FA1A-87DF-0ED7-C08FE298CD1F}"/>
                </a:ext>
              </a:extLst>
            </p:cNvPr>
            <p:cNvSpPr txBox="1"/>
            <p:nvPr/>
          </p:nvSpPr>
          <p:spPr bwMode="auto">
            <a:xfrm>
              <a:off x="1699514" y="4088879"/>
              <a:ext cx="371707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0" dirty="0">
                  <a:solidFill>
                    <a:schemeClr val="bg1"/>
                  </a:solidFill>
                  <a:latin typeface="Calibri" panose="020F0502020204030204" pitchFamily="34" charset="0"/>
                </a:rPr>
                <a:t>0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9F826364-3F39-3314-EFF2-90A7BF81081B}"/>
                </a:ext>
              </a:extLst>
            </p:cNvPr>
            <p:cNvSpPr txBox="1"/>
            <p:nvPr/>
          </p:nvSpPr>
          <p:spPr bwMode="auto">
            <a:xfrm>
              <a:off x="1699514" y="4380669"/>
              <a:ext cx="371707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0" dirty="0">
                  <a:solidFill>
                    <a:schemeClr val="bg1"/>
                  </a:solidFill>
                  <a:latin typeface="Calibri" panose="020F0502020204030204" pitchFamily="34" charset="0"/>
                </a:rPr>
                <a:t>-1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4CEF32C1-CB07-2123-97F1-4E5FEB6D2B68}"/>
                </a:ext>
              </a:extLst>
            </p:cNvPr>
            <p:cNvSpPr txBox="1"/>
            <p:nvPr/>
          </p:nvSpPr>
          <p:spPr bwMode="auto">
            <a:xfrm>
              <a:off x="1699514" y="4672459"/>
              <a:ext cx="371707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0" dirty="0">
                  <a:solidFill>
                    <a:schemeClr val="bg1"/>
                  </a:solidFill>
                  <a:latin typeface="Calibri" panose="020F0502020204030204" pitchFamily="34" charset="0"/>
                </a:rPr>
                <a:t>-2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AE16286D-4484-916D-425F-7BAEDBB858BD}"/>
                </a:ext>
              </a:extLst>
            </p:cNvPr>
            <p:cNvSpPr txBox="1"/>
            <p:nvPr/>
          </p:nvSpPr>
          <p:spPr bwMode="auto">
            <a:xfrm>
              <a:off x="1699514" y="4964249"/>
              <a:ext cx="371707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0" dirty="0">
                  <a:solidFill>
                    <a:schemeClr val="bg1"/>
                  </a:solidFill>
                  <a:latin typeface="Calibri" panose="020F0502020204030204" pitchFamily="34" charset="0"/>
                </a:rPr>
                <a:t>-3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2C402769-0B41-8150-D488-AABDFDC0DDB3}"/>
                </a:ext>
              </a:extLst>
            </p:cNvPr>
            <p:cNvSpPr txBox="1"/>
            <p:nvPr/>
          </p:nvSpPr>
          <p:spPr bwMode="auto">
            <a:xfrm>
              <a:off x="1699514" y="5256039"/>
              <a:ext cx="371707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0" dirty="0">
                  <a:solidFill>
                    <a:schemeClr val="bg1"/>
                  </a:solidFill>
                  <a:latin typeface="Calibri" panose="020F0502020204030204" pitchFamily="34" charset="0"/>
                </a:rPr>
                <a:t>-4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6637AF09-AB27-AF20-56D2-EAE7669929F6}"/>
                </a:ext>
              </a:extLst>
            </p:cNvPr>
            <p:cNvSpPr txBox="1"/>
            <p:nvPr/>
          </p:nvSpPr>
          <p:spPr bwMode="auto">
            <a:xfrm>
              <a:off x="1699514" y="5547829"/>
              <a:ext cx="371707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0" dirty="0">
                  <a:solidFill>
                    <a:schemeClr val="bg1"/>
                  </a:solidFill>
                  <a:latin typeface="Calibri" panose="020F0502020204030204" pitchFamily="34" charset="0"/>
                </a:rPr>
                <a:t>-5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F9BEC2EC-42FF-885C-8ECF-CF6380FF85E7}"/>
                </a:ext>
              </a:extLst>
            </p:cNvPr>
            <p:cNvSpPr txBox="1"/>
            <p:nvPr/>
          </p:nvSpPr>
          <p:spPr bwMode="auto">
            <a:xfrm>
              <a:off x="2647369" y="3378920"/>
              <a:ext cx="265398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</a:rPr>
                <a:t>Linerixibat</a:t>
              </a:r>
            </a:p>
          </p:txBody>
        </p: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DBD1F621-7659-3CC7-D9C9-79E1C7B8CA25}"/>
                </a:ext>
              </a:extLst>
            </p:cNvPr>
            <p:cNvCxnSpPr/>
            <p:nvPr/>
          </p:nvCxnSpPr>
          <p:spPr bwMode="auto">
            <a:xfrm>
              <a:off x="2639934" y="3668851"/>
              <a:ext cx="2676293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95B0D741-FFE7-0B5D-26A4-0A7BE548ACBB}"/>
                </a:ext>
              </a:extLst>
            </p:cNvPr>
            <p:cNvSpPr txBox="1"/>
            <p:nvPr/>
          </p:nvSpPr>
          <p:spPr bwMode="auto">
            <a:xfrm>
              <a:off x="1952276" y="3821251"/>
              <a:ext cx="828907" cy="4076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85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200" dirty="0">
                  <a:solidFill>
                    <a:schemeClr val="bg1"/>
                  </a:solidFill>
                  <a:latin typeface="Calibri" panose="020F0502020204030204" pitchFamily="34" charset="0"/>
                </a:rPr>
                <a:t>Placebo</a:t>
              </a:r>
              <a:br>
                <a:rPr lang="en-US" sz="1200" dirty="0">
                  <a:solidFill>
                    <a:schemeClr val="bg1"/>
                  </a:solidFill>
                  <a:latin typeface="Calibri" panose="020F0502020204030204" pitchFamily="34" charset="0"/>
                </a:rPr>
              </a:br>
              <a:r>
                <a:rPr lang="en-US" sz="1200" dirty="0">
                  <a:solidFill>
                    <a:schemeClr val="bg1"/>
                  </a:solidFill>
                  <a:latin typeface="Calibri" panose="020F0502020204030204" pitchFamily="34" charset="0"/>
                </a:rPr>
                <a:t>(n = 35)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7E4351BC-8540-C67F-B140-3D6CA817E18F}"/>
                </a:ext>
              </a:extLst>
            </p:cNvPr>
            <p:cNvSpPr txBox="1"/>
            <p:nvPr/>
          </p:nvSpPr>
          <p:spPr bwMode="auto">
            <a:xfrm>
              <a:off x="2513553" y="3655052"/>
              <a:ext cx="817757" cy="5646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85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200" dirty="0">
                  <a:solidFill>
                    <a:schemeClr val="bg1"/>
                  </a:solidFill>
                  <a:latin typeface="Calibri" panose="020F0502020204030204" pitchFamily="34" charset="0"/>
                </a:rPr>
                <a:t>20 mg </a:t>
              </a:r>
              <a:br>
                <a:rPr lang="en-US" sz="1200" dirty="0">
                  <a:solidFill>
                    <a:schemeClr val="bg1"/>
                  </a:solidFill>
                  <a:latin typeface="Calibri" panose="020F0502020204030204" pitchFamily="34" charset="0"/>
                </a:rPr>
              </a:br>
              <a:r>
                <a:rPr lang="en-US" sz="1200" dirty="0">
                  <a:solidFill>
                    <a:schemeClr val="bg1"/>
                  </a:solidFill>
                  <a:latin typeface="Calibri" panose="020F0502020204030204" pitchFamily="34" charset="0"/>
                </a:rPr>
                <a:t>QD</a:t>
              </a:r>
              <a:br>
                <a:rPr lang="en-US" sz="1200" dirty="0">
                  <a:solidFill>
                    <a:schemeClr val="bg1"/>
                  </a:solidFill>
                  <a:latin typeface="Calibri" panose="020F0502020204030204" pitchFamily="34" charset="0"/>
                </a:rPr>
              </a:br>
              <a:r>
                <a:rPr lang="en-US" sz="1200" dirty="0">
                  <a:solidFill>
                    <a:schemeClr val="bg1"/>
                  </a:solidFill>
                  <a:latin typeface="Calibri" panose="020F0502020204030204" pitchFamily="34" charset="0"/>
                </a:rPr>
                <a:t>(n = 16)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FC4B4D48-3D83-B90D-54B2-57477D36FB11}"/>
                </a:ext>
              </a:extLst>
            </p:cNvPr>
            <p:cNvSpPr txBox="1"/>
            <p:nvPr/>
          </p:nvSpPr>
          <p:spPr bwMode="auto">
            <a:xfrm>
              <a:off x="3042771" y="3655052"/>
              <a:ext cx="817757" cy="5646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85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200" dirty="0">
                  <a:solidFill>
                    <a:schemeClr val="bg1"/>
                  </a:solidFill>
                  <a:latin typeface="Calibri" panose="020F0502020204030204" pitchFamily="34" charset="0"/>
                </a:rPr>
                <a:t>90 mg </a:t>
              </a:r>
              <a:br>
                <a:rPr lang="en-US" sz="1200" dirty="0">
                  <a:solidFill>
                    <a:schemeClr val="bg1"/>
                  </a:solidFill>
                  <a:latin typeface="Calibri" panose="020F0502020204030204" pitchFamily="34" charset="0"/>
                </a:rPr>
              </a:br>
              <a:r>
                <a:rPr lang="en-US" sz="1200" dirty="0">
                  <a:solidFill>
                    <a:schemeClr val="bg1"/>
                  </a:solidFill>
                  <a:latin typeface="Calibri" panose="020F0502020204030204" pitchFamily="34" charset="0"/>
                </a:rPr>
                <a:t>QD</a:t>
              </a:r>
              <a:br>
                <a:rPr lang="en-US" sz="1200" dirty="0">
                  <a:solidFill>
                    <a:schemeClr val="bg1"/>
                  </a:solidFill>
                  <a:latin typeface="Calibri" panose="020F0502020204030204" pitchFamily="34" charset="0"/>
                </a:rPr>
              </a:br>
              <a:r>
                <a:rPr lang="en-US" sz="1200" dirty="0">
                  <a:solidFill>
                    <a:schemeClr val="bg1"/>
                  </a:solidFill>
                  <a:latin typeface="Calibri" panose="020F0502020204030204" pitchFamily="34" charset="0"/>
                </a:rPr>
                <a:t>(n = 20)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93D30E28-5A71-3216-E0AF-5C417DEC2FFE}"/>
                </a:ext>
              </a:extLst>
            </p:cNvPr>
            <p:cNvSpPr txBox="1"/>
            <p:nvPr/>
          </p:nvSpPr>
          <p:spPr bwMode="auto">
            <a:xfrm>
              <a:off x="3571989" y="3655052"/>
              <a:ext cx="817757" cy="5646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85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200" dirty="0">
                  <a:solidFill>
                    <a:schemeClr val="bg1"/>
                  </a:solidFill>
                  <a:latin typeface="Calibri" panose="020F0502020204030204" pitchFamily="34" charset="0"/>
                </a:rPr>
                <a:t>180 mg </a:t>
              </a:r>
              <a:br>
                <a:rPr lang="en-US" sz="1200" dirty="0">
                  <a:solidFill>
                    <a:schemeClr val="bg1"/>
                  </a:solidFill>
                  <a:latin typeface="Calibri" panose="020F0502020204030204" pitchFamily="34" charset="0"/>
                </a:rPr>
              </a:br>
              <a:r>
                <a:rPr lang="en-US" sz="1200" dirty="0">
                  <a:solidFill>
                    <a:schemeClr val="bg1"/>
                  </a:solidFill>
                  <a:latin typeface="Calibri" panose="020F0502020204030204" pitchFamily="34" charset="0"/>
                </a:rPr>
                <a:t>QD</a:t>
              </a:r>
              <a:br>
                <a:rPr lang="en-US" sz="1200" dirty="0">
                  <a:solidFill>
                    <a:schemeClr val="bg1"/>
                  </a:solidFill>
                  <a:latin typeface="Calibri" panose="020F0502020204030204" pitchFamily="34" charset="0"/>
                </a:rPr>
              </a:br>
              <a:r>
                <a:rPr lang="en-US" sz="1200" dirty="0">
                  <a:solidFill>
                    <a:schemeClr val="bg1"/>
                  </a:solidFill>
                  <a:latin typeface="Calibri" panose="020F0502020204030204" pitchFamily="34" charset="0"/>
                </a:rPr>
                <a:t>(n = 22)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7611A019-1A69-08FE-DE7C-FC423D7B7F7A}"/>
                </a:ext>
              </a:extLst>
            </p:cNvPr>
            <p:cNvSpPr txBox="1"/>
            <p:nvPr/>
          </p:nvSpPr>
          <p:spPr bwMode="auto">
            <a:xfrm>
              <a:off x="4101207" y="3655052"/>
              <a:ext cx="817757" cy="5646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85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200" dirty="0">
                  <a:solidFill>
                    <a:schemeClr val="bg1"/>
                  </a:solidFill>
                  <a:latin typeface="Calibri" panose="020F0502020204030204" pitchFamily="34" charset="0"/>
                </a:rPr>
                <a:t>40 mg </a:t>
              </a:r>
              <a:br>
                <a:rPr lang="en-US" sz="1200" dirty="0">
                  <a:solidFill>
                    <a:schemeClr val="bg1"/>
                  </a:solidFill>
                  <a:latin typeface="Calibri" panose="020F0502020204030204" pitchFamily="34" charset="0"/>
                </a:rPr>
              </a:br>
              <a:r>
                <a:rPr lang="en-US" sz="1200" dirty="0">
                  <a:solidFill>
                    <a:schemeClr val="bg1"/>
                  </a:solidFill>
                  <a:latin typeface="Calibri" panose="020F0502020204030204" pitchFamily="34" charset="0"/>
                </a:rPr>
                <a:t>BID</a:t>
              </a:r>
              <a:br>
                <a:rPr lang="en-US" sz="1200" dirty="0">
                  <a:solidFill>
                    <a:schemeClr val="bg1"/>
                  </a:solidFill>
                  <a:latin typeface="Calibri" panose="020F0502020204030204" pitchFamily="34" charset="0"/>
                </a:rPr>
              </a:br>
              <a:r>
                <a:rPr lang="en-US" sz="1200" dirty="0">
                  <a:solidFill>
                    <a:schemeClr val="bg1"/>
                  </a:solidFill>
                  <a:latin typeface="Calibri" panose="020F0502020204030204" pitchFamily="34" charset="0"/>
                </a:rPr>
                <a:t>(n = 22)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E36CDFF2-587E-EB69-AA01-029D26DD3911}"/>
                </a:ext>
              </a:extLst>
            </p:cNvPr>
            <p:cNvSpPr txBox="1"/>
            <p:nvPr/>
          </p:nvSpPr>
          <p:spPr bwMode="auto">
            <a:xfrm>
              <a:off x="4630426" y="3655052"/>
              <a:ext cx="817757" cy="5646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85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200" dirty="0">
                  <a:solidFill>
                    <a:schemeClr val="bg1"/>
                  </a:solidFill>
                  <a:latin typeface="Calibri" panose="020F0502020204030204" pitchFamily="34" charset="0"/>
                </a:rPr>
                <a:t>90 mg </a:t>
              </a:r>
              <a:br>
                <a:rPr lang="en-US" sz="1200" dirty="0">
                  <a:solidFill>
                    <a:schemeClr val="bg1"/>
                  </a:solidFill>
                  <a:latin typeface="Calibri" panose="020F0502020204030204" pitchFamily="34" charset="0"/>
                </a:rPr>
              </a:br>
              <a:r>
                <a:rPr lang="en-US" sz="1200" dirty="0">
                  <a:solidFill>
                    <a:schemeClr val="bg1"/>
                  </a:solidFill>
                  <a:latin typeface="Calibri" panose="020F0502020204030204" pitchFamily="34" charset="0"/>
                </a:rPr>
                <a:t>BID</a:t>
              </a:r>
              <a:br>
                <a:rPr lang="en-US" sz="1200" dirty="0">
                  <a:solidFill>
                    <a:schemeClr val="bg1"/>
                  </a:solidFill>
                  <a:latin typeface="Calibri" panose="020F0502020204030204" pitchFamily="34" charset="0"/>
                </a:rPr>
              </a:br>
              <a:r>
                <a:rPr lang="en-US" sz="1200" dirty="0">
                  <a:solidFill>
                    <a:schemeClr val="bg1"/>
                  </a:solidFill>
                  <a:latin typeface="Calibri" panose="020F0502020204030204" pitchFamily="34" charset="0"/>
                </a:rPr>
                <a:t>(n = 21)</a:t>
              </a:r>
            </a:p>
          </p:txBody>
        </p: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66AB060C-6950-134E-145F-8B9DA8F1453A}"/>
                </a:ext>
              </a:extLst>
            </p:cNvPr>
            <p:cNvSpPr/>
            <p:nvPr/>
          </p:nvSpPr>
          <p:spPr bwMode="auto">
            <a:xfrm>
              <a:off x="2193886" y="4233846"/>
              <a:ext cx="341970" cy="510942"/>
            </a:xfrm>
            <a:prstGeom prst="rect">
              <a:avLst/>
            </a:prstGeom>
            <a:solidFill>
              <a:schemeClr val="accent3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FCAFD32F-CE9C-24AD-C484-4FCE4F4A0818}"/>
                </a:ext>
              </a:extLst>
            </p:cNvPr>
            <p:cNvSpPr/>
            <p:nvPr/>
          </p:nvSpPr>
          <p:spPr bwMode="auto">
            <a:xfrm>
              <a:off x="2728401" y="4233845"/>
              <a:ext cx="341970" cy="64607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9B6DA9D5-6694-44CF-1B94-4822B5B8E1A9}"/>
                </a:ext>
              </a:extLst>
            </p:cNvPr>
            <p:cNvSpPr/>
            <p:nvPr/>
          </p:nvSpPr>
          <p:spPr bwMode="auto">
            <a:xfrm>
              <a:off x="3262916" y="4233846"/>
              <a:ext cx="341970" cy="758686"/>
            </a:xfrm>
            <a:prstGeom prst="rect">
              <a:avLst/>
            </a:prstGeom>
            <a:solidFill>
              <a:schemeClr val="accent2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2184F05E-1D96-6B3F-4EBA-5902D7BDDF99}"/>
                </a:ext>
              </a:extLst>
            </p:cNvPr>
            <p:cNvSpPr/>
            <p:nvPr/>
          </p:nvSpPr>
          <p:spPr bwMode="auto">
            <a:xfrm>
              <a:off x="3797431" y="4233846"/>
              <a:ext cx="341970" cy="763190"/>
            </a:xfrm>
            <a:prstGeom prst="rect">
              <a:avLst/>
            </a:prstGeom>
            <a:solidFill>
              <a:schemeClr val="accent1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AF6FADCA-0FEA-59EC-630D-0476F8EBEA9C}"/>
                </a:ext>
              </a:extLst>
            </p:cNvPr>
            <p:cNvSpPr/>
            <p:nvPr/>
          </p:nvSpPr>
          <p:spPr bwMode="auto">
            <a:xfrm>
              <a:off x="4331946" y="4233845"/>
              <a:ext cx="341970" cy="835261"/>
            </a:xfrm>
            <a:prstGeom prst="rect">
              <a:avLst/>
            </a:prstGeom>
            <a:solidFill>
              <a:srgbClr val="92D050">
                <a:alpha val="50196"/>
              </a:srgbClr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6CC2E8BF-930C-1D09-2BE0-2FCAB43C8629}"/>
                </a:ext>
              </a:extLst>
            </p:cNvPr>
            <p:cNvSpPr/>
            <p:nvPr/>
          </p:nvSpPr>
          <p:spPr bwMode="auto">
            <a:xfrm>
              <a:off x="4866461" y="4233845"/>
              <a:ext cx="341970" cy="664093"/>
            </a:xfrm>
            <a:prstGeom prst="rect">
              <a:avLst/>
            </a:prstGeom>
            <a:solidFill>
              <a:schemeClr val="accent4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7B65547F-1D1E-5176-0826-359F027E7AA2}"/>
                </a:ext>
              </a:extLst>
            </p:cNvPr>
            <p:cNvCxnSpPr/>
            <p:nvPr/>
          </p:nvCxnSpPr>
          <p:spPr bwMode="auto">
            <a:xfrm>
              <a:off x="2089808" y="4242988"/>
              <a:ext cx="3226419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ACED644E-A202-4F0F-1AFF-57DB5DCBE625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2104676" y="4181805"/>
              <a:ext cx="0" cy="66908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B16B3D14-AE37-F8D2-5711-359CF9D11C36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2638696" y="4181805"/>
              <a:ext cx="0" cy="66908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F78E76A0-82B0-0A90-0C42-572D0B320106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3172716" y="4181805"/>
              <a:ext cx="0" cy="66908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DAE61BDD-3110-B3D8-7750-13DB7D8E219D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3706736" y="4181805"/>
              <a:ext cx="0" cy="66908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41413A46-FAD4-3450-25D7-89FA8FA5D4E6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4240756" y="4181805"/>
              <a:ext cx="0" cy="66908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B36EB44A-B844-3637-E274-960FA2C817DA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4774776" y="4181805"/>
              <a:ext cx="0" cy="66908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69E2BFC-2293-0606-2E07-84E7B3CCE6DE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5308793" y="4181805"/>
              <a:ext cx="0" cy="66908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5CF059AE-6EBE-7A72-315F-FD36E9F1CBDD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2032044" y="4248713"/>
              <a:ext cx="64008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62" name="TextBox 61">
            <a:extLst>
              <a:ext uri="{FF2B5EF4-FFF2-40B4-BE49-F238E27FC236}">
                <a16:creationId xmlns:a16="http://schemas.microsoft.com/office/drawing/2014/main" id="{A8D5E1B1-1941-3764-1134-ECCF207FA523}"/>
              </a:ext>
            </a:extLst>
          </p:cNvPr>
          <p:cNvSpPr txBox="1"/>
          <p:nvPr/>
        </p:nvSpPr>
        <p:spPr bwMode="auto">
          <a:xfrm>
            <a:off x="6313963" y="2866655"/>
            <a:ext cx="4988788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dirty="0">
                <a:solidFill>
                  <a:schemeClr val="bg1"/>
                </a:solidFill>
                <a:latin typeface="Calibri" panose="020F0502020204030204" pitchFamily="34" charset="0"/>
              </a:rPr>
              <a:t>Post Hoc Analysis of LS Mean Change in MWDI Score in Patients With Moderate to Severe Pruritus at Baseline </a:t>
            </a: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34729FE9-34BC-8E31-0CC6-BA774DAFDB61}"/>
              </a:ext>
            </a:extLst>
          </p:cNvPr>
          <p:cNvSpPr/>
          <p:nvPr/>
        </p:nvSpPr>
        <p:spPr bwMode="auto">
          <a:xfrm>
            <a:off x="6154251" y="2866655"/>
            <a:ext cx="5072300" cy="3214166"/>
          </a:xfrm>
          <a:prstGeom prst="rect">
            <a:avLst/>
          </a:prstGeom>
          <a:noFill/>
          <a:ln w="28575">
            <a:solidFill>
              <a:schemeClr val="accent3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grpSp>
        <p:nvGrpSpPr>
          <p:cNvPr id="66" name="Group 65">
            <a:extLst>
              <a:ext uri="{FF2B5EF4-FFF2-40B4-BE49-F238E27FC236}">
                <a16:creationId xmlns:a16="http://schemas.microsoft.com/office/drawing/2014/main" id="{7047F6EB-4024-592C-0180-D4D8F9B9E317}"/>
              </a:ext>
            </a:extLst>
          </p:cNvPr>
          <p:cNvGrpSpPr/>
          <p:nvPr/>
        </p:nvGrpSpPr>
        <p:grpSpPr>
          <a:xfrm>
            <a:off x="8126081" y="4872942"/>
            <a:ext cx="103602" cy="405982"/>
            <a:chOff x="8918778" y="1819208"/>
            <a:chExt cx="103602" cy="405982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7A78340C-8778-4803-2FE1-E37B89400E5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970579" y="1819208"/>
              <a:ext cx="0" cy="405982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8" name="Straight Connector 67">
              <a:extLst>
                <a:ext uri="{FF2B5EF4-FFF2-40B4-BE49-F238E27FC236}">
                  <a16:creationId xmlns:a16="http://schemas.microsoft.com/office/drawing/2014/main" id="{66CD4935-E1AE-4865-801B-D41E5A2771E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918778" y="2220686"/>
              <a:ext cx="103602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40BC5AA1-8999-F6C1-88E6-24D7EA0D2CB5}"/>
              </a:ext>
            </a:extLst>
          </p:cNvPr>
          <p:cNvGrpSpPr/>
          <p:nvPr/>
        </p:nvGrpSpPr>
        <p:grpSpPr>
          <a:xfrm>
            <a:off x="7584798" y="4750104"/>
            <a:ext cx="103602" cy="315311"/>
            <a:chOff x="8918778" y="1909879"/>
            <a:chExt cx="103602" cy="315311"/>
          </a:xfrm>
        </p:grpSpPr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2FC71DD4-DAD9-FD71-0228-064692DDBE9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970579" y="1909879"/>
              <a:ext cx="0" cy="315311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1" name="Straight Connector 70">
              <a:extLst>
                <a:ext uri="{FF2B5EF4-FFF2-40B4-BE49-F238E27FC236}">
                  <a16:creationId xmlns:a16="http://schemas.microsoft.com/office/drawing/2014/main" id="{4BB4058A-945F-0612-736A-6EFDCE0AF7D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918778" y="2220686"/>
              <a:ext cx="103602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72" name="Group 71">
            <a:extLst>
              <a:ext uri="{FF2B5EF4-FFF2-40B4-BE49-F238E27FC236}">
                <a16:creationId xmlns:a16="http://schemas.microsoft.com/office/drawing/2014/main" id="{73BBFED1-FF9F-DAC3-5A6B-60803003F62C}"/>
              </a:ext>
            </a:extLst>
          </p:cNvPr>
          <p:cNvGrpSpPr/>
          <p:nvPr/>
        </p:nvGrpSpPr>
        <p:grpSpPr>
          <a:xfrm>
            <a:off x="8660607" y="5003571"/>
            <a:ext cx="103602" cy="367845"/>
            <a:chOff x="8918778" y="1857345"/>
            <a:chExt cx="103602" cy="367845"/>
          </a:xfrm>
        </p:grpSpPr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26B94A8B-8069-C7DD-7AF7-FB0C1E85A81A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970579" y="1857345"/>
              <a:ext cx="0" cy="367845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40BF04E1-82D3-EAFC-6363-FF384BBAFC76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918778" y="2220686"/>
              <a:ext cx="103602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FD20D811-7414-7FB6-DD20-FBB1B6FDB913}"/>
              </a:ext>
            </a:extLst>
          </p:cNvPr>
          <p:cNvGrpSpPr/>
          <p:nvPr/>
        </p:nvGrpSpPr>
        <p:grpSpPr>
          <a:xfrm>
            <a:off x="9200388" y="4981799"/>
            <a:ext cx="103602" cy="375502"/>
            <a:chOff x="8918778" y="1849688"/>
            <a:chExt cx="103602" cy="375502"/>
          </a:xfrm>
        </p:grpSpPr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CB1B078D-5F23-2469-5FEC-8CB2179D996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970579" y="1849688"/>
              <a:ext cx="0" cy="375502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44A863F0-437E-5809-6C16-082A8D2EBE8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918778" y="2220686"/>
              <a:ext cx="103602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275C6609-0A9F-2FF5-6970-5901C18719CA}"/>
              </a:ext>
            </a:extLst>
          </p:cNvPr>
          <p:cNvGrpSpPr/>
          <p:nvPr/>
        </p:nvGrpSpPr>
        <p:grpSpPr>
          <a:xfrm>
            <a:off x="9735665" y="5256120"/>
            <a:ext cx="103602" cy="338264"/>
            <a:chOff x="8918778" y="1886926"/>
            <a:chExt cx="103602" cy="338264"/>
          </a:xfrm>
        </p:grpSpPr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90F1FA76-CE92-0A0D-692C-0FE0D368703E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970579" y="1886926"/>
              <a:ext cx="0" cy="338264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64CBE689-4675-C8AF-3D1A-E32A623DE90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918778" y="2220686"/>
              <a:ext cx="103602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3C79B06B-E6B0-75CE-2F57-3246FE302958}"/>
              </a:ext>
            </a:extLst>
          </p:cNvPr>
          <p:cNvGrpSpPr/>
          <p:nvPr/>
        </p:nvGrpSpPr>
        <p:grpSpPr>
          <a:xfrm>
            <a:off x="10266437" y="4902503"/>
            <a:ext cx="103602" cy="315311"/>
            <a:chOff x="8918778" y="1909879"/>
            <a:chExt cx="103602" cy="315311"/>
          </a:xfrm>
        </p:grpSpPr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311A7CD9-825C-265F-3E57-90D57660B982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970579" y="1909879"/>
              <a:ext cx="0" cy="315311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3" name="Straight Connector 82">
              <a:extLst>
                <a:ext uri="{FF2B5EF4-FFF2-40B4-BE49-F238E27FC236}">
                  <a16:creationId xmlns:a16="http://schemas.microsoft.com/office/drawing/2014/main" id="{B0B94DEE-3C1C-80E2-0CDB-5886F9A3DDE0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918778" y="2220686"/>
              <a:ext cx="103602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cxnSp>
        <p:nvCxnSpPr>
          <p:cNvPr id="84" name="Straight Connector 83">
            <a:extLst>
              <a:ext uri="{FF2B5EF4-FFF2-40B4-BE49-F238E27FC236}">
                <a16:creationId xmlns:a16="http://schemas.microsoft.com/office/drawing/2014/main" id="{558E0DBC-602E-8DBD-D5DF-B1AE2CF20982}"/>
              </a:ext>
            </a:extLst>
          </p:cNvPr>
          <p:cNvCxnSpPr>
            <a:cxnSpLocks/>
          </p:cNvCxnSpPr>
          <p:nvPr/>
        </p:nvCxnSpPr>
        <p:spPr bwMode="auto">
          <a:xfrm flipV="1">
            <a:off x="7383172" y="4178200"/>
            <a:ext cx="0" cy="1761893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85" name="Straight Connector 84">
            <a:extLst>
              <a:ext uri="{FF2B5EF4-FFF2-40B4-BE49-F238E27FC236}">
                <a16:creationId xmlns:a16="http://schemas.microsoft.com/office/drawing/2014/main" id="{F51643A1-1225-93C4-E2E8-520BAAAF593A}"/>
              </a:ext>
            </a:extLst>
          </p:cNvPr>
          <p:cNvCxnSpPr>
            <a:cxnSpLocks/>
          </p:cNvCxnSpPr>
          <p:nvPr/>
        </p:nvCxnSpPr>
        <p:spPr bwMode="auto">
          <a:xfrm flipH="1">
            <a:off x="7310540" y="4481762"/>
            <a:ext cx="64008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86" name="Straight Connector 85">
            <a:extLst>
              <a:ext uri="{FF2B5EF4-FFF2-40B4-BE49-F238E27FC236}">
                <a16:creationId xmlns:a16="http://schemas.microsoft.com/office/drawing/2014/main" id="{1BA9F188-AD6C-5199-0ABD-D25C7E44F300}"/>
              </a:ext>
            </a:extLst>
          </p:cNvPr>
          <p:cNvCxnSpPr>
            <a:cxnSpLocks/>
          </p:cNvCxnSpPr>
          <p:nvPr/>
        </p:nvCxnSpPr>
        <p:spPr bwMode="auto">
          <a:xfrm flipH="1">
            <a:off x="7310540" y="4770455"/>
            <a:ext cx="64008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87" name="Straight Connector 86">
            <a:extLst>
              <a:ext uri="{FF2B5EF4-FFF2-40B4-BE49-F238E27FC236}">
                <a16:creationId xmlns:a16="http://schemas.microsoft.com/office/drawing/2014/main" id="{F5BE66FF-CF70-5FF9-15DA-E14EB5002F75}"/>
              </a:ext>
            </a:extLst>
          </p:cNvPr>
          <p:cNvCxnSpPr>
            <a:cxnSpLocks/>
          </p:cNvCxnSpPr>
          <p:nvPr/>
        </p:nvCxnSpPr>
        <p:spPr bwMode="auto">
          <a:xfrm flipH="1">
            <a:off x="7310540" y="5059148"/>
            <a:ext cx="64008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88" name="Straight Connector 87">
            <a:extLst>
              <a:ext uri="{FF2B5EF4-FFF2-40B4-BE49-F238E27FC236}">
                <a16:creationId xmlns:a16="http://schemas.microsoft.com/office/drawing/2014/main" id="{4AD28560-3B7F-81DF-2BFF-1ED64283EDB6}"/>
              </a:ext>
            </a:extLst>
          </p:cNvPr>
          <p:cNvCxnSpPr>
            <a:cxnSpLocks/>
          </p:cNvCxnSpPr>
          <p:nvPr/>
        </p:nvCxnSpPr>
        <p:spPr bwMode="auto">
          <a:xfrm flipH="1">
            <a:off x="7310540" y="5347841"/>
            <a:ext cx="64008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89" name="Straight Connector 88">
            <a:extLst>
              <a:ext uri="{FF2B5EF4-FFF2-40B4-BE49-F238E27FC236}">
                <a16:creationId xmlns:a16="http://schemas.microsoft.com/office/drawing/2014/main" id="{55A3B882-E479-5138-7D58-DB34466F08CE}"/>
              </a:ext>
            </a:extLst>
          </p:cNvPr>
          <p:cNvCxnSpPr>
            <a:cxnSpLocks/>
          </p:cNvCxnSpPr>
          <p:nvPr/>
        </p:nvCxnSpPr>
        <p:spPr bwMode="auto">
          <a:xfrm flipH="1">
            <a:off x="7310540" y="5636534"/>
            <a:ext cx="64008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0" name="Straight Connector 89">
            <a:extLst>
              <a:ext uri="{FF2B5EF4-FFF2-40B4-BE49-F238E27FC236}">
                <a16:creationId xmlns:a16="http://schemas.microsoft.com/office/drawing/2014/main" id="{A40C321B-33EB-7637-6370-56F96BCB6E13}"/>
              </a:ext>
            </a:extLst>
          </p:cNvPr>
          <p:cNvCxnSpPr>
            <a:cxnSpLocks/>
          </p:cNvCxnSpPr>
          <p:nvPr/>
        </p:nvCxnSpPr>
        <p:spPr bwMode="auto">
          <a:xfrm flipH="1">
            <a:off x="7310540" y="5925225"/>
            <a:ext cx="64008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91" name="TextBox 90">
            <a:extLst>
              <a:ext uri="{FF2B5EF4-FFF2-40B4-BE49-F238E27FC236}">
                <a16:creationId xmlns:a16="http://schemas.microsoft.com/office/drawing/2014/main" id="{A93E6FA3-5F72-30FB-63AA-39875E6E1FAF}"/>
              </a:ext>
            </a:extLst>
          </p:cNvPr>
          <p:cNvSpPr txBox="1"/>
          <p:nvPr/>
        </p:nvSpPr>
        <p:spPr bwMode="auto">
          <a:xfrm rot="16200000">
            <a:off x="5601229" y="4667439"/>
            <a:ext cx="2252692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dirty="0">
                <a:solidFill>
                  <a:schemeClr val="bg1"/>
                </a:solidFill>
                <a:latin typeface="Calibri" panose="020F0502020204030204" pitchFamily="34" charset="0"/>
              </a:rPr>
              <a:t>LS Mean Change From Baseline in MWDI Score With 95% CI</a:t>
            </a: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6315B8C8-1982-B4CA-9441-06DDC0238C48}"/>
              </a:ext>
            </a:extLst>
          </p:cNvPr>
          <p:cNvSpPr txBox="1"/>
          <p:nvPr/>
        </p:nvSpPr>
        <p:spPr bwMode="auto">
          <a:xfrm>
            <a:off x="6978010" y="5783977"/>
            <a:ext cx="37170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 dirty="0">
                <a:solidFill>
                  <a:schemeClr val="bg1"/>
                </a:solidFill>
                <a:latin typeface="Calibri" panose="020F0502020204030204" pitchFamily="34" charset="0"/>
              </a:rPr>
              <a:t>-6</a:t>
            </a: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731AAEC0-DF76-DC47-EE7F-BEEDA13F9259}"/>
              </a:ext>
            </a:extLst>
          </p:cNvPr>
          <p:cNvSpPr txBox="1"/>
          <p:nvPr/>
        </p:nvSpPr>
        <p:spPr bwMode="auto">
          <a:xfrm>
            <a:off x="6978010" y="4033235"/>
            <a:ext cx="37170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 dirty="0">
                <a:solidFill>
                  <a:schemeClr val="bg1"/>
                </a:solidFill>
                <a:latin typeface="Calibri" panose="020F0502020204030204" pitchFamily="34" charset="0"/>
              </a:rPr>
              <a:t>0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989724CC-9B4B-E08C-B82E-E46851BC0BB9}"/>
              </a:ext>
            </a:extLst>
          </p:cNvPr>
          <p:cNvSpPr txBox="1"/>
          <p:nvPr/>
        </p:nvSpPr>
        <p:spPr bwMode="auto">
          <a:xfrm>
            <a:off x="6978010" y="4325025"/>
            <a:ext cx="37170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 dirty="0">
                <a:solidFill>
                  <a:schemeClr val="bg1"/>
                </a:solidFill>
                <a:latin typeface="Calibri" panose="020F0502020204030204" pitchFamily="34" charset="0"/>
              </a:rPr>
              <a:t>-1</a:t>
            </a: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672E5735-B96B-622D-37D5-A4ED84207B1F}"/>
              </a:ext>
            </a:extLst>
          </p:cNvPr>
          <p:cNvSpPr txBox="1"/>
          <p:nvPr/>
        </p:nvSpPr>
        <p:spPr bwMode="auto">
          <a:xfrm>
            <a:off x="6978010" y="4616815"/>
            <a:ext cx="37170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 dirty="0">
                <a:solidFill>
                  <a:schemeClr val="bg1"/>
                </a:solidFill>
                <a:latin typeface="Calibri" panose="020F0502020204030204" pitchFamily="34" charset="0"/>
              </a:rPr>
              <a:t>-2</a:t>
            </a: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E2B9B044-E7A8-04EE-40F2-D07E9ECDC01D}"/>
              </a:ext>
            </a:extLst>
          </p:cNvPr>
          <p:cNvSpPr txBox="1"/>
          <p:nvPr/>
        </p:nvSpPr>
        <p:spPr bwMode="auto">
          <a:xfrm>
            <a:off x="6978010" y="4908605"/>
            <a:ext cx="37170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 dirty="0">
                <a:solidFill>
                  <a:schemeClr val="bg1"/>
                </a:solidFill>
                <a:latin typeface="Calibri" panose="020F0502020204030204" pitchFamily="34" charset="0"/>
              </a:rPr>
              <a:t>-3</a:t>
            </a: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3DEE1B09-1747-892B-88AD-96FC5A4E81E7}"/>
              </a:ext>
            </a:extLst>
          </p:cNvPr>
          <p:cNvSpPr txBox="1"/>
          <p:nvPr/>
        </p:nvSpPr>
        <p:spPr bwMode="auto">
          <a:xfrm>
            <a:off x="6978010" y="5200395"/>
            <a:ext cx="37170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 dirty="0">
                <a:solidFill>
                  <a:schemeClr val="bg1"/>
                </a:solidFill>
                <a:latin typeface="Calibri" panose="020F0502020204030204" pitchFamily="34" charset="0"/>
              </a:rPr>
              <a:t>-4</a:t>
            </a: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AE8B5047-F9CF-4D46-4B3E-099934F1A5D8}"/>
              </a:ext>
            </a:extLst>
          </p:cNvPr>
          <p:cNvSpPr txBox="1"/>
          <p:nvPr/>
        </p:nvSpPr>
        <p:spPr bwMode="auto">
          <a:xfrm>
            <a:off x="6978010" y="5492185"/>
            <a:ext cx="37170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 dirty="0">
                <a:solidFill>
                  <a:schemeClr val="bg1"/>
                </a:solidFill>
                <a:latin typeface="Calibri" panose="020F0502020204030204" pitchFamily="34" charset="0"/>
              </a:rPr>
              <a:t>-5</a:t>
            </a: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44F3BE64-0F83-D33D-9379-DDDF2DF8A295}"/>
              </a:ext>
            </a:extLst>
          </p:cNvPr>
          <p:cNvSpPr txBox="1"/>
          <p:nvPr/>
        </p:nvSpPr>
        <p:spPr bwMode="auto">
          <a:xfrm>
            <a:off x="7925865" y="3323276"/>
            <a:ext cx="265398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dirty="0">
                <a:solidFill>
                  <a:schemeClr val="bg1"/>
                </a:solidFill>
                <a:latin typeface="Calibri" panose="020F0502020204030204" pitchFamily="34" charset="0"/>
              </a:rPr>
              <a:t>Linerixibat</a:t>
            </a:r>
          </a:p>
        </p:txBody>
      </p:sp>
      <p:cxnSp>
        <p:nvCxnSpPr>
          <p:cNvPr id="100" name="Straight Connector 99">
            <a:extLst>
              <a:ext uri="{FF2B5EF4-FFF2-40B4-BE49-F238E27FC236}">
                <a16:creationId xmlns:a16="http://schemas.microsoft.com/office/drawing/2014/main" id="{127A4024-84D5-7689-BA80-CF68D2B85908}"/>
              </a:ext>
            </a:extLst>
          </p:cNvPr>
          <p:cNvCxnSpPr/>
          <p:nvPr/>
        </p:nvCxnSpPr>
        <p:spPr bwMode="auto">
          <a:xfrm>
            <a:off x="7918430" y="3613207"/>
            <a:ext cx="2676293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01" name="TextBox 100">
            <a:extLst>
              <a:ext uri="{FF2B5EF4-FFF2-40B4-BE49-F238E27FC236}">
                <a16:creationId xmlns:a16="http://schemas.microsoft.com/office/drawing/2014/main" id="{D5D8FBCC-B1CD-6E43-E651-5D22F7428904}"/>
              </a:ext>
            </a:extLst>
          </p:cNvPr>
          <p:cNvSpPr txBox="1"/>
          <p:nvPr/>
        </p:nvSpPr>
        <p:spPr bwMode="auto">
          <a:xfrm>
            <a:off x="7230772" y="3765607"/>
            <a:ext cx="828907" cy="4076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85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</a:rPr>
              <a:t>Placebo</a:t>
            </a:r>
            <a:b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</a:rPr>
              <a:t>(n = 24)</a:t>
            </a: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B20FDDA9-C067-528A-1845-29EE056E9A9B}"/>
              </a:ext>
            </a:extLst>
          </p:cNvPr>
          <p:cNvSpPr txBox="1"/>
          <p:nvPr/>
        </p:nvSpPr>
        <p:spPr bwMode="auto">
          <a:xfrm>
            <a:off x="7792049" y="3599408"/>
            <a:ext cx="817757" cy="5646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85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</a:rPr>
              <a:t>20 mg </a:t>
            </a:r>
            <a:b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</a:rPr>
              <a:t>QD</a:t>
            </a:r>
            <a:b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</a:rPr>
              <a:t>(n = 13)</a:t>
            </a: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A9B31395-4E50-6559-76F7-9EFDA55BCC8A}"/>
              </a:ext>
            </a:extLst>
          </p:cNvPr>
          <p:cNvSpPr txBox="1"/>
          <p:nvPr/>
        </p:nvSpPr>
        <p:spPr bwMode="auto">
          <a:xfrm>
            <a:off x="8321267" y="3599408"/>
            <a:ext cx="817757" cy="5646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85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</a:rPr>
              <a:t>90 mg </a:t>
            </a:r>
            <a:b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</a:rPr>
              <a:t>QD</a:t>
            </a:r>
            <a:b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</a:rPr>
              <a:t>(n = 15)</a:t>
            </a: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A1FBBE85-6BBC-CA0B-C4F0-7031714252A2}"/>
              </a:ext>
            </a:extLst>
          </p:cNvPr>
          <p:cNvSpPr txBox="1"/>
          <p:nvPr/>
        </p:nvSpPr>
        <p:spPr bwMode="auto">
          <a:xfrm>
            <a:off x="8850485" y="3599408"/>
            <a:ext cx="817757" cy="5646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85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</a:rPr>
              <a:t>180 mg </a:t>
            </a:r>
            <a:b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</a:rPr>
              <a:t>QD</a:t>
            </a:r>
            <a:b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</a:rPr>
              <a:t>(n = 16)</a:t>
            </a: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0F5BC96C-E062-0263-D4E1-761CD6113298}"/>
              </a:ext>
            </a:extLst>
          </p:cNvPr>
          <p:cNvSpPr txBox="1"/>
          <p:nvPr/>
        </p:nvSpPr>
        <p:spPr bwMode="auto">
          <a:xfrm>
            <a:off x="9379703" y="3599408"/>
            <a:ext cx="817757" cy="5646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85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</a:rPr>
              <a:t>40 mg </a:t>
            </a:r>
            <a:b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</a:rPr>
              <a:t>BID</a:t>
            </a:r>
            <a:b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</a:rPr>
              <a:t>(n = 15)</a:t>
            </a: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65F3E0CA-EB21-5D49-EADD-A0340E617CB1}"/>
              </a:ext>
            </a:extLst>
          </p:cNvPr>
          <p:cNvSpPr txBox="1"/>
          <p:nvPr/>
        </p:nvSpPr>
        <p:spPr bwMode="auto">
          <a:xfrm>
            <a:off x="9908922" y="3599408"/>
            <a:ext cx="817757" cy="5646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85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</a:rPr>
              <a:t>90 mg </a:t>
            </a:r>
            <a:b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</a:rPr>
              <a:t>BID</a:t>
            </a:r>
            <a:b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</a:rPr>
              <a:t>(n = 19)</a:t>
            </a:r>
          </a:p>
        </p:txBody>
      </p:sp>
      <p:sp>
        <p:nvSpPr>
          <p:cNvPr id="107" name="Rectangle 106">
            <a:extLst>
              <a:ext uri="{FF2B5EF4-FFF2-40B4-BE49-F238E27FC236}">
                <a16:creationId xmlns:a16="http://schemas.microsoft.com/office/drawing/2014/main" id="{E327E1C6-41EB-19CD-E2C0-717004F3EAA8}"/>
              </a:ext>
            </a:extLst>
          </p:cNvPr>
          <p:cNvSpPr/>
          <p:nvPr/>
        </p:nvSpPr>
        <p:spPr bwMode="auto">
          <a:xfrm>
            <a:off x="7472382" y="4178201"/>
            <a:ext cx="341970" cy="612009"/>
          </a:xfrm>
          <a:prstGeom prst="rect">
            <a:avLst/>
          </a:prstGeom>
          <a:solidFill>
            <a:schemeClr val="accent3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08" name="Rectangle 107">
            <a:extLst>
              <a:ext uri="{FF2B5EF4-FFF2-40B4-BE49-F238E27FC236}">
                <a16:creationId xmlns:a16="http://schemas.microsoft.com/office/drawing/2014/main" id="{B01B9EC0-630E-B821-E963-2CCEF314C964}"/>
              </a:ext>
            </a:extLst>
          </p:cNvPr>
          <p:cNvSpPr/>
          <p:nvPr/>
        </p:nvSpPr>
        <p:spPr bwMode="auto">
          <a:xfrm>
            <a:off x="8006897" y="4178201"/>
            <a:ext cx="341970" cy="72522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09" name="Rectangle 108">
            <a:extLst>
              <a:ext uri="{FF2B5EF4-FFF2-40B4-BE49-F238E27FC236}">
                <a16:creationId xmlns:a16="http://schemas.microsoft.com/office/drawing/2014/main" id="{A491C0F7-DD70-B3FC-F551-A9D30C5149AF}"/>
              </a:ext>
            </a:extLst>
          </p:cNvPr>
          <p:cNvSpPr/>
          <p:nvPr/>
        </p:nvSpPr>
        <p:spPr bwMode="auto">
          <a:xfrm>
            <a:off x="8541412" y="4178201"/>
            <a:ext cx="341970" cy="855849"/>
          </a:xfrm>
          <a:prstGeom prst="rect">
            <a:avLst/>
          </a:prstGeom>
          <a:solidFill>
            <a:schemeClr val="accent2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10" name="Rectangle 109">
            <a:extLst>
              <a:ext uri="{FF2B5EF4-FFF2-40B4-BE49-F238E27FC236}">
                <a16:creationId xmlns:a16="http://schemas.microsoft.com/office/drawing/2014/main" id="{886F37EB-D57F-0238-44B0-729065993C82}"/>
              </a:ext>
            </a:extLst>
          </p:cNvPr>
          <p:cNvSpPr/>
          <p:nvPr/>
        </p:nvSpPr>
        <p:spPr bwMode="auto">
          <a:xfrm>
            <a:off x="9075927" y="4178202"/>
            <a:ext cx="341970" cy="847140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11" name="Rectangle 110">
            <a:extLst>
              <a:ext uri="{FF2B5EF4-FFF2-40B4-BE49-F238E27FC236}">
                <a16:creationId xmlns:a16="http://schemas.microsoft.com/office/drawing/2014/main" id="{57CA3AB4-D8C6-B913-541D-C2F57E361077}"/>
              </a:ext>
            </a:extLst>
          </p:cNvPr>
          <p:cNvSpPr/>
          <p:nvPr/>
        </p:nvSpPr>
        <p:spPr bwMode="auto">
          <a:xfrm>
            <a:off x="9610442" y="4178201"/>
            <a:ext cx="341970" cy="1077918"/>
          </a:xfrm>
          <a:prstGeom prst="rect">
            <a:avLst/>
          </a:prstGeom>
          <a:solidFill>
            <a:srgbClr val="92D050">
              <a:alpha val="50196"/>
            </a:srgbClr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12" name="Rectangle 111">
            <a:extLst>
              <a:ext uri="{FF2B5EF4-FFF2-40B4-BE49-F238E27FC236}">
                <a16:creationId xmlns:a16="http://schemas.microsoft.com/office/drawing/2014/main" id="{D62E0387-B7F1-8A4A-F3B2-5AB6F814D06B}"/>
              </a:ext>
            </a:extLst>
          </p:cNvPr>
          <p:cNvSpPr/>
          <p:nvPr/>
        </p:nvSpPr>
        <p:spPr bwMode="auto">
          <a:xfrm>
            <a:off x="10144957" y="4178201"/>
            <a:ext cx="341970" cy="729575"/>
          </a:xfrm>
          <a:prstGeom prst="rect">
            <a:avLst/>
          </a:prstGeom>
          <a:solidFill>
            <a:schemeClr val="accent4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cxnSp>
        <p:nvCxnSpPr>
          <p:cNvPr id="113" name="Straight Connector 112">
            <a:extLst>
              <a:ext uri="{FF2B5EF4-FFF2-40B4-BE49-F238E27FC236}">
                <a16:creationId xmlns:a16="http://schemas.microsoft.com/office/drawing/2014/main" id="{856D76B2-AD14-5D2B-A1F0-384FFCFF4974}"/>
              </a:ext>
            </a:extLst>
          </p:cNvPr>
          <p:cNvCxnSpPr/>
          <p:nvPr/>
        </p:nvCxnSpPr>
        <p:spPr bwMode="auto">
          <a:xfrm>
            <a:off x="7368304" y="4187344"/>
            <a:ext cx="3226419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14" name="Straight Connector 113">
            <a:extLst>
              <a:ext uri="{FF2B5EF4-FFF2-40B4-BE49-F238E27FC236}">
                <a16:creationId xmlns:a16="http://schemas.microsoft.com/office/drawing/2014/main" id="{1EBF78A2-A3CF-BB3C-ECDA-A17834C51C02}"/>
              </a:ext>
            </a:extLst>
          </p:cNvPr>
          <p:cNvCxnSpPr>
            <a:cxnSpLocks/>
          </p:cNvCxnSpPr>
          <p:nvPr/>
        </p:nvCxnSpPr>
        <p:spPr bwMode="auto">
          <a:xfrm flipV="1">
            <a:off x="7383172" y="4126161"/>
            <a:ext cx="0" cy="669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15" name="Straight Connector 114">
            <a:extLst>
              <a:ext uri="{FF2B5EF4-FFF2-40B4-BE49-F238E27FC236}">
                <a16:creationId xmlns:a16="http://schemas.microsoft.com/office/drawing/2014/main" id="{6C0F459B-E325-4590-0203-BC455A3A6F02}"/>
              </a:ext>
            </a:extLst>
          </p:cNvPr>
          <p:cNvCxnSpPr>
            <a:cxnSpLocks/>
          </p:cNvCxnSpPr>
          <p:nvPr/>
        </p:nvCxnSpPr>
        <p:spPr bwMode="auto">
          <a:xfrm flipV="1">
            <a:off x="7917192" y="4126161"/>
            <a:ext cx="0" cy="669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16" name="Straight Connector 115">
            <a:extLst>
              <a:ext uri="{FF2B5EF4-FFF2-40B4-BE49-F238E27FC236}">
                <a16:creationId xmlns:a16="http://schemas.microsoft.com/office/drawing/2014/main" id="{872399FC-7813-7736-4BC6-04F4C6FC6D3D}"/>
              </a:ext>
            </a:extLst>
          </p:cNvPr>
          <p:cNvCxnSpPr>
            <a:cxnSpLocks/>
          </p:cNvCxnSpPr>
          <p:nvPr/>
        </p:nvCxnSpPr>
        <p:spPr bwMode="auto">
          <a:xfrm flipV="1">
            <a:off x="8451212" y="4126161"/>
            <a:ext cx="0" cy="669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17" name="Straight Connector 116">
            <a:extLst>
              <a:ext uri="{FF2B5EF4-FFF2-40B4-BE49-F238E27FC236}">
                <a16:creationId xmlns:a16="http://schemas.microsoft.com/office/drawing/2014/main" id="{5F77ACBF-A573-F8E4-5306-73A9648D65A6}"/>
              </a:ext>
            </a:extLst>
          </p:cNvPr>
          <p:cNvCxnSpPr>
            <a:cxnSpLocks/>
          </p:cNvCxnSpPr>
          <p:nvPr/>
        </p:nvCxnSpPr>
        <p:spPr bwMode="auto">
          <a:xfrm flipV="1">
            <a:off x="8985232" y="4126161"/>
            <a:ext cx="0" cy="669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18" name="Straight Connector 117">
            <a:extLst>
              <a:ext uri="{FF2B5EF4-FFF2-40B4-BE49-F238E27FC236}">
                <a16:creationId xmlns:a16="http://schemas.microsoft.com/office/drawing/2014/main" id="{8FDB14DC-1DFB-A57C-661C-B30F8DB30EF4}"/>
              </a:ext>
            </a:extLst>
          </p:cNvPr>
          <p:cNvCxnSpPr>
            <a:cxnSpLocks/>
          </p:cNvCxnSpPr>
          <p:nvPr/>
        </p:nvCxnSpPr>
        <p:spPr bwMode="auto">
          <a:xfrm flipV="1">
            <a:off x="9519252" y="4126161"/>
            <a:ext cx="0" cy="669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19" name="Straight Connector 118">
            <a:extLst>
              <a:ext uri="{FF2B5EF4-FFF2-40B4-BE49-F238E27FC236}">
                <a16:creationId xmlns:a16="http://schemas.microsoft.com/office/drawing/2014/main" id="{984A30E5-EC6A-8DC5-9A99-2C833670DA25}"/>
              </a:ext>
            </a:extLst>
          </p:cNvPr>
          <p:cNvCxnSpPr>
            <a:cxnSpLocks/>
          </p:cNvCxnSpPr>
          <p:nvPr/>
        </p:nvCxnSpPr>
        <p:spPr bwMode="auto">
          <a:xfrm flipV="1">
            <a:off x="10053272" y="4126161"/>
            <a:ext cx="0" cy="669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20" name="Straight Connector 119">
            <a:extLst>
              <a:ext uri="{FF2B5EF4-FFF2-40B4-BE49-F238E27FC236}">
                <a16:creationId xmlns:a16="http://schemas.microsoft.com/office/drawing/2014/main" id="{0415E245-D3FD-B501-396D-279E25F98DE7}"/>
              </a:ext>
            </a:extLst>
          </p:cNvPr>
          <p:cNvCxnSpPr>
            <a:cxnSpLocks/>
          </p:cNvCxnSpPr>
          <p:nvPr/>
        </p:nvCxnSpPr>
        <p:spPr bwMode="auto">
          <a:xfrm flipV="1">
            <a:off x="10587289" y="4126161"/>
            <a:ext cx="0" cy="669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21" name="Straight Connector 120">
            <a:extLst>
              <a:ext uri="{FF2B5EF4-FFF2-40B4-BE49-F238E27FC236}">
                <a16:creationId xmlns:a16="http://schemas.microsoft.com/office/drawing/2014/main" id="{1134F35D-2478-2CF6-B5AD-00E7A37EEA5A}"/>
              </a:ext>
            </a:extLst>
          </p:cNvPr>
          <p:cNvCxnSpPr>
            <a:cxnSpLocks/>
          </p:cNvCxnSpPr>
          <p:nvPr/>
        </p:nvCxnSpPr>
        <p:spPr bwMode="auto">
          <a:xfrm flipH="1">
            <a:off x="7310540" y="4193069"/>
            <a:ext cx="64008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22" name="TextBox 121">
            <a:extLst>
              <a:ext uri="{FF2B5EF4-FFF2-40B4-BE49-F238E27FC236}">
                <a16:creationId xmlns:a16="http://schemas.microsoft.com/office/drawing/2014/main" id="{7EFFD09E-C28B-49F7-C392-70E8695D5FD5}"/>
              </a:ext>
            </a:extLst>
          </p:cNvPr>
          <p:cNvSpPr txBox="1"/>
          <p:nvPr/>
        </p:nvSpPr>
        <p:spPr bwMode="auto">
          <a:xfrm>
            <a:off x="7625420" y="5613630"/>
            <a:ext cx="217292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 i="1" dirty="0">
                <a:solidFill>
                  <a:schemeClr val="bg1"/>
                </a:solidFill>
                <a:latin typeface="Calibri" panose="020F0502020204030204" pitchFamily="34" charset="0"/>
              </a:rPr>
              <a:t>P</a:t>
            </a:r>
            <a:r>
              <a:rPr lang="en-US" sz="1400" b="0" dirty="0">
                <a:solidFill>
                  <a:schemeClr val="bg1"/>
                </a:solidFill>
                <a:latin typeface="Calibri" panose="020F0502020204030204" pitchFamily="34" charset="0"/>
              </a:rPr>
              <a:t> = .0374</a:t>
            </a:r>
          </a:p>
        </p:txBody>
      </p:sp>
      <p:cxnSp>
        <p:nvCxnSpPr>
          <p:cNvPr id="123" name="Straight Connector 122">
            <a:extLst>
              <a:ext uri="{FF2B5EF4-FFF2-40B4-BE49-F238E27FC236}">
                <a16:creationId xmlns:a16="http://schemas.microsoft.com/office/drawing/2014/main" id="{3FB0D55C-F940-3D64-BF7A-CCB40F72C8B1}"/>
              </a:ext>
            </a:extLst>
          </p:cNvPr>
          <p:cNvCxnSpPr>
            <a:cxnSpLocks/>
          </p:cNvCxnSpPr>
          <p:nvPr/>
        </p:nvCxnSpPr>
        <p:spPr bwMode="auto">
          <a:xfrm>
            <a:off x="7617984" y="5642304"/>
            <a:ext cx="2184716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71721948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E34F20-9B73-4DBB-558F-70267F3A64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Take-home Points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AF2ED9-C48D-F0EE-70F5-F779AEDF4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4675" y="1412688"/>
            <a:ext cx="10877529" cy="4650686"/>
          </a:xfrm>
        </p:spPr>
        <p:txBody>
          <a:bodyPr/>
          <a:lstStyle/>
          <a:p>
            <a:r>
              <a:rPr lang="en-US" dirty="0"/>
              <a:t>Cholestastic pruritus is a frequent and often severe symptom associated with PBC and may dramatically reduce a patient’s QoL</a:t>
            </a:r>
          </a:p>
          <a:p>
            <a:r>
              <a:rPr lang="en-US" dirty="0"/>
              <a:t>Evaluating pruritus at each visit is key to understanding its impact on QoL and if treatments are achieving symptom control</a:t>
            </a:r>
          </a:p>
          <a:p>
            <a:r>
              <a:rPr lang="en-US" dirty="0"/>
              <a:t>Nonpharmacologic options for mild pruritus include moisturizer use, cool showers, and avoidance of irritating fabrics or soaps</a:t>
            </a:r>
          </a:p>
          <a:p>
            <a:r>
              <a:rPr lang="en-US" dirty="0"/>
              <a:t>Pharmacologic options for moderate to severe pruritus include </a:t>
            </a:r>
            <a:br>
              <a:rPr lang="en-US" dirty="0"/>
            </a:br>
            <a:r>
              <a:rPr lang="en-US" dirty="0"/>
              <a:t>bile acid resins, PPAR agonists, rifampin, naltrexone, sertraline</a:t>
            </a:r>
          </a:p>
          <a:p>
            <a:r>
              <a:rPr lang="en-US" dirty="0"/>
              <a:t>Additional therapeutic classes (eg, IBAT inhibitors) represent promising treatment advances to help patients with pruritus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1854395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8"/>
  <p:tag name="MMPROD_UIDATA" val="&lt;database version=&quot;6.0&quot;&gt;&lt;object type=&quot;1&quot; unique_id=&quot;10001&quot;&gt;&lt;object type=&quot;8&quot; unique_id=&quot;10002&quot;&gt;&lt;/object&gt;&lt;object type=&quot;2&quot; unique_id=&quot;10003&quot;&gt;&lt;object type=&quot;3&quot; unique_id=&quot;10005&quot;&gt;&lt;property id=&quot;20148&quot; value=&quot;5&quot;/&gt;&lt;property id=&quot;20300&quot; value=&quot;Slide 3 - &amp;quot;Title-Arial-36-Bold-Yellow. Title may continue on 2 lines keep text at 36pt&amp;quot;&quot;/&gt;&lt;property id=&quot;20307&quot; value=&quot;257&quot;/&gt;&lt;/object&gt;&lt;object type=&quot;3&quot; unique_id=&quot;10006&quot;&gt;&lt;property id=&quot;20148&quot; value=&quot;5&quot;/&gt;&lt;property id=&quot;20300&quot; value=&quot;Slide 4 - &amp;quot;Text and Margin Consistency&amp;quot;&quot;/&gt;&lt;property id=&quot;20307&quot; value=&quot;267&quot;/&gt;&lt;/object&gt;&lt;object type=&quot;3&quot; unique_id=&quot;10007&quot;&gt;&lt;property id=&quot;20148&quot; value=&quot;5&quot;/&gt;&lt;property id=&quot;20300&quot; value=&quot;Slide 5 - &amp;quot;Transition Title &amp;#x0D;&amp;#x0A;for next topic of discussion &amp;#x0D;&amp;#x0A;or can be used as closer slide &amp;#x0D;&amp;#x0A;(ie: Q&amp;amp;A)&amp;#x0D;&amp;#x0A;(Arial-40-Bold-White-Cent&quot;/&gt;&lt;property id=&quot;20307&quot; value=&quot;261&quot;/&gt;&lt;/object&gt;&lt;object type=&quot;3&quot; unique_id=&quot;10008&quot;&gt;&lt;property id=&quot;20148&quot; value=&quot;5&quot;/&gt;&lt;property id=&quot;20300&quot; value=&quot;Slide 6 - &amp;quot;RGB Pallet&amp;quot;&quot;/&gt;&lt;property id=&quot;20307&quot; value=&quot;258&quot;/&gt;&lt;/object&gt;&lt;object type=&quot;3&quot; unique_id=&quot;10009&quot;&gt;&lt;property id=&quot;20148&quot; value=&quot;5&quot;/&gt;&lt;property id=&quot;20300&quot; value=&quot;Slide 7 - &amp;quot;Example Graph&amp;quot;&quot;/&gt;&lt;property id=&quot;20307&quot; value=&quot;286&quot;/&gt;&lt;/object&gt;&lt;object type=&quot;3&quot; unique_id=&quot;10010&quot;&gt;&lt;property id=&quot;20148&quot; value=&quot;5&quot;/&gt;&lt;property id=&quot;20300&quot; value=&quot;Slide 8 - &amp;quot;Example Graph and Text&amp;quot;&quot;/&gt;&lt;property id=&quot;20307&quot; value=&quot;288&quot;/&gt;&lt;/object&gt;&lt;object type=&quot;3&quot; unique_id=&quot;10011&quot;&gt;&lt;property id=&quot;20148&quot; value=&quot;5&quot;/&gt;&lt;property id=&quot;20300&quot; value=&quot;Slide 9 - &amp;quot;Example Line Graph&amp;quot;&quot;/&gt;&lt;property id=&quot;20307&quot; value=&quot;287&quot;/&gt;&lt;/object&gt;&lt;object type=&quot;3&quot; unique_id=&quot;10012&quot;&gt;&lt;property id=&quot;20148&quot; value=&quot;5&quot;/&gt;&lt;property id=&quot;20300&quot; value=&quot;Slide 10 - &amp;quot;Example Line Graph with Data Values&amp;quot;&quot;/&gt;&lt;property id=&quot;20307&quot; value=&quot;292&quot;/&gt;&lt;/object&gt;&lt;object type=&quot;3&quot; unique_id=&quot;10013&quot;&gt;&lt;property id=&quot;20148&quot; value=&quot;5&quot;/&gt;&lt;property id=&quot;20300&quot; value=&quot;Slide 11 - &amp;quot;Example Line Graph with Color &amp;#x0D;&amp;#x0A;Data Values&amp;quot;&quot;/&gt;&lt;property id=&quot;20307&quot; value=&quot;309&quot;/&gt;&lt;/object&gt;&lt;object type=&quot;3&quot; unique_id=&quot;10014&quot;&gt;&lt;property id=&quot;20148&quot; value=&quot;5&quot;/&gt;&lt;property id=&quot;20300&quot; value=&quot;Slide 12 - &amp;quot;Example Schematic&amp;quot;&quot;/&gt;&lt;property id=&quot;20307&quot; value=&quot;262&quot;/&gt;&lt;/object&gt;&lt;object type=&quot;3&quot; unique_id=&quot;10015&quot;&gt;&lt;property id=&quot;20148&quot; value=&quot;5&quot;/&gt;&lt;property id=&quot;20300&quot; value=&quot;Slide 13 - &amp;quot;Example Schematic Continued&amp;quot;&quot;/&gt;&lt;property id=&quot;20307&quot; value=&quot;263&quot;/&gt;&lt;/object&gt;&lt;object type=&quot;3&quot; unique_id=&quot;10016&quot;&gt;&lt;property id=&quot;20148&quot; value=&quot;5&quot;/&gt;&lt;property id=&quot;20300&quot; value=&quot;Slide 14 - &amp;quot;Example Tables&amp;quot;&quot;/&gt;&lt;property id=&quot;20307&quot; value=&quot;311&quot;/&gt;&lt;/object&gt;&lt;object type=&quot;3&quot; unique_id=&quot;10017&quot;&gt;&lt;property id=&quot;20148&quot; value=&quot;5&quot;/&gt;&lt;property id=&quot;20300&quot; value=&quot;Slide 15 - &amp;quot;Example Tables Continued&amp;quot;&quot;/&gt;&lt;property id=&quot;20307&quot; value=&quot;312&quot;/&gt;&lt;/object&gt;&lt;object type=&quot;3&quot; unique_id=&quot;10018&quot;&gt;&lt;property id=&quot;20148&quot; value=&quot;5&quot;/&gt;&lt;property id=&quot;20300&quot; value=&quot;Slide 16 - &amp;quot;Example Tables Continued&amp;quot;&quot;/&gt;&lt;property id=&quot;20307&quot; value=&quot;313&quot;/&gt;&lt;/object&gt;&lt;object type=&quot;3&quot; unique_id=&quot;10019&quot;&gt;&lt;property id=&quot;20148&quot; value=&quot;5&quot;/&gt;&lt;property id=&quot;20300&quot; value=&quot;Slide 17 - &amp;quot;Example Tables Continued&amp;quot;&quot;/&gt;&lt;property id=&quot;20307&quot; value=&quot;314&quot;/&gt;&lt;/object&gt;&lt;object type=&quot;3&quot; unique_id=&quot;10020&quot;&gt;&lt;property id=&quot;20148&quot; value=&quot;5&quot;/&gt;&lt;property id=&quot;20300&quot; value=&quot;Slide 21 - &amp;quot;Additional Formatting Notes&amp;quot;&quot;/&gt;&lt;property id=&quot;20307&quot; value=&quot;270&quot;/&gt;&lt;/object&gt;&lt;object type=&quot;3&quot; unique_id=&quot;10021&quot;&gt;&lt;property id=&quot;20148&quot; value=&quot;5&quot;/&gt;&lt;property id=&quot;20300&quot; value=&quot;Slide 22 - &amp;quot;“Polish Stage” Notes&amp;quot;&quot;/&gt;&lt;property id=&quot;20307&quot; value=&quot;272&quot;/&gt;&lt;/object&gt;&lt;object type=&quot;3&quot; unique_id=&quot;10022&quot;&gt;&lt;property id=&quot;20148&quot; value=&quot;5&quot;/&gt;&lt;property id=&quot;20300&quot; value=&quot;Slide 23 - &amp;quot;For Black and White Print Slides&amp;quot;&quot;/&gt;&lt;property id=&quot;20307&quot; value=&quot;290&quot;/&gt;&lt;/object&gt;&lt;object type=&quot;3&quot; unique_id=&quot;10023&quot;&gt;&lt;property id=&quot;20148&quot; value=&quot;5&quot;/&gt;&lt;property id=&quot;20300&quot; value=&quot;Slide 24 - &amp;quot;For Black and White Print Slides&amp;quot;&quot;/&gt;&lt;property id=&quot;20307&quot; value=&quot;291&quot;/&gt;&lt;/object&gt;&lt;object type=&quot;3&quot; unique_id=&quot;10024&quot;&gt;&lt;property id=&quot;20148&quot; value=&quot;5&quot;/&gt;&lt;property id=&quot;20300&quot; value=&quot;Slide 25 - &amp;quot;CME Slides for Designer and Editorial Reference…&amp;quot;&quot;/&gt;&lt;property id=&quot;20307&quot; value=&quot;273&quot;/&gt;&lt;/object&gt;&lt;object type=&quot;3&quot; unique_id=&quot;10025&quot;&gt;&lt;property id=&quot;20148&quot; value=&quot;5&quot;/&gt;&lt;property id=&quot;20300&quot; value=&quot;Slide 26 - &amp;quot;About These Slides&amp;quot;&quot;/&gt;&lt;property id=&quot;20307&quot; value=&quot;308&quot;/&gt;&lt;/object&gt;&lt;object type=&quot;3&quot; unique_id=&quot;10026&quot;&gt;&lt;property id=&quot;20148&quot; value=&quot;5&quot;/&gt;&lt;property id=&quot;20300&quot; value=&quot;Slide 27 - &amp;quot;Faculty&amp;quot;&quot;/&gt;&lt;property id=&quot;20307&quot; value=&quot;294&quot;/&gt;&lt;/object&gt;&lt;object type=&quot;3&quot; unique_id=&quot;10027&quot;&gt;&lt;property id=&quot;20148&quot; value=&quot;5&quot;/&gt;&lt;property id=&quot;20300&quot; value=&quot;Slide 28 - &amp;quot;Disclosure of Conflicts of Interest&amp;quot;&quot;/&gt;&lt;property id=&quot;20307&quot; value=&quot;295&quot;/&gt;&lt;/object&gt;&lt;object type=&quot;3&quot; unique_id=&quot;10028&quot;&gt;&lt;property id=&quot;20148&quot; value=&quot;5&quot;/&gt;&lt;property id=&quot;20300&quot; value=&quot;Slide 29 - &amp;quot;Disclosures&amp;quot;&quot;/&gt;&lt;property id=&quot;20307&quot; value=&quot;296&quot;/&gt;&lt;/object&gt;&lt;object type=&quot;3&quot; unique_id=&quot;10029&quot;&gt;&lt;property id=&quot;20148&quot; value=&quot;5&quot;/&gt;&lt;property id=&quot;20300&quot; value=&quot;Slide 30 - &amp;quot;Disclosure of Unlabeled Use&amp;quot;&quot;/&gt;&lt;property id=&quot;20307&quot; value=&quot;297&quot;/&gt;&lt;/object&gt;&lt;object type=&quot;3&quot; unique_id=&quot;10030&quot;&gt;&lt;property id=&quot;20148&quot; value=&quot;5&quot;/&gt;&lt;property id=&quot;20300&quot; value=&quot;Slide 31&quot;/&gt;&lt;property id=&quot;20307&quot; value=&quot;298&quot;/&gt;&lt;/object&gt;&lt;object type=&quot;3&quot; unique_id=&quot;10031&quot;&gt;&lt;property id=&quot;20148&quot; value=&quot;5&quot;/&gt;&lt;property id=&quot;20300&quot; value=&quot;Slide 32 - &amp;quot;Physician Continuing Medical Education&amp;quot;&quot;/&gt;&lt;property id=&quot;20307&quot; value=&quot;299&quot;/&gt;&lt;/object&gt;&lt;object type=&quot;3&quot; unique_id=&quot;10032&quot;&gt;&lt;property id=&quot;20148&quot; value=&quot;5&quot;/&gt;&lt;property id=&quot;20300&quot; value=&quot;Slide 33 - &amp;quot;Pharmacist Continuing Education&amp;quot;&quot;/&gt;&lt;property id=&quot;20307&quot; value=&quot;300&quot;/&gt;&lt;/object&gt;&lt;object type=&quot;3&quot; unique_id=&quot;10033&quot;&gt;&lt;property id=&quot;20148&quot; value=&quot;5&quot;/&gt;&lt;property id=&quot;20300&quot; value=&quot;Slide 34 - &amp;quot;Nursing Continuing Education&amp;quot;&quot;/&gt;&lt;property id=&quot;20307&quot; value=&quot;301&quot;/&gt;&lt;/object&gt;&lt;object type=&quot;3&quot; unique_id=&quot;10034&quot;&gt;&lt;property id=&quot;20148&quot; value=&quot;5&quot;/&gt;&lt;property id=&quot;20300&quot; value=&quot;Slide 35 - &amp;quot;Please review the following important &amp;#x0D;&amp;#x0A;CME information in your handout&amp;quot;&quot;/&gt;&lt;property id=&quot;20307&quot; value=&quot;310&quot;/&gt;&lt;/object&gt;&lt;object type=&quot;3&quot; unique_id=&quot;10036&quot;&gt;&lt;property id=&quot;20148&quot; value=&quot;5&quot;/&gt;&lt;property id=&quot;20300&quot; value=&quot;Slide 37 - &amp;quot;Instructions for Credit&amp;quot;&quot;/&gt;&lt;property id=&quot;20307&quot; value=&quot;303&quot;/&gt;&lt;/object&gt;&lt;object type=&quot;3&quot; unique_id=&quot;10037&quot;&gt;&lt;property id=&quot;20148&quot; value=&quot;5&quot;/&gt;&lt;property id=&quot;20300&quot; value=&quot;Slide 38 - &amp;quot;Now Take the Test . . .&amp;quot;&quot;/&gt;&lt;property id=&quot;20307&quot; value=&quot;304&quot;/&gt;&lt;/object&gt;&lt;object type=&quot;3&quot; unique_id=&quot;10040&quot;&gt;&lt;property id=&quot;20148&quot; value=&quot;5&quot;/&gt;&lt;property id=&quot;20300&quot; value=&quot;Slide 39 - &amp;quot;General Information&amp;quot;&quot;/&gt;&lt;property id=&quot;20307&quot; value=&quot;315&quot;/&gt;&lt;/object&gt;&lt;object type=&quot;3&quot; unique_id=&quot;10041&quot;&gt;&lt;property id=&quot;20148&quot; value=&quot;5&quot;/&gt;&lt;property id=&quot;20300&quot; value=&quot;Slide 40 - &amp;quot;Please review the slide notes &amp;#x0D;&amp;#x0A;for analysis of each study &amp;#x0D;&amp;#x0A;by expert faculty &amp;lt;Insert Name, MD&amp;gt;, &amp;#x0D;&amp;#x0A;and &amp;lt;Insert Name,&quot;/&gt;&lt;property id=&quot;20307&quot; value=&quot;316&quot;/&gt;&lt;/object&gt;&lt;object type=&quot;3&quot; unique_id=&quot;10042&quot;&gt;&lt;property id=&quot;20148&quot; value=&quot;5&quot;/&gt;&lt;property id=&quot;20300&quot; value=&quot;Slide 41 - &amp;quot;Promo Slide Reference&amp;#x0D;&amp;#x0A;(Placed as the last slide in a slideset, &amp;#x0D;&amp;#x0A;if requested)&amp;quot;&quot;/&gt;&lt;property id=&quot;20307&quot; value=&quot;307&quot;/&gt;&lt;/object&gt;&lt;object type=&quot;3&quot; unique_id=&quot;12121&quot;&gt;&lt;property id=&quot;20148&quot; value=&quot;5&quot;/&gt;&lt;property id=&quot;20300&quot; value=&quot;Slide 36 - &amp;quot;Disclaimer&amp;quot;&quot;/&gt;&lt;property id=&quot;20307&quot; value=&quot;317&quot;/&gt;&lt;/object&gt;&lt;object type=&quot;3&quot; unique_id=&quot;12122&quot;&gt;&lt;property id=&quot;20148&quot; value=&quot;5&quot;/&gt;&lt;property id=&quot;20300&quot; value=&quot;Slide 1 - &amp;quot;Title of the program and will possibly take &amp;#x0D;&amp;#x0A;up three lines. It is presented in Arial-39-Bold-White.&amp;quot;&quot;/&gt;&lt;property id=&quot;20307&quot; value=&quot;321&quot;/&gt;&lt;/object&gt;&lt;object type=&quot;3&quot; unique_id=&quot;12123&quot;&gt;&lt;property id=&quot;20148&quot; value=&quot;5&quot;/&gt;&lt;property id=&quot;20300&quot; value=&quot;Slide 2 - &amp;quot;Title of the program and will possibly take up three lines. It is presented in Arial-39-Bold-White.&amp;quot;&quot;/&gt;&lt;property id=&quot;20307&quot; value=&quot;322&quot;/&gt;&lt;/object&gt;&lt;object type=&quot;3&quot; unique_id=&quot;12124&quot;&gt;&lt;property id=&quot;20148&quot; value=&quot;5&quot;/&gt;&lt;property id=&quot;20300&quot; value=&quot;Slide 18 - &amp;quot;Outcomes Analysis: What Did You Learn?&amp;quot;&quot;/&gt;&lt;property id=&quot;20307&quot; value=&quot;324&quot;/&gt;&lt;/object&gt;&lt;object type=&quot;3&quot; unique_id=&quot;12125&quot;&gt;&lt;property id=&quot;20148&quot; value=&quot;5&quot;/&gt;&lt;property id=&quot;20300&quot; value=&quot;Slide 19 - &amp;quot;Outcomes Questions&amp;quot;&quot;/&gt;&lt;property id=&quot;20307&quot; value=&quot;320&quot;/&gt;&lt;/object&gt;&lt;object type=&quot;3&quot; unique_id=&quot;12126&quot;&gt;&lt;property id=&quot;20148&quot; value=&quot;5&quot;/&gt;&lt;property id=&quot;20300&quot; value=&quot;Slide 20 - &amp;quot;How many patients with XXX do you provide care for in a typical week?&amp;quot;&quot;/&gt;&lt;property id=&quot;20307&quot; value=&quot;323&quot;/&gt;&lt;/object&gt;&lt;object type=&quot;3&quot; unique_id=&quot;12127&quot;&gt;&lt;property id=&quot;20148&quot; value=&quot;5&quot;/&gt;&lt;property id=&quot;20300&quot; value=&quot;Slide 42 - &amp;quot;Go Online for More CCO &amp;#x0D;&amp;#x0A;Coverage of XXXXXXXXXXXX!&amp;quot;&quot;/&gt;&lt;property id=&quot;20307&quot; value=&quot;318&quot;/&gt;&lt;/object&gt;&lt;/object&gt;&lt;/object&gt;&lt;/database&gt;"/>
</p:tagLst>
</file>

<file path=ppt/theme/theme1.xml><?xml version="1.0" encoding="utf-8"?>
<a:theme xmlns:a="http://schemas.openxmlformats.org/drawingml/2006/main" name="2022_CCO_Template">
  <a:themeElements>
    <a:clrScheme name="2018 CCO LIVE">
      <a:dk1>
        <a:srgbClr val="455560"/>
      </a:dk1>
      <a:lt1>
        <a:srgbClr val="FFFFFF"/>
      </a:lt1>
      <a:dk2>
        <a:srgbClr val="000000"/>
      </a:dk2>
      <a:lt2>
        <a:srgbClr val="CDCDCF"/>
      </a:lt2>
      <a:accent1>
        <a:srgbClr val="015873"/>
      </a:accent1>
      <a:accent2>
        <a:srgbClr val="4DA1BB"/>
      </a:accent2>
      <a:accent3>
        <a:srgbClr val="E1471D"/>
      </a:accent3>
      <a:accent4>
        <a:srgbClr val="00823B"/>
      </a:accent4>
      <a:accent5>
        <a:srgbClr val="FDB338"/>
      </a:accent5>
      <a:accent6>
        <a:srgbClr val="682E74"/>
      </a:accent6>
      <a:hlink>
        <a:srgbClr val="E1471D"/>
      </a:hlink>
      <a:folHlink>
        <a:srgbClr val="015873"/>
      </a:folHlink>
    </a:clrScheme>
    <a:fontScheme name="CCO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1"/>
        </a:solidFill>
        <a:ln w="0">
          <a:solidFill>
            <a:schemeClr val="bg1"/>
          </a:solidFill>
          <a:miter lim="800000"/>
          <a:headEnd/>
          <a:tailEnd/>
        </a:ln>
      </a:spPr>
      <a:bodyPr anchor="b"/>
      <a:lstStyle>
        <a:defPPr algn="ctr" eaLnBrk="1" hangingPunct="1">
          <a:spcBef>
            <a:spcPct val="35000"/>
          </a:spcBef>
          <a:spcAft>
            <a:spcPct val="25000"/>
          </a:spcAft>
          <a:buClr>
            <a:schemeClr val="folHlink"/>
          </a:buClr>
          <a:buNone/>
          <a:defRPr sz="1800" b="0" dirty="0">
            <a:solidFill>
              <a:schemeClr val="tx1"/>
            </a:solidFill>
            <a:latin typeface="Calibri" panose="020F0502020204030204" pitchFamily="34" charset="0"/>
          </a:defRPr>
        </a:defPPr>
      </a:lstStyle>
    </a:spDef>
    <a:lnDef>
      <a:spPr bwMode="auto">
        <a:noFill/>
        <a:ln w="28575" cap="flat" cmpd="sng" algn="ctr">
          <a:solidFill>
            <a:schemeClr val="bg1"/>
          </a:solidFill>
          <a:prstDash val="solid"/>
          <a:round/>
          <a:headEnd type="none" w="med" len="med"/>
          <a:tailEnd type="none" w="med" len="med"/>
        </a:ln>
        <a:effectLst/>
      </a:spPr>
      <a:bodyPr/>
      <a:lstStyle/>
    </a:lnDef>
    <a:txDef>
      <a:spPr bwMode="auto">
        <a:noFill/>
        <a:ln>
          <a:noFill/>
        </a:ln>
        <a:extLst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w="9525" algn="ctr">
              <a:solidFill>
                <a:srgbClr val="000000"/>
              </a:solidFill>
              <a:miter lim="800000"/>
              <a:headEnd/>
              <a:tailEnd/>
            </a14:hiddenLine>
          </a:ext>
        </a:extLst>
      </a:spPr>
      <a:bodyPr wrap="square" rtlCol="0">
        <a:spAutoFit/>
      </a:bodyPr>
      <a:lstStyle>
        <a:defPPr algn="l">
          <a:lnSpc>
            <a:spcPct val="100000"/>
          </a:lnSpc>
          <a:spcBef>
            <a:spcPct val="50000"/>
          </a:spcBef>
          <a:spcAft>
            <a:spcPct val="0"/>
          </a:spcAft>
          <a:buClrTx/>
          <a:buFontTx/>
          <a:buNone/>
          <a:defRPr b="0" dirty="0" smtClean="0">
            <a:solidFill>
              <a:schemeClr val="bg1"/>
            </a:solidFill>
            <a:latin typeface="Calibri" panose="020F0502020204030204" pitchFamily="34" charset="0"/>
          </a:defRPr>
        </a:defPPr>
      </a:lstStyle>
    </a:txDef>
  </a:objectDefaults>
  <a:extraClrSchemeLst>
    <a:extraClrScheme>
      <a:clrScheme name="Custom Design 1">
        <a:dk1>
          <a:srgbClr val="CDCDCF"/>
        </a:dk1>
        <a:lt1>
          <a:srgbClr val="FFFFFF"/>
        </a:lt1>
        <a:dk2>
          <a:srgbClr val="09003E"/>
        </a:dk2>
        <a:lt2>
          <a:srgbClr val="F2F23A"/>
        </a:lt2>
        <a:accent1>
          <a:srgbClr val="12AD2B"/>
        </a:accent1>
        <a:accent2>
          <a:srgbClr val="5AAACE"/>
        </a:accent2>
        <a:accent3>
          <a:srgbClr val="AAAAAF"/>
        </a:accent3>
        <a:accent4>
          <a:srgbClr val="DADADA"/>
        </a:accent4>
        <a:accent5>
          <a:srgbClr val="AAD3AC"/>
        </a:accent5>
        <a:accent6>
          <a:srgbClr val="519ABA"/>
        </a:accent6>
        <a:hlink>
          <a:srgbClr val="F6A108"/>
        </a:hlink>
        <a:folHlink>
          <a:srgbClr val="2B85B8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2017_HTAA_Diabetes" id="{1367EE62-49C0-41AA-9F7D-AEA8A8F73D1D}" vid="{45DB6FF6-6200-4F3D-90FC-F48B64252754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039A34E8D21D74FA75932150F2EADF4" ma:contentTypeVersion="12" ma:contentTypeDescription="Create a new document." ma:contentTypeScope="" ma:versionID="1c8850d8ff510bee6cb17d060666dc38">
  <xsd:schema xmlns:xsd="http://www.w3.org/2001/XMLSchema" xmlns:xs="http://www.w3.org/2001/XMLSchema" xmlns:p="http://schemas.microsoft.com/office/2006/metadata/properties" xmlns:ns2="5c649164-ce0e-4250-bbf6-b3533684bbe5" xmlns:ns3="22fd6914-46d4-4c7e-bbad-46e82841b69d" targetNamespace="http://schemas.microsoft.com/office/2006/metadata/properties" ma:root="true" ma:fieldsID="bd335bee22e4e2b84134bb98957d2b83" ns2:_="" ns3:_="">
    <xsd:import namespace="5c649164-ce0e-4250-bbf6-b3533684bbe5"/>
    <xsd:import namespace="22fd6914-46d4-4c7e-bbad-46e82841b69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c649164-ce0e-4250-bbf6-b3533684bbe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6512e436-4693-4b20-ac9a-7455c07c86a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2fd6914-46d4-4c7e-bbad-46e82841b69d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d3cfae40-7b40-47d0-ab05-9712e3953ba2}" ma:internalName="TaxCatchAll" ma:showField="CatchAllData" ma:web="22fd6914-46d4-4c7e-bbad-46e82841b69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5c649164-ce0e-4250-bbf6-b3533684bbe5">
      <Terms xmlns="http://schemas.microsoft.com/office/infopath/2007/PartnerControls"/>
    </lcf76f155ced4ddcb4097134ff3c332f>
    <TaxCatchAll xmlns="22fd6914-46d4-4c7e-bbad-46e82841b69d" xsi:nil="true"/>
  </documentManagement>
</p:properties>
</file>

<file path=customXml/item3.xml><?xml version="1.0" encoding="utf-8"?>
<LongProperties xmlns="http://schemas.microsoft.com/office/2006/metadata/longProperties"/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B38393D-C087-4E39-8D69-D7310F8B652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c649164-ce0e-4250-bbf6-b3533684bbe5"/>
    <ds:schemaRef ds:uri="22fd6914-46d4-4c7e-bbad-46e82841b69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5BA55BC3-5A03-47C2-8EC3-D964C3B5E779}">
  <ds:schemaRefs>
    <ds:schemaRef ds:uri="http://purl.org/dc/terms/"/>
    <ds:schemaRef ds:uri="http://purl.org/dc/dcmitype/"/>
    <ds:schemaRef ds:uri="http://schemas.microsoft.com/office/2006/metadata/properties"/>
    <ds:schemaRef ds:uri="http://purl.org/dc/elements/1.1/"/>
    <ds:schemaRef ds:uri="22fd6914-46d4-4c7e-bbad-46e82841b69d"/>
    <ds:schemaRef ds:uri="http://schemas.microsoft.com/office/infopath/2007/PartnerControls"/>
    <ds:schemaRef ds:uri="http://schemas.microsoft.com/office/2006/documentManagement/types"/>
    <ds:schemaRef ds:uri="http://schemas.openxmlformats.org/package/2006/metadata/core-properties"/>
    <ds:schemaRef ds:uri="5c649164-ce0e-4250-bbf6-b3533684bbe5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65E151B5-E2EE-4BEC-82C3-105A302A3BE7}">
  <ds:schemaRefs>
    <ds:schemaRef ds:uri="http://schemas.microsoft.com/office/2006/metadata/longProperties"/>
  </ds:schemaRefs>
</ds:datastoreItem>
</file>

<file path=customXml/itemProps4.xml><?xml version="1.0" encoding="utf-8"?>
<ds:datastoreItem xmlns:ds="http://schemas.openxmlformats.org/officeDocument/2006/customXml" ds:itemID="{3A18F4D2-3653-4F4F-B917-116198900D9C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4260</TotalTime>
  <Words>2553</Words>
  <Application>Microsoft Office PowerPoint</Application>
  <PresentationFormat>Widescreen</PresentationFormat>
  <Paragraphs>436</Paragraphs>
  <Slides>27</Slides>
  <Notes>24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1" baseType="lpstr">
      <vt:lpstr>Arial</vt:lpstr>
      <vt:lpstr>Calibri</vt:lpstr>
      <vt:lpstr>Wingdings</vt:lpstr>
      <vt:lpstr>2022_CCO_Template</vt:lpstr>
      <vt:lpstr>More Than Just an Itch: The Patient Impact of Cholestatic Pruritus in PBC</vt:lpstr>
      <vt:lpstr>Faculty Information and Disclosures</vt:lpstr>
      <vt:lpstr>Learning Objectives</vt:lpstr>
      <vt:lpstr>Not Just an Itch:  The Burden of Cholestatic Pruritus in PBC</vt:lpstr>
      <vt:lpstr>Symptoms Experienced by People With PBC</vt:lpstr>
      <vt:lpstr>Cholestatic Pruritus</vt:lpstr>
      <vt:lpstr>Conditions Associated With Cholestatic Pruritus</vt:lpstr>
      <vt:lpstr>Mechanisms of Cholestatic Pruritus</vt:lpstr>
      <vt:lpstr>Health Utility of Cholestatic Pruritus</vt:lpstr>
      <vt:lpstr>Impact of Pruritus on  Quality of Life</vt:lpstr>
      <vt:lpstr>Assessing the Itch: Patient Evaluation</vt:lpstr>
      <vt:lpstr>Pruritus Evaluation: Guideline Recommendations</vt:lpstr>
      <vt:lpstr>United Kingdom PBC Care Delivery Audit</vt:lpstr>
      <vt:lpstr>Pruritus Assessment Tools</vt:lpstr>
      <vt:lpstr>Pruritus Assessment Tools</vt:lpstr>
      <vt:lpstr>More than Scratching the Itch:  Management Strategies for Cholestatic Pruritus </vt:lpstr>
      <vt:lpstr>Nonpharmacologic Treatments for PBC Pruritus</vt:lpstr>
      <vt:lpstr>Drug and Nondrug Management of Pruritus</vt:lpstr>
      <vt:lpstr>First-line PBC Pruritus Treatment: Bile Acid Resins</vt:lpstr>
      <vt:lpstr>Beyond First-line Treatments for PBC Pruritus</vt:lpstr>
      <vt:lpstr>PPAR Agonists for PBC Pruritus</vt:lpstr>
      <vt:lpstr>ELATIVE: Elafibranor for PBC</vt:lpstr>
      <vt:lpstr>Phase II Study of Seladelpar</vt:lpstr>
      <vt:lpstr>FITCH Trial: Bezafibrate</vt:lpstr>
      <vt:lpstr>Ileal Bile Acid Transport Inhibitors</vt:lpstr>
      <vt:lpstr>GLIMMER Trial: Linerixibat</vt:lpstr>
      <vt:lpstr>Take-home Points</vt:lpstr>
    </vt:vector>
  </TitlesOfParts>
  <Company>Preferred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More Than Just an Itch: The Patient Impact of Cholestatic Pruritus in PBC</dc:title>
  <dc:creator>Preferred User</dc:creator>
  <cp:lastModifiedBy>Natalia Kolenko</cp:lastModifiedBy>
  <cp:revision>41</cp:revision>
  <cp:lastPrinted>2016-09-26T20:21:49Z</cp:lastPrinted>
  <dcterms:created xsi:type="dcterms:W3CDTF">2005-05-27T15:08:01Z</dcterms:created>
  <dcterms:modified xsi:type="dcterms:W3CDTF">2024-06-11T23:04:18Z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ags">
    <vt:lpwstr/>
  </property>
  <property fmtid="{D5CDD505-2E9C-101B-9397-08002B2CF9AE}" pid="3" name="display_urn:schemas-microsoft-com:office:office#Editor">
    <vt:lpwstr>Melanie Couton</vt:lpwstr>
  </property>
  <property fmtid="{D5CDD505-2E9C-101B-9397-08002B2CF9AE}" pid="4" name="display_urn:schemas-microsoft-com:office:office#Author">
    <vt:lpwstr>Melanie Couton</vt:lpwstr>
  </property>
  <property fmtid="{D5CDD505-2E9C-101B-9397-08002B2CF9AE}" pid="5" name="_dlc_DocId">
    <vt:lpwstr>56M7VY3CDVN5-387186687-1</vt:lpwstr>
  </property>
  <property fmtid="{D5CDD505-2E9C-101B-9397-08002B2CF9AE}" pid="6" name="_dlc_DocIdItemGuid">
    <vt:lpwstr>f6b19e28-ce23-4e45-8ab9-80e12fd2421e</vt:lpwstr>
  </property>
  <property fmtid="{D5CDD505-2E9C-101B-9397-08002B2CF9AE}" pid="7" name="_dlc_DocIdUrl">
    <vt:lpwstr>https://intranet.clinicaloptions.com/mews/oncology/ASH_ALL_Satellite-TU_2016/Template/_layouts/15/DocIdRedir.aspx?ID=56M7VY3CDVN5-387186687-1, 56M7VY3CDVN5-387186687-1</vt:lpwstr>
  </property>
  <property fmtid="{D5CDD505-2E9C-101B-9397-08002B2CF9AE}" pid="8" name="ContentTypeId">
    <vt:lpwstr>0x0101007039A34E8D21D74FA75932150F2EADF4</vt:lpwstr>
  </property>
  <property fmtid="{D5CDD505-2E9C-101B-9397-08002B2CF9AE}" pid="9" name="MediaServiceImageTags">
    <vt:lpwstr/>
  </property>
</Properties>
</file>