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2"/>
  </p:notesMasterIdLst>
  <p:handoutMasterIdLst>
    <p:handoutMasterId r:id="rId23"/>
  </p:handoutMasterIdLst>
  <p:sldIdLst>
    <p:sldId id="558" r:id="rId7"/>
    <p:sldId id="308" r:id="rId8"/>
    <p:sldId id="257" r:id="rId9"/>
    <p:sldId id="559" r:id="rId10"/>
    <p:sldId id="548" r:id="rId11"/>
    <p:sldId id="560" r:id="rId12"/>
    <p:sldId id="549" r:id="rId13"/>
    <p:sldId id="561" r:id="rId14"/>
    <p:sldId id="550" r:id="rId15"/>
    <p:sldId id="566" r:id="rId16"/>
    <p:sldId id="562" r:id="rId17"/>
    <p:sldId id="564" r:id="rId18"/>
    <p:sldId id="563" r:id="rId19"/>
    <p:sldId id="552"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0" clrIdx="15">
    <p:extLst>
      <p:ext uri="{19B8F6BF-5375-455C-9EA6-DF929625EA0E}">
        <p15:presenceInfo xmlns:p15="http://schemas.microsoft.com/office/powerpoint/2012/main" userId="S::cseals@clinicaloptions.com::0852e532-1f9e-4bbf-9b56-be19a9543a31" providerId="AD"/>
      </p:ext>
    </p:extLst>
  </p:cmAuthor>
  <p:cmAuthor id="17" name="spantry@clinicaloptions.com" initials="s" lastIdx="10" clrIdx="16">
    <p:extLst>
      <p:ext uri="{19B8F6BF-5375-455C-9EA6-DF929625EA0E}">
        <p15:presenceInfo xmlns:p15="http://schemas.microsoft.com/office/powerpoint/2012/main" userId="spantry@clinicaloptions.com" providerId="None"/>
      </p:ext>
    </p:extLst>
  </p:cmAuthor>
  <p:cmAuthor id="18" name="Rachael Andrie" initials="RA" lastIdx="3" clrIdx="17">
    <p:extLst>
      <p:ext uri="{19B8F6BF-5375-455C-9EA6-DF929625EA0E}">
        <p15:presenceInfo xmlns:p15="http://schemas.microsoft.com/office/powerpoint/2012/main" userId="S::randrie@clinicaloptions.com::311027c1-cf79-416d-b346-5f38dcd95c11" providerId="AD"/>
      </p:ext>
    </p:extLst>
  </p:cmAuthor>
  <p:cmAuthor id="19" name="clinicaloptions\randrie" initials="c" lastIdx="1" clrIdx="18">
    <p:extLst>
      <p:ext uri="{19B8F6BF-5375-455C-9EA6-DF929625EA0E}">
        <p15:presenceInfo xmlns:p15="http://schemas.microsoft.com/office/powerpoint/2012/main" userId="clinicaloptions\randrie" providerId="None"/>
      </p:ext>
    </p:extLst>
  </p:cmAuthor>
  <p:cmAuthor id="20" name="Dussadee Royal" initials="DR" lastIdx="5"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16"/>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ICI, immune checkpoint inhibitor; NSCLC, non-small-cell lung cancer;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8048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1L, first-line; </a:t>
            </a:r>
            <a:r>
              <a:rPr kumimoji="0" lang="en-US" altLang="en-US" b="0" i="1" u="none" strike="noStrike" kern="1200" cap="none" spc="0" normalizeH="0" baseline="0" noProof="0" dirty="0">
                <a:ln>
                  <a:noFill/>
                </a:ln>
                <a:solidFill>
                  <a:srgbClr val="000000"/>
                </a:solidFill>
                <a:effectLst/>
                <a:uLnTx/>
                <a:uFillTx/>
                <a:ea typeface="+mn-ea"/>
                <a:cs typeface="+mn-cs"/>
              </a:rPr>
              <a:t>BICR, blinded independent central review; </a:t>
            </a:r>
            <a:r>
              <a:rPr lang="en-US" b="0" i="1" dirty="0"/>
              <a:t>CT, chemotherapy; DoR, duration of response;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IHC, immunohistochemistry; </a:t>
            </a:r>
            <a:r>
              <a:rPr lang="en-US" b="0" i="1" dirty="0"/>
              <a:t>NSCLC, non-small-cell lung cancer; ORR, objective response rate; OS, overall survival; PD, progressive disease; PFS, progression-free survival; </a:t>
            </a:r>
            <a:r>
              <a:rPr kumimoji="0" lang="en-US" altLang="en-US" b="0" i="1" u="none" strike="noStrike" kern="1200" cap="none" spc="0" normalizeH="0" baseline="0" noProof="0" dirty="0">
                <a:ln>
                  <a:noFill/>
                </a:ln>
                <a:solidFill>
                  <a:srgbClr val="000000"/>
                </a:solidFill>
                <a:effectLst/>
                <a:uLnTx/>
                <a:uFillTx/>
                <a:ea typeface="+mn-ea"/>
                <a:cs typeface="+mn-cs"/>
              </a:rPr>
              <a:t>PRO, patient-reported outcome; </a:t>
            </a:r>
            <a:r>
              <a:rPr lang="en-US" b="0" i="1" dirty="0"/>
              <a:t>PS, performance status; </a:t>
            </a:r>
            <a:r>
              <a:rPr kumimoji="0" lang="en-US" altLang="en-US" b="0" i="1" u="none" strike="noStrike" kern="1200" cap="none" spc="0" normalizeH="0" baseline="0" noProof="0" dirty="0">
                <a:ln>
                  <a:noFill/>
                </a:ln>
                <a:solidFill>
                  <a:srgbClr val="000000"/>
                </a:solidFill>
                <a:effectLst/>
                <a:uLnTx/>
                <a:uFillTx/>
                <a:ea typeface="+mn-ea"/>
                <a:cs typeface="+mn-cs"/>
              </a:rPr>
              <a:t>RECIST, Response Evaluation Criteria in Solid Tumors; </a:t>
            </a:r>
            <a:r>
              <a:rPr lang="en-US" b="0" i="1" dirty="0"/>
              <a:t>TKI, tyrosine kinase inhibitor; TPS, tumor proportion score;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80498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d/c, discontinuation; PD, progressive disease; Pembro, pembrolizumab; TKI, tyrosine kinase inhibitor;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46288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a:t>
            </a:r>
            <a:r>
              <a:rPr kumimoji="0" lang="en-US" b="0" i="1" u="none" strike="noStrike" kern="1200" cap="none" spc="0" normalizeH="0" baseline="0" noProof="0" dirty="0">
                <a:ln>
                  <a:noFill/>
                </a:ln>
                <a:solidFill>
                  <a:srgbClr val="000000"/>
                </a:solidFill>
                <a:effectLst/>
                <a:uLnTx/>
                <a:uFillTx/>
                <a:ea typeface="+mn-ea"/>
                <a:cs typeface="+mn-cs"/>
              </a:rPr>
              <a:t>C</a:t>
            </a:r>
            <a:r>
              <a:rPr kumimoji="0" lang="en-US" altLang="en-US" b="0" i="1" u="none" strike="noStrike" kern="1200" cap="none" spc="0" normalizeH="0" baseline="0" noProof="0" dirty="0">
                <a:ln>
                  <a:noFill/>
                </a:ln>
                <a:solidFill>
                  <a:srgbClr val="000000"/>
                </a:solidFill>
                <a:effectLst/>
                <a:uLnTx/>
                <a:uFillTx/>
                <a:ea typeface="+mn-ea"/>
                <a:cs typeface="+mn-cs"/>
              </a:rPr>
              <a:t>arbo, carboplatin; C</a:t>
            </a:r>
            <a:r>
              <a:rPr lang="en-US" b="0" i="1" dirty="0"/>
              <a:t>is, cisplatin; CT, chemotherapy;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mets, metastases; Pembro, pembrolizumab; </a:t>
            </a:r>
            <a:r>
              <a:rPr kumimoji="0" lang="en-US" altLang="en-US" b="0" i="1" u="none" strike="noStrike" kern="1200" cap="none" spc="0" normalizeH="0" baseline="0" noProof="0" dirty="0">
                <a:ln>
                  <a:noFill/>
                </a:ln>
                <a:solidFill>
                  <a:srgbClr val="000000"/>
                </a:solidFill>
                <a:effectLst/>
                <a:uLnTx/>
                <a:uFillTx/>
                <a:ea typeface="+mn-ea"/>
                <a:cs typeface="+mn-cs"/>
              </a:rPr>
              <a:t>PS, performance status; TKI, tyrosine kinase inhibitor; TPS, tumor proportion score.</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39295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IA2, interim analysis 2; Pembro, pembrolizumab;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526442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FA, final analysis; OS, overall survival; Pembro, pembrolizumab.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87965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OS, overall survival; </a:t>
            </a:r>
            <a:r>
              <a:rPr kumimoji="0" lang="en-US" altLang="en-US" b="0" i="1" u="none" strike="noStrike" kern="1200" cap="none" spc="0" normalizeH="0" baseline="0" noProof="0" dirty="0">
                <a:ln>
                  <a:noFill/>
                </a:ln>
                <a:solidFill>
                  <a:srgbClr val="000000"/>
                </a:solidFill>
                <a:effectLst/>
                <a:uLnTx/>
                <a:uFillTx/>
                <a:ea typeface="+mn-ea"/>
                <a:cs typeface="+mn-cs"/>
              </a:rPr>
              <a:t>PS, performance status; </a:t>
            </a:r>
            <a:r>
              <a:rPr lang="en-US" b="0" i="1" dirty="0"/>
              <a:t>TKI, tyrosine kinase inhibitor; </a:t>
            </a:r>
            <a:r>
              <a:rPr kumimoji="0" lang="en-US" altLang="en-US" b="0" i="1" u="none" strike="noStrike" kern="1200" cap="none" spc="0" normalizeH="0" baseline="0" noProof="0" dirty="0">
                <a:ln>
                  <a:noFill/>
                </a:ln>
                <a:solidFill>
                  <a:srgbClr val="000000"/>
                </a:solidFill>
                <a:effectLst/>
                <a:uLnTx/>
                <a:uFillTx/>
                <a:ea typeface="+mn-ea"/>
                <a:cs typeface="+mn-cs"/>
              </a:rPr>
              <a:t>TPS, tumor proportion score</a:t>
            </a:r>
            <a:r>
              <a:rPr lang="en-US" b="0"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99859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b="0" i="1" u="none" strike="noStrike" kern="1200" cap="none" spc="0" normalizeH="0" baseline="0" noProof="0" dirty="0">
                <a:ln>
                  <a:noFill/>
                </a:ln>
                <a:solidFill>
                  <a:srgbClr val="000000"/>
                </a:solidFill>
                <a:effectLst/>
                <a:uLnTx/>
                <a:uFillTx/>
                <a:ea typeface="+mn-ea"/>
                <a:cs typeface="+mn-cs"/>
              </a:rPr>
              <a:t>CT, chemotherapy; m, median; OS, overall survival; </a:t>
            </a:r>
            <a:r>
              <a:rPr lang="en-US" i="1" dirty="0"/>
              <a:t>Pembro, pembrolizumab; </a:t>
            </a:r>
            <a:r>
              <a:rPr kumimoji="0" lang="en-US" altLang="en-US" b="0" i="1" u="none" strike="noStrike" kern="1200" cap="none" spc="0" normalizeH="0" baseline="0" noProof="0" dirty="0">
                <a:ln>
                  <a:noFill/>
                </a:ln>
                <a:solidFill>
                  <a:srgbClr val="000000"/>
                </a:solidFill>
                <a:effectLst/>
                <a:uLnTx/>
                <a:uFillTx/>
                <a:ea typeface="+mn-ea"/>
                <a:cs typeface="+mn-cs"/>
              </a:rPr>
              <a:t>TPS, tumor proportion score.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824201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CT, chemotherapy; DoR, duration of response; NA, not assessed; NE, not evaluable; ORR, objective response rate; PD, progressive disease; Pembro, pembrolizumab;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086225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d/c, discontinuation; </a:t>
            </a:r>
            <a:r>
              <a:rPr lang="en-US" b="0" i="1" dirty="0"/>
              <a:t>Pembro, pembrolizumab; </a:t>
            </a:r>
            <a:r>
              <a:rPr lang="en-US" i="1" dirty="0"/>
              <a:t>TRAE, treatment-related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205562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Pembro, pembrolizumab;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819363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CT, chemotherapy; FA, final analysis; IA2, interim analysis 2; ICI, immune checkpoint inhibitor; NSCLC, non-small-cell lung cancer; OS, overall survival; PFS, progression-free survival;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933920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KEYNOTE-789: Pemetrexed/Platinum Chemotherapy ± Pembrolizumab in TKI-Resistant, </a:t>
            </a:r>
            <a:r>
              <a:rPr lang="en-US" altLang="en-US" sz="4000" i="1" dirty="0"/>
              <a:t>EGFR</a:t>
            </a:r>
            <a:r>
              <a:rPr lang="en-US" altLang="en-US" sz="4000" dirty="0"/>
              <a:t>-Mutated, Metastatic Nonsquamous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0"/>
              </a:spcAft>
            </a:pPr>
            <a:r>
              <a:rPr lang="en-US" altLang="en-US" sz="2200" dirty="0"/>
              <a:t>EGFR TKIs are standard-of-care first-line therapy for </a:t>
            </a:r>
            <a:r>
              <a:rPr lang="en-US" altLang="en-US" sz="2200" i="1" dirty="0"/>
              <a:t>EGFR</a:t>
            </a:r>
            <a:r>
              <a:rPr lang="en-US" altLang="en-US" sz="2200" dirty="0"/>
              <a:t>-mutated, metastatic nonsquamous NSCLC, but development of resistance is inevitable, and treatment options are limited after disease progression</a:t>
            </a:r>
            <a:r>
              <a:rPr lang="en-US" altLang="en-US" sz="2200" baseline="30000" dirty="0"/>
              <a:t>1-6</a:t>
            </a:r>
          </a:p>
          <a:p>
            <a:pPr>
              <a:spcAft>
                <a:spcPts val="0"/>
              </a:spcAft>
            </a:pPr>
            <a:r>
              <a:rPr lang="en-US" altLang="en-US" sz="2200" dirty="0"/>
              <a:t>Subgroup analyses of key phase III trials evaluating ICI therapy in metastatic nonsquamous NSCLC have shown a trend toward a survival benefit in patients with TKI-resistant, </a:t>
            </a:r>
            <a:r>
              <a:rPr lang="en-US" altLang="en-US" sz="2200" i="1" dirty="0"/>
              <a:t>EGFR</a:t>
            </a:r>
            <a:r>
              <a:rPr lang="en-US" altLang="en-US" sz="2200" dirty="0"/>
              <a:t>-mutated disease</a:t>
            </a:r>
            <a:r>
              <a:rPr lang="en-US" altLang="en-US" sz="2200" baseline="30000" dirty="0"/>
              <a:t>7,8</a:t>
            </a:r>
          </a:p>
          <a:p>
            <a:pPr>
              <a:spcAft>
                <a:spcPts val="0"/>
              </a:spcAft>
            </a:pPr>
            <a:r>
              <a:rPr lang="en-US" altLang="en-US" sz="2200" dirty="0"/>
              <a:t>Toxicity concerns arose in clinical trials combining ICIs with TKIs for previously untreated </a:t>
            </a:r>
            <a:r>
              <a:rPr lang="en-US" altLang="en-US" sz="2200" i="1" dirty="0"/>
              <a:t>EGFR</a:t>
            </a:r>
            <a:r>
              <a:rPr lang="en-US" altLang="en-US" sz="2200" dirty="0"/>
              <a:t>-mutated, metastatic nonsquamous NSCLC</a:t>
            </a:r>
            <a:r>
              <a:rPr lang="en-US" altLang="en-US" sz="2200" baseline="30000" dirty="0"/>
              <a:t>9,10</a:t>
            </a:r>
          </a:p>
          <a:p>
            <a:pPr>
              <a:spcAft>
                <a:spcPts val="0"/>
              </a:spcAft>
            </a:pPr>
            <a:r>
              <a:rPr lang="en-US" altLang="en-US" sz="2200" dirty="0"/>
              <a:t>Current analysis reports final results from the phase III KEYNOTE-789 trial evaluating the combination of pembrolizumab with pemetrexed/platinum chemotherapy in patients with TKI-resistant, </a:t>
            </a:r>
            <a:r>
              <a:rPr lang="en-US" altLang="en-US" sz="2200" i="1" dirty="0"/>
              <a:t>EGFR</a:t>
            </a:r>
            <a:r>
              <a:rPr lang="en-US" altLang="en-US" sz="2200" dirty="0"/>
              <a:t>-mutated, metastatic nonsquamous NSCLC</a:t>
            </a:r>
            <a:r>
              <a:rPr lang="en-US" altLang="en-US" sz="2200" baseline="30000" dirty="0"/>
              <a:t>11</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5831742"/>
            <a:ext cx="767862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Hendriks. Ann Oncol. 2023;34:339. 2. Qian. Front Pharmacol. 2022;13:926890. 3. Wu. Front Oncol. 2020;10:602762.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To. Front Oncol. 2021;11:635007. 5. Lee. JAMA Oncol. 2018;4:210. 6. Gainor. Clin Cancer Res. 2016;22:4585.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Herbst. Lancet. 2016;387:1540. 8. Nagomi. J Thorac Oncol. 2022;17:309. 9. Yang. J Thorac Oncol. 2019;14:553.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10. Creelan. Br J Cancer. 2021;124:383. 11. Yang. ASCO 2023. Abstr LBA9000.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Study Design</a:t>
            </a:r>
            <a:endParaRPr lang="en-US" altLang="en-US" dirty="0"/>
          </a:p>
        </p:txBody>
      </p:sp>
      <p:sp>
        <p:nvSpPr>
          <p:cNvPr id="2" name="Content Placeholder 2">
            <a:extLst>
              <a:ext uri="{FF2B5EF4-FFF2-40B4-BE49-F238E27FC236}">
                <a16:creationId xmlns:a16="http://schemas.microsoft.com/office/drawing/2014/main" id="{238D7A8A-AD96-5381-D3A0-12B5BC688B41}"/>
              </a:ext>
            </a:extLst>
          </p:cNvPr>
          <p:cNvSpPr>
            <a:spLocks noGrp="1"/>
          </p:cNvSpPr>
          <p:nvPr>
            <p:ph idx="1"/>
          </p:nvPr>
        </p:nvSpPr>
        <p:spPr>
          <a:xfrm>
            <a:off x="604675" y="1513047"/>
            <a:ext cx="10877529" cy="362260"/>
          </a:xfrm>
        </p:spPr>
        <p:txBody>
          <a:bodyPr/>
          <a:lstStyle/>
          <a:p>
            <a:r>
              <a:rPr lang="en-US" sz="2000" dirty="0"/>
              <a:t>Randomized, double-blind phase III trial (data cutoff: January 17, 2023)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NCT03515837.</a:t>
            </a:r>
          </a:p>
        </p:txBody>
      </p:sp>
      <p:sp>
        <p:nvSpPr>
          <p:cNvPr id="3" name="Text Box 45">
            <a:extLst>
              <a:ext uri="{FF2B5EF4-FFF2-40B4-BE49-F238E27FC236}">
                <a16:creationId xmlns:a16="http://schemas.microsoft.com/office/drawing/2014/main" id="{5B0983EE-2F93-2C51-CA9B-94A99FFF178A}"/>
              </a:ext>
            </a:extLst>
          </p:cNvPr>
          <p:cNvSpPr txBox="1">
            <a:spLocks noChangeArrowheads="1"/>
          </p:cNvSpPr>
          <p:nvPr/>
        </p:nvSpPr>
        <p:spPr bwMode="auto">
          <a:xfrm>
            <a:off x="977771" y="2847210"/>
            <a:ext cx="243372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stage IV nonsquamous NSCLC </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and</a:t>
            </a:r>
            <a:b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b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EGFR-</a:t>
            </a:r>
            <a:r>
              <a:rPr kumimoji="0" lang="en-US" altLang="en-US" sz="1400" b="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sensitizing</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mutation (L858R or ex19del);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prior PD </a:t>
            </a:r>
            <a:r>
              <a:rPr lang="en-US" sz="1400" b="0" dirty="0">
                <a:solidFill>
                  <a:schemeClr val="bg1"/>
                </a:solidFill>
                <a:latin typeface="+mj-lt"/>
              </a:rPr>
              <a:t>per RECIST v1.1 </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on EGFR TKI therapy</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a:t>
            </a:r>
            <a:r>
              <a:rPr lang="en-US" altLang="en-US" sz="1400" b="0" dirty="0">
                <a:solidFill>
                  <a:srgbClr val="000000"/>
                </a:solidFill>
                <a:latin typeface="Calibri" panose="020F0502020204030204" pitchFamily="34" charset="0"/>
                <a:cs typeface="+mn-cs"/>
              </a:rPr>
              <a:t>492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4" name="Rectangle 49">
            <a:extLst>
              <a:ext uri="{FF2B5EF4-FFF2-40B4-BE49-F238E27FC236}">
                <a16:creationId xmlns:a16="http://schemas.microsoft.com/office/drawing/2014/main" id="{7AD04008-D33E-B345-BEE6-2673FFBC50C7}"/>
              </a:ext>
            </a:extLst>
          </p:cNvPr>
          <p:cNvSpPr>
            <a:spLocks noChangeArrowheads="1"/>
          </p:cNvSpPr>
          <p:nvPr/>
        </p:nvSpPr>
        <p:spPr bwMode="auto">
          <a:xfrm>
            <a:off x="3945304" y="2393082"/>
            <a:ext cx="2286000" cy="11887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defRPr/>
            </a:pPr>
            <a:r>
              <a:rPr lang="en-US" sz="1400" dirty="0">
                <a:solidFill>
                  <a:schemeClr val="tx1"/>
                </a:solidFill>
                <a:latin typeface="Calibri" panose="020F0502020204030204" pitchFamily="34" charset="0"/>
                <a:cs typeface="Arial" charset="0"/>
              </a:rPr>
              <a:t>Pembrolizumab </a:t>
            </a:r>
            <a:r>
              <a:rPr lang="en-US" sz="1400" b="0" dirty="0">
                <a:solidFill>
                  <a:schemeClr val="tx1"/>
                </a:solidFill>
                <a:latin typeface="Calibri" panose="020F0502020204030204" pitchFamily="34" charset="0"/>
                <a:cs typeface="Arial" charset="0"/>
              </a:rPr>
              <a:t>200 mg IV +</a:t>
            </a:r>
          </a:p>
          <a:p>
            <a:pPr algn="ctr">
              <a:spcBef>
                <a:spcPts val="0"/>
              </a:spcBef>
              <a:spcAft>
                <a:spcPts val="0"/>
              </a:spcAft>
              <a:buNone/>
              <a:defRPr/>
            </a:pPr>
            <a:r>
              <a:rPr lang="en-US" sz="1400" dirty="0">
                <a:solidFill>
                  <a:schemeClr val="tx1"/>
                </a:solidFill>
                <a:latin typeface="Calibri" panose="020F0502020204030204" pitchFamily="34" charset="0"/>
                <a:cs typeface="Arial" charset="0"/>
              </a:rPr>
              <a:t>Pemetrexed </a:t>
            </a:r>
            <a:r>
              <a:rPr lang="en-US" sz="1400" b="0" dirty="0">
                <a:solidFill>
                  <a:schemeClr val="tx1"/>
                </a:solidFill>
                <a:latin typeface="Calibri" panose="020F0502020204030204" pitchFamily="34" charset="0"/>
                <a:cs typeface="Arial" charset="0"/>
              </a:rPr>
              <a:t>500 mg/m</a:t>
            </a:r>
            <a:r>
              <a:rPr lang="en-US" sz="1400" b="0" baseline="30000" dirty="0">
                <a:solidFill>
                  <a:schemeClr val="tx1"/>
                </a:solidFill>
                <a:latin typeface="Calibri" panose="020F0502020204030204" pitchFamily="34" charset="0"/>
                <a:cs typeface="Arial" charset="0"/>
              </a:rPr>
              <a:t>2 </a:t>
            </a:r>
            <a:r>
              <a:rPr lang="en-US" sz="1400" b="0" dirty="0">
                <a:solidFill>
                  <a:schemeClr val="tx1"/>
                </a:solidFill>
                <a:latin typeface="Calibri" panose="020F0502020204030204" pitchFamily="34" charset="0"/>
                <a:cs typeface="Arial" charset="0"/>
              </a:rPr>
              <a:t>IV +</a:t>
            </a:r>
          </a:p>
          <a:p>
            <a:pPr algn="ctr">
              <a:spcBef>
                <a:spcPts val="0"/>
              </a:spcBef>
              <a:spcAft>
                <a:spcPts val="0"/>
              </a:spcAft>
              <a:buNone/>
              <a:defRPr/>
            </a:pPr>
            <a:r>
              <a:rPr lang="en-US" sz="1400" dirty="0">
                <a:solidFill>
                  <a:schemeClr val="tx1"/>
                </a:solidFill>
                <a:latin typeface="Calibri" panose="020F0502020204030204" pitchFamily="34" charset="0"/>
                <a:cs typeface="Arial" charset="0"/>
              </a:rPr>
              <a:t>Platinum CT</a:t>
            </a:r>
            <a:r>
              <a:rPr lang="en-US" sz="1400" baseline="30000" dirty="0">
                <a:solidFill>
                  <a:schemeClr val="tx1"/>
                </a:solidFill>
                <a:latin typeface="Calibri" panose="020F0502020204030204" pitchFamily="34" charset="0"/>
              </a:rPr>
              <a:t>‡</a:t>
            </a:r>
            <a:endParaRPr lang="en-US" sz="1400" dirty="0">
              <a:solidFill>
                <a:schemeClr val="tx1"/>
              </a:solidFill>
              <a:latin typeface="Calibri" panose="020F0502020204030204" pitchFamily="34" charset="0"/>
              <a:cs typeface="Arial" charset="0"/>
            </a:endParaRP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 </a:t>
            </a: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Q3W for 4 cycles</a:t>
            </a:r>
          </a:p>
        </p:txBody>
      </p:sp>
      <p:sp>
        <p:nvSpPr>
          <p:cNvPr id="6" name="Line 54">
            <a:extLst>
              <a:ext uri="{FF2B5EF4-FFF2-40B4-BE49-F238E27FC236}">
                <a16:creationId xmlns:a16="http://schemas.microsoft.com/office/drawing/2014/main" id="{CF24CE55-4964-427C-7C5A-627AEE662D62}"/>
              </a:ext>
            </a:extLst>
          </p:cNvPr>
          <p:cNvSpPr>
            <a:spLocks noChangeShapeType="1"/>
          </p:cNvSpPr>
          <p:nvPr/>
        </p:nvSpPr>
        <p:spPr bwMode="auto">
          <a:xfrm flipV="1">
            <a:off x="3521560" y="3180213"/>
            <a:ext cx="311150" cy="173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5768D5C1-FFB1-3D8F-E171-80B2E0F31ED7}"/>
              </a:ext>
            </a:extLst>
          </p:cNvPr>
          <p:cNvSpPr txBox="1"/>
          <p:nvPr/>
        </p:nvSpPr>
        <p:spPr bwMode="auto">
          <a:xfrm>
            <a:off x="1679941" y="1822146"/>
            <a:ext cx="39974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osimertinib tx history, geographic region </a:t>
            </a:r>
            <a:br>
              <a:rPr lang="en-US" sz="1200" b="0" i="1"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(East Asia vs not East Asia), and PD-L1 TPS* (&lt;50% vs ≥50%)</a:t>
            </a:r>
          </a:p>
        </p:txBody>
      </p:sp>
      <p:sp>
        <p:nvSpPr>
          <p:cNvPr id="8" name="Rectangle 49">
            <a:extLst>
              <a:ext uri="{FF2B5EF4-FFF2-40B4-BE49-F238E27FC236}">
                <a16:creationId xmlns:a16="http://schemas.microsoft.com/office/drawing/2014/main" id="{2AD374C7-68D1-7CAF-A6F3-763747DEB423}"/>
              </a:ext>
            </a:extLst>
          </p:cNvPr>
          <p:cNvSpPr>
            <a:spLocks noChangeArrowheads="1"/>
          </p:cNvSpPr>
          <p:nvPr/>
        </p:nvSpPr>
        <p:spPr bwMode="auto">
          <a:xfrm>
            <a:off x="6500740" y="2393082"/>
            <a:ext cx="2286000" cy="11887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defRPr/>
            </a:pPr>
            <a:r>
              <a:rPr lang="en-US" sz="1400" dirty="0">
                <a:solidFill>
                  <a:schemeClr val="tx1"/>
                </a:solidFill>
                <a:latin typeface="Calibri" panose="020F0502020204030204" pitchFamily="34" charset="0"/>
                <a:cs typeface="Arial" charset="0"/>
              </a:rPr>
              <a:t>Pembrolizumab </a:t>
            </a:r>
            <a:r>
              <a:rPr lang="en-US" sz="1400" b="0" dirty="0">
                <a:solidFill>
                  <a:schemeClr val="tx1"/>
                </a:solidFill>
                <a:latin typeface="Calibri" panose="020F0502020204030204" pitchFamily="34" charset="0"/>
                <a:cs typeface="Arial" charset="0"/>
              </a:rPr>
              <a:t>200 mg IV</a:t>
            </a: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Q3W for 31 cycles</a:t>
            </a:r>
            <a:r>
              <a:rPr lang="en-US" sz="1400" b="0" baseline="30000" dirty="0">
                <a:solidFill>
                  <a:schemeClr val="tx1"/>
                </a:solidFill>
                <a:latin typeface="Calibri" panose="020F0502020204030204" pitchFamily="34" charset="0"/>
              </a:rPr>
              <a:t>§</a:t>
            </a:r>
            <a:endParaRPr lang="en-US" sz="1400" b="0" dirty="0">
              <a:solidFill>
                <a:schemeClr val="tx1"/>
              </a:solidFill>
              <a:latin typeface="Calibri" panose="020F0502020204030204" pitchFamily="34" charset="0"/>
              <a:cs typeface="Arial" charset="0"/>
            </a:endParaRP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 </a:t>
            </a:r>
          </a:p>
          <a:p>
            <a:pPr algn="ctr">
              <a:spcBef>
                <a:spcPts val="0"/>
              </a:spcBef>
              <a:spcAft>
                <a:spcPts val="0"/>
              </a:spcAft>
              <a:buNone/>
              <a:defRPr/>
            </a:pPr>
            <a:r>
              <a:rPr lang="en-US" sz="1400" dirty="0">
                <a:solidFill>
                  <a:schemeClr val="tx1"/>
                </a:solidFill>
                <a:latin typeface="Calibri" panose="020F0502020204030204" pitchFamily="34" charset="0"/>
                <a:cs typeface="Arial" charset="0"/>
              </a:rPr>
              <a:t>Pemetrexed </a:t>
            </a:r>
            <a:r>
              <a:rPr lang="en-US" sz="1400" b="0" dirty="0">
                <a:solidFill>
                  <a:schemeClr val="tx1"/>
                </a:solidFill>
                <a:latin typeface="Calibri" panose="020F0502020204030204" pitchFamily="34" charset="0"/>
                <a:cs typeface="Arial" charset="0"/>
              </a:rPr>
              <a:t>500 mg/m</a:t>
            </a:r>
            <a:r>
              <a:rPr lang="en-US" sz="1400" b="0" baseline="30000" dirty="0">
                <a:solidFill>
                  <a:schemeClr val="tx1"/>
                </a:solidFill>
                <a:latin typeface="Calibri" panose="020F0502020204030204" pitchFamily="34" charset="0"/>
                <a:cs typeface="Arial" charset="0"/>
              </a:rPr>
              <a:t>2 </a:t>
            </a:r>
            <a:r>
              <a:rPr lang="en-US" sz="1400" b="0" dirty="0">
                <a:solidFill>
                  <a:schemeClr val="tx1"/>
                </a:solidFill>
                <a:latin typeface="Calibri" panose="020F0502020204030204" pitchFamily="34" charset="0"/>
                <a:cs typeface="Arial" charset="0"/>
              </a:rPr>
              <a:t>IV </a:t>
            </a: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Q3W</a:t>
            </a:r>
            <a:r>
              <a:rPr lang="en-US" sz="1400" b="0" i="0" baseline="30000" dirty="0">
                <a:effectLst/>
                <a:latin typeface="Google Sans"/>
              </a:rPr>
              <a:t>‖</a:t>
            </a: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cs typeface="+mn-cs"/>
            </a:endParaRPr>
          </a:p>
        </p:txBody>
      </p:sp>
      <p:sp>
        <p:nvSpPr>
          <p:cNvPr id="12" name="Content Placeholder 2">
            <a:extLst>
              <a:ext uri="{FF2B5EF4-FFF2-40B4-BE49-F238E27FC236}">
                <a16:creationId xmlns:a16="http://schemas.microsoft.com/office/drawing/2014/main" id="{E30997BA-6EB7-E91A-669F-0D42329B4133}"/>
              </a:ext>
            </a:extLst>
          </p:cNvPr>
          <p:cNvSpPr txBox="1">
            <a:spLocks/>
          </p:cNvSpPr>
          <p:nvPr/>
        </p:nvSpPr>
        <p:spPr bwMode="auto">
          <a:xfrm>
            <a:off x="604674" y="5673052"/>
            <a:ext cx="10608758" cy="746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2000" b="1" kern="0" dirty="0"/>
              <a:t>Dual primary endpoints:</a:t>
            </a:r>
            <a:r>
              <a:rPr lang="en-US" sz="2000" b="0" kern="0" dirty="0"/>
              <a:t> PFS per RECIST v1.1 by BICR, OS</a:t>
            </a:r>
          </a:p>
          <a:p>
            <a:pPr>
              <a:spcBef>
                <a:spcPts val="0"/>
              </a:spcBef>
            </a:pPr>
            <a:r>
              <a:rPr lang="en-US" sz="2000" kern="0" dirty="0"/>
              <a:t>Secondary endpoints: </a:t>
            </a:r>
            <a:r>
              <a:rPr lang="en-US" sz="2000" b="0" kern="0" dirty="0"/>
              <a:t>ORR and DoR per RECIST v1.1 by BICR, safety, PROs</a:t>
            </a:r>
          </a:p>
        </p:txBody>
      </p:sp>
      <p:sp>
        <p:nvSpPr>
          <p:cNvPr id="17" name="Line 54">
            <a:extLst>
              <a:ext uri="{FF2B5EF4-FFF2-40B4-BE49-F238E27FC236}">
                <a16:creationId xmlns:a16="http://schemas.microsoft.com/office/drawing/2014/main" id="{E8EF653B-0D26-EE4A-D1EA-0A9423DDCCFB}"/>
              </a:ext>
            </a:extLst>
          </p:cNvPr>
          <p:cNvSpPr>
            <a:spLocks noChangeShapeType="1"/>
          </p:cNvSpPr>
          <p:nvPr/>
        </p:nvSpPr>
        <p:spPr bwMode="auto">
          <a:xfrm>
            <a:off x="3521560" y="4215956"/>
            <a:ext cx="311150" cy="173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Line 52">
            <a:extLst>
              <a:ext uri="{FF2B5EF4-FFF2-40B4-BE49-F238E27FC236}">
                <a16:creationId xmlns:a16="http://schemas.microsoft.com/office/drawing/2014/main" id="{42878957-FC30-E88E-70C1-AE2D2517E985}"/>
              </a:ext>
            </a:extLst>
          </p:cNvPr>
          <p:cNvSpPr>
            <a:spLocks noChangeShapeType="1"/>
          </p:cNvSpPr>
          <p:nvPr/>
        </p:nvSpPr>
        <p:spPr bwMode="auto">
          <a:xfrm>
            <a:off x="6273826" y="4493040"/>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Line 52">
            <a:extLst>
              <a:ext uri="{FF2B5EF4-FFF2-40B4-BE49-F238E27FC236}">
                <a16:creationId xmlns:a16="http://schemas.microsoft.com/office/drawing/2014/main" id="{DAAA105F-9D88-BF29-FFF4-7A1E8EBB5850}"/>
              </a:ext>
            </a:extLst>
          </p:cNvPr>
          <p:cNvSpPr>
            <a:spLocks noChangeShapeType="1"/>
          </p:cNvSpPr>
          <p:nvPr/>
        </p:nvSpPr>
        <p:spPr bwMode="auto">
          <a:xfrm>
            <a:off x="6273826" y="3059895"/>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Line 52">
            <a:extLst>
              <a:ext uri="{FF2B5EF4-FFF2-40B4-BE49-F238E27FC236}">
                <a16:creationId xmlns:a16="http://schemas.microsoft.com/office/drawing/2014/main" id="{D09FADCA-C443-03B3-3CCE-8A7E2A059E76}"/>
              </a:ext>
            </a:extLst>
          </p:cNvPr>
          <p:cNvSpPr>
            <a:spLocks noChangeShapeType="1"/>
          </p:cNvSpPr>
          <p:nvPr/>
        </p:nvSpPr>
        <p:spPr bwMode="auto">
          <a:xfrm rot="5400000">
            <a:off x="3348162" y="2689204"/>
            <a:ext cx="657945"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TextBox 12">
            <a:extLst>
              <a:ext uri="{FF2B5EF4-FFF2-40B4-BE49-F238E27FC236}">
                <a16:creationId xmlns:a16="http://schemas.microsoft.com/office/drawing/2014/main" id="{3AA88E38-14BB-5933-E066-B1C60A763834}"/>
              </a:ext>
            </a:extLst>
          </p:cNvPr>
          <p:cNvSpPr txBox="1"/>
          <p:nvPr/>
        </p:nvSpPr>
        <p:spPr bwMode="auto">
          <a:xfrm>
            <a:off x="610628" y="5033714"/>
            <a:ext cx="11285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chemeClr val="bg1"/>
                </a:solidFill>
                <a:latin typeface="+mj-lt"/>
              </a:rPr>
              <a:t>*PD-L1 IHC 22C3 pharmDx assay. </a:t>
            </a:r>
            <a:r>
              <a:rPr lang="en-US" sz="1200" b="0" baseline="30000" dirty="0">
                <a:solidFill>
                  <a:schemeClr val="bg1"/>
                </a:solidFill>
                <a:latin typeface="+mj-lt"/>
              </a:rPr>
              <a:t>†</a:t>
            </a:r>
            <a:r>
              <a:rPr lang="en-US" sz="1200" b="0" dirty="0">
                <a:solidFill>
                  <a:schemeClr val="bg1"/>
                </a:solidFill>
                <a:latin typeface="+mj-lt"/>
              </a:rPr>
              <a:t>After first-/second-generation EGFR TKI without T790M</a:t>
            </a:r>
            <a:r>
              <a:rPr lang="en-US" sz="1200" b="0" i="1" dirty="0">
                <a:solidFill>
                  <a:schemeClr val="bg1"/>
                </a:solidFill>
                <a:latin typeface="+mj-lt"/>
              </a:rPr>
              <a:t>,</a:t>
            </a:r>
            <a:r>
              <a:rPr lang="en-US" sz="1200" b="0" dirty="0">
                <a:solidFill>
                  <a:schemeClr val="bg1"/>
                </a:solidFill>
                <a:latin typeface="+mj-lt"/>
              </a:rPr>
              <a:t> after first-/second-generation EGFR TKI with T790M followed by osimertinib failure, or after 1L osimertinib failure regardless of T790M. </a:t>
            </a:r>
            <a:r>
              <a:rPr lang="en-US" sz="1200" b="0" baseline="30000" dirty="0">
                <a:solidFill>
                  <a:schemeClr val="bg1"/>
                </a:solidFill>
                <a:latin typeface="+mj-lt"/>
              </a:rPr>
              <a:t>‡</a:t>
            </a:r>
            <a:r>
              <a:rPr lang="en-US" sz="1200" b="0" dirty="0">
                <a:solidFill>
                  <a:schemeClr val="bg1"/>
                </a:solidFill>
                <a:latin typeface="+mj-lt"/>
              </a:rPr>
              <a:t>Investigator’s choice of carboplatin AUC 5 or cisplatin 75 mg/m</a:t>
            </a:r>
            <a:r>
              <a:rPr lang="en-US" sz="1200" b="0" baseline="30000" dirty="0">
                <a:solidFill>
                  <a:schemeClr val="bg1"/>
                </a:solidFill>
                <a:latin typeface="+mj-lt"/>
              </a:rPr>
              <a:t>2</a:t>
            </a:r>
            <a:r>
              <a:rPr lang="en-US" sz="1200" b="0" dirty="0">
                <a:solidFill>
                  <a:schemeClr val="bg1"/>
                </a:solidFill>
                <a:latin typeface="+mj-lt"/>
              </a:rPr>
              <a:t>.</a:t>
            </a:r>
            <a:r>
              <a:rPr kumimoji="0" lang="en-US" sz="1200" b="0" i="0" u="none" strike="noStrike" cap="none" normalizeH="0" baseline="30000" dirty="0">
                <a:ln>
                  <a:noFill/>
                </a:ln>
                <a:solidFill>
                  <a:schemeClr val="bg1"/>
                </a:solidFill>
                <a:effectLst/>
                <a:latin typeface="+mj-lt"/>
              </a:rPr>
              <a:t> §</a:t>
            </a:r>
            <a:r>
              <a:rPr kumimoji="0" lang="en-US" sz="1200" b="0" i="0" u="none" strike="noStrike" cap="none" normalizeH="0" dirty="0">
                <a:ln>
                  <a:noFill/>
                </a:ln>
                <a:solidFill>
                  <a:schemeClr val="bg1"/>
                </a:solidFill>
                <a:effectLst/>
                <a:latin typeface="+mj-lt"/>
              </a:rPr>
              <a:t>Patients may complete total of 35 cycles of pembrolizumab upon PD if clinical benefit.</a:t>
            </a:r>
            <a:r>
              <a:rPr lang="en-US" sz="1200" b="0" i="0" dirty="0">
                <a:solidFill>
                  <a:srgbClr val="040C28"/>
                </a:solidFill>
                <a:effectLst/>
                <a:latin typeface="+mj-lt"/>
              </a:rPr>
              <a:t> </a:t>
            </a:r>
            <a:r>
              <a:rPr lang="en-US" sz="1200" b="0" i="0" baseline="30000" dirty="0">
                <a:solidFill>
                  <a:srgbClr val="040C28"/>
                </a:solidFill>
                <a:effectLst/>
                <a:latin typeface="+mj-lt"/>
              </a:rPr>
              <a:t>‖</a:t>
            </a:r>
            <a:r>
              <a:rPr lang="en-US" sz="1200" b="0" i="0" dirty="0">
                <a:solidFill>
                  <a:srgbClr val="040C28"/>
                </a:solidFill>
                <a:effectLst/>
                <a:latin typeface="+mj-lt"/>
              </a:rPr>
              <a:t>Maintenance pemetrexed may continue beyond 35 cycles if clinical</a:t>
            </a:r>
            <a:r>
              <a:rPr lang="en-US" sz="1200" b="0" dirty="0">
                <a:solidFill>
                  <a:srgbClr val="040C28"/>
                </a:solidFill>
                <a:latin typeface="+mj-lt"/>
              </a:rPr>
              <a:t> benefit</a:t>
            </a:r>
            <a:r>
              <a:rPr lang="en-US" sz="1200" b="0" dirty="0">
                <a:solidFill>
                  <a:schemeClr val="bg1"/>
                </a:solidFill>
                <a:latin typeface="+mj-lt"/>
              </a:rPr>
              <a:t>.</a:t>
            </a:r>
            <a:r>
              <a:rPr lang="en-US" sz="1200" b="0" i="0" baseline="30000" dirty="0">
                <a:solidFill>
                  <a:schemeClr val="bg1"/>
                </a:solidFill>
                <a:effectLst/>
                <a:latin typeface="+mj-lt"/>
              </a:rPr>
              <a:t> ¶</a:t>
            </a:r>
            <a:r>
              <a:rPr lang="en-US" sz="1200" b="0" i="0" dirty="0">
                <a:solidFill>
                  <a:schemeClr val="bg1"/>
                </a:solidFill>
                <a:effectLst/>
                <a:latin typeface="+mj-lt"/>
              </a:rPr>
              <a:t>Crossover allowed anytime upon PD verified by BICR.</a:t>
            </a:r>
            <a:endParaRPr lang="en-US" sz="1200" b="0" dirty="0">
              <a:solidFill>
                <a:schemeClr val="bg1"/>
              </a:solidFill>
              <a:latin typeface="+mj-lt"/>
            </a:endParaRPr>
          </a:p>
        </p:txBody>
      </p:sp>
      <p:sp>
        <p:nvSpPr>
          <p:cNvPr id="27" name="Rectangle 25">
            <a:extLst>
              <a:ext uri="{FF2B5EF4-FFF2-40B4-BE49-F238E27FC236}">
                <a16:creationId xmlns:a16="http://schemas.microsoft.com/office/drawing/2014/main" id="{864BA4B6-8C1A-E668-6CF9-1AD6684CDD66}"/>
              </a:ext>
            </a:extLst>
          </p:cNvPr>
          <p:cNvSpPr>
            <a:spLocks noChangeArrowheads="1"/>
          </p:cNvSpPr>
          <p:nvPr/>
        </p:nvSpPr>
        <p:spPr bwMode="auto">
          <a:xfrm>
            <a:off x="9153545" y="3211175"/>
            <a:ext cx="2301556" cy="1091720"/>
          </a:xfrm>
          <a:prstGeom prst="rect">
            <a:avLst/>
          </a:prstGeom>
          <a:solidFill>
            <a:schemeClr val="accent4"/>
          </a:solidFill>
          <a:ln w="9525">
            <a:noFill/>
            <a:miter lim="800000"/>
            <a:headEnd/>
            <a:tailEnd/>
          </a:ln>
        </p:spPr>
        <p:txBody>
          <a:bodyPr wrap="none" anchor="ctr" anchorCtr="1"/>
          <a:lstStyle/>
          <a:p>
            <a:pPr algn="ctr">
              <a:defRPr/>
            </a:pPr>
            <a:r>
              <a:rPr lang="en-US" sz="1400" b="0" dirty="0">
                <a:latin typeface="Calibri" panose="020F0502020204030204" pitchFamily="34" charset="0"/>
                <a:cs typeface="Arial" charset="0"/>
              </a:rPr>
              <a:t>Optional crossover</a:t>
            </a:r>
            <a:r>
              <a:rPr lang="en-US" sz="1400" b="0" i="0" baseline="30000" dirty="0">
                <a:effectLst/>
                <a:latin typeface="Google Sans"/>
              </a:rPr>
              <a:t>¶</a:t>
            </a:r>
            <a:endParaRPr lang="en-US" sz="1400" b="0" i="0" baseline="30000" dirty="0">
              <a:effectLst/>
              <a:latin typeface="Calibri" panose="020F0502020204030204" pitchFamily="34" charset="0"/>
              <a:cs typeface="Arial" charset="0"/>
            </a:endParaRPr>
          </a:p>
          <a:p>
            <a:pPr algn="ctr">
              <a:defRPr/>
            </a:pPr>
            <a:endParaRPr lang="en-US" sz="1400" b="0" dirty="0">
              <a:latin typeface="Calibri" panose="020F0502020204030204" pitchFamily="34" charset="0"/>
              <a:cs typeface="Arial" charset="0"/>
            </a:endParaRPr>
          </a:p>
          <a:p>
            <a:pPr algn="ctr">
              <a:defRPr/>
            </a:pPr>
            <a:r>
              <a:rPr lang="en-US" sz="1400" dirty="0">
                <a:latin typeface="Calibri" panose="020F0502020204030204" pitchFamily="34" charset="0"/>
                <a:cs typeface="Arial" charset="0"/>
              </a:rPr>
              <a:t>Pembrolizumab </a:t>
            </a:r>
            <a:r>
              <a:rPr lang="en-US" sz="1400" b="0" dirty="0">
                <a:latin typeface="Calibri" panose="020F0502020204030204" pitchFamily="34" charset="0"/>
                <a:cs typeface="Arial" charset="0"/>
              </a:rPr>
              <a:t>200 mg </a:t>
            </a:r>
          </a:p>
          <a:p>
            <a:pPr algn="ctr">
              <a:defRPr/>
            </a:pPr>
            <a:r>
              <a:rPr lang="en-US" sz="1400" b="0" dirty="0">
                <a:latin typeface="Calibri" panose="020F0502020204030204" pitchFamily="34" charset="0"/>
                <a:cs typeface="Arial" charset="0"/>
              </a:rPr>
              <a:t>Q3W for 35 cycles</a:t>
            </a:r>
          </a:p>
        </p:txBody>
      </p:sp>
      <p:cxnSp>
        <p:nvCxnSpPr>
          <p:cNvPr id="34" name="Connector: Elbow 33">
            <a:extLst>
              <a:ext uri="{FF2B5EF4-FFF2-40B4-BE49-F238E27FC236}">
                <a16:creationId xmlns:a16="http://schemas.microsoft.com/office/drawing/2014/main" id="{A2A37615-2473-8889-2DBF-5A2947D83163}"/>
              </a:ext>
            </a:extLst>
          </p:cNvPr>
          <p:cNvCxnSpPr>
            <a:cxnSpLocks/>
            <a:stCxn id="5" idx="0"/>
          </p:cNvCxnSpPr>
          <p:nvPr/>
        </p:nvCxnSpPr>
        <p:spPr bwMode="auto">
          <a:xfrm rot="5400000" flipH="1" flipV="1">
            <a:off x="7030556" y="1814785"/>
            <a:ext cx="83368" cy="3967872"/>
          </a:xfrm>
          <a:prstGeom prst="bentConnector2">
            <a:avLst/>
          </a:prstGeom>
          <a:noFill/>
          <a:ln w="28575" cap="flat" cmpd="sng" algn="ctr">
            <a:solidFill>
              <a:schemeClr val="bg1"/>
            </a:solidFill>
            <a:prstDash val="dash"/>
            <a:round/>
            <a:headEnd type="none" w="med" len="med"/>
            <a:tailEnd type="none"/>
          </a:ln>
          <a:effectLst/>
        </p:spPr>
      </p:cxnSp>
      <p:cxnSp>
        <p:nvCxnSpPr>
          <p:cNvPr id="38" name="Connector: Elbow 37">
            <a:extLst>
              <a:ext uri="{FF2B5EF4-FFF2-40B4-BE49-F238E27FC236}">
                <a16:creationId xmlns:a16="http://schemas.microsoft.com/office/drawing/2014/main" id="{08C8572F-6421-A5C7-8FA3-483FA9F2D35F}"/>
              </a:ext>
            </a:extLst>
          </p:cNvPr>
          <p:cNvCxnSpPr>
            <a:cxnSpLocks/>
          </p:cNvCxnSpPr>
          <p:nvPr/>
        </p:nvCxnSpPr>
        <p:spPr bwMode="auto">
          <a:xfrm flipV="1">
            <a:off x="7694540" y="3757037"/>
            <a:ext cx="1405670" cy="83368"/>
          </a:xfrm>
          <a:prstGeom prst="bentConnector3">
            <a:avLst>
              <a:gd name="adj1" fmla="val 308"/>
            </a:avLst>
          </a:prstGeom>
          <a:noFill/>
          <a:ln w="28575" cap="flat" cmpd="sng" algn="ctr">
            <a:solidFill>
              <a:schemeClr val="bg1"/>
            </a:solidFill>
            <a:prstDash val="dash"/>
            <a:round/>
            <a:headEnd type="none" w="med" len="med"/>
            <a:tailEnd type="triangle"/>
          </a:ln>
          <a:effectLst/>
        </p:spPr>
      </p:cxnSp>
      <p:sp>
        <p:nvSpPr>
          <p:cNvPr id="5" name="Rectangle 50">
            <a:extLst>
              <a:ext uri="{FF2B5EF4-FFF2-40B4-BE49-F238E27FC236}">
                <a16:creationId xmlns:a16="http://schemas.microsoft.com/office/drawing/2014/main" id="{2FEB5CF2-E4FD-C4EB-AAF5-6846835C7D56}"/>
              </a:ext>
            </a:extLst>
          </p:cNvPr>
          <p:cNvSpPr>
            <a:spLocks noChangeArrowheads="1"/>
          </p:cNvSpPr>
          <p:nvPr/>
        </p:nvSpPr>
        <p:spPr bwMode="auto">
          <a:xfrm>
            <a:off x="3945304" y="3840405"/>
            <a:ext cx="2286000" cy="118872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defRPr/>
            </a:pPr>
            <a:r>
              <a:rPr lang="en-US" sz="1400" dirty="0">
                <a:solidFill>
                  <a:schemeClr val="tx1"/>
                </a:solidFill>
                <a:latin typeface="Calibri" panose="020F0502020204030204" pitchFamily="34" charset="0"/>
                <a:cs typeface="Arial" charset="0"/>
              </a:rPr>
              <a:t>Placebo</a:t>
            </a:r>
            <a:r>
              <a:rPr lang="en-US" sz="1400" b="0" dirty="0">
                <a:solidFill>
                  <a:schemeClr val="tx1"/>
                </a:solidFill>
                <a:latin typeface="Calibri" panose="020F0502020204030204" pitchFamily="34" charset="0"/>
                <a:cs typeface="Arial" charset="0"/>
              </a:rPr>
              <a:t> +</a:t>
            </a:r>
          </a:p>
          <a:p>
            <a:pPr algn="ctr">
              <a:spcBef>
                <a:spcPts val="0"/>
              </a:spcBef>
              <a:spcAft>
                <a:spcPts val="40"/>
              </a:spcAft>
              <a:buNone/>
              <a:defRPr/>
            </a:pPr>
            <a:r>
              <a:rPr lang="en-US" sz="1400" dirty="0">
                <a:solidFill>
                  <a:schemeClr val="tx1"/>
                </a:solidFill>
                <a:latin typeface="Calibri" panose="020F0502020204030204" pitchFamily="34" charset="0"/>
                <a:cs typeface="Arial" charset="0"/>
              </a:rPr>
              <a:t>Pemetrexed </a:t>
            </a:r>
            <a:r>
              <a:rPr lang="en-US" sz="1400" b="0" dirty="0">
                <a:solidFill>
                  <a:schemeClr val="tx1"/>
                </a:solidFill>
                <a:latin typeface="Calibri" panose="020F0502020204030204" pitchFamily="34" charset="0"/>
                <a:cs typeface="Arial" charset="0"/>
              </a:rPr>
              <a:t>500 mg/m</a:t>
            </a:r>
            <a:r>
              <a:rPr lang="en-US" sz="1400" b="0" baseline="30000" dirty="0">
                <a:solidFill>
                  <a:schemeClr val="tx1"/>
                </a:solidFill>
                <a:latin typeface="Calibri" panose="020F0502020204030204" pitchFamily="34" charset="0"/>
                <a:cs typeface="Arial" charset="0"/>
              </a:rPr>
              <a:t>2 </a:t>
            </a:r>
            <a:r>
              <a:rPr lang="en-US" sz="1400" b="0" dirty="0">
                <a:solidFill>
                  <a:schemeClr val="tx1"/>
                </a:solidFill>
                <a:latin typeface="Calibri" panose="020F0502020204030204" pitchFamily="34" charset="0"/>
                <a:cs typeface="Arial" charset="0"/>
              </a:rPr>
              <a:t>IV +</a:t>
            </a:r>
          </a:p>
          <a:p>
            <a:pPr algn="ctr">
              <a:spcBef>
                <a:spcPts val="0"/>
              </a:spcBef>
              <a:spcAft>
                <a:spcPts val="0"/>
              </a:spcAft>
              <a:buNone/>
              <a:defRPr/>
            </a:pPr>
            <a:r>
              <a:rPr lang="en-US" sz="1400" dirty="0">
                <a:solidFill>
                  <a:schemeClr val="tx1"/>
                </a:solidFill>
                <a:latin typeface="Calibri" panose="020F0502020204030204" pitchFamily="34" charset="0"/>
                <a:cs typeface="Arial" charset="0"/>
              </a:rPr>
              <a:t>Platinum CT</a:t>
            </a:r>
            <a:r>
              <a:rPr lang="en-US" sz="1400" baseline="30000" dirty="0">
                <a:solidFill>
                  <a:schemeClr val="tx1"/>
                </a:solidFill>
                <a:latin typeface="Calibri" panose="020F0502020204030204" pitchFamily="34" charset="0"/>
              </a:rPr>
              <a:t>‡</a:t>
            </a:r>
            <a:endParaRPr lang="en-US" sz="1400" dirty="0">
              <a:solidFill>
                <a:schemeClr val="tx1"/>
              </a:solidFill>
              <a:latin typeface="Calibri" panose="020F0502020204030204" pitchFamily="34" charset="0"/>
              <a:cs typeface="Arial" charset="0"/>
            </a:endParaRPr>
          </a:p>
          <a:p>
            <a:pPr algn="ctr">
              <a:spcBef>
                <a:spcPts val="40"/>
              </a:spcBef>
              <a:spcAft>
                <a:spcPts val="0"/>
              </a:spcAft>
              <a:buNone/>
              <a:defRPr/>
            </a:pPr>
            <a:endParaRPr lang="en-US" sz="1400" b="0" dirty="0">
              <a:solidFill>
                <a:schemeClr val="tx1"/>
              </a:solidFill>
              <a:latin typeface="Calibri" panose="020F0502020204030204" pitchFamily="34" charset="0"/>
              <a:cs typeface="Arial" charset="0"/>
            </a:endParaRP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 Q3W for 4 cycles</a:t>
            </a: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cs typeface="+mn-cs"/>
            </a:endParaRPr>
          </a:p>
        </p:txBody>
      </p:sp>
      <p:sp>
        <p:nvSpPr>
          <p:cNvPr id="9" name="Rectangle 50">
            <a:extLst>
              <a:ext uri="{FF2B5EF4-FFF2-40B4-BE49-F238E27FC236}">
                <a16:creationId xmlns:a16="http://schemas.microsoft.com/office/drawing/2014/main" id="{2EC5BA75-FD7A-1ACB-2604-0673EA97E8AA}"/>
              </a:ext>
            </a:extLst>
          </p:cNvPr>
          <p:cNvSpPr>
            <a:spLocks noChangeArrowheads="1"/>
          </p:cNvSpPr>
          <p:nvPr/>
        </p:nvSpPr>
        <p:spPr bwMode="auto">
          <a:xfrm>
            <a:off x="6500740" y="3840405"/>
            <a:ext cx="2286000" cy="118872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defRPr/>
            </a:pPr>
            <a:r>
              <a:rPr lang="en-US" sz="1400" dirty="0">
                <a:solidFill>
                  <a:schemeClr val="tx1"/>
                </a:solidFill>
                <a:latin typeface="Calibri" panose="020F0502020204030204" pitchFamily="34" charset="0"/>
                <a:cs typeface="Arial" charset="0"/>
              </a:rPr>
              <a:t>Placebo</a:t>
            </a:r>
            <a:endParaRPr lang="en-US" sz="1400" b="0" dirty="0">
              <a:solidFill>
                <a:schemeClr val="tx1"/>
              </a:solidFill>
              <a:latin typeface="Calibri" panose="020F0502020204030204" pitchFamily="34" charset="0"/>
              <a:cs typeface="Arial" charset="0"/>
            </a:endParaRP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Q3W for 31 cycles</a:t>
            </a:r>
            <a:r>
              <a:rPr lang="en-US" sz="1400" b="0" baseline="30000" dirty="0">
                <a:solidFill>
                  <a:schemeClr val="tx1"/>
                </a:solidFill>
                <a:latin typeface="Calibri" panose="020F0502020204030204" pitchFamily="34" charset="0"/>
              </a:rPr>
              <a:t>§</a:t>
            </a:r>
            <a:endParaRPr lang="en-US" sz="1400" b="0" dirty="0">
              <a:solidFill>
                <a:schemeClr val="tx1"/>
              </a:solidFill>
              <a:latin typeface="Calibri" panose="020F0502020204030204" pitchFamily="34" charset="0"/>
              <a:cs typeface="Arial" charset="0"/>
            </a:endParaRP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 </a:t>
            </a:r>
          </a:p>
          <a:p>
            <a:pPr algn="ctr">
              <a:spcBef>
                <a:spcPts val="0"/>
              </a:spcBef>
              <a:spcAft>
                <a:spcPts val="0"/>
              </a:spcAft>
              <a:buNone/>
              <a:defRPr/>
            </a:pPr>
            <a:r>
              <a:rPr lang="en-US" sz="1400" dirty="0">
                <a:solidFill>
                  <a:schemeClr val="tx1"/>
                </a:solidFill>
                <a:latin typeface="Calibri" panose="020F0502020204030204" pitchFamily="34" charset="0"/>
                <a:cs typeface="Arial" charset="0"/>
              </a:rPr>
              <a:t>Pemetrexed </a:t>
            </a:r>
            <a:r>
              <a:rPr lang="en-US" sz="1400" b="0" dirty="0">
                <a:solidFill>
                  <a:schemeClr val="tx1"/>
                </a:solidFill>
                <a:latin typeface="Calibri" panose="020F0502020204030204" pitchFamily="34" charset="0"/>
                <a:cs typeface="Arial" charset="0"/>
              </a:rPr>
              <a:t>500 mg/m</a:t>
            </a:r>
            <a:r>
              <a:rPr lang="en-US" sz="1400" b="0" baseline="30000" dirty="0">
                <a:solidFill>
                  <a:schemeClr val="tx1"/>
                </a:solidFill>
                <a:latin typeface="Calibri" panose="020F0502020204030204" pitchFamily="34" charset="0"/>
                <a:cs typeface="Arial" charset="0"/>
              </a:rPr>
              <a:t>2 </a:t>
            </a:r>
            <a:r>
              <a:rPr lang="en-US" sz="1400" b="0" dirty="0">
                <a:solidFill>
                  <a:schemeClr val="tx1"/>
                </a:solidFill>
                <a:latin typeface="Calibri" panose="020F0502020204030204" pitchFamily="34" charset="0"/>
                <a:cs typeface="Arial" charset="0"/>
              </a:rPr>
              <a:t>IV</a:t>
            </a:r>
          </a:p>
          <a:p>
            <a:pPr algn="ctr">
              <a:spcBef>
                <a:spcPts val="0"/>
              </a:spcBef>
              <a:spcAft>
                <a:spcPts val="0"/>
              </a:spcAft>
              <a:buNone/>
              <a:defRPr/>
            </a:pPr>
            <a:r>
              <a:rPr lang="en-US" sz="1400" b="0" dirty="0">
                <a:solidFill>
                  <a:schemeClr val="tx1"/>
                </a:solidFill>
                <a:latin typeface="Calibri" panose="020F0502020204030204" pitchFamily="34" charset="0"/>
                <a:cs typeface="Arial" charset="0"/>
              </a:rPr>
              <a:t>Q3W</a:t>
            </a:r>
            <a:r>
              <a:rPr lang="en-US" sz="1400" b="0" i="0" baseline="30000" dirty="0">
                <a:effectLst/>
                <a:latin typeface="Google Sans"/>
              </a:rPr>
              <a: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endParaRPr>
          </a:p>
        </p:txBody>
      </p:sp>
    </p:spTree>
    <p:extLst>
      <p:ext uri="{BB962C8B-B14F-4D97-AF65-F5344CB8AC3E}">
        <p14:creationId xmlns:p14="http://schemas.microsoft.com/office/powerpoint/2010/main" val="349434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Patient Disposition</a:t>
            </a:r>
            <a:endParaRPr lang="en-US" altLang="en-US" dirty="0"/>
          </a:p>
        </p:txBody>
      </p:sp>
      <p:sp>
        <p:nvSpPr>
          <p:cNvPr id="5" name="Content Placeholder 4">
            <a:extLst>
              <a:ext uri="{FF2B5EF4-FFF2-40B4-BE49-F238E27FC236}">
                <a16:creationId xmlns:a16="http://schemas.microsoft.com/office/drawing/2014/main" id="{08DBC837-DC6E-EF76-3367-A73462303796}"/>
              </a:ext>
            </a:extLst>
          </p:cNvPr>
          <p:cNvSpPr>
            <a:spLocks noGrp="1"/>
          </p:cNvSpPr>
          <p:nvPr>
            <p:ph idx="1"/>
          </p:nvPr>
        </p:nvSpPr>
        <p:spPr>
          <a:xfrm>
            <a:off x="604675" y="5197641"/>
            <a:ext cx="10877529" cy="966091"/>
          </a:xfrm>
        </p:spPr>
        <p:txBody>
          <a:bodyPr/>
          <a:lstStyle/>
          <a:p>
            <a:pPr>
              <a:spcAft>
                <a:spcPts val="0"/>
              </a:spcAft>
            </a:pPr>
            <a:r>
              <a:rPr lang="en-US" sz="2200" dirty="0"/>
              <a:t>Effective crossover rate: 35.6% (88/247); n = 50 crossed over to pembrolizumab on study; n = 38 received subsequent anti‒PD-1/PD-L1 therapy</a:t>
            </a:r>
          </a:p>
          <a:p>
            <a:pPr>
              <a:spcAft>
                <a:spcPts val="0"/>
              </a:spcAft>
            </a:pPr>
            <a:r>
              <a:rPr lang="en-US" sz="2200" dirty="0"/>
              <a:t>Median time from randomization to data cutoff: 42.0 mo (range: 29.5-53.9)</a:t>
            </a:r>
          </a:p>
        </p:txBody>
      </p:sp>
      <p:graphicFrame>
        <p:nvGraphicFramePr>
          <p:cNvPr id="2" name="Group 32">
            <a:extLst>
              <a:ext uri="{FF2B5EF4-FFF2-40B4-BE49-F238E27FC236}">
                <a16:creationId xmlns:a16="http://schemas.microsoft.com/office/drawing/2014/main" id="{158E0DBE-47A8-63DB-0B2D-7F05538C2FAA}"/>
              </a:ext>
            </a:extLst>
          </p:cNvPr>
          <p:cNvGraphicFramePr>
            <a:graphicFrameLocks noGrp="1"/>
          </p:cNvGraphicFramePr>
          <p:nvPr>
            <p:extLst>
              <p:ext uri="{D42A27DB-BD31-4B8C-83A1-F6EECF244321}">
                <p14:modId xmlns:p14="http://schemas.microsoft.com/office/powerpoint/2010/main" val="2865786141"/>
              </p:ext>
            </p:extLst>
          </p:nvPr>
        </p:nvGraphicFramePr>
        <p:xfrm>
          <a:off x="719136" y="1397000"/>
          <a:ext cx="10753726" cy="3566272"/>
        </p:xfrm>
        <a:graphic>
          <a:graphicData uri="http://schemas.openxmlformats.org/drawingml/2006/table">
            <a:tbl>
              <a:tblPr/>
              <a:tblGrid>
                <a:gridCol w="2446338">
                  <a:extLst>
                    <a:ext uri="{9D8B030D-6E8A-4147-A177-3AD203B41FA5}">
                      <a16:colId xmlns:a16="http://schemas.microsoft.com/office/drawing/2014/main" val="20000"/>
                    </a:ext>
                  </a:extLst>
                </a:gridCol>
                <a:gridCol w="2446338">
                  <a:extLst>
                    <a:ext uri="{9D8B030D-6E8A-4147-A177-3AD203B41FA5}">
                      <a16:colId xmlns:a16="http://schemas.microsoft.com/office/drawing/2014/main" val="1716396522"/>
                    </a:ext>
                  </a:extLst>
                </a:gridCol>
                <a:gridCol w="2930525">
                  <a:extLst>
                    <a:ext uri="{9D8B030D-6E8A-4147-A177-3AD203B41FA5}">
                      <a16:colId xmlns:a16="http://schemas.microsoft.com/office/drawing/2014/main" val="20001"/>
                    </a:ext>
                  </a:extLst>
                </a:gridCol>
                <a:gridCol w="2930525">
                  <a:extLst>
                    <a:ext uri="{9D8B030D-6E8A-4147-A177-3AD203B41FA5}">
                      <a16:colId xmlns:a16="http://schemas.microsoft.com/office/drawing/2014/main" val="41848155"/>
                    </a:ext>
                  </a:extLst>
                </a:gridCol>
              </a:tblGrid>
              <a:tr h="556074">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gridSpan="2">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Treated,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06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tx,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2194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Remained on tx,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194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Tx d/c,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8445355"/>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Reason for tx d/c,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Withdrawal</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r>
                        <a:rPr lang="en-US" alt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3951939"/>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Subsequent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Anti‒PD-1/PD-L1</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TKI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(39.2)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(35.6)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(40.9)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6051612"/>
                  </a:ext>
                </a:extLst>
              </a:tr>
            </a:tbl>
          </a:graphicData>
        </a:graphic>
      </p:graphicFrame>
      <p:sp>
        <p:nvSpPr>
          <p:cNvPr id="3" name="Text Box 30">
            <a:extLst>
              <a:ext uri="{FF2B5EF4-FFF2-40B4-BE49-F238E27FC236}">
                <a16:creationId xmlns:a16="http://schemas.microsoft.com/office/drawing/2014/main" id="{FBCFDF09-9C3C-8FA4-0492-8F38CC8DC2BD}"/>
              </a:ext>
            </a:extLst>
          </p:cNvPr>
          <p:cNvSpPr txBox="1">
            <a:spLocks noChangeArrowheads="1"/>
          </p:cNvSpPr>
          <p:nvPr/>
        </p:nvSpPr>
        <p:spPr bwMode="auto">
          <a:xfrm>
            <a:off x="666576" y="4956526"/>
            <a:ext cx="1075372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*Due to physician’s decision.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Due to excluded medication.</a:t>
            </a:r>
          </a:p>
        </p:txBody>
      </p:sp>
      <p:sp>
        <p:nvSpPr>
          <p:cNvPr id="7" name="Text Box 11">
            <a:extLst>
              <a:ext uri="{FF2B5EF4-FFF2-40B4-BE49-F238E27FC236}">
                <a16:creationId xmlns:a16="http://schemas.microsoft.com/office/drawing/2014/main" id="{55F7F545-C475-58A0-F141-5E6FCBEF6628}"/>
              </a:ext>
            </a:extLst>
          </p:cNvPr>
          <p:cNvSpPr txBox="1">
            <a:spLocks noChangeArrowheads="1"/>
          </p:cNvSpPr>
          <p:nvPr/>
        </p:nvSpPr>
        <p:spPr bwMode="auto">
          <a:xfrm>
            <a:off x="414340" y="6385740"/>
            <a:ext cx="4098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Baseline Characteristics</a:t>
            </a:r>
            <a:endParaRPr lang="en-US" altLang="en-US" dirty="0"/>
          </a:p>
        </p:txBody>
      </p:sp>
      <p:sp>
        <p:nvSpPr>
          <p:cNvPr id="3" name="Text Box 30">
            <a:extLst>
              <a:ext uri="{FF2B5EF4-FFF2-40B4-BE49-F238E27FC236}">
                <a16:creationId xmlns:a16="http://schemas.microsoft.com/office/drawing/2014/main" id="{FBCFDF09-9C3C-8FA4-0492-8F38CC8DC2BD}"/>
              </a:ext>
            </a:extLst>
          </p:cNvPr>
          <p:cNvSpPr txBox="1">
            <a:spLocks noChangeArrowheads="1"/>
          </p:cNvSpPr>
          <p:nvPr/>
        </p:nvSpPr>
        <p:spPr bwMode="auto">
          <a:xfrm>
            <a:off x="6322886" y="5651192"/>
            <a:ext cx="525935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*Other mutations, n = 1 in each treatment arm.</a:t>
            </a:r>
          </a:p>
        </p:txBody>
      </p:sp>
      <p:graphicFrame>
        <p:nvGraphicFramePr>
          <p:cNvPr id="8" name="Group 32">
            <a:extLst>
              <a:ext uri="{FF2B5EF4-FFF2-40B4-BE49-F238E27FC236}">
                <a16:creationId xmlns:a16="http://schemas.microsoft.com/office/drawing/2014/main" id="{E42DCC71-62FD-AB27-3AD1-089061A9743B}"/>
              </a:ext>
            </a:extLst>
          </p:cNvPr>
          <p:cNvGraphicFramePr>
            <a:graphicFrameLocks noGrp="1"/>
          </p:cNvGraphicFramePr>
          <p:nvPr>
            <p:extLst>
              <p:ext uri="{D42A27DB-BD31-4B8C-83A1-F6EECF244321}">
                <p14:modId xmlns:p14="http://schemas.microsoft.com/office/powerpoint/2010/main" val="1456129952"/>
              </p:ext>
            </p:extLst>
          </p:nvPr>
        </p:nvGraphicFramePr>
        <p:xfrm>
          <a:off x="609758" y="1600200"/>
          <a:ext cx="5511943" cy="4114799"/>
        </p:xfrm>
        <a:graphic>
          <a:graphicData uri="http://schemas.openxmlformats.org/drawingml/2006/table">
            <a:tbl>
              <a:tblPr/>
              <a:tblGrid>
                <a:gridCol w="962025">
                  <a:extLst>
                    <a:ext uri="{9D8B030D-6E8A-4147-A177-3AD203B41FA5}">
                      <a16:colId xmlns:a16="http://schemas.microsoft.com/office/drawing/2014/main" val="20000"/>
                    </a:ext>
                  </a:extLst>
                </a:gridCol>
                <a:gridCol w="1920240">
                  <a:extLst>
                    <a:ext uri="{9D8B030D-6E8A-4147-A177-3AD203B41FA5}">
                      <a16:colId xmlns:a16="http://schemas.microsoft.com/office/drawing/2014/main" val="440191548"/>
                    </a:ext>
                  </a:extLst>
                </a:gridCol>
                <a:gridCol w="1314839">
                  <a:extLst>
                    <a:ext uri="{9D8B030D-6E8A-4147-A177-3AD203B41FA5}">
                      <a16:colId xmlns:a16="http://schemas.microsoft.com/office/drawing/2014/main" val="20001"/>
                    </a:ext>
                  </a:extLst>
                </a:gridCol>
                <a:gridCol w="1314839">
                  <a:extLst>
                    <a:ext uri="{9D8B030D-6E8A-4147-A177-3AD203B41FA5}">
                      <a16:colId xmlns:a16="http://schemas.microsoft.com/office/drawing/2014/main" val="3432013049"/>
                    </a:ext>
                  </a:extLst>
                </a:gridCol>
              </a:tblGrid>
              <a:tr h="587562">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 CT (n =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CT (n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8168">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(34-87)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(34-84)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8168">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 (62.0)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(61.1)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8168">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Enrolled in East Asia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ts val="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 (61.2)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 (60.7)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8168">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(71.0)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(62.8)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8168">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Current/former smoker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 (34.3)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(33.6)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r h="309251">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Adenocarcinoma histology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239 (97.6)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243 (98.4)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63973273"/>
                  </a:ext>
                </a:extLst>
              </a:tr>
              <a:tr h="309251">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TPS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8967958"/>
                  </a:ext>
                </a:extLst>
              </a:tr>
              <a:tr h="52571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 received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Cis + pemetrexed</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Carbo + pemetrexed</a:t>
                      </a:r>
                      <a:endParaRPr lang="en-US" dirty="0"/>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(15.1)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208 (84.9)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(17.4)</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203 (82.2)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4186745"/>
                  </a:ext>
                </a:extLst>
              </a:tr>
              <a:tr h="7421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Adjuvant</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Radiation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(5.3)</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(33.1)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(4.9)</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 (37.2)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6465666"/>
                  </a:ext>
                </a:extLst>
              </a:tr>
            </a:tbl>
          </a:graphicData>
        </a:graphic>
      </p:graphicFrame>
      <p:graphicFrame>
        <p:nvGraphicFramePr>
          <p:cNvPr id="10" name="Group 32">
            <a:extLst>
              <a:ext uri="{FF2B5EF4-FFF2-40B4-BE49-F238E27FC236}">
                <a16:creationId xmlns:a16="http://schemas.microsoft.com/office/drawing/2014/main" id="{F4FAB116-9702-0CC2-3C6A-D814175CDB0B}"/>
              </a:ext>
            </a:extLst>
          </p:cNvPr>
          <p:cNvGraphicFramePr>
            <a:graphicFrameLocks noGrp="1"/>
          </p:cNvGraphicFramePr>
          <p:nvPr>
            <p:extLst>
              <p:ext uri="{D42A27DB-BD31-4B8C-83A1-F6EECF244321}">
                <p14:modId xmlns:p14="http://schemas.microsoft.com/office/powerpoint/2010/main" val="2054808701"/>
              </p:ext>
            </p:extLst>
          </p:nvPr>
        </p:nvGraphicFramePr>
        <p:xfrm>
          <a:off x="6322885" y="1600200"/>
          <a:ext cx="5259356" cy="4049706"/>
        </p:xfrm>
        <a:graphic>
          <a:graphicData uri="http://schemas.openxmlformats.org/drawingml/2006/table">
            <a:tbl>
              <a:tblPr/>
              <a:tblGrid>
                <a:gridCol w="2629678">
                  <a:extLst>
                    <a:ext uri="{9D8B030D-6E8A-4147-A177-3AD203B41FA5}">
                      <a16:colId xmlns:a16="http://schemas.microsoft.com/office/drawing/2014/main" val="20000"/>
                    </a:ext>
                  </a:extLst>
                </a:gridCol>
                <a:gridCol w="1314839">
                  <a:extLst>
                    <a:ext uri="{9D8B030D-6E8A-4147-A177-3AD203B41FA5}">
                      <a16:colId xmlns:a16="http://schemas.microsoft.com/office/drawing/2014/main" val="20001"/>
                    </a:ext>
                  </a:extLst>
                </a:gridCol>
                <a:gridCol w="1314839">
                  <a:extLst>
                    <a:ext uri="{9D8B030D-6E8A-4147-A177-3AD203B41FA5}">
                      <a16:colId xmlns:a16="http://schemas.microsoft.com/office/drawing/2014/main" val="3432013049"/>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 CT (n =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CT (n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3462">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Brain mets at baseline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1314063"/>
                  </a:ext>
                </a:extLst>
              </a:tr>
              <a:tr h="3234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-activating mutation*</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L858R</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ex19del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L858R and ex19del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(42.0)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(56.7)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(0.8)</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(41.3)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(57.5)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(0.8)</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32346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T790M mutation</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determined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(38.8)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(52.7)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(56.7)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(8.1)</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2346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EGFR TKI therapy</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 other than osimertinib</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1L osimertinib</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2L osimertinib</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(52.2)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(35.9)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(51.0)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(35.6)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5" name="Text Box 11">
            <a:extLst>
              <a:ext uri="{FF2B5EF4-FFF2-40B4-BE49-F238E27FC236}">
                <a16:creationId xmlns:a16="http://schemas.microsoft.com/office/drawing/2014/main" id="{29B83559-0781-08DD-E5CE-44103D81B49B}"/>
              </a:ext>
            </a:extLst>
          </p:cNvPr>
          <p:cNvSpPr txBox="1">
            <a:spLocks noChangeArrowheads="1"/>
          </p:cNvSpPr>
          <p:nvPr/>
        </p:nvSpPr>
        <p:spPr bwMode="auto">
          <a:xfrm>
            <a:off x="414340" y="6385740"/>
            <a:ext cx="4098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a:t>
            </a:r>
          </a:p>
        </p:txBody>
      </p:sp>
    </p:spTree>
    <p:extLst>
      <p:ext uri="{BB962C8B-B14F-4D97-AF65-F5344CB8AC3E}">
        <p14:creationId xmlns:p14="http://schemas.microsoft.com/office/powerpoint/2010/main" val="3674447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33" name="Table 9233">
            <a:extLst>
              <a:ext uri="{FF2B5EF4-FFF2-40B4-BE49-F238E27FC236}">
                <a16:creationId xmlns:a16="http://schemas.microsoft.com/office/drawing/2014/main" id="{96B73BA0-08DF-5D68-F3A4-E52FF0720CB8}"/>
              </a:ext>
            </a:extLst>
          </p:cNvPr>
          <p:cNvGraphicFramePr>
            <a:graphicFrameLocks noGrp="1"/>
          </p:cNvGraphicFramePr>
          <p:nvPr>
            <p:extLst>
              <p:ext uri="{D42A27DB-BD31-4B8C-83A1-F6EECF244321}">
                <p14:modId xmlns:p14="http://schemas.microsoft.com/office/powerpoint/2010/main" val="3730775787"/>
              </p:ext>
            </p:extLst>
          </p:nvPr>
        </p:nvGraphicFramePr>
        <p:xfrm>
          <a:off x="1257300" y="5111200"/>
          <a:ext cx="8867775" cy="640080"/>
        </p:xfrm>
        <a:graphic>
          <a:graphicData uri="http://schemas.openxmlformats.org/drawingml/2006/table">
            <a:tbl>
              <a:tblPr firstRow="1" bandRow="1">
                <a:tableStyleId>{93296810-A885-4BE3-A3E7-6D5BEEA58F35}</a:tableStyleId>
              </a:tblPr>
              <a:tblGrid>
                <a:gridCol w="1035847">
                  <a:extLst>
                    <a:ext uri="{9D8B030D-6E8A-4147-A177-3AD203B41FA5}">
                      <a16:colId xmlns:a16="http://schemas.microsoft.com/office/drawing/2014/main" val="4272951345"/>
                    </a:ext>
                  </a:extLst>
                </a:gridCol>
                <a:gridCol w="602456">
                  <a:extLst>
                    <a:ext uri="{9D8B030D-6E8A-4147-A177-3AD203B41FA5}">
                      <a16:colId xmlns:a16="http://schemas.microsoft.com/office/drawing/2014/main" val="1052384494"/>
                    </a:ext>
                  </a:extLst>
                </a:gridCol>
                <a:gridCol w="602456">
                  <a:extLst>
                    <a:ext uri="{9D8B030D-6E8A-4147-A177-3AD203B41FA5}">
                      <a16:colId xmlns:a16="http://schemas.microsoft.com/office/drawing/2014/main" val="3110661298"/>
                    </a:ext>
                  </a:extLst>
                </a:gridCol>
                <a:gridCol w="602456">
                  <a:extLst>
                    <a:ext uri="{9D8B030D-6E8A-4147-A177-3AD203B41FA5}">
                      <a16:colId xmlns:a16="http://schemas.microsoft.com/office/drawing/2014/main" val="721693168"/>
                    </a:ext>
                  </a:extLst>
                </a:gridCol>
                <a:gridCol w="602456">
                  <a:extLst>
                    <a:ext uri="{9D8B030D-6E8A-4147-A177-3AD203B41FA5}">
                      <a16:colId xmlns:a16="http://schemas.microsoft.com/office/drawing/2014/main" val="3156989185"/>
                    </a:ext>
                  </a:extLst>
                </a:gridCol>
                <a:gridCol w="602456">
                  <a:extLst>
                    <a:ext uri="{9D8B030D-6E8A-4147-A177-3AD203B41FA5}">
                      <a16:colId xmlns:a16="http://schemas.microsoft.com/office/drawing/2014/main" val="2250049013"/>
                    </a:ext>
                  </a:extLst>
                </a:gridCol>
                <a:gridCol w="602456">
                  <a:extLst>
                    <a:ext uri="{9D8B030D-6E8A-4147-A177-3AD203B41FA5}">
                      <a16:colId xmlns:a16="http://schemas.microsoft.com/office/drawing/2014/main" val="1417677509"/>
                    </a:ext>
                  </a:extLst>
                </a:gridCol>
                <a:gridCol w="602456">
                  <a:extLst>
                    <a:ext uri="{9D8B030D-6E8A-4147-A177-3AD203B41FA5}">
                      <a16:colId xmlns:a16="http://schemas.microsoft.com/office/drawing/2014/main" val="2243754307"/>
                    </a:ext>
                  </a:extLst>
                </a:gridCol>
                <a:gridCol w="602456">
                  <a:extLst>
                    <a:ext uri="{9D8B030D-6E8A-4147-A177-3AD203B41FA5}">
                      <a16:colId xmlns:a16="http://schemas.microsoft.com/office/drawing/2014/main" val="4181345604"/>
                    </a:ext>
                  </a:extLst>
                </a:gridCol>
                <a:gridCol w="602456">
                  <a:extLst>
                    <a:ext uri="{9D8B030D-6E8A-4147-A177-3AD203B41FA5}">
                      <a16:colId xmlns:a16="http://schemas.microsoft.com/office/drawing/2014/main" val="2529668476"/>
                    </a:ext>
                  </a:extLst>
                </a:gridCol>
                <a:gridCol w="602456">
                  <a:extLst>
                    <a:ext uri="{9D8B030D-6E8A-4147-A177-3AD203B41FA5}">
                      <a16:colId xmlns:a16="http://schemas.microsoft.com/office/drawing/2014/main" val="416483514"/>
                    </a:ext>
                  </a:extLst>
                </a:gridCol>
                <a:gridCol w="602456">
                  <a:extLst>
                    <a:ext uri="{9D8B030D-6E8A-4147-A177-3AD203B41FA5}">
                      <a16:colId xmlns:a16="http://schemas.microsoft.com/office/drawing/2014/main" val="523498385"/>
                    </a:ext>
                  </a:extLst>
                </a:gridCol>
                <a:gridCol w="602456">
                  <a:extLst>
                    <a:ext uri="{9D8B030D-6E8A-4147-A177-3AD203B41FA5}">
                      <a16:colId xmlns:a16="http://schemas.microsoft.com/office/drawing/2014/main" val="3129651427"/>
                    </a:ext>
                  </a:extLst>
                </a:gridCol>
                <a:gridCol w="602456">
                  <a:extLst>
                    <a:ext uri="{9D8B030D-6E8A-4147-A177-3AD203B41FA5}">
                      <a16:colId xmlns:a16="http://schemas.microsoft.com/office/drawing/2014/main" val="159010249"/>
                    </a:ext>
                  </a:extLst>
                </a:gridCol>
              </a:tblGrid>
              <a:tr h="151311">
                <a:tc gridSpan="14">
                  <a:txBody>
                    <a:bodyPr/>
                    <a:lstStyle/>
                    <a:p>
                      <a:pPr algn="l"/>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271496294"/>
                  </a:ext>
                </a:extLst>
              </a:tr>
              <a:tr h="151311">
                <a:tc>
                  <a:txBody>
                    <a:bodyPr/>
                    <a:lstStyle/>
                    <a:p>
                      <a:pPr algn="l"/>
                      <a:r>
                        <a:rPr lang="en-US" sz="1400" b="1" dirty="0" err="1">
                          <a:solidFill>
                            <a:schemeClr val="accent1"/>
                          </a:solidFill>
                        </a:rPr>
                        <a:t>Pembro</a:t>
                      </a:r>
                      <a:r>
                        <a:rPr lang="en-US" sz="1400" b="1" dirty="0">
                          <a:solidFill>
                            <a:schemeClr val="accent1"/>
                          </a:solidFill>
                        </a:rPr>
                        <a:t> + CT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9411451"/>
                  </a:ext>
                </a:extLst>
              </a:tr>
              <a:tr h="151311">
                <a:tc>
                  <a:txBody>
                    <a:bodyPr/>
                    <a:lstStyle/>
                    <a:p>
                      <a:pPr algn="l"/>
                      <a:r>
                        <a:rPr lang="en-US" sz="1400" b="1" dirty="0">
                          <a:solidFill>
                            <a:schemeClr val="accent3"/>
                          </a:solidFill>
                        </a:rPr>
                        <a:t>Placebo + CT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6191960"/>
                  </a:ext>
                </a:extLst>
              </a:tr>
            </a:tbl>
          </a:graphicData>
        </a:graphic>
      </p:graphicFrame>
      <p:cxnSp>
        <p:nvCxnSpPr>
          <p:cNvPr id="9224" name="Straight Connector 9223">
            <a:extLst>
              <a:ext uri="{FF2B5EF4-FFF2-40B4-BE49-F238E27FC236}">
                <a16:creationId xmlns:a16="http://schemas.microsoft.com/office/drawing/2014/main" id="{31CB8EDE-9CA1-EA09-3956-32C78BED3123}"/>
              </a:ext>
            </a:extLst>
          </p:cNvPr>
          <p:cNvCxnSpPr>
            <a:cxnSpLocks/>
          </p:cNvCxnSpPr>
          <p:nvPr/>
        </p:nvCxnSpPr>
        <p:spPr bwMode="auto">
          <a:xfrm>
            <a:off x="3803850" y="2534194"/>
            <a:ext cx="0" cy="2157197"/>
          </a:xfrm>
          <a:prstGeom prst="line">
            <a:avLst/>
          </a:prstGeom>
          <a:noFill/>
          <a:ln w="19050" cap="flat" cmpd="sng" algn="ctr">
            <a:solidFill>
              <a:schemeClr val="bg1"/>
            </a:solidFill>
            <a:prstDash val="sysDot"/>
            <a:round/>
            <a:headEnd type="none" w="med" len="med"/>
            <a:tailEnd type="none" w="med" len="med"/>
          </a:ln>
          <a:effectLst/>
        </p:spPr>
      </p:cxnSp>
      <p:cxnSp>
        <p:nvCxnSpPr>
          <p:cNvPr id="9226" name="Straight Connector 9225">
            <a:extLst>
              <a:ext uri="{FF2B5EF4-FFF2-40B4-BE49-F238E27FC236}">
                <a16:creationId xmlns:a16="http://schemas.microsoft.com/office/drawing/2014/main" id="{A77F16FB-D22F-3431-E017-C9EB2A3C511F}"/>
              </a:ext>
            </a:extLst>
          </p:cNvPr>
          <p:cNvCxnSpPr>
            <a:cxnSpLocks/>
          </p:cNvCxnSpPr>
          <p:nvPr/>
        </p:nvCxnSpPr>
        <p:spPr bwMode="auto">
          <a:xfrm>
            <a:off x="4993285" y="3716771"/>
            <a:ext cx="0" cy="993282"/>
          </a:xfrm>
          <a:prstGeom prst="line">
            <a:avLst/>
          </a:prstGeom>
          <a:noFill/>
          <a:ln w="19050" cap="flat" cmpd="sng" algn="ctr">
            <a:solidFill>
              <a:schemeClr val="bg1"/>
            </a:solidFill>
            <a:prstDash val="sysDot"/>
            <a:round/>
            <a:headEnd type="none" w="med" len="med"/>
            <a:tailEnd type="none" w="med" len="med"/>
          </a:ln>
          <a:effectLst/>
        </p:spPr>
      </p:cxnSp>
      <p:cxnSp>
        <p:nvCxnSpPr>
          <p:cNvPr id="9228" name="Straight Connector 9227">
            <a:extLst>
              <a:ext uri="{FF2B5EF4-FFF2-40B4-BE49-F238E27FC236}">
                <a16:creationId xmlns:a16="http://schemas.microsoft.com/office/drawing/2014/main" id="{8512595F-DB07-ACD8-9336-04A317625CBB}"/>
              </a:ext>
            </a:extLst>
          </p:cNvPr>
          <p:cNvCxnSpPr>
            <a:cxnSpLocks/>
          </p:cNvCxnSpPr>
          <p:nvPr/>
        </p:nvCxnSpPr>
        <p:spPr bwMode="auto">
          <a:xfrm>
            <a:off x="7366993" y="4153444"/>
            <a:ext cx="0" cy="554741"/>
          </a:xfrm>
          <a:prstGeom prst="line">
            <a:avLst/>
          </a:prstGeom>
          <a:noFill/>
          <a:ln w="19050" cap="flat" cmpd="sng" algn="ctr">
            <a:solidFill>
              <a:schemeClr val="bg1"/>
            </a:solidFill>
            <a:prstDash val="sysDot"/>
            <a:round/>
            <a:headEnd type="none" w="med" len="med"/>
            <a:tailEnd type="none" w="med" len="med"/>
          </a:ln>
          <a:effectLst/>
        </p:spPr>
      </p:cxnSp>
      <p:cxnSp>
        <p:nvCxnSpPr>
          <p:cNvPr id="9221" name="Straight Connector 9220">
            <a:extLst>
              <a:ext uri="{FF2B5EF4-FFF2-40B4-BE49-F238E27FC236}">
                <a16:creationId xmlns:a16="http://schemas.microsoft.com/office/drawing/2014/main" id="{DE453320-5878-D622-D1BF-BA75D473DD81}"/>
              </a:ext>
            </a:extLst>
          </p:cNvPr>
          <p:cNvCxnSpPr>
            <a:cxnSpLocks/>
          </p:cNvCxnSpPr>
          <p:nvPr/>
        </p:nvCxnSpPr>
        <p:spPr bwMode="auto">
          <a:xfrm>
            <a:off x="2597272" y="3304341"/>
            <a:ext cx="5967888" cy="0"/>
          </a:xfrm>
          <a:prstGeom prst="line">
            <a:avLst/>
          </a:prstGeom>
          <a:noFill/>
          <a:ln w="19050" cap="flat" cmpd="sng" algn="ctr">
            <a:solidFill>
              <a:schemeClr val="bg1"/>
            </a:solidFill>
            <a:prstDash val="sysDot"/>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Interim Analysis 2: </a:t>
            </a:r>
            <a:br>
              <a:rPr lang="en-US" dirty="0"/>
            </a:br>
            <a:r>
              <a:rPr lang="en-US" dirty="0"/>
              <a:t>PFS (Coprimary Endpoint)</a:t>
            </a:r>
            <a:endParaRPr lang="en-US" altLang="en-US" dirty="0"/>
          </a:p>
        </p:txBody>
      </p:sp>
      <p:graphicFrame>
        <p:nvGraphicFramePr>
          <p:cNvPr id="4" name="Group 3">
            <a:extLst>
              <a:ext uri="{FF2B5EF4-FFF2-40B4-BE49-F238E27FC236}">
                <a16:creationId xmlns:a16="http://schemas.microsoft.com/office/drawing/2014/main" id="{E1965AC4-0D80-95A5-8A03-7FECCA9FEE6F}"/>
              </a:ext>
            </a:extLst>
          </p:cNvPr>
          <p:cNvGraphicFramePr>
            <a:graphicFrameLocks/>
          </p:cNvGraphicFramePr>
          <p:nvPr/>
        </p:nvGraphicFramePr>
        <p:xfrm>
          <a:off x="5496934" y="1554896"/>
          <a:ext cx="5701623" cy="1249728"/>
        </p:xfrm>
        <a:graphic>
          <a:graphicData uri="http://schemas.openxmlformats.org/drawingml/2006/table">
            <a:tbl>
              <a:tblPr/>
              <a:tblGrid>
                <a:gridCol w="2377440">
                  <a:extLst>
                    <a:ext uri="{9D8B030D-6E8A-4147-A177-3AD203B41FA5}">
                      <a16:colId xmlns:a16="http://schemas.microsoft.com/office/drawing/2014/main" val="20000"/>
                    </a:ext>
                  </a:extLst>
                </a:gridCol>
                <a:gridCol w="1533133">
                  <a:extLst>
                    <a:ext uri="{9D8B030D-6E8A-4147-A177-3AD203B41FA5}">
                      <a16:colId xmlns:a16="http://schemas.microsoft.com/office/drawing/2014/main" val="20001"/>
                    </a:ext>
                  </a:extLst>
                </a:gridCol>
                <a:gridCol w="1791050">
                  <a:extLst>
                    <a:ext uri="{9D8B030D-6E8A-4147-A177-3AD203B41FA5}">
                      <a16:colId xmlns:a16="http://schemas.microsoft.com/office/drawing/2014/main" val="20002"/>
                    </a:ext>
                  </a:extLst>
                </a:gridCol>
              </a:tblGrid>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Pembro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(n =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(n =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198 (80.8)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214 (86.6)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551757747"/>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5.6 (5.5-5.8)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5.5 (5.4-5.6)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sp>
        <p:nvSpPr>
          <p:cNvPr id="5" name="TextBox 4">
            <a:extLst>
              <a:ext uri="{FF2B5EF4-FFF2-40B4-BE49-F238E27FC236}">
                <a16:creationId xmlns:a16="http://schemas.microsoft.com/office/drawing/2014/main" id="{F3510A46-6E2D-9C0A-A625-61A2DF1AF55B}"/>
              </a:ext>
            </a:extLst>
          </p:cNvPr>
          <p:cNvSpPr txBox="1"/>
          <p:nvPr/>
        </p:nvSpPr>
        <p:spPr bwMode="auto">
          <a:xfrm>
            <a:off x="3521397" y="5846036"/>
            <a:ext cx="5855967" cy="523220"/>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*Efficacy boundary,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.0117 for PFS at IA2. Median time from randomization to data cutoff: 28.6 mo (range: 16.0-40.4). Data cutoff: </a:t>
            </a:r>
            <a:r>
              <a:rPr lang="en-US" altLang="en-US" sz="1400" b="0" kern="0" dirty="0">
                <a:solidFill>
                  <a:srgbClr val="000000"/>
                </a:solidFill>
                <a:latin typeface="Calibri" panose="020F0502020204030204" pitchFamily="34" charset="0"/>
              </a:rPr>
              <a:t>December 3, 2021.</a:t>
            </a:r>
            <a:endParaRPr lang="en-US" sz="1400" b="0" dirty="0">
              <a:solidFill>
                <a:schemeClr val="bg1"/>
              </a:solidFill>
              <a:latin typeface="Calibri" panose="020F0502020204030204" pitchFamily="34" charset="0"/>
            </a:endParaRPr>
          </a:p>
        </p:txBody>
      </p:sp>
      <p:sp>
        <p:nvSpPr>
          <p:cNvPr id="6" name="Text Box 11">
            <a:extLst>
              <a:ext uri="{FF2B5EF4-FFF2-40B4-BE49-F238E27FC236}">
                <a16:creationId xmlns:a16="http://schemas.microsoft.com/office/drawing/2014/main" id="{3738B028-B3E2-0A8B-9E41-55D87335D43E}"/>
              </a:ext>
            </a:extLst>
          </p:cNvPr>
          <p:cNvSpPr txBox="1">
            <a:spLocks noChangeArrowheads="1"/>
          </p:cNvSpPr>
          <p:nvPr/>
        </p:nvSpPr>
        <p:spPr bwMode="auto">
          <a:xfrm>
            <a:off x="414340" y="6385740"/>
            <a:ext cx="4106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Reproduced with permission.</a:t>
            </a:r>
          </a:p>
        </p:txBody>
      </p:sp>
      <p:sp>
        <p:nvSpPr>
          <p:cNvPr id="8" name="TextBox 7">
            <a:extLst>
              <a:ext uri="{FF2B5EF4-FFF2-40B4-BE49-F238E27FC236}">
                <a16:creationId xmlns:a16="http://schemas.microsoft.com/office/drawing/2014/main" id="{B53F8A41-BF91-9306-C3E5-BB4ABD1911B7}"/>
              </a:ext>
            </a:extLst>
          </p:cNvPr>
          <p:cNvSpPr txBox="1"/>
          <p:nvPr/>
        </p:nvSpPr>
        <p:spPr bwMode="auto">
          <a:xfrm>
            <a:off x="7586132" y="2836700"/>
            <a:ext cx="3824815" cy="338554"/>
          </a:xfrm>
          <a:prstGeom prst="rect">
            <a:avLst/>
          </a:prstGeom>
          <a:solidFill>
            <a:schemeClr val="tx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HR: 0.80 (95% CI: 0.65-0.97; </a:t>
            </a: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 .0122*)</a:t>
            </a:r>
          </a:p>
        </p:txBody>
      </p:sp>
      <p:cxnSp>
        <p:nvCxnSpPr>
          <p:cNvPr id="7" name="Straight Connector 6">
            <a:extLst>
              <a:ext uri="{FF2B5EF4-FFF2-40B4-BE49-F238E27FC236}">
                <a16:creationId xmlns:a16="http://schemas.microsoft.com/office/drawing/2014/main" id="{4E0F9B6A-CA93-8D3A-59F5-D34288248F1E}"/>
              </a:ext>
            </a:extLst>
          </p:cNvPr>
          <p:cNvCxnSpPr/>
          <p:nvPr/>
        </p:nvCxnSpPr>
        <p:spPr bwMode="auto">
          <a:xfrm>
            <a:off x="2607013" y="1893450"/>
            <a:ext cx="0" cy="2814737"/>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5C1A9E6-1CBE-352B-18ED-82EBF427E975}"/>
              </a:ext>
            </a:extLst>
          </p:cNvPr>
          <p:cNvCxnSpPr/>
          <p:nvPr/>
        </p:nvCxnSpPr>
        <p:spPr bwMode="auto">
          <a:xfrm>
            <a:off x="2515573" y="18934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0B55CC1-390B-426E-74FA-EB01CA75CAAC}"/>
              </a:ext>
            </a:extLst>
          </p:cNvPr>
          <p:cNvCxnSpPr/>
          <p:nvPr/>
        </p:nvCxnSpPr>
        <p:spPr bwMode="auto">
          <a:xfrm>
            <a:off x="2515573" y="24578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747854B-B6C1-A65B-2BC2-8FCA99F64C88}"/>
              </a:ext>
            </a:extLst>
          </p:cNvPr>
          <p:cNvCxnSpPr/>
          <p:nvPr/>
        </p:nvCxnSpPr>
        <p:spPr bwMode="auto">
          <a:xfrm>
            <a:off x="2515573" y="302216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513F7A3-B0A3-E772-569A-E707BA2BDFA3}"/>
              </a:ext>
            </a:extLst>
          </p:cNvPr>
          <p:cNvCxnSpPr/>
          <p:nvPr/>
        </p:nvCxnSpPr>
        <p:spPr bwMode="auto">
          <a:xfrm>
            <a:off x="2515573" y="35865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0031A3C-60CB-19B9-A486-A2964DF020F9}"/>
              </a:ext>
            </a:extLst>
          </p:cNvPr>
          <p:cNvCxnSpPr/>
          <p:nvPr/>
        </p:nvCxnSpPr>
        <p:spPr bwMode="auto">
          <a:xfrm>
            <a:off x="2515573" y="415087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F7CF1AE-0955-35FA-E8BD-455E89785521}"/>
              </a:ext>
            </a:extLst>
          </p:cNvPr>
          <p:cNvCxnSpPr/>
          <p:nvPr/>
        </p:nvCxnSpPr>
        <p:spPr bwMode="auto">
          <a:xfrm>
            <a:off x="2515573" y="47116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02EC57E-03F6-F347-56FA-476C95D339B7}"/>
              </a:ext>
            </a:extLst>
          </p:cNvPr>
          <p:cNvCxnSpPr>
            <a:cxnSpLocks/>
          </p:cNvCxnSpPr>
          <p:nvPr/>
        </p:nvCxnSpPr>
        <p:spPr bwMode="auto">
          <a:xfrm>
            <a:off x="2590582" y="4711661"/>
            <a:ext cx="716063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E9203F8-AD3B-5F94-9B70-862EB98037BA}"/>
              </a:ext>
            </a:extLst>
          </p:cNvPr>
          <p:cNvCxnSpPr>
            <a:cxnSpLocks/>
          </p:cNvCxnSpPr>
          <p:nvPr/>
        </p:nvCxnSpPr>
        <p:spPr bwMode="auto">
          <a:xfrm rot="5400000">
            <a:off x="2561552"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1788349-E0F2-49C4-1528-1CB271C8997C}"/>
              </a:ext>
            </a:extLst>
          </p:cNvPr>
          <p:cNvCxnSpPr>
            <a:cxnSpLocks/>
          </p:cNvCxnSpPr>
          <p:nvPr/>
        </p:nvCxnSpPr>
        <p:spPr bwMode="auto">
          <a:xfrm rot="5400000">
            <a:off x="3161627"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A23D526-C612-30BD-057C-210F05A64765}"/>
              </a:ext>
            </a:extLst>
          </p:cNvPr>
          <p:cNvCxnSpPr>
            <a:cxnSpLocks/>
          </p:cNvCxnSpPr>
          <p:nvPr/>
        </p:nvCxnSpPr>
        <p:spPr bwMode="auto">
          <a:xfrm rot="5400000">
            <a:off x="3758130"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C76A17E-EDF8-AC09-3B3D-944439636E53}"/>
              </a:ext>
            </a:extLst>
          </p:cNvPr>
          <p:cNvCxnSpPr>
            <a:cxnSpLocks/>
          </p:cNvCxnSpPr>
          <p:nvPr/>
        </p:nvCxnSpPr>
        <p:spPr bwMode="auto">
          <a:xfrm rot="5400000">
            <a:off x="4351061"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6C46484-F2D5-BF32-2B72-61760C649211}"/>
              </a:ext>
            </a:extLst>
          </p:cNvPr>
          <p:cNvCxnSpPr>
            <a:cxnSpLocks/>
          </p:cNvCxnSpPr>
          <p:nvPr/>
        </p:nvCxnSpPr>
        <p:spPr bwMode="auto">
          <a:xfrm rot="5400000">
            <a:off x="4947565"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BEBF0B5-444B-2B0B-B94D-2814AE3D8303}"/>
              </a:ext>
            </a:extLst>
          </p:cNvPr>
          <p:cNvCxnSpPr>
            <a:cxnSpLocks/>
          </p:cNvCxnSpPr>
          <p:nvPr/>
        </p:nvCxnSpPr>
        <p:spPr bwMode="auto">
          <a:xfrm rot="5400000">
            <a:off x="5540496"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D22948C-8C33-2876-A135-BDA7A5245317}"/>
              </a:ext>
            </a:extLst>
          </p:cNvPr>
          <p:cNvCxnSpPr>
            <a:cxnSpLocks/>
          </p:cNvCxnSpPr>
          <p:nvPr/>
        </p:nvCxnSpPr>
        <p:spPr bwMode="auto">
          <a:xfrm rot="5400000">
            <a:off x="6136999"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0CDCFAF-E225-E558-033E-C6382D1FA2AB}"/>
              </a:ext>
            </a:extLst>
          </p:cNvPr>
          <p:cNvCxnSpPr>
            <a:cxnSpLocks/>
          </p:cNvCxnSpPr>
          <p:nvPr/>
        </p:nvCxnSpPr>
        <p:spPr bwMode="auto">
          <a:xfrm rot="5400000">
            <a:off x="6729931"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65CFAB8-0BDE-7FCE-40CE-42A5332DD20F}"/>
              </a:ext>
            </a:extLst>
          </p:cNvPr>
          <p:cNvCxnSpPr>
            <a:cxnSpLocks/>
          </p:cNvCxnSpPr>
          <p:nvPr/>
        </p:nvCxnSpPr>
        <p:spPr bwMode="auto">
          <a:xfrm rot="5400000">
            <a:off x="7326434"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FC1328C-157E-1A69-D720-A6C87484F8EB}"/>
              </a:ext>
            </a:extLst>
          </p:cNvPr>
          <p:cNvCxnSpPr>
            <a:cxnSpLocks/>
          </p:cNvCxnSpPr>
          <p:nvPr/>
        </p:nvCxnSpPr>
        <p:spPr bwMode="auto">
          <a:xfrm rot="5400000">
            <a:off x="7922937"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342227F-6A88-A7D7-60F4-CD3DD457631D}"/>
              </a:ext>
            </a:extLst>
          </p:cNvPr>
          <p:cNvCxnSpPr>
            <a:cxnSpLocks/>
          </p:cNvCxnSpPr>
          <p:nvPr/>
        </p:nvCxnSpPr>
        <p:spPr bwMode="auto">
          <a:xfrm rot="5400000">
            <a:off x="8519440"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D6F07EF-6EA3-7409-3E30-D9BEF46764A4}"/>
              </a:ext>
            </a:extLst>
          </p:cNvPr>
          <p:cNvCxnSpPr>
            <a:cxnSpLocks/>
          </p:cNvCxnSpPr>
          <p:nvPr/>
        </p:nvCxnSpPr>
        <p:spPr bwMode="auto">
          <a:xfrm rot="5400000">
            <a:off x="9108799" y="47539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957198C-7FD6-42AE-D1F3-A8206DFD5728}"/>
              </a:ext>
            </a:extLst>
          </p:cNvPr>
          <p:cNvCxnSpPr>
            <a:cxnSpLocks/>
          </p:cNvCxnSpPr>
          <p:nvPr/>
        </p:nvCxnSpPr>
        <p:spPr bwMode="auto">
          <a:xfrm rot="5400000">
            <a:off x="9698158" y="475390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5E288CD2-AC54-818E-8136-B1364AE553FD}"/>
              </a:ext>
            </a:extLst>
          </p:cNvPr>
          <p:cNvSpPr txBox="1"/>
          <p:nvPr/>
        </p:nvSpPr>
        <p:spPr bwMode="auto">
          <a:xfrm>
            <a:off x="2159046" y="1770339"/>
            <a:ext cx="3125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4F4E2EDB-8F49-35A5-C389-6B62BED37756}"/>
              </a:ext>
            </a:extLst>
          </p:cNvPr>
          <p:cNvSpPr txBox="1"/>
          <p:nvPr/>
        </p:nvSpPr>
        <p:spPr bwMode="auto">
          <a:xfrm>
            <a:off x="2263241" y="2331123"/>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9C9D5F19-621A-9CBF-9E12-65D5E687A8A0}"/>
              </a:ext>
            </a:extLst>
          </p:cNvPr>
          <p:cNvSpPr txBox="1"/>
          <p:nvPr/>
        </p:nvSpPr>
        <p:spPr bwMode="auto">
          <a:xfrm>
            <a:off x="2263241" y="289190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4" name="TextBox 43">
            <a:extLst>
              <a:ext uri="{FF2B5EF4-FFF2-40B4-BE49-F238E27FC236}">
                <a16:creationId xmlns:a16="http://schemas.microsoft.com/office/drawing/2014/main" id="{7F54C9FA-8089-5883-67B1-42BC13CCCDF1}"/>
              </a:ext>
            </a:extLst>
          </p:cNvPr>
          <p:cNvSpPr txBox="1"/>
          <p:nvPr/>
        </p:nvSpPr>
        <p:spPr bwMode="auto">
          <a:xfrm>
            <a:off x="2263241" y="3470550"/>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31B7A3BF-27B3-AC89-C484-E82A83D06222}"/>
              </a:ext>
            </a:extLst>
          </p:cNvPr>
          <p:cNvSpPr txBox="1"/>
          <p:nvPr/>
        </p:nvSpPr>
        <p:spPr bwMode="auto">
          <a:xfrm>
            <a:off x="2263241" y="403133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6594D7FA-6F0E-4F54-7C68-ECF4CA5C6BCA}"/>
              </a:ext>
            </a:extLst>
          </p:cNvPr>
          <p:cNvSpPr txBox="1"/>
          <p:nvPr/>
        </p:nvSpPr>
        <p:spPr bwMode="auto">
          <a:xfrm>
            <a:off x="2367435" y="4577831"/>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302697DA-A467-CA21-6100-3B5F82D736B6}"/>
              </a:ext>
            </a:extLst>
          </p:cNvPr>
          <p:cNvSpPr txBox="1"/>
          <p:nvPr/>
        </p:nvSpPr>
        <p:spPr bwMode="auto">
          <a:xfrm>
            <a:off x="2553172"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E43EDB03-7EBE-8C99-8FD9-D2E588C2DF44}"/>
              </a:ext>
            </a:extLst>
          </p:cNvPr>
          <p:cNvSpPr txBox="1"/>
          <p:nvPr/>
        </p:nvSpPr>
        <p:spPr bwMode="auto">
          <a:xfrm>
            <a:off x="3153247"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50653126-AF0C-20C5-FDFB-4E3177F4BA77}"/>
              </a:ext>
            </a:extLst>
          </p:cNvPr>
          <p:cNvSpPr txBox="1"/>
          <p:nvPr/>
        </p:nvSpPr>
        <p:spPr bwMode="auto">
          <a:xfrm>
            <a:off x="3746179"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D3DC960F-732F-BD1C-854F-D1E391958221}"/>
              </a:ext>
            </a:extLst>
          </p:cNvPr>
          <p:cNvSpPr txBox="1"/>
          <p:nvPr/>
        </p:nvSpPr>
        <p:spPr bwMode="auto">
          <a:xfrm>
            <a:off x="4331966"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CDEFF863-527C-EDC8-E7C2-B4B243165CDD}"/>
              </a:ext>
            </a:extLst>
          </p:cNvPr>
          <p:cNvSpPr txBox="1"/>
          <p:nvPr/>
        </p:nvSpPr>
        <p:spPr bwMode="auto">
          <a:xfrm>
            <a:off x="4901375"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FE212779-A38A-A2DB-99FC-092EBEF4C20B}"/>
              </a:ext>
            </a:extLst>
          </p:cNvPr>
          <p:cNvSpPr txBox="1"/>
          <p:nvPr/>
        </p:nvSpPr>
        <p:spPr bwMode="auto">
          <a:xfrm>
            <a:off x="5487163"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D5BFBD10-FA84-5DF5-ACD3-425315C6ACEA}"/>
              </a:ext>
            </a:extLst>
          </p:cNvPr>
          <p:cNvSpPr txBox="1"/>
          <p:nvPr/>
        </p:nvSpPr>
        <p:spPr bwMode="auto">
          <a:xfrm>
            <a:off x="6080094"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1188CBB2-D588-A87E-64BF-E451943F026E}"/>
              </a:ext>
            </a:extLst>
          </p:cNvPr>
          <p:cNvSpPr txBox="1"/>
          <p:nvPr/>
        </p:nvSpPr>
        <p:spPr bwMode="auto">
          <a:xfrm>
            <a:off x="6655166"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7" name="TextBox 56">
            <a:extLst>
              <a:ext uri="{FF2B5EF4-FFF2-40B4-BE49-F238E27FC236}">
                <a16:creationId xmlns:a16="http://schemas.microsoft.com/office/drawing/2014/main" id="{69C7F160-18DE-EB50-16F2-49D16C4DF58C}"/>
              </a:ext>
            </a:extLst>
          </p:cNvPr>
          <p:cNvSpPr txBox="1"/>
          <p:nvPr/>
        </p:nvSpPr>
        <p:spPr bwMode="auto">
          <a:xfrm>
            <a:off x="7258813"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BA21DB1B-833A-F19B-F547-18D9247FF66E}"/>
              </a:ext>
            </a:extLst>
          </p:cNvPr>
          <p:cNvSpPr txBox="1"/>
          <p:nvPr/>
        </p:nvSpPr>
        <p:spPr bwMode="auto">
          <a:xfrm>
            <a:off x="7844600"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B33CF913-E7A5-7911-4438-BDD81E9AFAC7}"/>
              </a:ext>
            </a:extLst>
          </p:cNvPr>
          <p:cNvSpPr txBox="1"/>
          <p:nvPr/>
        </p:nvSpPr>
        <p:spPr bwMode="auto">
          <a:xfrm>
            <a:off x="8458962"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5B298DF7-8ECE-97A3-FA82-8D59838847AC}"/>
              </a:ext>
            </a:extLst>
          </p:cNvPr>
          <p:cNvSpPr txBox="1"/>
          <p:nvPr/>
        </p:nvSpPr>
        <p:spPr bwMode="auto">
          <a:xfrm>
            <a:off x="9041177"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2DC0DB86-F567-6DCB-2CA3-1400E817852C}"/>
              </a:ext>
            </a:extLst>
          </p:cNvPr>
          <p:cNvSpPr txBox="1"/>
          <p:nvPr/>
        </p:nvSpPr>
        <p:spPr bwMode="auto">
          <a:xfrm>
            <a:off x="9648395"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62" name="TextBox 61">
            <a:extLst>
              <a:ext uri="{FF2B5EF4-FFF2-40B4-BE49-F238E27FC236}">
                <a16:creationId xmlns:a16="http://schemas.microsoft.com/office/drawing/2014/main" id="{D81BB513-AC64-9FBC-B4F0-10F9043A53C0}"/>
              </a:ext>
            </a:extLst>
          </p:cNvPr>
          <p:cNvSpPr txBox="1"/>
          <p:nvPr/>
        </p:nvSpPr>
        <p:spPr bwMode="auto">
          <a:xfrm>
            <a:off x="2590582" y="5004440"/>
            <a:ext cx="716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Randomization</a:t>
            </a:r>
          </a:p>
        </p:txBody>
      </p:sp>
      <p:sp>
        <p:nvSpPr>
          <p:cNvPr id="63" name="TextBox 62">
            <a:extLst>
              <a:ext uri="{FF2B5EF4-FFF2-40B4-BE49-F238E27FC236}">
                <a16:creationId xmlns:a16="http://schemas.microsoft.com/office/drawing/2014/main" id="{EF311EBF-61D8-B033-8E18-16A072E5388A}"/>
              </a:ext>
            </a:extLst>
          </p:cNvPr>
          <p:cNvSpPr txBox="1"/>
          <p:nvPr/>
        </p:nvSpPr>
        <p:spPr bwMode="auto">
          <a:xfrm rot="16200000">
            <a:off x="681439" y="3162317"/>
            <a:ext cx="28147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9230" name="TextBox 9229">
            <a:extLst>
              <a:ext uri="{FF2B5EF4-FFF2-40B4-BE49-F238E27FC236}">
                <a16:creationId xmlns:a16="http://schemas.microsoft.com/office/drawing/2014/main" id="{024A2648-2C27-3003-C3A5-3B45ADF9D199}"/>
              </a:ext>
            </a:extLst>
          </p:cNvPr>
          <p:cNvSpPr txBox="1"/>
          <p:nvPr/>
        </p:nvSpPr>
        <p:spPr bwMode="auto">
          <a:xfrm>
            <a:off x="3499621" y="2105200"/>
            <a:ext cx="701508"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700"/>
              </a:lnSpc>
              <a:spcBef>
                <a:spcPct val="50000"/>
              </a:spcBef>
              <a:spcAft>
                <a:spcPct val="0"/>
              </a:spcAft>
              <a:buClrTx/>
              <a:buFontTx/>
              <a:buNone/>
            </a:pPr>
            <a:r>
              <a:rPr lang="en-US" sz="1600" dirty="0">
                <a:solidFill>
                  <a:schemeClr val="accent1"/>
                </a:solidFill>
                <a:latin typeface="Calibri" panose="020F0502020204030204" pitchFamily="34" charset="0"/>
              </a:rPr>
              <a:t>42.8%</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34.6%</a:t>
            </a:r>
          </a:p>
        </p:txBody>
      </p:sp>
      <p:sp>
        <p:nvSpPr>
          <p:cNvPr id="9231" name="TextBox 9230">
            <a:extLst>
              <a:ext uri="{FF2B5EF4-FFF2-40B4-BE49-F238E27FC236}">
                <a16:creationId xmlns:a16="http://schemas.microsoft.com/office/drawing/2014/main" id="{FEC01D26-98D4-9430-950B-F3A98D2386D2}"/>
              </a:ext>
            </a:extLst>
          </p:cNvPr>
          <p:cNvSpPr txBox="1"/>
          <p:nvPr/>
        </p:nvSpPr>
        <p:spPr bwMode="auto">
          <a:xfrm>
            <a:off x="4687140" y="3311469"/>
            <a:ext cx="701508"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700"/>
              </a:lnSpc>
              <a:spcBef>
                <a:spcPct val="50000"/>
              </a:spcBef>
              <a:spcAft>
                <a:spcPct val="0"/>
              </a:spcAft>
              <a:buClrTx/>
              <a:buFontTx/>
              <a:buNone/>
            </a:pPr>
            <a:r>
              <a:rPr lang="en-US" sz="1600" dirty="0">
                <a:solidFill>
                  <a:schemeClr val="accent1"/>
                </a:solidFill>
                <a:latin typeface="Calibri" panose="020F0502020204030204" pitchFamily="34" charset="0"/>
              </a:rPr>
              <a:t>14.0%</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10.2%</a:t>
            </a:r>
          </a:p>
        </p:txBody>
      </p:sp>
      <p:sp>
        <p:nvSpPr>
          <p:cNvPr id="9232" name="TextBox 9231">
            <a:extLst>
              <a:ext uri="{FF2B5EF4-FFF2-40B4-BE49-F238E27FC236}">
                <a16:creationId xmlns:a16="http://schemas.microsoft.com/office/drawing/2014/main" id="{B5094C51-633A-0A68-45BF-A6C04F34AF2B}"/>
              </a:ext>
            </a:extLst>
          </p:cNvPr>
          <p:cNvSpPr txBox="1"/>
          <p:nvPr/>
        </p:nvSpPr>
        <p:spPr bwMode="auto">
          <a:xfrm>
            <a:off x="7028544" y="3732399"/>
            <a:ext cx="701508"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700"/>
              </a:lnSpc>
              <a:spcBef>
                <a:spcPct val="50000"/>
              </a:spcBef>
              <a:spcAft>
                <a:spcPct val="0"/>
              </a:spcAft>
              <a:buClrTx/>
              <a:buFontTx/>
              <a:buNone/>
            </a:pPr>
            <a:r>
              <a:rPr lang="en-US" sz="1600" dirty="0">
                <a:solidFill>
                  <a:schemeClr val="accent1"/>
                </a:solidFill>
                <a:latin typeface="Calibri" panose="020F0502020204030204" pitchFamily="34" charset="0"/>
              </a:rPr>
              <a:t>4.7%</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3.5%</a:t>
            </a:r>
          </a:p>
        </p:txBody>
      </p:sp>
      <p:sp>
        <p:nvSpPr>
          <p:cNvPr id="9238" name="Freeform 5">
            <a:extLst>
              <a:ext uri="{FF2B5EF4-FFF2-40B4-BE49-F238E27FC236}">
                <a16:creationId xmlns:a16="http://schemas.microsoft.com/office/drawing/2014/main" id="{83DA8EB3-53BD-2D87-12BD-A663E12CBFE6}"/>
              </a:ext>
            </a:extLst>
          </p:cNvPr>
          <p:cNvSpPr>
            <a:spLocks/>
          </p:cNvSpPr>
          <p:nvPr/>
        </p:nvSpPr>
        <p:spPr bwMode="auto">
          <a:xfrm>
            <a:off x="2611438" y="1889125"/>
            <a:ext cx="6642100" cy="2776538"/>
          </a:xfrm>
          <a:custGeom>
            <a:avLst/>
            <a:gdLst>
              <a:gd name="T0" fmla="*/ 46 w 4184"/>
              <a:gd name="T1" fmla="*/ 14 h 1749"/>
              <a:gd name="T2" fmla="*/ 96 w 4184"/>
              <a:gd name="T3" fmla="*/ 38 h 1749"/>
              <a:gd name="T4" fmla="*/ 148 w 4184"/>
              <a:gd name="T5" fmla="*/ 68 h 1749"/>
              <a:gd name="T6" fmla="*/ 154 w 4184"/>
              <a:gd name="T7" fmla="*/ 142 h 1749"/>
              <a:gd name="T8" fmla="*/ 170 w 4184"/>
              <a:gd name="T9" fmla="*/ 214 h 1749"/>
              <a:gd name="T10" fmla="*/ 184 w 4184"/>
              <a:gd name="T11" fmla="*/ 282 h 1749"/>
              <a:gd name="T12" fmla="*/ 202 w 4184"/>
              <a:gd name="T13" fmla="*/ 331 h 1749"/>
              <a:gd name="T14" fmla="*/ 226 w 4184"/>
              <a:gd name="T15" fmla="*/ 345 h 1749"/>
              <a:gd name="T16" fmla="*/ 280 w 4184"/>
              <a:gd name="T17" fmla="*/ 369 h 1749"/>
              <a:gd name="T18" fmla="*/ 336 w 4184"/>
              <a:gd name="T19" fmla="*/ 397 h 1749"/>
              <a:gd name="T20" fmla="*/ 382 w 4184"/>
              <a:gd name="T21" fmla="*/ 411 h 1749"/>
              <a:gd name="T22" fmla="*/ 404 w 4184"/>
              <a:gd name="T23" fmla="*/ 445 h 1749"/>
              <a:gd name="T24" fmla="*/ 416 w 4184"/>
              <a:gd name="T25" fmla="*/ 493 h 1749"/>
              <a:gd name="T26" fmla="*/ 430 w 4184"/>
              <a:gd name="T27" fmla="*/ 543 h 1749"/>
              <a:gd name="T28" fmla="*/ 456 w 4184"/>
              <a:gd name="T29" fmla="*/ 589 h 1749"/>
              <a:gd name="T30" fmla="*/ 478 w 4184"/>
              <a:gd name="T31" fmla="*/ 609 h 1749"/>
              <a:gd name="T32" fmla="*/ 502 w 4184"/>
              <a:gd name="T33" fmla="*/ 631 h 1749"/>
              <a:gd name="T34" fmla="*/ 550 w 4184"/>
              <a:gd name="T35" fmla="*/ 645 h 1749"/>
              <a:gd name="T36" fmla="*/ 572 w 4184"/>
              <a:gd name="T37" fmla="*/ 667 h 1749"/>
              <a:gd name="T38" fmla="*/ 590 w 4184"/>
              <a:gd name="T39" fmla="*/ 689 h 1749"/>
              <a:gd name="T40" fmla="*/ 612 w 4184"/>
              <a:gd name="T41" fmla="*/ 713 h 1749"/>
              <a:gd name="T42" fmla="*/ 640 w 4184"/>
              <a:gd name="T43" fmla="*/ 739 h 1749"/>
              <a:gd name="T44" fmla="*/ 662 w 4184"/>
              <a:gd name="T45" fmla="*/ 773 h 1749"/>
              <a:gd name="T46" fmla="*/ 670 w 4184"/>
              <a:gd name="T47" fmla="*/ 863 h 1749"/>
              <a:gd name="T48" fmla="*/ 682 w 4184"/>
              <a:gd name="T49" fmla="*/ 972 h 1749"/>
              <a:gd name="T50" fmla="*/ 698 w 4184"/>
              <a:gd name="T51" fmla="*/ 1034 h 1749"/>
              <a:gd name="T52" fmla="*/ 706 w 4184"/>
              <a:gd name="T53" fmla="*/ 1130 h 1749"/>
              <a:gd name="T54" fmla="*/ 740 w 4184"/>
              <a:gd name="T55" fmla="*/ 1158 h 1749"/>
              <a:gd name="T56" fmla="*/ 766 w 4184"/>
              <a:gd name="T57" fmla="*/ 1174 h 1749"/>
              <a:gd name="T58" fmla="*/ 798 w 4184"/>
              <a:gd name="T59" fmla="*/ 1194 h 1749"/>
              <a:gd name="T60" fmla="*/ 860 w 4184"/>
              <a:gd name="T61" fmla="*/ 1214 h 1749"/>
              <a:gd name="T62" fmla="*/ 918 w 4184"/>
              <a:gd name="T63" fmla="*/ 1246 h 1749"/>
              <a:gd name="T64" fmla="*/ 938 w 4184"/>
              <a:gd name="T65" fmla="*/ 1266 h 1749"/>
              <a:gd name="T66" fmla="*/ 952 w 4184"/>
              <a:gd name="T67" fmla="*/ 1302 h 1749"/>
              <a:gd name="T68" fmla="*/ 962 w 4184"/>
              <a:gd name="T69" fmla="*/ 1344 h 1749"/>
              <a:gd name="T70" fmla="*/ 1018 w 4184"/>
              <a:gd name="T71" fmla="*/ 1378 h 1749"/>
              <a:gd name="T72" fmla="*/ 1048 w 4184"/>
              <a:gd name="T73" fmla="*/ 1404 h 1749"/>
              <a:gd name="T74" fmla="*/ 1088 w 4184"/>
              <a:gd name="T75" fmla="*/ 1430 h 1749"/>
              <a:gd name="T76" fmla="*/ 1183 w 4184"/>
              <a:gd name="T77" fmla="*/ 1452 h 1749"/>
              <a:gd name="T78" fmla="*/ 1205 w 4184"/>
              <a:gd name="T79" fmla="*/ 1497 h 1749"/>
              <a:gd name="T80" fmla="*/ 1221 w 4184"/>
              <a:gd name="T81" fmla="*/ 1523 h 1749"/>
              <a:gd name="T82" fmla="*/ 1231 w 4184"/>
              <a:gd name="T83" fmla="*/ 1551 h 1749"/>
              <a:gd name="T84" fmla="*/ 1313 w 4184"/>
              <a:gd name="T85" fmla="*/ 1569 h 1749"/>
              <a:gd name="T86" fmla="*/ 1479 w 4184"/>
              <a:gd name="T87" fmla="*/ 1597 h 1749"/>
              <a:gd name="T88" fmla="*/ 1541 w 4184"/>
              <a:gd name="T89" fmla="*/ 1619 h 1749"/>
              <a:gd name="T90" fmla="*/ 1773 w 4184"/>
              <a:gd name="T91" fmla="*/ 1635 h 1749"/>
              <a:gd name="T92" fmla="*/ 1829 w 4184"/>
              <a:gd name="T93" fmla="*/ 1659 h 1749"/>
              <a:gd name="T94" fmla="*/ 2179 w 4184"/>
              <a:gd name="T95" fmla="*/ 1695 h 1749"/>
              <a:gd name="T96" fmla="*/ 2549 w 4184"/>
              <a:gd name="T97" fmla="*/ 1719 h 1749"/>
              <a:gd name="T98" fmla="*/ 3846 w 4184"/>
              <a:gd name="T99" fmla="*/ 1749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84" h="1749">
                <a:moveTo>
                  <a:pt x="0" y="0"/>
                </a:moveTo>
                <a:lnTo>
                  <a:pt x="38" y="0"/>
                </a:lnTo>
                <a:lnTo>
                  <a:pt x="38" y="14"/>
                </a:lnTo>
                <a:lnTo>
                  <a:pt x="46" y="14"/>
                </a:lnTo>
                <a:lnTo>
                  <a:pt x="46" y="20"/>
                </a:lnTo>
                <a:lnTo>
                  <a:pt x="72" y="20"/>
                </a:lnTo>
                <a:lnTo>
                  <a:pt x="72" y="38"/>
                </a:lnTo>
                <a:lnTo>
                  <a:pt x="96" y="38"/>
                </a:lnTo>
                <a:lnTo>
                  <a:pt x="96" y="50"/>
                </a:lnTo>
                <a:lnTo>
                  <a:pt x="114" y="50"/>
                </a:lnTo>
                <a:lnTo>
                  <a:pt x="114" y="68"/>
                </a:lnTo>
                <a:lnTo>
                  <a:pt x="148" y="68"/>
                </a:lnTo>
                <a:lnTo>
                  <a:pt x="148" y="88"/>
                </a:lnTo>
                <a:lnTo>
                  <a:pt x="154" y="88"/>
                </a:lnTo>
                <a:lnTo>
                  <a:pt x="154" y="110"/>
                </a:lnTo>
                <a:lnTo>
                  <a:pt x="154" y="142"/>
                </a:lnTo>
                <a:lnTo>
                  <a:pt x="162" y="142"/>
                </a:lnTo>
                <a:lnTo>
                  <a:pt x="162" y="180"/>
                </a:lnTo>
                <a:lnTo>
                  <a:pt x="162" y="214"/>
                </a:lnTo>
                <a:lnTo>
                  <a:pt x="170" y="214"/>
                </a:lnTo>
                <a:lnTo>
                  <a:pt x="170" y="244"/>
                </a:lnTo>
                <a:lnTo>
                  <a:pt x="170" y="270"/>
                </a:lnTo>
                <a:lnTo>
                  <a:pt x="184" y="270"/>
                </a:lnTo>
                <a:lnTo>
                  <a:pt x="184" y="282"/>
                </a:lnTo>
                <a:lnTo>
                  <a:pt x="192" y="282"/>
                </a:lnTo>
                <a:lnTo>
                  <a:pt x="192" y="323"/>
                </a:lnTo>
                <a:lnTo>
                  <a:pt x="202" y="323"/>
                </a:lnTo>
                <a:lnTo>
                  <a:pt x="202" y="331"/>
                </a:lnTo>
                <a:lnTo>
                  <a:pt x="208" y="331"/>
                </a:lnTo>
                <a:lnTo>
                  <a:pt x="208" y="337"/>
                </a:lnTo>
                <a:lnTo>
                  <a:pt x="226" y="337"/>
                </a:lnTo>
                <a:lnTo>
                  <a:pt x="226" y="345"/>
                </a:lnTo>
                <a:lnTo>
                  <a:pt x="264" y="345"/>
                </a:lnTo>
                <a:lnTo>
                  <a:pt x="264" y="355"/>
                </a:lnTo>
                <a:lnTo>
                  <a:pt x="280" y="355"/>
                </a:lnTo>
                <a:lnTo>
                  <a:pt x="280" y="369"/>
                </a:lnTo>
                <a:lnTo>
                  <a:pt x="312" y="369"/>
                </a:lnTo>
                <a:lnTo>
                  <a:pt x="312" y="381"/>
                </a:lnTo>
                <a:lnTo>
                  <a:pt x="336" y="381"/>
                </a:lnTo>
                <a:lnTo>
                  <a:pt x="336" y="397"/>
                </a:lnTo>
                <a:lnTo>
                  <a:pt x="362" y="397"/>
                </a:lnTo>
                <a:lnTo>
                  <a:pt x="362" y="407"/>
                </a:lnTo>
                <a:lnTo>
                  <a:pt x="382" y="407"/>
                </a:lnTo>
                <a:lnTo>
                  <a:pt x="382" y="411"/>
                </a:lnTo>
                <a:lnTo>
                  <a:pt x="398" y="411"/>
                </a:lnTo>
                <a:lnTo>
                  <a:pt x="398" y="425"/>
                </a:lnTo>
                <a:lnTo>
                  <a:pt x="404" y="425"/>
                </a:lnTo>
                <a:lnTo>
                  <a:pt x="404" y="445"/>
                </a:lnTo>
                <a:lnTo>
                  <a:pt x="404" y="467"/>
                </a:lnTo>
                <a:lnTo>
                  <a:pt x="410" y="467"/>
                </a:lnTo>
                <a:lnTo>
                  <a:pt x="410" y="493"/>
                </a:lnTo>
                <a:lnTo>
                  <a:pt x="416" y="493"/>
                </a:lnTo>
                <a:lnTo>
                  <a:pt x="416" y="515"/>
                </a:lnTo>
                <a:lnTo>
                  <a:pt x="422" y="515"/>
                </a:lnTo>
                <a:lnTo>
                  <a:pt x="422" y="543"/>
                </a:lnTo>
                <a:lnTo>
                  <a:pt x="430" y="543"/>
                </a:lnTo>
                <a:lnTo>
                  <a:pt x="430" y="573"/>
                </a:lnTo>
                <a:lnTo>
                  <a:pt x="446" y="573"/>
                </a:lnTo>
                <a:lnTo>
                  <a:pt x="446" y="589"/>
                </a:lnTo>
                <a:lnTo>
                  <a:pt x="456" y="589"/>
                </a:lnTo>
                <a:lnTo>
                  <a:pt x="456" y="601"/>
                </a:lnTo>
                <a:lnTo>
                  <a:pt x="468" y="601"/>
                </a:lnTo>
                <a:lnTo>
                  <a:pt x="468" y="609"/>
                </a:lnTo>
                <a:lnTo>
                  <a:pt x="478" y="609"/>
                </a:lnTo>
                <a:lnTo>
                  <a:pt x="478" y="623"/>
                </a:lnTo>
                <a:lnTo>
                  <a:pt x="488" y="623"/>
                </a:lnTo>
                <a:lnTo>
                  <a:pt x="488" y="631"/>
                </a:lnTo>
                <a:lnTo>
                  <a:pt x="502" y="631"/>
                </a:lnTo>
                <a:lnTo>
                  <a:pt x="502" y="637"/>
                </a:lnTo>
                <a:lnTo>
                  <a:pt x="530" y="637"/>
                </a:lnTo>
                <a:lnTo>
                  <a:pt x="530" y="645"/>
                </a:lnTo>
                <a:lnTo>
                  <a:pt x="550" y="645"/>
                </a:lnTo>
                <a:lnTo>
                  <a:pt x="550" y="653"/>
                </a:lnTo>
                <a:lnTo>
                  <a:pt x="560" y="653"/>
                </a:lnTo>
                <a:lnTo>
                  <a:pt x="560" y="667"/>
                </a:lnTo>
                <a:lnTo>
                  <a:pt x="572" y="667"/>
                </a:lnTo>
                <a:lnTo>
                  <a:pt x="572" y="681"/>
                </a:lnTo>
                <a:lnTo>
                  <a:pt x="578" y="681"/>
                </a:lnTo>
                <a:lnTo>
                  <a:pt x="578" y="689"/>
                </a:lnTo>
                <a:lnTo>
                  <a:pt x="590" y="689"/>
                </a:lnTo>
                <a:lnTo>
                  <a:pt x="590" y="697"/>
                </a:lnTo>
                <a:lnTo>
                  <a:pt x="604" y="697"/>
                </a:lnTo>
                <a:lnTo>
                  <a:pt x="604" y="713"/>
                </a:lnTo>
                <a:lnTo>
                  <a:pt x="612" y="713"/>
                </a:lnTo>
                <a:lnTo>
                  <a:pt x="612" y="731"/>
                </a:lnTo>
                <a:lnTo>
                  <a:pt x="628" y="731"/>
                </a:lnTo>
                <a:lnTo>
                  <a:pt x="628" y="739"/>
                </a:lnTo>
                <a:lnTo>
                  <a:pt x="640" y="739"/>
                </a:lnTo>
                <a:lnTo>
                  <a:pt x="640" y="747"/>
                </a:lnTo>
                <a:lnTo>
                  <a:pt x="654" y="747"/>
                </a:lnTo>
                <a:lnTo>
                  <a:pt x="654" y="773"/>
                </a:lnTo>
                <a:lnTo>
                  <a:pt x="662" y="773"/>
                </a:lnTo>
                <a:lnTo>
                  <a:pt x="662" y="805"/>
                </a:lnTo>
                <a:lnTo>
                  <a:pt x="670" y="805"/>
                </a:lnTo>
                <a:lnTo>
                  <a:pt x="670" y="829"/>
                </a:lnTo>
                <a:lnTo>
                  <a:pt x="670" y="863"/>
                </a:lnTo>
                <a:lnTo>
                  <a:pt x="676" y="863"/>
                </a:lnTo>
                <a:lnTo>
                  <a:pt x="676" y="906"/>
                </a:lnTo>
                <a:lnTo>
                  <a:pt x="682" y="906"/>
                </a:lnTo>
                <a:lnTo>
                  <a:pt x="682" y="972"/>
                </a:lnTo>
                <a:lnTo>
                  <a:pt x="682" y="998"/>
                </a:lnTo>
                <a:lnTo>
                  <a:pt x="692" y="998"/>
                </a:lnTo>
                <a:lnTo>
                  <a:pt x="692" y="1034"/>
                </a:lnTo>
                <a:lnTo>
                  <a:pt x="698" y="1034"/>
                </a:lnTo>
                <a:lnTo>
                  <a:pt x="698" y="1064"/>
                </a:lnTo>
                <a:lnTo>
                  <a:pt x="698" y="1084"/>
                </a:lnTo>
                <a:lnTo>
                  <a:pt x="706" y="1084"/>
                </a:lnTo>
                <a:lnTo>
                  <a:pt x="706" y="1130"/>
                </a:lnTo>
                <a:lnTo>
                  <a:pt x="720" y="1130"/>
                </a:lnTo>
                <a:lnTo>
                  <a:pt x="720" y="1146"/>
                </a:lnTo>
                <a:lnTo>
                  <a:pt x="720" y="1158"/>
                </a:lnTo>
                <a:lnTo>
                  <a:pt x="740" y="1158"/>
                </a:lnTo>
                <a:lnTo>
                  <a:pt x="740" y="1166"/>
                </a:lnTo>
                <a:lnTo>
                  <a:pt x="754" y="1166"/>
                </a:lnTo>
                <a:lnTo>
                  <a:pt x="754" y="1174"/>
                </a:lnTo>
                <a:lnTo>
                  <a:pt x="766" y="1174"/>
                </a:lnTo>
                <a:lnTo>
                  <a:pt x="766" y="1180"/>
                </a:lnTo>
                <a:lnTo>
                  <a:pt x="788" y="1180"/>
                </a:lnTo>
                <a:lnTo>
                  <a:pt x="788" y="1194"/>
                </a:lnTo>
                <a:lnTo>
                  <a:pt x="798" y="1194"/>
                </a:lnTo>
                <a:lnTo>
                  <a:pt x="798" y="1206"/>
                </a:lnTo>
                <a:lnTo>
                  <a:pt x="810" y="1206"/>
                </a:lnTo>
                <a:lnTo>
                  <a:pt x="810" y="1214"/>
                </a:lnTo>
                <a:lnTo>
                  <a:pt x="860" y="1214"/>
                </a:lnTo>
                <a:lnTo>
                  <a:pt x="860" y="1230"/>
                </a:lnTo>
                <a:lnTo>
                  <a:pt x="900" y="1230"/>
                </a:lnTo>
                <a:lnTo>
                  <a:pt x="900" y="1246"/>
                </a:lnTo>
                <a:lnTo>
                  <a:pt x="918" y="1246"/>
                </a:lnTo>
                <a:lnTo>
                  <a:pt x="918" y="1256"/>
                </a:lnTo>
                <a:lnTo>
                  <a:pt x="928" y="1256"/>
                </a:lnTo>
                <a:lnTo>
                  <a:pt x="928" y="1266"/>
                </a:lnTo>
                <a:lnTo>
                  <a:pt x="938" y="1266"/>
                </a:lnTo>
                <a:lnTo>
                  <a:pt x="938" y="1280"/>
                </a:lnTo>
                <a:lnTo>
                  <a:pt x="944" y="1280"/>
                </a:lnTo>
                <a:lnTo>
                  <a:pt x="944" y="1302"/>
                </a:lnTo>
                <a:lnTo>
                  <a:pt x="952" y="1302"/>
                </a:lnTo>
                <a:lnTo>
                  <a:pt x="952" y="1320"/>
                </a:lnTo>
                <a:lnTo>
                  <a:pt x="956" y="1320"/>
                </a:lnTo>
                <a:lnTo>
                  <a:pt x="956" y="1344"/>
                </a:lnTo>
                <a:lnTo>
                  <a:pt x="962" y="1344"/>
                </a:lnTo>
                <a:lnTo>
                  <a:pt x="962" y="1362"/>
                </a:lnTo>
                <a:lnTo>
                  <a:pt x="976" y="1362"/>
                </a:lnTo>
                <a:lnTo>
                  <a:pt x="976" y="1378"/>
                </a:lnTo>
                <a:lnTo>
                  <a:pt x="1018" y="1378"/>
                </a:lnTo>
                <a:lnTo>
                  <a:pt x="1018" y="1386"/>
                </a:lnTo>
                <a:lnTo>
                  <a:pt x="1032" y="1386"/>
                </a:lnTo>
                <a:lnTo>
                  <a:pt x="1032" y="1404"/>
                </a:lnTo>
                <a:lnTo>
                  <a:pt x="1048" y="1404"/>
                </a:lnTo>
                <a:lnTo>
                  <a:pt x="1048" y="1414"/>
                </a:lnTo>
                <a:lnTo>
                  <a:pt x="1064" y="1414"/>
                </a:lnTo>
                <a:lnTo>
                  <a:pt x="1064" y="1430"/>
                </a:lnTo>
                <a:lnTo>
                  <a:pt x="1088" y="1430"/>
                </a:lnTo>
                <a:lnTo>
                  <a:pt x="1088" y="1442"/>
                </a:lnTo>
                <a:lnTo>
                  <a:pt x="1131" y="1442"/>
                </a:lnTo>
                <a:lnTo>
                  <a:pt x="1131" y="1452"/>
                </a:lnTo>
                <a:lnTo>
                  <a:pt x="1183" y="1452"/>
                </a:lnTo>
                <a:lnTo>
                  <a:pt x="1183" y="1487"/>
                </a:lnTo>
                <a:lnTo>
                  <a:pt x="1193" y="1487"/>
                </a:lnTo>
                <a:lnTo>
                  <a:pt x="1193" y="1497"/>
                </a:lnTo>
                <a:lnTo>
                  <a:pt x="1205" y="1497"/>
                </a:lnTo>
                <a:lnTo>
                  <a:pt x="1205" y="1507"/>
                </a:lnTo>
                <a:lnTo>
                  <a:pt x="1213" y="1507"/>
                </a:lnTo>
                <a:lnTo>
                  <a:pt x="1213" y="1523"/>
                </a:lnTo>
                <a:lnTo>
                  <a:pt x="1221" y="1523"/>
                </a:lnTo>
                <a:lnTo>
                  <a:pt x="1221" y="1537"/>
                </a:lnTo>
                <a:lnTo>
                  <a:pt x="1221" y="1543"/>
                </a:lnTo>
                <a:lnTo>
                  <a:pt x="1231" y="1543"/>
                </a:lnTo>
                <a:lnTo>
                  <a:pt x="1231" y="1551"/>
                </a:lnTo>
                <a:lnTo>
                  <a:pt x="1261" y="1551"/>
                </a:lnTo>
                <a:lnTo>
                  <a:pt x="1261" y="1559"/>
                </a:lnTo>
                <a:lnTo>
                  <a:pt x="1313" y="1559"/>
                </a:lnTo>
                <a:lnTo>
                  <a:pt x="1313" y="1569"/>
                </a:lnTo>
                <a:lnTo>
                  <a:pt x="1459" y="1569"/>
                </a:lnTo>
                <a:lnTo>
                  <a:pt x="1459" y="1587"/>
                </a:lnTo>
                <a:lnTo>
                  <a:pt x="1479" y="1587"/>
                </a:lnTo>
                <a:lnTo>
                  <a:pt x="1479" y="1597"/>
                </a:lnTo>
                <a:lnTo>
                  <a:pt x="1531" y="1597"/>
                </a:lnTo>
                <a:lnTo>
                  <a:pt x="1531" y="1609"/>
                </a:lnTo>
                <a:lnTo>
                  <a:pt x="1541" y="1609"/>
                </a:lnTo>
                <a:lnTo>
                  <a:pt x="1541" y="1619"/>
                </a:lnTo>
                <a:lnTo>
                  <a:pt x="1581" y="1619"/>
                </a:lnTo>
                <a:lnTo>
                  <a:pt x="1581" y="1627"/>
                </a:lnTo>
                <a:lnTo>
                  <a:pt x="1773" y="1627"/>
                </a:lnTo>
                <a:lnTo>
                  <a:pt x="1773" y="1635"/>
                </a:lnTo>
                <a:lnTo>
                  <a:pt x="1823" y="1635"/>
                </a:lnTo>
                <a:lnTo>
                  <a:pt x="1823" y="1645"/>
                </a:lnTo>
                <a:lnTo>
                  <a:pt x="1829" y="1645"/>
                </a:lnTo>
                <a:lnTo>
                  <a:pt x="1829" y="1659"/>
                </a:lnTo>
                <a:lnTo>
                  <a:pt x="2151" y="1659"/>
                </a:lnTo>
                <a:lnTo>
                  <a:pt x="2151" y="1681"/>
                </a:lnTo>
                <a:lnTo>
                  <a:pt x="2179" y="1681"/>
                </a:lnTo>
                <a:lnTo>
                  <a:pt x="2179" y="1695"/>
                </a:lnTo>
                <a:lnTo>
                  <a:pt x="2281" y="1695"/>
                </a:lnTo>
                <a:lnTo>
                  <a:pt x="2281" y="1707"/>
                </a:lnTo>
                <a:lnTo>
                  <a:pt x="2549" y="1707"/>
                </a:lnTo>
                <a:lnTo>
                  <a:pt x="2549" y="1719"/>
                </a:lnTo>
                <a:lnTo>
                  <a:pt x="3206" y="1719"/>
                </a:lnTo>
                <a:lnTo>
                  <a:pt x="3206" y="1733"/>
                </a:lnTo>
                <a:lnTo>
                  <a:pt x="3846" y="1733"/>
                </a:lnTo>
                <a:lnTo>
                  <a:pt x="3846" y="1749"/>
                </a:lnTo>
                <a:lnTo>
                  <a:pt x="4184" y="1749"/>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9" name="Line 6">
            <a:extLst>
              <a:ext uri="{FF2B5EF4-FFF2-40B4-BE49-F238E27FC236}">
                <a16:creationId xmlns:a16="http://schemas.microsoft.com/office/drawing/2014/main" id="{64503A92-7C1E-BE4B-8A81-72F7592E0D05}"/>
              </a:ext>
            </a:extLst>
          </p:cNvPr>
          <p:cNvSpPr>
            <a:spLocks noChangeShapeType="1"/>
          </p:cNvSpPr>
          <p:nvPr/>
        </p:nvSpPr>
        <p:spPr bwMode="auto">
          <a:xfrm>
            <a:off x="2706688" y="18415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0" name="Line 7">
            <a:extLst>
              <a:ext uri="{FF2B5EF4-FFF2-40B4-BE49-F238E27FC236}">
                <a16:creationId xmlns:a16="http://schemas.microsoft.com/office/drawing/2014/main" id="{0C6CF294-7602-76BC-C285-E344750572B0}"/>
              </a:ext>
            </a:extLst>
          </p:cNvPr>
          <p:cNvSpPr>
            <a:spLocks noChangeShapeType="1"/>
          </p:cNvSpPr>
          <p:nvPr/>
        </p:nvSpPr>
        <p:spPr bwMode="auto">
          <a:xfrm>
            <a:off x="2852738" y="19335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1" name="Line 8">
            <a:extLst>
              <a:ext uri="{FF2B5EF4-FFF2-40B4-BE49-F238E27FC236}">
                <a16:creationId xmlns:a16="http://schemas.microsoft.com/office/drawing/2014/main" id="{A0E8EDBE-4D17-070A-22BB-B563A3182AA6}"/>
              </a:ext>
            </a:extLst>
          </p:cNvPr>
          <p:cNvSpPr>
            <a:spLocks noChangeShapeType="1"/>
          </p:cNvSpPr>
          <p:nvPr/>
        </p:nvSpPr>
        <p:spPr bwMode="auto">
          <a:xfrm>
            <a:off x="3090863" y="2392363"/>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2" name="Line 9">
            <a:extLst>
              <a:ext uri="{FF2B5EF4-FFF2-40B4-BE49-F238E27FC236}">
                <a16:creationId xmlns:a16="http://schemas.microsoft.com/office/drawing/2014/main" id="{8E026201-A72F-7D14-3079-BAEACEBB1EC2}"/>
              </a:ext>
            </a:extLst>
          </p:cNvPr>
          <p:cNvSpPr>
            <a:spLocks noChangeShapeType="1"/>
          </p:cNvSpPr>
          <p:nvPr/>
        </p:nvSpPr>
        <p:spPr bwMode="auto">
          <a:xfrm>
            <a:off x="3319463" y="272573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3" name="Line 10">
            <a:extLst>
              <a:ext uri="{FF2B5EF4-FFF2-40B4-BE49-F238E27FC236}">
                <a16:creationId xmlns:a16="http://schemas.microsoft.com/office/drawing/2014/main" id="{1DB073AE-C52A-6C13-D87A-A6938D38583C}"/>
              </a:ext>
            </a:extLst>
          </p:cNvPr>
          <p:cNvSpPr>
            <a:spLocks noChangeShapeType="1"/>
          </p:cNvSpPr>
          <p:nvPr/>
        </p:nvSpPr>
        <p:spPr bwMode="auto">
          <a:xfrm>
            <a:off x="3494088" y="284638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4" name="Line 11">
            <a:extLst>
              <a:ext uri="{FF2B5EF4-FFF2-40B4-BE49-F238E27FC236}">
                <a16:creationId xmlns:a16="http://schemas.microsoft.com/office/drawing/2014/main" id="{60D4C1E5-325C-B2DE-80E9-ED58A1B349C0}"/>
              </a:ext>
            </a:extLst>
          </p:cNvPr>
          <p:cNvSpPr>
            <a:spLocks noChangeShapeType="1"/>
          </p:cNvSpPr>
          <p:nvPr/>
        </p:nvSpPr>
        <p:spPr bwMode="auto">
          <a:xfrm>
            <a:off x="3535363" y="2894013"/>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5" name="Line 12">
            <a:extLst>
              <a:ext uri="{FF2B5EF4-FFF2-40B4-BE49-F238E27FC236}">
                <a16:creationId xmlns:a16="http://schemas.microsoft.com/office/drawing/2014/main" id="{06ACECF7-9ED2-05F6-0E2E-84F90065FB6A}"/>
              </a:ext>
            </a:extLst>
          </p:cNvPr>
          <p:cNvSpPr>
            <a:spLocks noChangeShapeType="1"/>
          </p:cNvSpPr>
          <p:nvPr/>
        </p:nvSpPr>
        <p:spPr bwMode="auto">
          <a:xfrm>
            <a:off x="3544888" y="290988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6" name="Line 13">
            <a:extLst>
              <a:ext uri="{FF2B5EF4-FFF2-40B4-BE49-F238E27FC236}">
                <a16:creationId xmlns:a16="http://schemas.microsoft.com/office/drawing/2014/main" id="{508D9A9B-A402-7D86-6E3E-3A841F5A4C34}"/>
              </a:ext>
            </a:extLst>
          </p:cNvPr>
          <p:cNvSpPr>
            <a:spLocks noChangeShapeType="1"/>
          </p:cNvSpPr>
          <p:nvPr/>
        </p:nvSpPr>
        <p:spPr bwMode="auto">
          <a:xfrm>
            <a:off x="3760788" y="36353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7" name="Line 14">
            <a:extLst>
              <a:ext uri="{FF2B5EF4-FFF2-40B4-BE49-F238E27FC236}">
                <a16:creationId xmlns:a16="http://schemas.microsoft.com/office/drawing/2014/main" id="{02166958-E3A4-882E-F803-528471AF6FAC}"/>
              </a:ext>
            </a:extLst>
          </p:cNvPr>
          <p:cNvSpPr>
            <a:spLocks noChangeShapeType="1"/>
          </p:cNvSpPr>
          <p:nvPr/>
        </p:nvSpPr>
        <p:spPr bwMode="auto">
          <a:xfrm>
            <a:off x="3814763" y="366395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8" name="Line 15">
            <a:extLst>
              <a:ext uri="{FF2B5EF4-FFF2-40B4-BE49-F238E27FC236}">
                <a16:creationId xmlns:a16="http://schemas.microsoft.com/office/drawing/2014/main" id="{F3D4E921-EBD4-8B3B-D2E4-5EA989E6C5B3}"/>
              </a:ext>
            </a:extLst>
          </p:cNvPr>
          <p:cNvSpPr>
            <a:spLocks noChangeShapeType="1"/>
          </p:cNvSpPr>
          <p:nvPr/>
        </p:nvSpPr>
        <p:spPr bwMode="auto">
          <a:xfrm>
            <a:off x="4068763" y="379412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49" name="Line 16">
            <a:extLst>
              <a:ext uri="{FF2B5EF4-FFF2-40B4-BE49-F238E27FC236}">
                <a16:creationId xmlns:a16="http://schemas.microsoft.com/office/drawing/2014/main" id="{0921DD28-DDE6-596E-D51B-92D34D38DCF6}"/>
              </a:ext>
            </a:extLst>
          </p:cNvPr>
          <p:cNvSpPr>
            <a:spLocks noChangeShapeType="1"/>
          </p:cNvSpPr>
          <p:nvPr/>
        </p:nvSpPr>
        <p:spPr bwMode="auto">
          <a:xfrm>
            <a:off x="4087813" y="38100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0" name="Line 17">
            <a:extLst>
              <a:ext uri="{FF2B5EF4-FFF2-40B4-BE49-F238E27FC236}">
                <a16:creationId xmlns:a16="http://schemas.microsoft.com/office/drawing/2014/main" id="{26F1189B-8A76-3089-5F23-9785EE9BB1CD}"/>
              </a:ext>
            </a:extLst>
          </p:cNvPr>
          <p:cNvSpPr>
            <a:spLocks noChangeShapeType="1"/>
          </p:cNvSpPr>
          <p:nvPr/>
        </p:nvSpPr>
        <p:spPr bwMode="auto">
          <a:xfrm>
            <a:off x="4211638" y="3990975"/>
            <a:ext cx="0" cy="7620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1" name="Line 18">
            <a:extLst>
              <a:ext uri="{FF2B5EF4-FFF2-40B4-BE49-F238E27FC236}">
                <a16:creationId xmlns:a16="http://schemas.microsoft.com/office/drawing/2014/main" id="{8915807E-EFEF-204F-6312-DEB7E30F19A3}"/>
              </a:ext>
            </a:extLst>
          </p:cNvPr>
          <p:cNvSpPr>
            <a:spLocks noChangeShapeType="1"/>
          </p:cNvSpPr>
          <p:nvPr/>
        </p:nvSpPr>
        <p:spPr bwMode="auto">
          <a:xfrm>
            <a:off x="4895851" y="430053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2" name="Line 19">
            <a:extLst>
              <a:ext uri="{FF2B5EF4-FFF2-40B4-BE49-F238E27FC236}">
                <a16:creationId xmlns:a16="http://schemas.microsoft.com/office/drawing/2014/main" id="{ECE9AADD-9BD5-7018-505D-C0D20BBCE790}"/>
              </a:ext>
            </a:extLst>
          </p:cNvPr>
          <p:cNvSpPr>
            <a:spLocks noChangeShapeType="1"/>
          </p:cNvSpPr>
          <p:nvPr/>
        </p:nvSpPr>
        <p:spPr bwMode="auto">
          <a:xfrm>
            <a:off x="5464176" y="440848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3" name="Line 20">
            <a:extLst>
              <a:ext uri="{FF2B5EF4-FFF2-40B4-BE49-F238E27FC236}">
                <a16:creationId xmlns:a16="http://schemas.microsoft.com/office/drawing/2014/main" id="{610FC288-6197-9818-8DE1-47BE55B8B671}"/>
              </a:ext>
            </a:extLst>
          </p:cNvPr>
          <p:cNvSpPr>
            <a:spLocks noChangeShapeType="1"/>
          </p:cNvSpPr>
          <p:nvPr/>
        </p:nvSpPr>
        <p:spPr bwMode="auto">
          <a:xfrm>
            <a:off x="5708651" y="4437063"/>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5" name="Line 22">
            <a:extLst>
              <a:ext uri="{FF2B5EF4-FFF2-40B4-BE49-F238E27FC236}">
                <a16:creationId xmlns:a16="http://schemas.microsoft.com/office/drawing/2014/main" id="{190764B4-EEF5-9C97-98BE-852C45BFCB51}"/>
              </a:ext>
            </a:extLst>
          </p:cNvPr>
          <p:cNvSpPr>
            <a:spLocks noChangeShapeType="1"/>
          </p:cNvSpPr>
          <p:nvPr/>
        </p:nvSpPr>
        <p:spPr bwMode="auto">
          <a:xfrm>
            <a:off x="9259888" y="4602163"/>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6" name="Line 23">
            <a:extLst>
              <a:ext uri="{FF2B5EF4-FFF2-40B4-BE49-F238E27FC236}">
                <a16:creationId xmlns:a16="http://schemas.microsoft.com/office/drawing/2014/main" id="{E86D03EE-94FA-013D-2A4E-7275B6E253B4}"/>
              </a:ext>
            </a:extLst>
          </p:cNvPr>
          <p:cNvSpPr>
            <a:spLocks noChangeShapeType="1"/>
          </p:cNvSpPr>
          <p:nvPr/>
        </p:nvSpPr>
        <p:spPr bwMode="auto">
          <a:xfrm>
            <a:off x="2617788" y="180975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7" name="Line 24">
            <a:extLst>
              <a:ext uri="{FF2B5EF4-FFF2-40B4-BE49-F238E27FC236}">
                <a16:creationId xmlns:a16="http://schemas.microsoft.com/office/drawing/2014/main" id="{4F2965D2-CB23-E044-316F-F9C6E59B2CDF}"/>
              </a:ext>
            </a:extLst>
          </p:cNvPr>
          <p:cNvSpPr>
            <a:spLocks noChangeShapeType="1"/>
          </p:cNvSpPr>
          <p:nvPr/>
        </p:nvSpPr>
        <p:spPr bwMode="auto">
          <a:xfrm>
            <a:off x="2732088" y="1838325"/>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8" name="Line 25">
            <a:extLst>
              <a:ext uri="{FF2B5EF4-FFF2-40B4-BE49-F238E27FC236}">
                <a16:creationId xmlns:a16="http://schemas.microsoft.com/office/drawing/2014/main" id="{E7CB4D2C-152D-EDF6-8223-2B64B059142C}"/>
              </a:ext>
            </a:extLst>
          </p:cNvPr>
          <p:cNvSpPr>
            <a:spLocks noChangeShapeType="1"/>
          </p:cNvSpPr>
          <p:nvPr/>
        </p:nvSpPr>
        <p:spPr bwMode="auto">
          <a:xfrm>
            <a:off x="2757488" y="1876425"/>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9" name="Line 26">
            <a:extLst>
              <a:ext uri="{FF2B5EF4-FFF2-40B4-BE49-F238E27FC236}">
                <a16:creationId xmlns:a16="http://schemas.microsoft.com/office/drawing/2014/main" id="{BBEF6A44-7152-C54C-5E65-96AC6659E2F1}"/>
              </a:ext>
            </a:extLst>
          </p:cNvPr>
          <p:cNvSpPr>
            <a:spLocks noChangeShapeType="1"/>
          </p:cNvSpPr>
          <p:nvPr/>
        </p:nvSpPr>
        <p:spPr bwMode="auto">
          <a:xfrm>
            <a:off x="2789238" y="189230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0" name="Line 27">
            <a:extLst>
              <a:ext uri="{FF2B5EF4-FFF2-40B4-BE49-F238E27FC236}">
                <a16:creationId xmlns:a16="http://schemas.microsoft.com/office/drawing/2014/main" id="{A83FB5C6-BA33-18AD-07E7-1FA3D4EA8B8E}"/>
              </a:ext>
            </a:extLst>
          </p:cNvPr>
          <p:cNvSpPr>
            <a:spLocks noChangeShapeType="1"/>
          </p:cNvSpPr>
          <p:nvPr/>
        </p:nvSpPr>
        <p:spPr bwMode="auto">
          <a:xfrm>
            <a:off x="2811463" y="1895475"/>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1" name="Line 28">
            <a:extLst>
              <a:ext uri="{FF2B5EF4-FFF2-40B4-BE49-F238E27FC236}">
                <a16:creationId xmlns:a16="http://schemas.microsoft.com/office/drawing/2014/main" id="{5C06E6CC-450A-AC5F-A09B-115A642B7763}"/>
              </a:ext>
            </a:extLst>
          </p:cNvPr>
          <p:cNvSpPr>
            <a:spLocks noChangeShapeType="1"/>
          </p:cNvSpPr>
          <p:nvPr/>
        </p:nvSpPr>
        <p:spPr bwMode="auto">
          <a:xfrm>
            <a:off x="2960688" y="221615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2" name="Line 29">
            <a:extLst>
              <a:ext uri="{FF2B5EF4-FFF2-40B4-BE49-F238E27FC236}">
                <a16:creationId xmlns:a16="http://schemas.microsoft.com/office/drawing/2014/main" id="{DD8F7E70-3AA7-7B86-282C-0C5980730905}"/>
              </a:ext>
            </a:extLst>
          </p:cNvPr>
          <p:cNvSpPr>
            <a:spLocks noChangeShapeType="1"/>
          </p:cNvSpPr>
          <p:nvPr/>
        </p:nvSpPr>
        <p:spPr bwMode="auto">
          <a:xfrm>
            <a:off x="3014663" y="222885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3" name="Line 30">
            <a:extLst>
              <a:ext uri="{FF2B5EF4-FFF2-40B4-BE49-F238E27FC236}">
                <a16:creationId xmlns:a16="http://schemas.microsoft.com/office/drawing/2014/main" id="{7ABA27FF-43A9-2CEA-F952-BFC71D04AF71}"/>
              </a:ext>
            </a:extLst>
          </p:cNvPr>
          <p:cNvSpPr>
            <a:spLocks noChangeShapeType="1"/>
          </p:cNvSpPr>
          <p:nvPr/>
        </p:nvSpPr>
        <p:spPr bwMode="auto">
          <a:xfrm>
            <a:off x="3227388" y="2308225"/>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4" name="Line 31">
            <a:extLst>
              <a:ext uri="{FF2B5EF4-FFF2-40B4-BE49-F238E27FC236}">
                <a16:creationId xmlns:a16="http://schemas.microsoft.com/office/drawing/2014/main" id="{AD267237-0FE3-CCB1-259D-1953E4E2B51A}"/>
              </a:ext>
            </a:extLst>
          </p:cNvPr>
          <p:cNvSpPr>
            <a:spLocks noChangeShapeType="1"/>
          </p:cNvSpPr>
          <p:nvPr/>
        </p:nvSpPr>
        <p:spPr bwMode="auto">
          <a:xfrm>
            <a:off x="3478213" y="269398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5" name="Line 32">
            <a:extLst>
              <a:ext uri="{FF2B5EF4-FFF2-40B4-BE49-F238E27FC236}">
                <a16:creationId xmlns:a16="http://schemas.microsoft.com/office/drawing/2014/main" id="{AE069ADF-36F7-EF3C-4854-61DF88418293}"/>
              </a:ext>
            </a:extLst>
          </p:cNvPr>
          <p:cNvSpPr>
            <a:spLocks noChangeShapeType="1"/>
          </p:cNvSpPr>
          <p:nvPr/>
        </p:nvSpPr>
        <p:spPr bwMode="auto">
          <a:xfrm>
            <a:off x="3563938" y="2760663"/>
            <a:ext cx="0" cy="7620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6" name="Line 33">
            <a:extLst>
              <a:ext uri="{FF2B5EF4-FFF2-40B4-BE49-F238E27FC236}">
                <a16:creationId xmlns:a16="http://schemas.microsoft.com/office/drawing/2014/main" id="{911C5D23-1F87-8BCF-E7DF-C03F4078E30F}"/>
              </a:ext>
            </a:extLst>
          </p:cNvPr>
          <p:cNvSpPr>
            <a:spLocks noChangeShapeType="1"/>
          </p:cNvSpPr>
          <p:nvPr/>
        </p:nvSpPr>
        <p:spPr bwMode="auto">
          <a:xfrm>
            <a:off x="3665538" y="28781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7" name="Line 34">
            <a:extLst>
              <a:ext uri="{FF2B5EF4-FFF2-40B4-BE49-F238E27FC236}">
                <a16:creationId xmlns:a16="http://schemas.microsoft.com/office/drawing/2014/main" id="{64DB4885-8ECE-3BEA-403A-6291632C6690}"/>
              </a:ext>
            </a:extLst>
          </p:cNvPr>
          <p:cNvSpPr>
            <a:spLocks noChangeShapeType="1"/>
          </p:cNvSpPr>
          <p:nvPr/>
        </p:nvSpPr>
        <p:spPr bwMode="auto">
          <a:xfrm>
            <a:off x="3795713" y="341630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8" name="Line 35">
            <a:extLst>
              <a:ext uri="{FF2B5EF4-FFF2-40B4-BE49-F238E27FC236}">
                <a16:creationId xmlns:a16="http://schemas.microsoft.com/office/drawing/2014/main" id="{CDCC2675-4AC6-405B-7440-4AB8397AC39A}"/>
              </a:ext>
            </a:extLst>
          </p:cNvPr>
          <p:cNvSpPr>
            <a:spLocks noChangeShapeType="1"/>
          </p:cNvSpPr>
          <p:nvPr/>
        </p:nvSpPr>
        <p:spPr bwMode="auto">
          <a:xfrm>
            <a:off x="4479926" y="389255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9" name="Line 36">
            <a:extLst>
              <a:ext uri="{FF2B5EF4-FFF2-40B4-BE49-F238E27FC236}">
                <a16:creationId xmlns:a16="http://schemas.microsoft.com/office/drawing/2014/main" id="{528EF872-9285-7344-BDED-6238D1E94963}"/>
              </a:ext>
            </a:extLst>
          </p:cNvPr>
          <p:cNvSpPr>
            <a:spLocks noChangeShapeType="1"/>
          </p:cNvSpPr>
          <p:nvPr/>
        </p:nvSpPr>
        <p:spPr bwMode="auto">
          <a:xfrm>
            <a:off x="4638676" y="405130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0" name="Line 37">
            <a:extLst>
              <a:ext uri="{FF2B5EF4-FFF2-40B4-BE49-F238E27FC236}">
                <a16:creationId xmlns:a16="http://schemas.microsoft.com/office/drawing/2014/main" id="{F86D3223-51B0-CEC9-0408-C2AA11BBC25B}"/>
              </a:ext>
            </a:extLst>
          </p:cNvPr>
          <p:cNvSpPr>
            <a:spLocks noChangeShapeType="1"/>
          </p:cNvSpPr>
          <p:nvPr/>
        </p:nvSpPr>
        <p:spPr bwMode="auto">
          <a:xfrm>
            <a:off x="4676776" y="4051300"/>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1" name="Line 38">
            <a:extLst>
              <a:ext uri="{FF2B5EF4-FFF2-40B4-BE49-F238E27FC236}">
                <a16:creationId xmlns:a16="http://schemas.microsoft.com/office/drawing/2014/main" id="{1D1D9B6B-12CA-CC4E-9121-E3B99370B9E4}"/>
              </a:ext>
            </a:extLst>
          </p:cNvPr>
          <p:cNvSpPr>
            <a:spLocks noChangeShapeType="1"/>
          </p:cNvSpPr>
          <p:nvPr/>
        </p:nvSpPr>
        <p:spPr bwMode="auto">
          <a:xfrm>
            <a:off x="4860926" y="4092575"/>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2" name="Line 39">
            <a:extLst>
              <a:ext uri="{FF2B5EF4-FFF2-40B4-BE49-F238E27FC236}">
                <a16:creationId xmlns:a16="http://schemas.microsoft.com/office/drawing/2014/main" id="{14A93C9E-FC96-0788-7DCD-075F0EA69A25}"/>
              </a:ext>
            </a:extLst>
          </p:cNvPr>
          <p:cNvSpPr>
            <a:spLocks noChangeShapeType="1"/>
          </p:cNvSpPr>
          <p:nvPr/>
        </p:nvSpPr>
        <p:spPr bwMode="auto">
          <a:xfrm>
            <a:off x="5527676" y="43513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3" name="Line 40">
            <a:extLst>
              <a:ext uri="{FF2B5EF4-FFF2-40B4-BE49-F238E27FC236}">
                <a16:creationId xmlns:a16="http://schemas.microsoft.com/office/drawing/2014/main" id="{9A8D0A6A-4ADE-B138-051D-FB1539E7D30E}"/>
              </a:ext>
            </a:extLst>
          </p:cNvPr>
          <p:cNvSpPr>
            <a:spLocks noChangeShapeType="1"/>
          </p:cNvSpPr>
          <p:nvPr/>
        </p:nvSpPr>
        <p:spPr bwMode="auto">
          <a:xfrm>
            <a:off x="6000751" y="439578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4" name="Line 41">
            <a:extLst>
              <a:ext uri="{FF2B5EF4-FFF2-40B4-BE49-F238E27FC236}">
                <a16:creationId xmlns:a16="http://schemas.microsoft.com/office/drawing/2014/main" id="{606981B8-41A2-30CB-C5B4-7DC19B96548C}"/>
              </a:ext>
            </a:extLst>
          </p:cNvPr>
          <p:cNvSpPr>
            <a:spLocks noChangeShapeType="1"/>
          </p:cNvSpPr>
          <p:nvPr/>
        </p:nvSpPr>
        <p:spPr bwMode="auto">
          <a:xfrm>
            <a:off x="6076951" y="446246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5" name="Line 42">
            <a:extLst>
              <a:ext uri="{FF2B5EF4-FFF2-40B4-BE49-F238E27FC236}">
                <a16:creationId xmlns:a16="http://schemas.microsoft.com/office/drawing/2014/main" id="{CA87FA54-7E09-0A78-3699-F8A4EA420654}"/>
              </a:ext>
            </a:extLst>
          </p:cNvPr>
          <p:cNvSpPr>
            <a:spLocks noChangeShapeType="1"/>
          </p:cNvSpPr>
          <p:nvPr/>
        </p:nvSpPr>
        <p:spPr bwMode="auto">
          <a:xfrm>
            <a:off x="6581776" y="44783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6" name="Line 43">
            <a:extLst>
              <a:ext uri="{FF2B5EF4-FFF2-40B4-BE49-F238E27FC236}">
                <a16:creationId xmlns:a16="http://schemas.microsoft.com/office/drawing/2014/main" id="{671144C1-DF7C-3947-8645-CB8F0C33E7BD}"/>
              </a:ext>
            </a:extLst>
          </p:cNvPr>
          <p:cNvSpPr>
            <a:spLocks noChangeShapeType="1"/>
          </p:cNvSpPr>
          <p:nvPr/>
        </p:nvSpPr>
        <p:spPr bwMode="auto">
          <a:xfrm>
            <a:off x="7661276" y="44942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7" name="Line 44">
            <a:extLst>
              <a:ext uri="{FF2B5EF4-FFF2-40B4-BE49-F238E27FC236}">
                <a16:creationId xmlns:a16="http://schemas.microsoft.com/office/drawing/2014/main" id="{1C3E2367-0B79-8519-3287-3CDA16AAFEAF}"/>
              </a:ext>
            </a:extLst>
          </p:cNvPr>
          <p:cNvSpPr>
            <a:spLocks noChangeShapeType="1"/>
          </p:cNvSpPr>
          <p:nvPr/>
        </p:nvSpPr>
        <p:spPr bwMode="auto">
          <a:xfrm>
            <a:off x="7700963" y="44942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8" name="Line 45">
            <a:extLst>
              <a:ext uri="{FF2B5EF4-FFF2-40B4-BE49-F238E27FC236}">
                <a16:creationId xmlns:a16="http://schemas.microsoft.com/office/drawing/2014/main" id="{D66F47FE-4B3F-1235-B425-6BE4C26EDD04}"/>
              </a:ext>
            </a:extLst>
          </p:cNvPr>
          <p:cNvSpPr>
            <a:spLocks noChangeShapeType="1"/>
          </p:cNvSpPr>
          <p:nvPr/>
        </p:nvSpPr>
        <p:spPr bwMode="auto">
          <a:xfrm>
            <a:off x="8193088" y="450056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9" name="Line 46">
            <a:extLst>
              <a:ext uri="{FF2B5EF4-FFF2-40B4-BE49-F238E27FC236}">
                <a16:creationId xmlns:a16="http://schemas.microsoft.com/office/drawing/2014/main" id="{B8BBD514-A79C-6A2F-5705-611472962B29}"/>
              </a:ext>
            </a:extLst>
          </p:cNvPr>
          <p:cNvSpPr>
            <a:spLocks noChangeShapeType="1"/>
          </p:cNvSpPr>
          <p:nvPr/>
        </p:nvSpPr>
        <p:spPr bwMode="auto">
          <a:xfrm>
            <a:off x="9317038" y="44942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0" name="Freeform 47">
            <a:extLst>
              <a:ext uri="{FF2B5EF4-FFF2-40B4-BE49-F238E27FC236}">
                <a16:creationId xmlns:a16="http://schemas.microsoft.com/office/drawing/2014/main" id="{9D522B4A-1524-4952-2345-564E4AC13FAB}"/>
              </a:ext>
            </a:extLst>
          </p:cNvPr>
          <p:cNvSpPr>
            <a:spLocks/>
          </p:cNvSpPr>
          <p:nvPr/>
        </p:nvSpPr>
        <p:spPr bwMode="auto">
          <a:xfrm>
            <a:off x="2608263" y="1889125"/>
            <a:ext cx="6708775" cy="2693988"/>
          </a:xfrm>
          <a:custGeom>
            <a:avLst/>
            <a:gdLst>
              <a:gd name="T0" fmla="*/ 38 w 4226"/>
              <a:gd name="T1" fmla="*/ 10 h 1697"/>
              <a:gd name="T2" fmla="*/ 84 w 4226"/>
              <a:gd name="T3" fmla="*/ 22 h 1697"/>
              <a:gd name="T4" fmla="*/ 96 w 4226"/>
              <a:gd name="T5" fmla="*/ 44 h 1697"/>
              <a:gd name="T6" fmla="*/ 144 w 4226"/>
              <a:gd name="T7" fmla="*/ 52 h 1697"/>
              <a:gd name="T8" fmla="*/ 154 w 4226"/>
              <a:gd name="T9" fmla="*/ 104 h 1697"/>
              <a:gd name="T10" fmla="*/ 172 w 4226"/>
              <a:gd name="T11" fmla="*/ 146 h 1697"/>
              <a:gd name="T12" fmla="*/ 178 w 4226"/>
              <a:gd name="T13" fmla="*/ 200 h 1697"/>
              <a:gd name="T14" fmla="*/ 196 w 4226"/>
              <a:gd name="T15" fmla="*/ 242 h 1697"/>
              <a:gd name="T16" fmla="*/ 252 w 4226"/>
              <a:gd name="T17" fmla="*/ 266 h 1697"/>
              <a:gd name="T18" fmla="*/ 322 w 4226"/>
              <a:gd name="T19" fmla="*/ 274 h 1697"/>
              <a:gd name="T20" fmla="*/ 328 w 4226"/>
              <a:gd name="T21" fmla="*/ 291 h 1697"/>
              <a:gd name="T22" fmla="*/ 348 w 4226"/>
              <a:gd name="T23" fmla="*/ 297 h 1697"/>
              <a:gd name="T24" fmla="*/ 378 w 4226"/>
              <a:gd name="T25" fmla="*/ 315 h 1697"/>
              <a:gd name="T26" fmla="*/ 402 w 4226"/>
              <a:gd name="T27" fmla="*/ 319 h 1697"/>
              <a:gd name="T28" fmla="*/ 408 w 4226"/>
              <a:gd name="T29" fmla="*/ 357 h 1697"/>
              <a:gd name="T30" fmla="*/ 418 w 4226"/>
              <a:gd name="T31" fmla="*/ 371 h 1697"/>
              <a:gd name="T32" fmla="*/ 428 w 4226"/>
              <a:gd name="T33" fmla="*/ 423 h 1697"/>
              <a:gd name="T34" fmla="*/ 436 w 4226"/>
              <a:gd name="T35" fmla="*/ 479 h 1697"/>
              <a:gd name="T36" fmla="*/ 452 w 4226"/>
              <a:gd name="T37" fmla="*/ 489 h 1697"/>
              <a:gd name="T38" fmla="*/ 460 w 4226"/>
              <a:gd name="T39" fmla="*/ 509 h 1697"/>
              <a:gd name="T40" fmla="*/ 484 w 4226"/>
              <a:gd name="T41" fmla="*/ 521 h 1697"/>
              <a:gd name="T42" fmla="*/ 508 w 4226"/>
              <a:gd name="T43" fmla="*/ 541 h 1697"/>
              <a:gd name="T44" fmla="*/ 538 w 4226"/>
              <a:gd name="T45" fmla="*/ 551 h 1697"/>
              <a:gd name="T46" fmla="*/ 544 w 4226"/>
              <a:gd name="T47" fmla="*/ 569 h 1697"/>
              <a:gd name="T48" fmla="*/ 592 w 4226"/>
              <a:gd name="T49" fmla="*/ 585 h 1697"/>
              <a:gd name="T50" fmla="*/ 604 w 4226"/>
              <a:gd name="T51" fmla="*/ 603 h 1697"/>
              <a:gd name="T52" fmla="*/ 622 w 4226"/>
              <a:gd name="T53" fmla="*/ 635 h 1697"/>
              <a:gd name="T54" fmla="*/ 626 w 4226"/>
              <a:gd name="T55" fmla="*/ 655 h 1697"/>
              <a:gd name="T56" fmla="*/ 664 w 4226"/>
              <a:gd name="T57" fmla="*/ 671 h 1697"/>
              <a:gd name="T58" fmla="*/ 672 w 4226"/>
              <a:gd name="T59" fmla="*/ 741 h 1697"/>
              <a:gd name="T60" fmla="*/ 688 w 4226"/>
              <a:gd name="T61" fmla="*/ 769 h 1697"/>
              <a:gd name="T62" fmla="*/ 692 w 4226"/>
              <a:gd name="T63" fmla="*/ 940 h 1697"/>
              <a:gd name="T64" fmla="*/ 698 w 4226"/>
              <a:gd name="T65" fmla="*/ 970 h 1697"/>
              <a:gd name="T66" fmla="*/ 716 w 4226"/>
              <a:gd name="T67" fmla="*/ 986 h 1697"/>
              <a:gd name="T68" fmla="*/ 742 w 4226"/>
              <a:gd name="T69" fmla="*/ 1022 h 1697"/>
              <a:gd name="T70" fmla="*/ 798 w 4226"/>
              <a:gd name="T71" fmla="*/ 1030 h 1697"/>
              <a:gd name="T72" fmla="*/ 804 w 4226"/>
              <a:gd name="T73" fmla="*/ 1044 h 1697"/>
              <a:gd name="T74" fmla="*/ 918 w 4226"/>
              <a:gd name="T75" fmla="*/ 1060 h 1697"/>
              <a:gd name="T76" fmla="*/ 930 w 4226"/>
              <a:gd name="T77" fmla="*/ 1118 h 1697"/>
              <a:gd name="T78" fmla="*/ 946 w 4226"/>
              <a:gd name="T79" fmla="*/ 1132 h 1697"/>
              <a:gd name="T80" fmla="*/ 952 w 4226"/>
              <a:gd name="T81" fmla="*/ 1220 h 1697"/>
              <a:gd name="T82" fmla="*/ 1002 w 4226"/>
              <a:gd name="T83" fmla="*/ 1266 h 1697"/>
              <a:gd name="T84" fmla="*/ 1062 w 4226"/>
              <a:gd name="T85" fmla="*/ 1292 h 1697"/>
              <a:gd name="T86" fmla="*/ 1159 w 4226"/>
              <a:gd name="T87" fmla="*/ 1300 h 1697"/>
              <a:gd name="T88" fmla="*/ 1171 w 4226"/>
              <a:gd name="T89" fmla="*/ 1316 h 1697"/>
              <a:gd name="T90" fmla="*/ 1193 w 4226"/>
              <a:gd name="T91" fmla="*/ 1326 h 1697"/>
              <a:gd name="T92" fmla="*/ 1205 w 4226"/>
              <a:gd name="T93" fmla="*/ 1380 h 1697"/>
              <a:gd name="T94" fmla="*/ 1221 w 4226"/>
              <a:gd name="T95" fmla="*/ 1392 h 1697"/>
              <a:gd name="T96" fmla="*/ 1315 w 4226"/>
              <a:gd name="T97" fmla="*/ 1422 h 1697"/>
              <a:gd name="T98" fmla="*/ 1349 w 4226"/>
              <a:gd name="T99" fmla="*/ 1432 h 1697"/>
              <a:gd name="T100" fmla="*/ 1439 w 4226"/>
              <a:gd name="T101" fmla="*/ 1462 h 1697"/>
              <a:gd name="T102" fmla="*/ 1465 w 4226"/>
              <a:gd name="T103" fmla="*/ 1489 h 1697"/>
              <a:gd name="T104" fmla="*/ 1469 w 4226"/>
              <a:gd name="T105" fmla="*/ 1521 h 1697"/>
              <a:gd name="T106" fmla="*/ 1527 w 4226"/>
              <a:gd name="T107" fmla="*/ 1529 h 1697"/>
              <a:gd name="T108" fmla="*/ 1663 w 4226"/>
              <a:gd name="T109" fmla="*/ 1553 h 1697"/>
              <a:gd name="T110" fmla="*/ 1799 w 4226"/>
              <a:gd name="T111" fmla="*/ 1563 h 1697"/>
              <a:gd name="T112" fmla="*/ 1807 w 4226"/>
              <a:gd name="T113" fmla="*/ 1579 h 1697"/>
              <a:gd name="T114" fmla="*/ 1821 w 4226"/>
              <a:gd name="T115" fmla="*/ 1591 h 1697"/>
              <a:gd name="T116" fmla="*/ 2111 w 4226"/>
              <a:gd name="T117" fmla="*/ 1613 h 1697"/>
              <a:gd name="T118" fmla="*/ 2131 w 4226"/>
              <a:gd name="T119" fmla="*/ 1623 h 1697"/>
              <a:gd name="T120" fmla="*/ 2153 w 4226"/>
              <a:gd name="T121" fmla="*/ 1665 h 1697"/>
              <a:gd name="T122" fmla="*/ 2695 w 4226"/>
              <a:gd name="T123" fmla="*/ 1679 h 1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26" h="1697">
                <a:moveTo>
                  <a:pt x="0" y="0"/>
                </a:moveTo>
                <a:lnTo>
                  <a:pt x="38" y="0"/>
                </a:lnTo>
                <a:lnTo>
                  <a:pt x="38" y="10"/>
                </a:lnTo>
                <a:lnTo>
                  <a:pt x="58" y="10"/>
                </a:lnTo>
                <a:lnTo>
                  <a:pt x="58" y="22"/>
                </a:lnTo>
                <a:lnTo>
                  <a:pt x="84" y="22"/>
                </a:lnTo>
                <a:lnTo>
                  <a:pt x="84" y="38"/>
                </a:lnTo>
                <a:lnTo>
                  <a:pt x="96" y="38"/>
                </a:lnTo>
                <a:lnTo>
                  <a:pt x="96" y="44"/>
                </a:lnTo>
                <a:lnTo>
                  <a:pt x="110" y="44"/>
                </a:lnTo>
                <a:lnTo>
                  <a:pt x="110" y="52"/>
                </a:lnTo>
                <a:lnTo>
                  <a:pt x="144" y="52"/>
                </a:lnTo>
                <a:lnTo>
                  <a:pt x="144" y="76"/>
                </a:lnTo>
                <a:lnTo>
                  <a:pt x="154" y="76"/>
                </a:lnTo>
                <a:lnTo>
                  <a:pt x="154" y="104"/>
                </a:lnTo>
                <a:lnTo>
                  <a:pt x="164" y="104"/>
                </a:lnTo>
                <a:lnTo>
                  <a:pt x="164" y="146"/>
                </a:lnTo>
                <a:lnTo>
                  <a:pt x="172" y="146"/>
                </a:lnTo>
                <a:lnTo>
                  <a:pt x="172" y="174"/>
                </a:lnTo>
                <a:lnTo>
                  <a:pt x="178" y="174"/>
                </a:lnTo>
                <a:lnTo>
                  <a:pt x="178" y="200"/>
                </a:lnTo>
                <a:lnTo>
                  <a:pt x="186" y="200"/>
                </a:lnTo>
                <a:lnTo>
                  <a:pt x="186" y="242"/>
                </a:lnTo>
                <a:lnTo>
                  <a:pt x="196" y="242"/>
                </a:lnTo>
                <a:lnTo>
                  <a:pt x="196" y="256"/>
                </a:lnTo>
                <a:lnTo>
                  <a:pt x="252" y="256"/>
                </a:lnTo>
                <a:lnTo>
                  <a:pt x="252" y="266"/>
                </a:lnTo>
                <a:lnTo>
                  <a:pt x="294" y="266"/>
                </a:lnTo>
                <a:lnTo>
                  <a:pt x="294" y="274"/>
                </a:lnTo>
                <a:lnTo>
                  <a:pt x="322" y="274"/>
                </a:lnTo>
                <a:lnTo>
                  <a:pt x="322" y="282"/>
                </a:lnTo>
                <a:lnTo>
                  <a:pt x="328" y="282"/>
                </a:lnTo>
                <a:lnTo>
                  <a:pt x="328" y="291"/>
                </a:lnTo>
                <a:lnTo>
                  <a:pt x="340" y="291"/>
                </a:lnTo>
                <a:lnTo>
                  <a:pt x="340" y="297"/>
                </a:lnTo>
                <a:lnTo>
                  <a:pt x="348" y="297"/>
                </a:lnTo>
                <a:lnTo>
                  <a:pt x="348" y="307"/>
                </a:lnTo>
                <a:lnTo>
                  <a:pt x="378" y="307"/>
                </a:lnTo>
                <a:lnTo>
                  <a:pt x="378" y="315"/>
                </a:lnTo>
                <a:lnTo>
                  <a:pt x="392" y="315"/>
                </a:lnTo>
                <a:lnTo>
                  <a:pt x="392" y="319"/>
                </a:lnTo>
                <a:lnTo>
                  <a:pt x="402" y="319"/>
                </a:lnTo>
                <a:lnTo>
                  <a:pt x="402" y="331"/>
                </a:lnTo>
                <a:lnTo>
                  <a:pt x="408" y="331"/>
                </a:lnTo>
                <a:lnTo>
                  <a:pt x="408" y="357"/>
                </a:lnTo>
                <a:lnTo>
                  <a:pt x="412" y="357"/>
                </a:lnTo>
                <a:lnTo>
                  <a:pt x="412" y="371"/>
                </a:lnTo>
                <a:lnTo>
                  <a:pt x="418" y="371"/>
                </a:lnTo>
                <a:lnTo>
                  <a:pt x="418" y="413"/>
                </a:lnTo>
                <a:lnTo>
                  <a:pt x="418" y="423"/>
                </a:lnTo>
                <a:lnTo>
                  <a:pt x="428" y="423"/>
                </a:lnTo>
                <a:lnTo>
                  <a:pt x="428" y="439"/>
                </a:lnTo>
                <a:lnTo>
                  <a:pt x="436" y="439"/>
                </a:lnTo>
                <a:lnTo>
                  <a:pt x="436" y="479"/>
                </a:lnTo>
                <a:lnTo>
                  <a:pt x="444" y="479"/>
                </a:lnTo>
                <a:lnTo>
                  <a:pt x="444" y="489"/>
                </a:lnTo>
                <a:lnTo>
                  <a:pt x="452" y="489"/>
                </a:lnTo>
                <a:lnTo>
                  <a:pt x="452" y="501"/>
                </a:lnTo>
                <a:lnTo>
                  <a:pt x="460" y="501"/>
                </a:lnTo>
                <a:lnTo>
                  <a:pt x="460" y="509"/>
                </a:lnTo>
                <a:lnTo>
                  <a:pt x="468" y="509"/>
                </a:lnTo>
                <a:lnTo>
                  <a:pt x="468" y="521"/>
                </a:lnTo>
                <a:lnTo>
                  <a:pt x="484" y="521"/>
                </a:lnTo>
                <a:lnTo>
                  <a:pt x="484" y="537"/>
                </a:lnTo>
                <a:lnTo>
                  <a:pt x="508" y="537"/>
                </a:lnTo>
                <a:lnTo>
                  <a:pt x="508" y="541"/>
                </a:lnTo>
                <a:lnTo>
                  <a:pt x="514" y="541"/>
                </a:lnTo>
                <a:lnTo>
                  <a:pt x="514" y="551"/>
                </a:lnTo>
                <a:lnTo>
                  <a:pt x="538" y="551"/>
                </a:lnTo>
                <a:lnTo>
                  <a:pt x="538" y="559"/>
                </a:lnTo>
                <a:lnTo>
                  <a:pt x="544" y="559"/>
                </a:lnTo>
                <a:lnTo>
                  <a:pt x="544" y="569"/>
                </a:lnTo>
                <a:lnTo>
                  <a:pt x="582" y="569"/>
                </a:lnTo>
                <a:lnTo>
                  <a:pt x="582" y="585"/>
                </a:lnTo>
                <a:lnTo>
                  <a:pt x="592" y="585"/>
                </a:lnTo>
                <a:lnTo>
                  <a:pt x="592" y="591"/>
                </a:lnTo>
                <a:lnTo>
                  <a:pt x="604" y="591"/>
                </a:lnTo>
                <a:lnTo>
                  <a:pt x="604" y="603"/>
                </a:lnTo>
                <a:lnTo>
                  <a:pt x="610" y="603"/>
                </a:lnTo>
                <a:lnTo>
                  <a:pt x="610" y="635"/>
                </a:lnTo>
                <a:lnTo>
                  <a:pt x="622" y="635"/>
                </a:lnTo>
                <a:lnTo>
                  <a:pt x="622" y="641"/>
                </a:lnTo>
                <a:lnTo>
                  <a:pt x="626" y="641"/>
                </a:lnTo>
                <a:lnTo>
                  <a:pt x="626" y="655"/>
                </a:lnTo>
                <a:lnTo>
                  <a:pt x="658" y="655"/>
                </a:lnTo>
                <a:lnTo>
                  <a:pt x="658" y="671"/>
                </a:lnTo>
                <a:lnTo>
                  <a:pt x="664" y="671"/>
                </a:lnTo>
                <a:lnTo>
                  <a:pt x="664" y="729"/>
                </a:lnTo>
                <a:lnTo>
                  <a:pt x="672" y="729"/>
                </a:lnTo>
                <a:lnTo>
                  <a:pt x="672" y="741"/>
                </a:lnTo>
                <a:lnTo>
                  <a:pt x="680" y="741"/>
                </a:lnTo>
                <a:lnTo>
                  <a:pt x="680" y="769"/>
                </a:lnTo>
                <a:lnTo>
                  <a:pt x="688" y="769"/>
                </a:lnTo>
                <a:lnTo>
                  <a:pt x="688" y="902"/>
                </a:lnTo>
                <a:lnTo>
                  <a:pt x="692" y="902"/>
                </a:lnTo>
                <a:lnTo>
                  <a:pt x="692" y="940"/>
                </a:lnTo>
                <a:lnTo>
                  <a:pt x="698" y="940"/>
                </a:lnTo>
                <a:lnTo>
                  <a:pt x="698" y="960"/>
                </a:lnTo>
                <a:lnTo>
                  <a:pt x="698" y="970"/>
                </a:lnTo>
                <a:lnTo>
                  <a:pt x="710" y="970"/>
                </a:lnTo>
                <a:lnTo>
                  <a:pt x="710" y="986"/>
                </a:lnTo>
                <a:lnTo>
                  <a:pt x="716" y="986"/>
                </a:lnTo>
                <a:lnTo>
                  <a:pt x="716" y="1010"/>
                </a:lnTo>
                <a:lnTo>
                  <a:pt x="742" y="1010"/>
                </a:lnTo>
                <a:lnTo>
                  <a:pt x="742" y="1022"/>
                </a:lnTo>
                <a:lnTo>
                  <a:pt x="774" y="1022"/>
                </a:lnTo>
                <a:lnTo>
                  <a:pt x="774" y="1030"/>
                </a:lnTo>
                <a:lnTo>
                  <a:pt x="798" y="1030"/>
                </a:lnTo>
                <a:lnTo>
                  <a:pt x="798" y="1038"/>
                </a:lnTo>
                <a:lnTo>
                  <a:pt x="804" y="1038"/>
                </a:lnTo>
                <a:lnTo>
                  <a:pt x="804" y="1044"/>
                </a:lnTo>
                <a:lnTo>
                  <a:pt x="862" y="1044"/>
                </a:lnTo>
                <a:lnTo>
                  <a:pt x="862" y="1060"/>
                </a:lnTo>
                <a:lnTo>
                  <a:pt x="918" y="1060"/>
                </a:lnTo>
                <a:lnTo>
                  <a:pt x="918" y="1094"/>
                </a:lnTo>
                <a:lnTo>
                  <a:pt x="930" y="1094"/>
                </a:lnTo>
                <a:lnTo>
                  <a:pt x="930" y="1118"/>
                </a:lnTo>
                <a:lnTo>
                  <a:pt x="936" y="1118"/>
                </a:lnTo>
                <a:lnTo>
                  <a:pt x="936" y="1132"/>
                </a:lnTo>
                <a:lnTo>
                  <a:pt x="946" y="1132"/>
                </a:lnTo>
                <a:lnTo>
                  <a:pt x="946" y="1206"/>
                </a:lnTo>
                <a:lnTo>
                  <a:pt x="952" y="1206"/>
                </a:lnTo>
                <a:lnTo>
                  <a:pt x="952" y="1220"/>
                </a:lnTo>
                <a:lnTo>
                  <a:pt x="970" y="1220"/>
                </a:lnTo>
                <a:lnTo>
                  <a:pt x="970" y="1266"/>
                </a:lnTo>
                <a:lnTo>
                  <a:pt x="1002" y="1266"/>
                </a:lnTo>
                <a:lnTo>
                  <a:pt x="1002" y="1282"/>
                </a:lnTo>
                <a:lnTo>
                  <a:pt x="1062" y="1282"/>
                </a:lnTo>
                <a:lnTo>
                  <a:pt x="1062" y="1292"/>
                </a:lnTo>
                <a:lnTo>
                  <a:pt x="1133" y="1292"/>
                </a:lnTo>
                <a:lnTo>
                  <a:pt x="1133" y="1300"/>
                </a:lnTo>
                <a:lnTo>
                  <a:pt x="1159" y="1300"/>
                </a:lnTo>
                <a:lnTo>
                  <a:pt x="1159" y="1306"/>
                </a:lnTo>
                <a:lnTo>
                  <a:pt x="1171" y="1306"/>
                </a:lnTo>
                <a:lnTo>
                  <a:pt x="1171" y="1316"/>
                </a:lnTo>
                <a:lnTo>
                  <a:pt x="1183" y="1316"/>
                </a:lnTo>
                <a:lnTo>
                  <a:pt x="1183" y="1326"/>
                </a:lnTo>
                <a:lnTo>
                  <a:pt x="1193" y="1326"/>
                </a:lnTo>
                <a:lnTo>
                  <a:pt x="1193" y="1338"/>
                </a:lnTo>
                <a:lnTo>
                  <a:pt x="1205" y="1338"/>
                </a:lnTo>
                <a:lnTo>
                  <a:pt x="1205" y="1380"/>
                </a:lnTo>
                <a:lnTo>
                  <a:pt x="1213" y="1380"/>
                </a:lnTo>
                <a:lnTo>
                  <a:pt x="1213" y="1392"/>
                </a:lnTo>
                <a:lnTo>
                  <a:pt x="1221" y="1392"/>
                </a:lnTo>
                <a:lnTo>
                  <a:pt x="1221" y="1414"/>
                </a:lnTo>
                <a:lnTo>
                  <a:pt x="1315" y="1414"/>
                </a:lnTo>
                <a:lnTo>
                  <a:pt x="1315" y="1422"/>
                </a:lnTo>
                <a:lnTo>
                  <a:pt x="1331" y="1422"/>
                </a:lnTo>
                <a:lnTo>
                  <a:pt x="1331" y="1432"/>
                </a:lnTo>
                <a:lnTo>
                  <a:pt x="1349" y="1432"/>
                </a:lnTo>
                <a:lnTo>
                  <a:pt x="1355" y="1438"/>
                </a:lnTo>
                <a:lnTo>
                  <a:pt x="1439" y="1438"/>
                </a:lnTo>
                <a:lnTo>
                  <a:pt x="1439" y="1462"/>
                </a:lnTo>
                <a:lnTo>
                  <a:pt x="1457" y="1462"/>
                </a:lnTo>
                <a:lnTo>
                  <a:pt x="1457" y="1489"/>
                </a:lnTo>
                <a:lnTo>
                  <a:pt x="1465" y="1489"/>
                </a:lnTo>
                <a:lnTo>
                  <a:pt x="1465" y="1501"/>
                </a:lnTo>
                <a:lnTo>
                  <a:pt x="1469" y="1501"/>
                </a:lnTo>
                <a:lnTo>
                  <a:pt x="1469" y="1521"/>
                </a:lnTo>
                <a:lnTo>
                  <a:pt x="1477" y="1521"/>
                </a:lnTo>
                <a:lnTo>
                  <a:pt x="1477" y="1529"/>
                </a:lnTo>
                <a:lnTo>
                  <a:pt x="1527" y="1529"/>
                </a:lnTo>
                <a:lnTo>
                  <a:pt x="1527" y="1539"/>
                </a:lnTo>
                <a:lnTo>
                  <a:pt x="1663" y="1539"/>
                </a:lnTo>
                <a:lnTo>
                  <a:pt x="1663" y="1553"/>
                </a:lnTo>
                <a:lnTo>
                  <a:pt x="1723" y="1553"/>
                </a:lnTo>
                <a:lnTo>
                  <a:pt x="1723" y="1563"/>
                </a:lnTo>
                <a:lnTo>
                  <a:pt x="1799" y="1563"/>
                </a:lnTo>
                <a:lnTo>
                  <a:pt x="1799" y="1569"/>
                </a:lnTo>
                <a:lnTo>
                  <a:pt x="1807" y="1569"/>
                </a:lnTo>
                <a:lnTo>
                  <a:pt x="1807" y="1579"/>
                </a:lnTo>
                <a:lnTo>
                  <a:pt x="1817" y="1579"/>
                </a:lnTo>
                <a:lnTo>
                  <a:pt x="1817" y="1591"/>
                </a:lnTo>
                <a:lnTo>
                  <a:pt x="1821" y="1591"/>
                </a:lnTo>
                <a:lnTo>
                  <a:pt x="1821" y="1601"/>
                </a:lnTo>
                <a:lnTo>
                  <a:pt x="2111" y="1601"/>
                </a:lnTo>
                <a:lnTo>
                  <a:pt x="2111" y="1613"/>
                </a:lnTo>
                <a:lnTo>
                  <a:pt x="2125" y="1613"/>
                </a:lnTo>
                <a:lnTo>
                  <a:pt x="2125" y="1623"/>
                </a:lnTo>
                <a:lnTo>
                  <a:pt x="2131" y="1623"/>
                </a:lnTo>
                <a:lnTo>
                  <a:pt x="2131" y="1631"/>
                </a:lnTo>
                <a:lnTo>
                  <a:pt x="2153" y="1631"/>
                </a:lnTo>
                <a:lnTo>
                  <a:pt x="2153" y="1665"/>
                </a:lnTo>
                <a:lnTo>
                  <a:pt x="2299" y="1665"/>
                </a:lnTo>
                <a:lnTo>
                  <a:pt x="2299" y="1679"/>
                </a:lnTo>
                <a:lnTo>
                  <a:pt x="2695" y="1679"/>
                </a:lnTo>
                <a:lnTo>
                  <a:pt x="2695" y="1697"/>
                </a:lnTo>
                <a:lnTo>
                  <a:pt x="4226" y="1697"/>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Line 45">
            <a:extLst>
              <a:ext uri="{FF2B5EF4-FFF2-40B4-BE49-F238E27FC236}">
                <a16:creationId xmlns:a16="http://schemas.microsoft.com/office/drawing/2014/main" id="{22A15B24-3C94-9937-1F62-1BA141B121AF}"/>
              </a:ext>
            </a:extLst>
          </p:cNvPr>
          <p:cNvSpPr>
            <a:spLocks noChangeShapeType="1"/>
          </p:cNvSpPr>
          <p:nvPr/>
        </p:nvSpPr>
        <p:spPr bwMode="auto">
          <a:xfrm>
            <a:off x="8174038" y="45069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22">
            <a:extLst>
              <a:ext uri="{FF2B5EF4-FFF2-40B4-BE49-F238E27FC236}">
                <a16:creationId xmlns:a16="http://schemas.microsoft.com/office/drawing/2014/main" id="{D8BAD8B0-3DD8-5B60-5D66-99A73480E787}"/>
              </a:ext>
            </a:extLst>
          </p:cNvPr>
          <p:cNvSpPr>
            <a:spLocks noChangeShapeType="1"/>
          </p:cNvSpPr>
          <p:nvPr/>
        </p:nvSpPr>
        <p:spPr bwMode="auto">
          <a:xfrm>
            <a:off x="8224838" y="4556126"/>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61" name="Table 9233">
            <a:extLst>
              <a:ext uri="{FF2B5EF4-FFF2-40B4-BE49-F238E27FC236}">
                <a16:creationId xmlns:a16="http://schemas.microsoft.com/office/drawing/2014/main" id="{60B7063B-C093-1BB3-37E6-045BA98B08A3}"/>
              </a:ext>
            </a:extLst>
          </p:cNvPr>
          <p:cNvGraphicFramePr>
            <a:graphicFrameLocks noGrp="1"/>
          </p:cNvGraphicFramePr>
          <p:nvPr>
            <p:extLst>
              <p:ext uri="{D42A27DB-BD31-4B8C-83A1-F6EECF244321}">
                <p14:modId xmlns:p14="http://schemas.microsoft.com/office/powerpoint/2010/main" val="2061518361"/>
              </p:ext>
            </p:extLst>
          </p:nvPr>
        </p:nvGraphicFramePr>
        <p:xfrm>
          <a:off x="1276350" y="5169009"/>
          <a:ext cx="8629651" cy="640080"/>
        </p:xfrm>
        <a:graphic>
          <a:graphicData uri="http://schemas.openxmlformats.org/drawingml/2006/table">
            <a:tbl>
              <a:tblPr firstRow="1" bandRow="1">
                <a:tableStyleId>{93296810-A885-4BE3-A3E7-6D5BEEA58F35}</a:tableStyleId>
              </a:tblPr>
              <a:tblGrid>
                <a:gridCol w="1056745">
                  <a:extLst>
                    <a:ext uri="{9D8B030D-6E8A-4147-A177-3AD203B41FA5}">
                      <a16:colId xmlns:a16="http://schemas.microsoft.com/office/drawing/2014/main" val="4272951345"/>
                    </a:ext>
                  </a:extLst>
                </a:gridCol>
                <a:gridCol w="420717">
                  <a:extLst>
                    <a:ext uri="{9D8B030D-6E8A-4147-A177-3AD203B41FA5}">
                      <a16:colId xmlns:a16="http://schemas.microsoft.com/office/drawing/2014/main" val="1052384494"/>
                    </a:ext>
                  </a:extLst>
                </a:gridCol>
                <a:gridCol w="420717">
                  <a:extLst>
                    <a:ext uri="{9D8B030D-6E8A-4147-A177-3AD203B41FA5}">
                      <a16:colId xmlns:a16="http://schemas.microsoft.com/office/drawing/2014/main" val="3110661298"/>
                    </a:ext>
                  </a:extLst>
                </a:gridCol>
                <a:gridCol w="420717">
                  <a:extLst>
                    <a:ext uri="{9D8B030D-6E8A-4147-A177-3AD203B41FA5}">
                      <a16:colId xmlns:a16="http://schemas.microsoft.com/office/drawing/2014/main" val="721693168"/>
                    </a:ext>
                  </a:extLst>
                </a:gridCol>
                <a:gridCol w="420717">
                  <a:extLst>
                    <a:ext uri="{9D8B030D-6E8A-4147-A177-3AD203B41FA5}">
                      <a16:colId xmlns:a16="http://schemas.microsoft.com/office/drawing/2014/main" val="3156989185"/>
                    </a:ext>
                  </a:extLst>
                </a:gridCol>
                <a:gridCol w="420717">
                  <a:extLst>
                    <a:ext uri="{9D8B030D-6E8A-4147-A177-3AD203B41FA5}">
                      <a16:colId xmlns:a16="http://schemas.microsoft.com/office/drawing/2014/main" val="2250049013"/>
                    </a:ext>
                  </a:extLst>
                </a:gridCol>
                <a:gridCol w="420717">
                  <a:extLst>
                    <a:ext uri="{9D8B030D-6E8A-4147-A177-3AD203B41FA5}">
                      <a16:colId xmlns:a16="http://schemas.microsoft.com/office/drawing/2014/main" val="1417677509"/>
                    </a:ext>
                  </a:extLst>
                </a:gridCol>
                <a:gridCol w="420717">
                  <a:extLst>
                    <a:ext uri="{9D8B030D-6E8A-4147-A177-3AD203B41FA5}">
                      <a16:colId xmlns:a16="http://schemas.microsoft.com/office/drawing/2014/main" val="2243754307"/>
                    </a:ext>
                  </a:extLst>
                </a:gridCol>
                <a:gridCol w="420717">
                  <a:extLst>
                    <a:ext uri="{9D8B030D-6E8A-4147-A177-3AD203B41FA5}">
                      <a16:colId xmlns:a16="http://schemas.microsoft.com/office/drawing/2014/main" val="4181345604"/>
                    </a:ext>
                  </a:extLst>
                </a:gridCol>
                <a:gridCol w="420717">
                  <a:extLst>
                    <a:ext uri="{9D8B030D-6E8A-4147-A177-3AD203B41FA5}">
                      <a16:colId xmlns:a16="http://schemas.microsoft.com/office/drawing/2014/main" val="2529668476"/>
                    </a:ext>
                  </a:extLst>
                </a:gridCol>
                <a:gridCol w="420717">
                  <a:extLst>
                    <a:ext uri="{9D8B030D-6E8A-4147-A177-3AD203B41FA5}">
                      <a16:colId xmlns:a16="http://schemas.microsoft.com/office/drawing/2014/main" val="416483514"/>
                    </a:ext>
                  </a:extLst>
                </a:gridCol>
                <a:gridCol w="420717">
                  <a:extLst>
                    <a:ext uri="{9D8B030D-6E8A-4147-A177-3AD203B41FA5}">
                      <a16:colId xmlns:a16="http://schemas.microsoft.com/office/drawing/2014/main" val="523498385"/>
                    </a:ext>
                  </a:extLst>
                </a:gridCol>
                <a:gridCol w="420717">
                  <a:extLst>
                    <a:ext uri="{9D8B030D-6E8A-4147-A177-3AD203B41FA5}">
                      <a16:colId xmlns:a16="http://schemas.microsoft.com/office/drawing/2014/main" val="3129651427"/>
                    </a:ext>
                  </a:extLst>
                </a:gridCol>
                <a:gridCol w="420717">
                  <a:extLst>
                    <a:ext uri="{9D8B030D-6E8A-4147-A177-3AD203B41FA5}">
                      <a16:colId xmlns:a16="http://schemas.microsoft.com/office/drawing/2014/main" val="159010249"/>
                    </a:ext>
                  </a:extLst>
                </a:gridCol>
                <a:gridCol w="420717">
                  <a:extLst>
                    <a:ext uri="{9D8B030D-6E8A-4147-A177-3AD203B41FA5}">
                      <a16:colId xmlns:a16="http://schemas.microsoft.com/office/drawing/2014/main" val="180111268"/>
                    </a:ext>
                  </a:extLst>
                </a:gridCol>
                <a:gridCol w="420717">
                  <a:extLst>
                    <a:ext uri="{9D8B030D-6E8A-4147-A177-3AD203B41FA5}">
                      <a16:colId xmlns:a16="http://schemas.microsoft.com/office/drawing/2014/main" val="2720197930"/>
                    </a:ext>
                  </a:extLst>
                </a:gridCol>
                <a:gridCol w="420717">
                  <a:extLst>
                    <a:ext uri="{9D8B030D-6E8A-4147-A177-3AD203B41FA5}">
                      <a16:colId xmlns:a16="http://schemas.microsoft.com/office/drawing/2014/main" val="3339176363"/>
                    </a:ext>
                  </a:extLst>
                </a:gridCol>
                <a:gridCol w="420717">
                  <a:extLst>
                    <a:ext uri="{9D8B030D-6E8A-4147-A177-3AD203B41FA5}">
                      <a16:colId xmlns:a16="http://schemas.microsoft.com/office/drawing/2014/main" val="2765627061"/>
                    </a:ext>
                  </a:extLst>
                </a:gridCol>
                <a:gridCol w="420717">
                  <a:extLst>
                    <a:ext uri="{9D8B030D-6E8A-4147-A177-3AD203B41FA5}">
                      <a16:colId xmlns:a16="http://schemas.microsoft.com/office/drawing/2014/main" val="65775881"/>
                    </a:ext>
                  </a:extLst>
                </a:gridCol>
              </a:tblGrid>
              <a:tr h="151311">
                <a:tc gridSpan="19">
                  <a:txBody>
                    <a:bodyPr/>
                    <a:lstStyle/>
                    <a:p>
                      <a:pPr algn="l"/>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71496294"/>
                  </a:ext>
                </a:extLst>
              </a:tr>
              <a:tr h="151311">
                <a:tc>
                  <a:txBody>
                    <a:bodyPr/>
                    <a:lstStyle/>
                    <a:p>
                      <a:pPr algn="l"/>
                      <a:r>
                        <a:rPr lang="en-US" sz="1400" b="1" dirty="0" err="1">
                          <a:solidFill>
                            <a:schemeClr val="accent1"/>
                          </a:solidFill>
                        </a:rPr>
                        <a:t>Pembro</a:t>
                      </a:r>
                      <a:r>
                        <a:rPr lang="en-US" sz="1400" b="1" dirty="0">
                          <a:solidFill>
                            <a:schemeClr val="accent1"/>
                          </a:solidFill>
                        </a:rPr>
                        <a:t> + CT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9411451"/>
                  </a:ext>
                </a:extLst>
              </a:tr>
              <a:tr h="151311">
                <a:tc>
                  <a:txBody>
                    <a:bodyPr/>
                    <a:lstStyle/>
                    <a:p>
                      <a:pPr algn="l"/>
                      <a:r>
                        <a:rPr lang="en-US" sz="1400" b="1" dirty="0">
                          <a:solidFill>
                            <a:schemeClr val="accent3"/>
                          </a:solidFill>
                        </a:rPr>
                        <a:t>Placebo + CT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6191960"/>
                  </a:ext>
                </a:extLst>
              </a:tr>
            </a:tbl>
          </a:graphicData>
        </a:graphic>
      </p:graphicFrame>
      <p:cxnSp>
        <p:nvCxnSpPr>
          <p:cNvPr id="9251" name="Straight Connector 9250">
            <a:extLst>
              <a:ext uri="{FF2B5EF4-FFF2-40B4-BE49-F238E27FC236}">
                <a16:creationId xmlns:a16="http://schemas.microsoft.com/office/drawing/2014/main" id="{CED2A28B-A852-5731-546F-8B78898EF9FF}"/>
              </a:ext>
            </a:extLst>
          </p:cNvPr>
          <p:cNvCxnSpPr>
            <a:cxnSpLocks/>
          </p:cNvCxnSpPr>
          <p:nvPr/>
        </p:nvCxnSpPr>
        <p:spPr bwMode="auto">
          <a:xfrm>
            <a:off x="4284761" y="2804624"/>
            <a:ext cx="0" cy="1886767"/>
          </a:xfrm>
          <a:prstGeom prst="line">
            <a:avLst/>
          </a:prstGeom>
          <a:noFill/>
          <a:ln w="19050" cap="flat" cmpd="sng" algn="ctr">
            <a:solidFill>
              <a:schemeClr val="bg1"/>
            </a:solidFill>
            <a:prstDash val="sysDot"/>
            <a:round/>
            <a:headEnd type="none" w="med" len="med"/>
            <a:tailEnd type="none" w="med" len="med"/>
          </a:ln>
          <a:effectLst/>
        </p:spPr>
      </p:cxnSp>
      <p:cxnSp>
        <p:nvCxnSpPr>
          <p:cNvPr id="9252" name="Straight Connector 9251">
            <a:extLst>
              <a:ext uri="{FF2B5EF4-FFF2-40B4-BE49-F238E27FC236}">
                <a16:creationId xmlns:a16="http://schemas.microsoft.com/office/drawing/2014/main" id="{3CE313A7-C770-7331-EAD6-06D121656CCE}"/>
              </a:ext>
            </a:extLst>
          </p:cNvPr>
          <p:cNvCxnSpPr>
            <a:cxnSpLocks/>
          </p:cNvCxnSpPr>
          <p:nvPr/>
        </p:nvCxnSpPr>
        <p:spPr bwMode="auto">
          <a:xfrm>
            <a:off x="2597272" y="3304341"/>
            <a:ext cx="5967888" cy="0"/>
          </a:xfrm>
          <a:prstGeom prst="line">
            <a:avLst/>
          </a:prstGeom>
          <a:noFill/>
          <a:ln w="19050" cap="flat" cmpd="sng" algn="ctr">
            <a:solidFill>
              <a:schemeClr val="bg1"/>
            </a:solidFill>
            <a:prstDash val="sysDot"/>
            <a:round/>
            <a:headEnd type="none" w="med" len="med"/>
            <a:tailEnd type="none" w="med" len="med"/>
          </a:ln>
          <a:effectLst/>
        </p:spPr>
      </p:cxnSp>
      <p:cxnSp>
        <p:nvCxnSpPr>
          <p:cNvPr id="9254" name="Straight Connector 9253">
            <a:extLst>
              <a:ext uri="{FF2B5EF4-FFF2-40B4-BE49-F238E27FC236}">
                <a16:creationId xmlns:a16="http://schemas.microsoft.com/office/drawing/2014/main" id="{A4B443E0-96D1-D46A-2A97-4A014205F536}"/>
              </a:ext>
            </a:extLst>
          </p:cNvPr>
          <p:cNvCxnSpPr>
            <a:cxnSpLocks/>
          </p:cNvCxnSpPr>
          <p:nvPr/>
        </p:nvCxnSpPr>
        <p:spPr bwMode="auto">
          <a:xfrm>
            <a:off x="5963932" y="3716771"/>
            <a:ext cx="0" cy="974620"/>
          </a:xfrm>
          <a:prstGeom prst="line">
            <a:avLst/>
          </a:prstGeom>
          <a:noFill/>
          <a:ln w="19050" cap="flat" cmpd="sng" algn="ctr">
            <a:solidFill>
              <a:schemeClr val="bg1"/>
            </a:solidFill>
            <a:prstDash val="sysDot"/>
            <a:round/>
            <a:headEnd type="none" w="med" len="med"/>
            <a:tailEnd type="none" w="med" len="med"/>
          </a:ln>
          <a:effectLst/>
        </p:spPr>
      </p:cxnSp>
      <p:cxnSp>
        <p:nvCxnSpPr>
          <p:cNvPr id="9256" name="Straight Connector 9255">
            <a:extLst>
              <a:ext uri="{FF2B5EF4-FFF2-40B4-BE49-F238E27FC236}">
                <a16:creationId xmlns:a16="http://schemas.microsoft.com/office/drawing/2014/main" id="{A3D688F2-1787-D3F7-5809-133F2F57E474}"/>
              </a:ext>
            </a:extLst>
          </p:cNvPr>
          <p:cNvCxnSpPr>
            <a:cxnSpLocks/>
          </p:cNvCxnSpPr>
          <p:nvPr/>
        </p:nvCxnSpPr>
        <p:spPr bwMode="auto">
          <a:xfrm>
            <a:off x="7643103" y="4031334"/>
            <a:ext cx="0" cy="648974"/>
          </a:xfrm>
          <a:prstGeom prst="line">
            <a:avLst/>
          </a:prstGeom>
          <a:noFill/>
          <a:ln w="19050" cap="flat" cmpd="sng" algn="ctr">
            <a:solidFill>
              <a:schemeClr val="bg1"/>
            </a:solidFill>
            <a:prstDash val="sysDot"/>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a:t>
            </a:r>
            <a:br>
              <a:rPr lang="en-US" dirty="0"/>
            </a:br>
            <a:r>
              <a:rPr lang="en-US" dirty="0"/>
              <a:t>OS (Coprimary Endpoint)</a:t>
            </a:r>
            <a:endParaRPr lang="en-US" altLang="en-US" dirty="0"/>
          </a:p>
        </p:txBody>
      </p:sp>
      <p:sp>
        <p:nvSpPr>
          <p:cNvPr id="7" name="Text Box 11">
            <a:extLst>
              <a:ext uri="{FF2B5EF4-FFF2-40B4-BE49-F238E27FC236}">
                <a16:creationId xmlns:a16="http://schemas.microsoft.com/office/drawing/2014/main" id="{FF911193-266F-00DE-FAF4-CC9A47CF274C}"/>
              </a:ext>
            </a:extLst>
          </p:cNvPr>
          <p:cNvSpPr txBox="1">
            <a:spLocks noChangeArrowheads="1"/>
          </p:cNvSpPr>
          <p:nvPr/>
        </p:nvSpPr>
        <p:spPr bwMode="auto">
          <a:xfrm>
            <a:off x="414340" y="6385740"/>
            <a:ext cx="4098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Reproduced with permission.</a:t>
            </a:r>
          </a:p>
        </p:txBody>
      </p:sp>
      <p:sp>
        <p:nvSpPr>
          <p:cNvPr id="9" name="TextBox 8">
            <a:extLst>
              <a:ext uri="{FF2B5EF4-FFF2-40B4-BE49-F238E27FC236}">
                <a16:creationId xmlns:a16="http://schemas.microsoft.com/office/drawing/2014/main" id="{E5D3253F-8C9A-CEB1-00AA-850353A44563}"/>
              </a:ext>
            </a:extLst>
          </p:cNvPr>
          <p:cNvSpPr txBox="1"/>
          <p:nvPr/>
        </p:nvSpPr>
        <p:spPr bwMode="auto">
          <a:xfrm>
            <a:off x="2934152" y="5885525"/>
            <a:ext cx="5855967" cy="523220"/>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*Efficacy boundary,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.0117 for OS at FA. Median time from randomization to data cutoff: 42.0 mo (range: 29.5-53.9). Data cutoff: </a:t>
            </a:r>
            <a:r>
              <a:rPr lang="en-US" altLang="en-US" sz="1400" b="0" kern="0" dirty="0">
                <a:solidFill>
                  <a:srgbClr val="000000"/>
                </a:solidFill>
                <a:latin typeface="Calibri" panose="020F0502020204030204" pitchFamily="34" charset="0"/>
              </a:rPr>
              <a:t>January 17, 2023.</a:t>
            </a:r>
            <a:endParaRPr lang="en-US" sz="1400" b="0" dirty="0">
              <a:solidFill>
                <a:schemeClr val="bg1"/>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A868C8D0-2665-7408-2DA1-E106BE835080}"/>
              </a:ext>
            </a:extLst>
          </p:cNvPr>
          <p:cNvGraphicFramePr>
            <a:graphicFrameLocks/>
          </p:cNvGraphicFramePr>
          <p:nvPr/>
        </p:nvGraphicFramePr>
        <p:xfrm>
          <a:off x="5496934" y="1554896"/>
          <a:ext cx="5814410" cy="1249728"/>
        </p:xfrm>
        <a:graphic>
          <a:graphicData uri="http://schemas.openxmlformats.org/drawingml/2006/table">
            <a:tbl>
              <a:tblPr/>
              <a:tblGrid>
                <a:gridCol w="23774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791050">
                  <a:extLst>
                    <a:ext uri="{9D8B030D-6E8A-4147-A177-3AD203B41FA5}">
                      <a16:colId xmlns:a16="http://schemas.microsoft.com/office/drawing/2014/main" val="20002"/>
                    </a:ext>
                  </a:extLst>
                </a:gridCol>
              </a:tblGrid>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Pembro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(n =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(n =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214 (87.3)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224 (90.7)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551757747"/>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15.9 (13.7-18.8)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14.7 (12.7-17.1)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sp>
        <p:nvSpPr>
          <p:cNvPr id="11" name="TextBox 10">
            <a:extLst>
              <a:ext uri="{FF2B5EF4-FFF2-40B4-BE49-F238E27FC236}">
                <a16:creationId xmlns:a16="http://schemas.microsoft.com/office/drawing/2014/main" id="{945C6587-00D9-69E3-7052-D9AF6F140EFC}"/>
              </a:ext>
            </a:extLst>
          </p:cNvPr>
          <p:cNvSpPr txBox="1"/>
          <p:nvPr/>
        </p:nvSpPr>
        <p:spPr bwMode="auto">
          <a:xfrm>
            <a:off x="7586132" y="2836700"/>
            <a:ext cx="3824815" cy="338554"/>
          </a:xfrm>
          <a:prstGeom prst="rect">
            <a:avLst/>
          </a:prstGeom>
          <a:solidFill>
            <a:schemeClr val="tx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HR: 0.84 (95% CI: 0.69-1.02; </a:t>
            </a: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 .0362*)</a:t>
            </a:r>
          </a:p>
        </p:txBody>
      </p:sp>
      <p:grpSp>
        <p:nvGrpSpPr>
          <p:cNvPr id="30" name="Group 29">
            <a:extLst>
              <a:ext uri="{FF2B5EF4-FFF2-40B4-BE49-F238E27FC236}">
                <a16:creationId xmlns:a16="http://schemas.microsoft.com/office/drawing/2014/main" id="{C706434A-7069-3E55-5063-4744BC6EB92C}"/>
              </a:ext>
            </a:extLst>
          </p:cNvPr>
          <p:cNvGrpSpPr/>
          <p:nvPr/>
        </p:nvGrpSpPr>
        <p:grpSpPr>
          <a:xfrm>
            <a:off x="1950308" y="1783222"/>
            <a:ext cx="656964" cy="3051546"/>
            <a:chOff x="1950308" y="1783222"/>
            <a:chExt cx="656964" cy="3051546"/>
          </a:xfrm>
        </p:grpSpPr>
        <p:cxnSp>
          <p:nvCxnSpPr>
            <p:cNvPr id="2" name="Straight Connector 1">
              <a:extLst>
                <a:ext uri="{FF2B5EF4-FFF2-40B4-BE49-F238E27FC236}">
                  <a16:creationId xmlns:a16="http://schemas.microsoft.com/office/drawing/2014/main" id="{D107695A-B720-7001-D713-0CCC7FEFFA01}"/>
                </a:ext>
              </a:extLst>
            </p:cNvPr>
            <p:cNvCxnSpPr/>
            <p:nvPr/>
          </p:nvCxnSpPr>
          <p:spPr bwMode="auto">
            <a:xfrm>
              <a:off x="2607013" y="1893450"/>
              <a:ext cx="0" cy="2814737"/>
            </a:xfrm>
            <a:prstGeom prst="line">
              <a:avLst/>
            </a:prstGeom>
            <a:noFill/>
            <a:ln w="28575" cap="flat" cmpd="sng" algn="ctr">
              <a:solidFill>
                <a:schemeClr val="bg1"/>
              </a:solidFill>
              <a:prstDash val="solid"/>
              <a:round/>
              <a:headEnd type="none" w="med" len="med"/>
              <a:tailEnd type="none" w="med" len="med"/>
            </a:ln>
            <a:effectLst/>
          </p:spPr>
        </p:cxnSp>
        <p:cxnSp>
          <p:nvCxnSpPr>
            <p:cNvPr id="3" name="Straight Connector 2">
              <a:extLst>
                <a:ext uri="{FF2B5EF4-FFF2-40B4-BE49-F238E27FC236}">
                  <a16:creationId xmlns:a16="http://schemas.microsoft.com/office/drawing/2014/main" id="{11A3CF15-0BDD-183E-9498-85B1DD7E0F2A}"/>
                </a:ext>
              </a:extLst>
            </p:cNvPr>
            <p:cNvCxnSpPr/>
            <p:nvPr/>
          </p:nvCxnSpPr>
          <p:spPr bwMode="auto">
            <a:xfrm>
              <a:off x="2515573" y="18934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59AF9870-A598-BF26-F579-94732C678967}"/>
                </a:ext>
              </a:extLst>
            </p:cNvPr>
            <p:cNvCxnSpPr/>
            <p:nvPr/>
          </p:nvCxnSpPr>
          <p:spPr bwMode="auto">
            <a:xfrm>
              <a:off x="2515573" y="24578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8D89EB97-86EC-5C3B-0B16-EE944D146EB9}"/>
                </a:ext>
              </a:extLst>
            </p:cNvPr>
            <p:cNvCxnSpPr/>
            <p:nvPr/>
          </p:nvCxnSpPr>
          <p:spPr bwMode="auto">
            <a:xfrm>
              <a:off x="2515573" y="302216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B4067CA-4D94-818E-BD66-CAAACD264A6F}"/>
                </a:ext>
              </a:extLst>
            </p:cNvPr>
            <p:cNvCxnSpPr/>
            <p:nvPr/>
          </p:nvCxnSpPr>
          <p:spPr bwMode="auto">
            <a:xfrm>
              <a:off x="2515573" y="35865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B337A5E-F9F5-0CCE-FEB0-1E52817C3D63}"/>
                </a:ext>
              </a:extLst>
            </p:cNvPr>
            <p:cNvCxnSpPr/>
            <p:nvPr/>
          </p:nvCxnSpPr>
          <p:spPr bwMode="auto">
            <a:xfrm>
              <a:off x="2515573" y="415087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C9969C2-E2A9-29CB-6317-6452226176F4}"/>
                </a:ext>
              </a:extLst>
            </p:cNvPr>
            <p:cNvCxnSpPr/>
            <p:nvPr/>
          </p:nvCxnSpPr>
          <p:spPr bwMode="auto">
            <a:xfrm>
              <a:off x="2515573" y="47116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E2C8340-0589-32B6-6598-A318705514AB}"/>
                </a:ext>
              </a:extLst>
            </p:cNvPr>
            <p:cNvCxnSpPr>
              <a:cxnSpLocks/>
            </p:cNvCxnSpPr>
            <p:nvPr/>
          </p:nvCxnSpPr>
          <p:spPr bwMode="auto">
            <a:xfrm rot="5400000">
              <a:off x="2561552" y="475390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06660F16-BFE7-E3F7-0541-6C4D7BB6007C}"/>
                </a:ext>
              </a:extLst>
            </p:cNvPr>
            <p:cNvSpPr txBox="1"/>
            <p:nvPr/>
          </p:nvSpPr>
          <p:spPr bwMode="auto">
            <a:xfrm>
              <a:off x="2263241" y="2331123"/>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A5877B68-EE92-24A2-61CF-ABCCF208834E}"/>
                </a:ext>
              </a:extLst>
            </p:cNvPr>
            <p:cNvSpPr txBox="1"/>
            <p:nvPr/>
          </p:nvSpPr>
          <p:spPr bwMode="auto">
            <a:xfrm>
              <a:off x="2263241" y="289190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AA95528E-3740-FD6D-FA58-2EBB6BA8AB41}"/>
                </a:ext>
              </a:extLst>
            </p:cNvPr>
            <p:cNvSpPr txBox="1"/>
            <p:nvPr/>
          </p:nvSpPr>
          <p:spPr bwMode="auto">
            <a:xfrm>
              <a:off x="2263241" y="3470550"/>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9E4E3C34-F744-9645-0F91-C5F7271FEE55}"/>
                </a:ext>
              </a:extLst>
            </p:cNvPr>
            <p:cNvSpPr txBox="1"/>
            <p:nvPr/>
          </p:nvSpPr>
          <p:spPr bwMode="auto">
            <a:xfrm>
              <a:off x="2263241" y="403133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A2A68B1D-D58A-9615-1F1E-5A24912CBE3F}"/>
                </a:ext>
              </a:extLst>
            </p:cNvPr>
            <p:cNvSpPr txBox="1"/>
            <p:nvPr/>
          </p:nvSpPr>
          <p:spPr bwMode="auto">
            <a:xfrm rot="16200000">
              <a:off x="681440" y="3162317"/>
              <a:ext cx="28147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31" name="TextBox 30">
              <a:extLst>
                <a:ext uri="{FF2B5EF4-FFF2-40B4-BE49-F238E27FC236}">
                  <a16:creationId xmlns:a16="http://schemas.microsoft.com/office/drawing/2014/main" id="{A960AEC8-746A-9BCD-7469-F13795B23DB4}"/>
                </a:ext>
              </a:extLst>
            </p:cNvPr>
            <p:cNvSpPr txBox="1"/>
            <p:nvPr/>
          </p:nvSpPr>
          <p:spPr bwMode="auto">
            <a:xfrm>
              <a:off x="2159045" y="1783222"/>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59443BE8-0E0C-C364-141D-023B3B79FA8F}"/>
                </a:ext>
              </a:extLst>
            </p:cNvPr>
            <p:cNvSpPr txBox="1"/>
            <p:nvPr/>
          </p:nvSpPr>
          <p:spPr bwMode="auto">
            <a:xfrm>
              <a:off x="2367435" y="458854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cxnSp>
        <p:nvCxnSpPr>
          <p:cNvPr id="32" name="Straight Connector 31">
            <a:extLst>
              <a:ext uri="{FF2B5EF4-FFF2-40B4-BE49-F238E27FC236}">
                <a16:creationId xmlns:a16="http://schemas.microsoft.com/office/drawing/2014/main" id="{3591A208-7C33-77AF-034C-0DEC5020373D}"/>
              </a:ext>
            </a:extLst>
          </p:cNvPr>
          <p:cNvCxnSpPr>
            <a:cxnSpLocks/>
          </p:cNvCxnSpPr>
          <p:nvPr/>
        </p:nvCxnSpPr>
        <p:spPr bwMode="auto">
          <a:xfrm>
            <a:off x="2577518" y="4711661"/>
            <a:ext cx="7160637"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6D00C8E5-FCC7-0EA9-2A72-CCB640DC30F2}"/>
              </a:ext>
            </a:extLst>
          </p:cNvPr>
          <p:cNvSpPr txBox="1"/>
          <p:nvPr/>
        </p:nvSpPr>
        <p:spPr bwMode="auto">
          <a:xfrm>
            <a:off x="2553172"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5831DA26-4C94-B5C7-406A-72DC9EB9D3D1}"/>
              </a:ext>
            </a:extLst>
          </p:cNvPr>
          <p:cNvSpPr txBox="1"/>
          <p:nvPr/>
        </p:nvSpPr>
        <p:spPr bwMode="auto">
          <a:xfrm>
            <a:off x="2976082"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cxnSp>
        <p:nvCxnSpPr>
          <p:cNvPr id="62" name="Straight Connector 61">
            <a:extLst>
              <a:ext uri="{FF2B5EF4-FFF2-40B4-BE49-F238E27FC236}">
                <a16:creationId xmlns:a16="http://schemas.microsoft.com/office/drawing/2014/main" id="{FA59A793-EA44-9015-F49F-B13802C2B9BD}"/>
              </a:ext>
            </a:extLst>
          </p:cNvPr>
          <p:cNvCxnSpPr>
            <a:cxnSpLocks/>
          </p:cNvCxnSpPr>
          <p:nvPr/>
        </p:nvCxnSpPr>
        <p:spPr bwMode="auto">
          <a:xfrm rot="5400000">
            <a:off x="298174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69573D6-1E82-B827-4DCC-2FAA0E60810D}"/>
              </a:ext>
            </a:extLst>
          </p:cNvPr>
          <p:cNvCxnSpPr>
            <a:cxnSpLocks/>
          </p:cNvCxnSpPr>
          <p:nvPr/>
        </p:nvCxnSpPr>
        <p:spPr bwMode="auto">
          <a:xfrm rot="5400000">
            <a:off x="3406284"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188F8182-B7EF-31DE-4414-83F3EF991A3B}"/>
              </a:ext>
            </a:extLst>
          </p:cNvPr>
          <p:cNvCxnSpPr>
            <a:cxnSpLocks/>
          </p:cNvCxnSpPr>
          <p:nvPr/>
        </p:nvCxnSpPr>
        <p:spPr bwMode="auto">
          <a:xfrm rot="5400000">
            <a:off x="382756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71A75565-6EAC-0B72-C7CD-593D841BC4E1}"/>
              </a:ext>
            </a:extLst>
          </p:cNvPr>
          <p:cNvCxnSpPr>
            <a:cxnSpLocks/>
          </p:cNvCxnSpPr>
          <p:nvPr/>
        </p:nvCxnSpPr>
        <p:spPr bwMode="auto">
          <a:xfrm rot="5400000">
            <a:off x="423904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D09D277F-C904-C0B8-CBF4-20F50317CAE3}"/>
              </a:ext>
            </a:extLst>
          </p:cNvPr>
          <p:cNvCxnSpPr>
            <a:cxnSpLocks/>
          </p:cNvCxnSpPr>
          <p:nvPr/>
        </p:nvCxnSpPr>
        <p:spPr bwMode="auto">
          <a:xfrm rot="5400000">
            <a:off x="4663584"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1CC2E4E4-6D43-3485-6D10-46BFE717A789}"/>
              </a:ext>
            </a:extLst>
          </p:cNvPr>
          <p:cNvCxnSpPr>
            <a:cxnSpLocks/>
          </p:cNvCxnSpPr>
          <p:nvPr/>
        </p:nvCxnSpPr>
        <p:spPr bwMode="auto">
          <a:xfrm rot="5400000">
            <a:off x="5078329"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4B285E4A-9104-FE82-9349-159853315BB7}"/>
              </a:ext>
            </a:extLst>
          </p:cNvPr>
          <p:cNvCxnSpPr>
            <a:cxnSpLocks/>
          </p:cNvCxnSpPr>
          <p:nvPr/>
        </p:nvCxnSpPr>
        <p:spPr bwMode="auto">
          <a:xfrm rot="5400000">
            <a:off x="5496340"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DABD1AB0-2D94-5BC0-13B9-20D7BEA75C67}"/>
              </a:ext>
            </a:extLst>
          </p:cNvPr>
          <p:cNvCxnSpPr>
            <a:cxnSpLocks/>
          </p:cNvCxnSpPr>
          <p:nvPr/>
        </p:nvCxnSpPr>
        <p:spPr bwMode="auto">
          <a:xfrm rot="5400000">
            <a:off x="591435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37F32FC3-635F-15AF-E712-913844B68130}"/>
              </a:ext>
            </a:extLst>
          </p:cNvPr>
          <p:cNvCxnSpPr>
            <a:cxnSpLocks/>
          </p:cNvCxnSpPr>
          <p:nvPr/>
        </p:nvCxnSpPr>
        <p:spPr bwMode="auto">
          <a:xfrm rot="5400000">
            <a:off x="6335628"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FC3E0599-BF59-8571-2ED2-62302EC06C34}"/>
              </a:ext>
            </a:extLst>
          </p:cNvPr>
          <p:cNvCxnSpPr>
            <a:cxnSpLocks/>
          </p:cNvCxnSpPr>
          <p:nvPr/>
        </p:nvCxnSpPr>
        <p:spPr bwMode="auto">
          <a:xfrm rot="5400000">
            <a:off x="6750373"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11F99946-5D76-FF94-CC32-20A1831D6A55}"/>
              </a:ext>
            </a:extLst>
          </p:cNvPr>
          <p:cNvCxnSpPr>
            <a:cxnSpLocks/>
          </p:cNvCxnSpPr>
          <p:nvPr/>
        </p:nvCxnSpPr>
        <p:spPr bwMode="auto">
          <a:xfrm rot="5400000">
            <a:off x="7171650"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312868F7-356F-06BF-D1DD-B8192B8A7B89}"/>
              </a:ext>
            </a:extLst>
          </p:cNvPr>
          <p:cNvCxnSpPr>
            <a:cxnSpLocks/>
          </p:cNvCxnSpPr>
          <p:nvPr/>
        </p:nvCxnSpPr>
        <p:spPr bwMode="auto">
          <a:xfrm rot="5400000">
            <a:off x="758639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AFCD9444-D5C3-DD8C-B17B-160E5A792692}"/>
              </a:ext>
            </a:extLst>
          </p:cNvPr>
          <p:cNvCxnSpPr>
            <a:cxnSpLocks/>
          </p:cNvCxnSpPr>
          <p:nvPr/>
        </p:nvCxnSpPr>
        <p:spPr bwMode="auto">
          <a:xfrm rot="5400000">
            <a:off x="799787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2CEF7E18-1626-B94C-3BFA-29BA4E99DA7B}"/>
              </a:ext>
            </a:extLst>
          </p:cNvPr>
          <p:cNvCxnSpPr>
            <a:cxnSpLocks/>
          </p:cNvCxnSpPr>
          <p:nvPr/>
        </p:nvCxnSpPr>
        <p:spPr bwMode="auto">
          <a:xfrm rot="5400000">
            <a:off x="8422417"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8A7C9FF4-22E4-FFC5-9D47-D85B880FC5F1}"/>
              </a:ext>
            </a:extLst>
          </p:cNvPr>
          <p:cNvCxnSpPr>
            <a:cxnSpLocks/>
          </p:cNvCxnSpPr>
          <p:nvPr/>
        </p:nvCxnSpPr>
        <p:spPr bwMode="auto">
          <a:xfrm rot="5400000">
            <a:off x="8837162"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08292189-4514-9F21-7899-8EBAFA313D19}"/>
              </a:ext>
            </a:extLst>
          </p:cNvPr>
          <p:cNvCxnSpPr>
            <a:cxnSpLocks/>
          </p:cNvCxnSpPr>
          <p:nvPr/>
        </p:nvCxnSpPr>
        <p:spPr bwMode="auto">
          <a:xfrm rot="5400000">
            <a:off x="926170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429A9D88-992D-03A6-AD26-02DA6BA61F89}"/>
              </a:ext>
            </a:extLst>
          </p:cNvPr>
          <p:cNvCxnSpPr>
            <a:cxnSpLocks/>
          </p:cNvCxnSpPr>
          <p:nvPr/>
        </p:nvCxnSpPr>
        <p:spPr bwMode="auto">
          <a:xfrm rot="5400000">
            <a:off x="9679716" y="4753905"/>
            <a:ext cx="91440" cy="0"/>
          </a:xfrm>
          <a:prstGeom prst="line">
            <a:avLst/>
          </a:prstGeom>
          <a:noFill/>
          <a:ln w="28575" cap="flat" cmpd="sng" algn="ctr">
            <a:solidFill>
              <a:schemeClr val="bg1"/>
            </a:solidFill>
            <a:prstDash val="solid"/>
            <a:round/>
            <a:headEnd type="none" w="med" len="med"/>
            <a:tailEnd type="none" w="med" len="med"/>
          </a:ln>
          <a:effectLst/>
        </p:spPr>
      </p:cxnSp>
      <p:sp>
        <p:nvSpPr>
          <p:cNvPr id="9232" name="TextBox 9231">
            <a:extLst>
              <a:ext uri="{FF2B5EF4-FFF2-40B4-BE49-F238E27FC236}">
                <a16:creationId xmlns:a16="http://schemas.microsoft.com/office/drawing/2014/main" id="{A091DF1E-8486-C02D-3707-881BA78F64A5}"/>
              </a:ext>
            </a:extLst>
          </p:cNvPr>
          <p:cNvSpPr txBox="1"/>
          <p:nvPr/>
        </p:nvSpPr>
        <p:spPr bwMode="auto">
          <a:xfrm>
            <a:off x="3400625"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9233" name="TextBox 9232">
            <a:extLst>
              <a:ext uri="{FF2B5EF4-FFF2-40B4-BE49-F238E27FC236}">
                <a16:creationId xmlns:a16="http://schemas.microsoft.com/office/drawing/2014/main" id="{508C78F7-1225-A7CD-86A6-9FB0C2536AA4}"/>
              </a:ext>
            </a:extLst>
          </p:cNvPr>
          <p:cNvSpPr txBox="1"/>
          <p:nvPr/>
        </p:nvSpPr>
        <p:spPr bwMode="auto">
          <a:xfrm>
            <a:off x="3818637" y="475999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9234" name="TextBox 9233">
            <a:extLst>
              <a:ext uri="{FF2B5EF4-FFF2-40B4-BE49-F238E27FC236}">
                <a16:creationId xmlns:a16="http://schemas.microsoft.com/office/drawing/2014/main" id="{18963FFF-657C-8DA4-9E64-A4852790542B}"/>
              </a:ext>
            </a:extLst>
          </p:cNvPr>
          <p:cNvSpPr txBox="1"/>
          <p:nvPr/>
        </p:nvSpPr>
        <p:spPr bwMode="auto">
          <a:xfrm>
            <a:off x="4191083"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235" name="TextBox 9234">
            <a:extLst>
              <a:ext uri="{FF2B5EF4-FFF2-40B4-BE49-F238E27FC236}">
                <a16:creationId xmlns:a16="http://schemas.microsoft.com/office/drawing/2014/main" id="{E4E4E876-4827-90E2-28A3-5ECD66084B39}"/>
              </a:ext>
            </a:extLst>
          </p:cNvPr>
          <p:cNvSpPr txBox="1"/>
          <p:nvPr/>
        </p:nvSpPr>
        <p:spPr bwMode="auto">
          <a:xfrm>
            <a:off x="4592766"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9236" name="TextBox 9235">
            <a:extLst>
              <a:ext uri="{FF2B5EF4-FFF2-40B4-BE49-F238E27FC236}">
                <a16:creationId xmlns:a16="http://schemas.microsoft.com/office/drawing/2014/main" id="{CDDDCAE3-C679-425A-9AB0-9DB26E521D11}"/>
              </a:ext>
            </a:extLst>
          </p:cNvPr>
          <p:cNvSpPr txBox="1"/>
          <p:nvPr/>
        </p:nvSpPr>
        <p:spPr bwMode="auto">
          <a:xfrm>
            <a:off x="5014043"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37" name="TextBox 9236">
            <a:extLst>
              <a:ext uri="{FF2B5EF4-FFF2-40B4-BE49-F238E27FC236}">
                <a16:creationId xmlns:a16="http://schemas.microsoft.com/office/drawing/2014/main" id="{951B9A0B-4BC6-0EDB-C67E-40C5E50C9BA8}"/>
              </a:ext>
            </a:extLst>
          </p:cNvPr>
          <p:cNvSpPr txBox="1"/>
          <p:nvPr/>
        </p:nvSpPr>
        <p:spPr bwMode="auto">
          <a:xfrm>
            <a:off x="5438481"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9238" name="TextBox 9237">
            <a:extLst>
              <a:ext uri="{FF2B5EF4-FFF2-40B4-BE49-F238E27FC236}">
                <a16:creationId xmlns:a16="http://schemas.microsoft.com/office/drawing/2014/main" id="{7ED7C206-0783-40EC-4B35-871BAC5D5545}"/>
              </a:ext>
            </a:extLst>
          </p:cNvPr>
          <p:cNvSpPr txBox="1"/>
          <p:nvPr/>
        </p:nvSpPr>
        <p:spPr bwMode="auto">
          <a:xfrm>
            <a:off x="5849961"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39" name="TextBox 9238">
            <a:extLst>
              <a:ext uri="{FF2B5EF4-FFF2-40B4-BE49-F238E27FC236}">
                <a16:creationId xmlns:a16="http://schemas.microsoft.com/office/drawing/2014/main" id="{2D7353AC-560F-2832-C906-93B84FAAEDFA}"/>
              </a:ext>
            </a:extLst>
          </p:cNvPr>
          <p:cNvSpPr txBox="1"/>
          <p:nvPr/>
        </p:nvSpPr>
        <p:spPr bwMode="auto">
          <a:xfrm>
            <a:off x="6271238"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9240" name="TextBox 9239">
            <a:extLst>
              <a:ext uri="{FF2B5EF4-FFF2-40B4-BE49-F238E27FC236}">
                <a16:creationId xmlns:a16="http://schemas.microsoft.com/office/drawing/2014/main" id="{A30417A9-9125-7640-4B7B-6F87C47776EB}"/>
              </a:ext>
            </a:extLst>
          </p:cNvPr>
          <p:cNvSpPr txBox="1"/>
          <p:nvPr/>
        </p:nvSpPr>
        <p:spPr bwMode="auto">
          <a:xfrm>
            <a:off x="6689250"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241" name="TextBox 9240">
            <a:extLst>
              <a:ext uri="{FF2B5EF4-FFF2-40B4-BE49-F238E27FC236}">
                <a16:creationId xmlns:a16="http://schemas.microsoft.com/office/drawing/2014/main" id="{2F3DE3E4-529D-D6AB-76A8-D10E1811EA76}"/>
              </a:ext>
            </a:extLst>
          </p:cNvPr>
          <p:cNvSpPr txBox="1"/>
          <p:nvPr/>
        </p:nvSpPr>
        <p:spPr bwMode="auto">
          <a:xfrm>
            <a:off x="7100730"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9242" name="TextBox 9241">
            <a:extLst>
              <a:ext uri="{FF2B5EF4-FFF2-40B4-BE49-F238E27FC236}">
                <a16:creationId xmlns:a16="http://schemas.microsoft.com/office/drawing/2014/main" id="{1551EF85-FADB-6BF8-280A-49A3C16C4A13}"/>
              </a:ext>
            </a:extLst>
          </p:cNvPr>
          <p:cNvSpPr txBox="1"/>
          <p:nvPr/>
        </p:nvSpPr>
        <p:spPr bwMode="auto">
          <a:xfrm>
            <a:off x="7531805"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243" name="TextBox 9242">
            <a:extLst>
              <a:ext uri="{FF2B5EF4-FFF2-40B4-BE49-F238E27FC236}">
                <a16:creationId xmlns:a16="http://schemas.microsoft.com/office/drawing/2014/main" id="{274D0D74-8738-E661-FFE4-78CECC4902C6}"/>
              </a:ext>
            </a:extLst>
          </p:cNvPr>
          <p:cNvSpPr txBox="1"/>
          <p:nvPr/>
        </p:nvSpPr>
        <p:spPr bwMode="auto">
          <a:xfrm>
            <a:off x="7930222"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9244" name="TextBox 9243">
            <a:extLst>
              <a:ext uri="{FF2B5EF4-FFF2-40B4-BE49-F238E27FC236}">
                <a16:creationId xmlns:a16="http://schemas.microsoft.com/office/drawing/2014/main" id="{504C11E0-F075-078B-774E-8A530C0DBCE8}"/>
              </a:ext>
            </a:extLst>
          </p:cNvPr>
          <p:cNvSpPr txBox="1"/>
          <p:nvPr/>
        </p:nvSpPr>
        <p:spPr bwMode="auto">
          <a:xfrm>
            <a:off x="8374359"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9245" name="TextBox 9244">
            <a:extLst>
              <a:ext uri="{FF2B5EF4-FFF2-40B4-BE49-F238E27FC236}">
                <a16:creationId xmlns:a16="http://schemas.microsoft.com/office/drawing/2014/main" id="{945D7688-DE13-24FC-6EDA-F5E80BA59FC9}"/>
              </a:ext>
            </a:extLst>
          </p:cNvPr>
          <p:cNvSpPr txBox="1"/>
          <p:nvPr/>
        </p:nvSpPr>
        <p:spPr bwMode="auto">
          <a:xfrm>
            <a:off x="8772776"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9246" name="TextBox 9245">
            <a:extLst>
              <a:ext uri="{FF2B5EF4-FFF2-40B4-BE49-F238E27FC236}">
                <a16:creationId xmlns:a16="http://schemas.microsoft.com/office/drawing/2014/main" id="{686CFD2F-7247-B474-19C6-48E163F73AFD}"/>
              </a:ext>
            </a:extLst>
          </p:cNvPr>
          <p:cNvSpPr txBox="1"/>
          <p:nvPr/>
        </p:nvSpPr>
        <p:spPr bwMode="auto">
          <a:xfrm>
            <a:off x="9200585"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9247" name="TextBox 9246">
            <a:extLst>
              <a:ext uri="{FF2B5EF4-FFF2-40B4-BE49-F238E27FC236}">
                <a16:creationId xmlns:a16="http://schemas.microsoft.com/office/drawing/2014/main" id="{CF338111-A8EE-5AE9-46FC-02A2821E61CA}"/>
              </a:ext>
            </a:extLst>
          </p:cNvPr>
          <p:cNvSpPr txBox="1"/>
          <p:nvPr/>
        </p:nvSpPr>
        <p:spPr bwMode="auto">
          <a:xfrm>
            <a:off x="9615331" y="475999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9248" name="TextBox 9247">
            <a:extLst>
              <a:ext uri="{FF2B5EF4-FFF2-40B4-BE49-F238E27FC236}">
                <a16:creationId xmlns:a16="http://schemas.microsoft.com/office/drawing/2014/main" id="{44BF123C-B1E6-C6DE-2306-2DDB84BB20FD}"/>
              </a:ext>
            </a:extLst>
          </p:cNvPr>
          <p:cNvSpPr txBox="1"/>
          <p:nvPr/>
        </p:nvSpPr>
        <p:spPr bwMode="auto">
          <a:xfrm>
            <a:off x="2590582" y="5042987"/>
            <a:ext cx="716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Randomization</a:t>
            </a:r>
          </a:p>
        </p:txBody>
      </p:sp>
      <p:sp>
        <p:nvSpPr>
          <p:cNvPr id="9258" name="TextBox 9257">
            <a:extLst>
              <a:ext uri="{FF2B5EF4-FFF2-40B4-BE49-F238E27FC236}">
                <a16:creationId xmlns:a16="http://schemas.microsoft.com/office/drawing/2014/main" id="{8C5C17D9-493E-42EA-CD41-6EB17ACA0D75}"/>
              </a:ext>
            </a:extLst>
          </p:cNvPr>
          <p:cNvSpPr txBox="1"/>
          <p:nvPr/>
        </p:nvSpPr>
        <p:spPr bwMode="auto">
          <a:xfrm>
            <a:off x="4007796" y="2386907"/>
            <a:ext cx="701508"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700"/>
              </a:lnSpc>
              <a:spcBef>
                <a:spcPct val="50000"/>
              </a:spcBef>
              <a:spcAft>
                <a:spcPct val="0"/>
              </a:spcAft>
              <a:buClrTx/>
              <a:buFontTx/>
              <a:buNone/>
            </a:pPr>
            <a:r>
              <a:rPr lang="en-US" sz="1600" dirty="0">
                <a:solidFill>
                  <a:schemeClr val="accent1"/>
                </a:solidFill>
                <a:latin typeface="Calibri" panose="020F0502020204030204" pitchFamily="34" charset="0"/>
              </a:rPr>
              <a:t>61.6%</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59.4%</a:t>
            </a:r>
          </a:p>
        </p:txBody>
      </p:sp>
      <p:sp>
        <p:nvSpPr>
          <p:cNvPr id="9259" name="TextBox 9258">
            <a:extLst>
              <a:ext uri="{FF2B5EF4-FFF2-40B4-BE49-F238E27FC236}">
                <a16:creationId xmlns:a16="http://schemas.microsoft.com/office/drawing/2014/main" id="{18517B55-37DB-11CB-B69A-05F5B343AD57}"/>
              </a:ext>
            </a:extLst>
          </p:cNvPr>
          <p:cNvSpPr txBox="1"/>
          <p:nvPr/>
        </p:nvSpPr>
        <p:spPr bwMode="auto">
          <a:xfrm>
            <a:off x="5646871" y="3300816"/>
            <a:ext cx="701508"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700"/>
              </a:lnSpc>
              <a:spcBef>
                <a:spcPct val="50000"/>
              </a:spcBef>
              <a:spcAft>
                <a:spcPct val="0"/>
              </a:spcAft>
              <a:buClrTx/>
              <a:buFontTx/>
              <a:buNone/>
            </a:pPr>
            <a:r>
              <a:rPr lang="en-US" sz="1600" dirty="0">
                <a:solidFill>
                  <a:schemeClr val="accent1"/>
                </a:solidFill>
                <a:latin typeface="Calibri" panose="020F0502020204030204" pitchFamily="34" charset="0"/>
              </a:rPr>
              <a:t>30.6%</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26.4%</a:t>
            </a:r>
          </a:p>
        </p:txBody>
      </p:sp>
      <p:sp>
        <p:nvSpPr>
          <p:cNvPr id="9260" name="TextBox 9259">
            <a:extLst>
              <a:ext uri="{FF2B5EF4-FFF2-40B4-BE49-F238E27FC236}">
                <a16:creationId xmlns:a16="http://schemas.microsoft.com/office/drawing/2014/main" id="{5F2795B3-E91F-1A02-D289-6B52C87FC387}"/>
              </a:ext>
            </a:extLst>
          </p:cNvPr>
          <p:cNvSpPr txBox="1"/>
          <p:nvPr/>
        </p:nvSpPr>
        <p:spPr bwMode="auto">
          <a:xfrm>
            <a:off x="7292349" y="3595115"/>
            <a:ext cx="701508" cy="43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700"/>
              </a:lnSpc>
              <a:spcBef>
                <a:spcPct val="50000"/>
              </a:spcBef>
              <a:spcAft>
                <a:spcPct val="0"/>
              </a:spcAft>
              <a:buClrTx/>
              <a:buFontTx/>
              <a:buNone/>
            </a:pPr>
            <a:r>
              <a:rPr lang="en-US" sz="1600" dirty="0">
                <a:solidFill>
                  <a:schemeClr val="accent1"/>
                </a:solidFill>
                <a:latin typeface="Calibri" panose="020F0502020204030204" pitchFamily="34" charset="0"/>
              </a:rPr>
              <a:t>14.6%</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11.4%</a:t>
            </a:r>
          </a:p>
        </p:txBody>
      </p:sp>
      <p:sp>
        <p:nvSpPr>
          <p:cNvPr id="9264" name="Line 5">
            <a:extLst>
              <a:ext uri="{FF2B5EF4-FFF2-40B4-BE49-F238E27FC236}">
                <a16:creationId xmlns:a16="http://schemas.microsoft.com/office/drawing/2014/main" id="{4437F396-E662-B368-C2E0-0C7EE88A7F48}"/>
              </a:ext>
            </a:extLst>
          </p:cNvPr>
          <p:cNvSpPr>
            <a:spLocks noChangeShapeType="1"/>
          </p:cNvSpPr>
          <p:nvPr/>
        </p:nvSpPr>
        <p:spPr bwMode="auto">
          <a:xfrm>
            <a:off x="2668588" y="184785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5" name="Freeform 6">
            <a:extLst>
              <a:ext uri="{FF2B5EF4-FFF2-40B4-BE49-F238E27FC236}">
                <a16:creationId xmlns:a16="http://schemas.microsoft.com/office/drawing/2014/main" id="{5B67A76C-0B5F-B127-D9E5-6ADA2FC34440}"/>
              </a:ext>
            </a:extLst>
          </p:cNvPr>
          <p:cNvSpPr>
            <a:spLocks/>
          </p:cNvSpPr>
          <p:nvPr/>
        </p:nvSpPr>
        <p:spPr bwMode="auto">
          <a:xfrm>
            <a:off x="2614613" y="1908175"/>
            <a:ext cx="6791325" cy="2609850"/>
          </a:xfrm>
          <a:custGeom>
            <a:avLst/>
            <a:gdLst>
              <a:gd name="T0" fmla="*/ 48 w 4278"/>
              <a:gd name="T1" fmla="*/ 26 h 1644"/>
              <a:gd name="T2" fmla="*/ 232 w 4278"/>
              <a:gd name="T3" fmla="*/ 46 h 1644"/>
              <a:gd name="T4" fmla="*/ 326 w 4278"/>
              <a:gd name="T5" fmla="*/ 72 h 1644"/>
              <a:gd name="T6" fmla="*/ 350 w 4278"/>
              <a:gd name="T7" fmla="*/ 112 h 1644"/>
              <a:gd name="T8" fmla="*/ 422 w 4278"/>
              <a:gd name="T9" fmla="*/ 142 h 1644"/>
              <a:gd name="T10" fmla="*/ 446 w 4278"/>
              <a:gd name="T11" fmla="*/ 190 h 1644"/>
              <a:gd name="T12" fmla="*/ 486 w 4278"/>
              <a:gd name="T13" fmla="*/ 225 h 1644"/>
              <a:gd name="T14" fmla="*/ 542 w 4278"/>
              <a:gd name="T15" fmla="*/ 257 h 1644"/>
              <a:gd name="T16" fmla="*/ 572 w 4278"/>
              <a:gd name="T17" fmla="*/ 275 h 1644"/>
              <a:gd name="T18" fmla="*/ 586 w 4278"/>
              <a:gd name="T19" fmla="*/ 319 h 1644"/>
              <a:gd name="T20" fmla="*/ 616 w 4278"/>
              <a:gd name="T21" fmla="*/ 335 h 1644"/>
              <a:gd name="T22" fmla="*/ 640 w 4278"/>
              <a:gd name="T23" fmla="*/ 373 h 1644"/>
              <a:gd name="T24" fmla="*/ 666 w 4278"/>
              <a:gd name="T25" fmla="*/ 397 h 1644"/>
              <a:gd name="T26" fmla="*/ 686 w 4278"/>
              <a:gd name="T27" fmla="*/ 433 h 1644"/>
              <a:gd name="T28" fmla="*/ 712 w 4278"/>
              <a:gd name="T29" fmla="*/ 459 h 1644"/>
              <a:gd name="T30" fmla="*/ 728 w 4278"/>
              <a:gd name="T31" fmla="*/ 493 h 1644"/>
              <a:gd name="T32" fmla="*/ 774 w 4278"/>
              <a:gd name="T33" fmla="*/ 517 h 1644"/>
              <a:gd name="T34" fmla="*/ 786 w 4278"/>
              <a:gd name="T35" fmla="*/ 555 h 1644"/>
              <a:gd name="T36" fmla="*/ 838 w 4278"/>
              <a:gd name="T37" fmla="*/ 569 h 1644"/>
              <a:gd name="T38" fmla="*/ 854 w 4278"/>
              <a:gd name="T39" fmla="*/ 597 h 1644"/>
              <a:gd name="T40" fmla="*/ 896 w 4278"/>
              <a:gd name="T41" fmla="*/ 613 h 1644"/>
              <a:gd name="T42" fmla="*/ 952 w 4278"/>
              <a:gd name="T43" fmla="*/ 649 h 1644"/>
              <a:gd name="T44" fmla="*/ 984 w 4278"/>
              <a:gd name="T45" fmla="*/ 668 h 1644"/>
              <a:gd name="T46" fmla="*/ 1002 w 4278"/>
              <a:gd name="T47" fmla="*/ 694 h 1644"/>
              <a:gd name="T48" fmla="*/ 1028 w 4278"/>
              <a:gd name="T49" fmla="*/ 710 h 1644"/>
              <a:gd name="T50" fmla="*/ 1072 w 4278"/>
              <a:gd name="T51" fmla="*/ 758 h 1644"/>
              <a:gd name="T52" fmla="*/ 1152 w 4278"/>
              <a:gd name="T53" fmla="*/ 780 h 1644"/>
              <a:gd name="T54" fmla="*/ 1184 w 4278"/>
              <a:gd name="T55" fmla="*/ 816 h 1644"/>
              <a:gd name="T56" fmla="*/ 1216 w 4278"/>
              <a:gd name="T57" fmla="*/ 842 h 1644"/>
              <a:gd name="T58" fmla="*/ 1254 w 4278"/>
              <a:gd name="T59" fmla="*/ 888 h 1644"/>
              <a:gd name="T60" fmla="*/ 1406 w 4278"/>
              <a:gd name="T61" fmla="*/ 914 h 1644"/>
              <a:gd name="T62" fmla="*/ 1430 w 4278"/>
              <a:gd name="T63" fmla="*/ 942 h 1644"/>
              <a:gd name="T64" fmla="*/ 1492 w 4278"/>
              <a:gd name="T65" fmla="*/ 978 h 1644"/>
              <a:gd name="T66" fmla="*/ 1516 w 4278"/>
              <a:gd name="T67" fmla="*/ 1010 h 1644"/>
              <a:gd name="T68" fmla="*/ 1566 w 4278"/>
              <a:gd name="T69" fmla="*/ 1022 h 1644"/>
              <a:gd name="T70" fmla="*/ 1606 w 4278"/>
              <a:gd name="T71" fmla="*/ 1052 h 1644"/>
              <a:gd name="T72" fmla="*/ 1652 w 4278"/>
              <a:gd name="T73" fmla="*/ 1074 h 1644"/>
              <a:gd name="T74" fmla="*/ 1670 w 4278"/>
              <a:gd name="T75" fmla="*/ 1107 h 1644"/>
              <a:gd name="T76" fmla="*/ 1722 w 4278"/>
              <a:gd name="T77" fmla="*/ 1125 h 1644"/>
              <a:gd name="T78" fmla="*/ 1752 w 4278"/>
              <a:gd name="T79" fmla="*/ 1157 h 1644"/>
              <a:gd name="T80" fmla="*/ 1796 w 4278"/>
              <a:gd name="T81" fmla="*/ 1179 h 1644"/>
              <a:gd name="T82" fmla="*/ 1814 w 4278"/>
              <a:gd name="T83" fmla="*/ 1207 h 1644"/>
              <a:gd name="T84" fmla="*/ 1894 w 4278"/>
              <a:gd name="T85" fmla="*/ 1233 h 1644"/>
              <a:gd name="T86" fmla="*/ 1924 w 4278"/>
              <a:gd name="T87" fmla="*/ 1259 h 1644"/>
              <a:gd name="T88" fmla="*/ 2022 w 4278"/>
              <a:gd name="T89" fmla="*/ 1275 h 1644"/>
              <a:gd name="T90" fmla="*/ 2056 w 4278"/>
              <a:gd name="T91" fmla="*/ 1299 h 1644"/>
              <a:gd name="T92" fmla="*/ 2156 w 4278"/>
              <a:gd name="T93" fmla="*/ 1313 h 1644"/>
              <a:gd name="T94" fmla="*/ 2184 w 4278"/>
              <a:gd name="T95" fmla="*/ 1335 h 1644"/>
              <a:gd name="T96" fmla="*/ 2244 w 4278"/>
              <a:gd name="T97" fmla="*/ 1347 h 1644"/>
              <a:gd name="T98" fmla="*/ 2280 w 4278"/>
              <a:gd name="T99" fmla="*/ 1375 h 1644"/>
              <a:gd name="T100" fmla="*/ 2468 w 4278"/>
              <a:gd name="T101" fmla="*/ 1399 h 1644"/>
              <a:gd name="T102" fmla="*/ 2498 w 4278"/>
              <a:gd name="T103" fmla="*/ 1427 h 1644"/>
              <a:gd name="T104" fmla="*/ 2588 w 4278"/>
              <a:gd name="T105" fmla="*/ 1441 h 1644"/>
              <a:gd name="T106" fmla="*/ 2670 w 4278"/>
              <a:gd name="T107" fmla="*/ 1477 h 1644"/>
              <a:gd name="T108" fmla="*/ 2746 w 4278"/>
              <a:gd name="T109" fmla="*/ 1491 h 1644"/>
              <a:gd name="T110" fmla="*/ 2840 w 4278"/>
              <a:gd name="T111" fmla="*/ 1523 h 1644"/>
              <a:gd name="T112" fmla="*/ 2936 w 4278"/>
              <a:gd name="T113" fmla="*/ 1539 h 1644"/>
              <a:gd name="T114" fmla="*/ 2990 w 4278"/>
              <a:gd name="T115" fmla="*/ 1564 h 1644"/>
              <a:gd name="T116" fmla="*/ 3268 w 4278"/>
              <a:gd name="T117" fmla="*/ 1580 h 1644"/>
              <a:gd name="T118" fmla="*/ 3410 w 4278"/>
              <a:gd name="T119" fmla="*/ 1606 h 1644"/>
              <a:gd name="T120" fmla="*/ 3992 w 4278"/>
              <a:gd name="T121" fmla="*/ 1630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78" h="1644">
                <a:moveTo>
                  <a:pt x="0" y="0"/>
                </a:moveTo>
                <a:lnTo>
                  <a:pt x="34" y="0"/>
                </a:lnTo>
                <a:lnTo>
                  <a:pt x="34" y="8"/>
                </a:lnTo>
                <a:lnTo>
                  <a:pt x="34" y="26"/>
                </a:lnTo>
                <a:lnTo>
                  <a:pt x="48" y="26"/>
                </a:lnTo>
                <a:lnTo>
                  <a:pt x="90" y="26"/>
                </a:lnTo>
                <a:lnTo>
                  <a:pt x="90" y="38"/>
                </a:lnTo>
                <a:lnTo>
                  <a:pt x="120" y="38"/>
                </a:lnTo>
                <a:lnTo>
                  <a:pt x="120" y="46"/>
                </a:lnTo>
                <a:lnTo>
                  <a:pt x="232" y="46"/>
                </a:lnTo>
                <a:lnTo>
                  <a:pt x="232" y="56"/>
                </a:lnTo>
                <a:lnTo>
                  <a:pt x="254" y="56"/>
                </a:lnTo>
                <a:lnTo>
                  <a:pt x="276" y="56"/>
                </a:lnTo>
                <a:lnTo>
                  <a:pt x="276" y="72"/>
                </a:lnTo>
                <a:lnTo>
                  <a:pt x="326" y="72"/>
                </a:lnTo>
                <a:lnTo>
                  <a:pt x="326" y="92"/>
                </a:lnTo>
                <a:lnTo>
                  <a:pt x="336" y="92"/>
                </a:lnTo>
                <a:lnTo>
                  <a:pt x="336" y="100"/>
                </a:lnTo>
                <a:lnTo>
                  <a:pt x="350" y="100"/>
                </a:lnTo>
                <a:lnTo>
                  <a:pt x="350" y="112"/>
                </a:lnTo>
                <a:lnTo>
                  <a:pt x="378" y="112"/>
                </a:lnTo>
                <a:lnTo>
                  <a:pt x="378" y="130"/>
                </a:lnTo>
                <a:lnTo>
                  <a:pt x="392" y="130"/>
                </a:lnTo>
                <a:lnTo>
                  <a:pt x="392" y="142"/>
                </a:lnTo>
                <a:lnTo>
                  <a:pt x="422" y="142"/>
                </a:lnTo>
                <a:lnTo>
                  <a:pt x="422" y="154"/>
                </a:lnTo>
                <a:lnTo>
                  <a:pt x="434" y="154"/>
                </a:lnTo>
                <a:lnTo>
                  <a:pt x="434" y="180"/>
                </a:lnTo>
                <a:lnTo>
                  <a:pt x="446" y="180"/>
                </a:lnTo>
                <a:lnTo>
                  <a:pt x="446" y="190"/>
                </a:lnTo>
                <a:lnTo>
                  <a:pt x="456" y="190"/>
                </a:lnTo>
                <a:lnTo>
                  <a:pt x="456" y="205"/>
                </a:lnTo>
                <a:lnTo>
                  <a:pt x="476" y="205"/>
                </a:lnTo>
                <a:lnTo>
                  <a:pt x="486" y="215"/>
                </a:lnTo>
                <a:lnTo>
                  <a:pt x="486" y="225"/>
                </a:lnTo>
                <a:lnTo>
                  <a:pt x="496" y="225"/>
                </a:lnTo>
                <a:lnTo>
                  <a:pt x="496" y="243"/>
                </a:lnTo>
                <a:lnTo>
                  <a:pt x="530" y="243"/>
                </a:lnTo>
                <a:lnTo>
                  <a:pt x="530" y="257"/>
                </a:lnTo>
                <a:lnTo>
                  <a:pt x="542" y="257"/>
                </a:lnTo>
                <a:lnTo>
                  <a:pt x="550" y="257"/>
                </a:lnTo>
                <a:lnTo>
                  <a:pt x="550" y="267"/>
                </a:lnTo>
                <a:lnTo>
                  <a:pt x="560" y="267"/>
                </a:lnTo>
                <a:lnTo>
                  <a:pt x="560" y="275"/>
                </a:lnTo>
                <a:lnTo>
                  <a:pt x="572" y="275"/>
                </a:lnTo>
                <a:lnTo>
                  <a:pt x="572" y="289"/>
                </a:lnTo>
                <a:lnTo>
                  <a:pt x="582" y="289"/>
                </a:lnTo>
                <a:lnTo>
                  <a:pt x="582" y="303"/>
                </a:lnTo>
                <a:lnTo>
                  <a:pt x="586" y="303"/>
                </a:lnTo>
                <a:lnTo>
                  <a:pt x="586" y="319"/>
                </a:lnTo>
                <a:lnTo>
                  <a:pt x="596" y="319"/>
                </a:lnTo>
                <a:lnTo>
                  <a:pt x="596" y="327"/>
                </a:lnTo>
                <a:lnTo>
                  <a:pt x="606" y="327"/>
                </a:lnTo>
                <a:lnTo>
                  <a:pt x="606" y="335"/>
                </a:lnTo>
                <a:lnTo>
                  <a:pt x="616" y="335"/>
                </a:lnTo>
                <a:lnTo>
                  <a:pt x="616" y="355"/>
                </a:lnTo>
                <a:lnTo>
                  <a:pt x="622" y="355"/>
                </a:lnTo>
                <a:lnTo>
                  <a:pt x="622" y="365"/>
                </a:lnTo>
                <a:lnTo>
                  <a:pt x="640" y="365"/>
                </a:lnTo>
                <a:lnTo>
                  <a:pt x="640" y="373"/>
                </a:lnTo>
                <a:lnTo>
                  <a:pt x="648" y="373"/>
                </a:lnTo>
                <a:lnTo>
                  <a:pt x="648" y="385"/>
                </a:lnTo>
                <a:lnTo>
                  <a:pt x="656" y="385"/>
                </a:lnTo>
                <a:lnTo>
                  <a:pt x="656" y="397"/>
                </a:lnTo>
                <a:lnTo>
                  <a:pt x="666" y="397"/>
                </a:lnTo>
                <a:lnTo>
                  <a:pt x="666" y="411"/>
                </a:lnTo>
                <a:lnTo>
                  <a:pt x="678" y="411"/>
                </a:lnTo>
                <a:lnTo>
                  <a:pt x="678" y="423"/>
                </a:lnTo>
                <a:lnTo>
                  <a:pt x="686" y="423"/>
                </a:lnTo>
                <a:lnTo>
                  <a:pt x="686" y="433"/>
                </a:lnTo>
                <a:lnTo>
                  <a:pt x="694" y="433"/>
                </a:lnTo>
                <a:lnTo>
                  <a:pt x="694" y="447"/>
                </a:lnTo>
                <a:lnTo>
                  <a:pt x="700" y="447"/>
                </a:lnTo>
                <a:lnTo>
                  <a:pt x="700" y="459"/>
                </a:lnTo>
                <a:lnTo>
                  <a:pt x="712" y="459"/>
                </a:lnTo>
                <a:lnTo>
                  <a:pt x="712" y="471"/>
                </a:lnTo>
                <a:lnTo>
                  <a:pt x="720" y="471"/>
                </a:lnTo>
                <a:lnTo>
                  <a:pt x="720" y="479"/>
                </a:lnTo>
                <a:lnTo>
                  <a:pt x="728" y="479"/>
                </a:lnTo>
                <a:lnTo>
                  <a:pt x="728" y="493"/>
                </a:lnTo>
                <a:lnTo>
                  <a:pt x="754" y="493"/>
                </a:lnTo>
                <a:lnTo>
                  <a:pt x="754" y="505"/>
                </a:lnTo>
                <a:lnTo>
                  <a:pt x="768" y="505"/>
                </a:lnTo>
                <a:lnTo>
                  <a:pt x="768" y="517"/>
                </a:lnTo>
                <a:lnTo>
                  <a:pt x="774" y="517"/>
                </a:lnTo>
                <a:lnTo>
                  <a:pt x="774" y="525"/>
                </a:lnTo>
                <a:lnTo>
                  <a:pt x="780" y="525"/>
                </a:lnTo>
                <a:lnTo>
                  <a:pt x="780" y="541"/>
                </a:lnTo>
                <a:lnTo>
                  <a:pt x="786" y="541"/>
                </a:lnTo>
                <a:lnTo>
                  <a:pt x="786" y="555"/>
                </a:lnTo>
                <a:lnTo>
                  <a:pt x="802" y="555"/>
                </a:lnTo>
                <a:lnTo>
                  <a:pt x="802" y="563"/>
                </a:lnTo>
                <a:lnTo>
                  <a:pt x="814" y="563"/>
                </a:lnTo>
                <a:lnTo>
                  <a:pt x="814" y="569"/>
                </a:lnTo>
                <a:lnTo>
                  <a:pt x="838" y="569"/>
                </a:lnTo>
                <a:lnTo>
                  <a:pt x="838" y="577"/>
                </a:lnTo>
                <a:lnTo>
                  <a:pt x="848" y="577"/>
                </a:lnTo>
                <a:lnTo>
                  <a:pt x="848" y="585"/>
                </a:lnTo>
                <a:lnTo>
                  <a:pt x="854" y="585"/>
                </a:lnTo>
                <a:lnTo>
                  <a:pt x="854" y="597"/>
                </a:lnTo>
                <a:lnTo>
                  <a:pt x="858" y="597"/>
                </a:lnTo>
                <a:lnTo>
                  <a:pt x="858" y="605"/>
                </a:lnTo>
                <a:lnTo>
                  <a:pt x="878" y="605"/>
                </a:lnTo>
                <a:lnTo>
                  <a:pt x="878" y="613"/>
                </a:lnTo>
                <a:lnTo>
                  <a:pt x="896" y="613"/>
                </a:lnTo>
                <a:lnTo>
                  <a:pt x="896" y="621"/>
                </a:lnTo>
                <a:lnTo>
                  <a:pt x="922" y="621"/>
                </a:lnTo>
                <a:lnTo>
                  <a:pt x="922" y="641"/>
                </a:lnTo>
                <a:lnTo>
                  <a:pt x="952" y="641"/>
                </a:lnTo>
                <a:lnTo>
                  <a:pt x="952" y="649"/>
                </a:lnTo>
                <a:lnTo>
                  <a:pt x="962" y="649"/>
                </a:lnTo>
                <a:lnTo>
                  <a:pt x="962" y="658"/>
                </a:lnTo>
                <a:lnTo>
                  <a:pt x="978" y="658"/>
                </a:lnTo>
                <a:lnTo>
                  <a:pt x="978" y="668"/>
                </a:lnTo>
                <a:lnTo>
                  <a:pt x="984" y="668"/>
                </a:lnTo>
                <a:lnTo>
                  <a:pt x="984" y="678"/>
                </a:lnTo>
                <a:lnTo>
                  <a:pt x="990" y="678"/>
                </a:lnTo>
                <a:lnTo>
                  <a:pt x="990" y="684"/>
                </a:lnTo>
                <a:lnTo>
                  <a:pt x="1002" y="684"/>
                </a:lnTo>
                <a:lnTo>
                  <a:pt x="1002" y="694"/>
                </a:lnTo>
                <a:lnTo>
                  <a:pt x="1012" y="694"/>
                </a:lnTo>
                <a:lnTo>
                  <a:pt x="1012" y="702"/>
                </a:lnTo>
                <a:lnTo>
                  <a:pt x="1020" y="702"/>
                </a:lnTo>
                <a:lnTo>
                  <a:pt x="1020" y="710"/>
                </a:lnTo>
                <a:lnTo>
                  <a:pt x="1028" y="710"/>
                </a:lnTo>
                <a:lnTo>
                  <a:pt x="1028" y="722"/>
                </a:lnTo>
                <a:lnTo>
                  <a:pt x="1068" y="722"/>
                </a:lnTo>
                <a:lnTo>
                  <a:pt x="1068" y="742"/>
                </a:lnTo>
                <a:lnTo>
                  <a:pt x="1072" y="742"/>
                </a:lnTo>
                <a:lnTo>
                  <a:pt x="1072" y="758"/>
                </a:lnTo>
                <a:lnTo>
                  <a:pt x="1112" y="758"/>
                </a:lnTo>
                <a:lnTo>
                  <a:pt x="1112" y="770"/>
                </a:lnTo>
                <a:lnTo>
                  <a:pt x="1118" y="770"/>
                </a:lnTo>
                <a:lnTo>
                  <a:pt x="1118" y="780"/>
                </a:lnTo>
                <a:lnTo>
                  <a:pt x="1152" y="780"/>
                </a:lnTo>
                <a:lnTo>
                  <a:pt x="1152" y="794"/>
                </a:lnTo>
                <a:lnTo>
                  <a:pt x="1170" y="794"/>
                </a:lnTo>
                <a:lnTo>
                  <a:pt x="1170" y="808"/>
                </a:lnTo>
                <a:lnTo>
                  <a:pt x="1184" y="808"/>
                </a:lnTo>
                <a:lnTo>
                  <a:pt x="1184" y="816"/>
                </a:lnTo>
                <a:lnTo>
                  <a:pt x="1192" y="816"/>
                </a:lnTo>
                <a:lnTo>
                  <a:pt x="1192" y="836"/>
                </a:lnTo>
                <a:lnTo>
                  <a:pt x="1204" y="836"/>
                </a:lnTo>
                <a:lnTo>
                  <a:pt x="1204" y="842"/>
                </a:lnTo>
                <a:lnTo>
                  <a:pt x="1216" y="842"/>
                </a:lnTo>
                <a:lnTo>
                  <a:pt x="1216" y="852"/>
                </a:lnTo>
                <a:lnTo>
                  <a:pt x="1238" y="852"/>
                </a:lnTo>
                <a:lnTo>
                  <a:pt x="1238" y="872"/>
                </a:lnTo>
                <a:lnTo>
                  <a:pt x="1254" y="872"/>
                </a:lnTo>
                <a:lnTo>
                  <a:pt x="1254" y="888"/>
                </a:lnTo>
                <a:lnTo>
                  <a:pt x="1284" y="888"/>
                </a:lnTo>
                <a:lnTo>
                  <a:pt x="1284" y="896"/>
                </a:lnTo>
                <a:lnTo>
                  <a:pt x="1336" y="896"/>
                </a:lnTo>
                <a:lnTo>
                  <a:pt x="1336" y="914"/>
                </a:lnTo>
                <a:lnTo>
                  <a:pt x="1406" y="914"/>
                </a:lnTo>
                <a:lnTo>
                  <a:pt x="1406" y="926"/>
                </a:lnTo>
                <a:lnTo>
                  <a:pt x="1416" y="926"/>
                </a:lnTo>
                <a:lnTo>
                  <a:pt x="1416" y="934"/>
                </a:lnTo>
                <a:lnTo>
                  <a:pt x="1430" y="934"/>
                </a:lnTo>
                <a:lnTo>
                  <a:pt x="1430" y="942"/>
                </a:lnTo>
                <a:lnTo>
                  <a:pt x="1440" y="942"/>
                </a:lnTo>
                <a:lnTo>
                  <a:pt x="1440" y="956"/>
                </a:lnTo>
                <a:lnTo>
                  <a:pt x="1468" y="956"/>
                </a:lnTo>
                <a:lnTo>
                  <a:pt x="1468" y="978"/>
                </a:lnTo>
                <a:lnTo>
                  <a:pt x="1492" y="978"/>
                </a:lnTo>
                <a:lnTo>
                  <a:pt x="1492" y="994"/>
                </a:lnTo>
                <a:lnTo>
                  <a:pt x="1504" y="994"/>
                </a:lnTo>
                <a:lnTo>
                  <a:pt x="1504" y="1002"/>
                </a:lnTo>
                <a:lnTo>
                  <a:pt x="1516" y="1002"/>
                </a:lnTo>
                <a:lnTo>
                  <a:pt x="1516" y="1010"/>
                </a:lnTo>
                <a:lnTo>
                  <a:pt x="1522" y="1010"/>
                </a:lnTo>
                <a:lnTo>
                  <a:pt x="1522" y="1016"/>
                </a:lnTo>
                <a:lnTo>
                  <a:pt x="1554" y="1016"/>
                </a:lnTo>
                <a:lnTo>
                  <a:pt x="1554" y="1022"/>
                </a:lnTo>
                <a:lnTo>
                  <a:pt x="1566" y="1022"/>
                </a:lnTo>
                <a:lnTo>
                  <a:pt x="1566" y="1032"/>
                </a:lnTo>
                <a:lnTo>
                  <a:pt x="1586" y="1032"/>
                </a:lnTo>
                <a:lnTo>
                  <a:pt x="1586" y="1040"/>
                </a:lnTo>
                <a:lnTo>
                  <a:pt x="1606" y="1040"/>
                </a:lnTo>
                <a:lnTo>
                  <a:pt x="1606" y="1052"/>
                </a:lnTo>
                <a:lnTo>
                  <a:pt x="1630" y="1052"/>
                </a:lnTo>
                <a:lnTo>
                  <a:pt x="1630" y="1064"/>
                </a:lnTo>
                <a:lnTo>
                  <a:pt x="1640" y="1064"/>
                </a:lnTo>
                <a:lnTo>
                  <a:pt x="1640" y="1074"/>
                </a:lnTo>
                <a:lnTo>
                  <a:pt x="1652" y="1074"/>
                </a:lnTo>
                <a:lnTo>
                  <a:pt x="1652" y="1092"/>
                </a:lnTo>
                <a:lnTo>
                  <a:pt x="1658" y="1092"/>
                </a:lnTo>
                <a:lnTo>
                  <a:pt x="1658" y="1100"/>
                </a:lnTo>
                <a:lnTo>
                  <a:pt x="1670" y="1100"/>
                </a:lnTo>
                <a:lnTo>
                  <a:pt x="1670" y="1107"/>
                </a:lnTo>
                <a:lnTo>
                  <a:pt x="1690" y="1107"/>
                </a:lnTo>
                <a:lnTo>
                  <a:pt x="1690" y="1115"/>
                </a:lnTo>
                <a:lnTo>
                  <a:pt x="1702" y="1115"/>
                </a:lnTo>
                <a:lnTo>
                  <a:pt x="1702" y="1125"/>
                </a:lnTo>
                <a:lnTo>
                  <a:pt x="1722" y="1125"/>
                </a:lnTo>
                <a:lnTo>
                  <a:pt x="1722" y="1131"/>
                </a:lnTo>
                <a:lnTo>
                  <a:pt x="1740" y="1131"/>
                </a:lnTo>
                <a:lnTo>
                  <a:pt x="1740" y="1143"/>
                </a:lnTo>
                <a:lnTo>
                  <a:pt x="1752" y="1143"/>
                </a:lnTo>
                <a:lnTo>
                  <a:pt x="1752" y="1157"/>
                </a:lnTo>
                <a:lnTo>
                  <a:pt x="1766" y="1157"/>
                </a:lnTo>
                <a:lnTo>
                  <a:pt x="1766" y="1167"/>
                </a:lnTo>
                <a:lnTo>
                  <a:pt x="1786" y="1167"/>
                </a:lnTo>
                <a:lnTo>
                  <a:pt x="1786" y="1179"/>
                </a:lnTo>
                <a:lnTo>
                  <a:pt x="1796" y="1179"/>
                </a:lnTo>
                <a:lnTo>
                  <a:pt x="1796" y="1187"/>
                </a:lnTo>
                <a:lnTo>
                  <a:pt x="1800" y="1187"/>
                </a:lnTo>
                <a:lnTo>
                  <a:pt x="1800" y="1195"/>
                </a:lnTo>
                <a:lnTo>
                  <a:pt x="1814" y="1195"/>
                </a:lnTo>
                <a:lnTo>
                  <a:pt x="1814" y="1207"/>
                </a:lnTo>
                <a:lnTo>
                  <a:pt x="1834" y="1207"/>
                </a:lnTo>
                <a:lnTo>
                  <a:pt x="1834" y="1217"/>
                </a:lnTo>
                <a:lnTo>
                  <a:pt x="1846" y="1217"/>
                </a:lnTo>
                <a:lnTo>
                  <a:pt x="1846" y="1233"/>
                </a:lnTo>
                <a:lnTo>
                  <a:pt x="1894" y="1233"/>
                </a:lnTo>
                <a:lnTo>
                  <a:pt x="1894" y="1241"/>
                </a:lnTo>
                <a:lnTo>
                  <a:pt x="1904" y="1241"/>
                </a:lnTo>
                <a:lnTo>
                  <a:pt x="1904" y="1247"/>
                </a:lnTo>
                <a:lnTo>
                  <a:pt x="1924" y="1247"/>
                </a:lnTo>
                <a:lnTo>
                  <a:pt x="1924" y="1259"/>
                </a:lnTo>
                <a:lnTo>
                  <a:pt x="1984" y="1259"/>
                </a:lnTo>
                <a:lnTo>
                  <a:pt x="1984" y="1269"/>
                </a:lnTo>
                <a:lnTo>
                  <a:pt x="2004" y="1269"/>
                </a:lnTo>
                <a:lnTo>
                  <a:pt x="2004" y="1275"/>
                </a:lnTo>
                <a:lnTo>
                  <a:pt x="2022" y="1275"/>
                </a:lnTo>
                <a:lnTo>
                  <a:pt x="2022" y="1283"/>
                </a:lnTo>
                <a:lnTo>
                  <a:pt x="2044" y="1283"/>
                </a:lnTo>
                <a:lnTo>
                  <a:pt x="2044" y="1291"/>
                </a:lnTo>
                <a:lnTo>
                  <a:pt x="2056" y="1291"/>
                </a:lnTo>
                <a:lnTo>
                  <a:pt x="2056" y="1299"/>
                </a:lnTo>
                <a:lnTo>
                  <a:pt x="2106" y="1299"/>
                </a:lnTo>
                <a:lnTo>
                  <a:pt x="2106" y="1307"/>
                </a:lnTo>
                <a:lnTo>
                  <a:pt x="2136" y="1307"/>
                </a:lnTo>
                <a:lnTo>
                  <a:pt x="2136" y="1313"/>
                </a:lnTo>
                <a:lnTo>
                  <a:pt x="2156" y="1313"/>
                </a:lnTo>
                <a:lnTo>
                  <a:pt x="2156" y="1321"/>
                </a:lnTo>
                <a:lnTo>
                  <a:pt x="2164" y="1321"/>
                </a:lnTo>
                <a:lnTo>
                  <a:pt x="2164" y="1327"/>
                </a:lnTo>
                <a:lnTo>
                  <a:pt x="2184" y="1327"/>
                </a:lnTo>
                <a:lnTo>
                  <a:pt x="2184" y="1335"/>
                </a:lnTo>
                <a:lnTo>
                  <a:pt x="2208" y="1335"/>
                </a:lnTo>
                <a:lnTo>
                  <a:pt x="2208" y="1341"/>
                </a:lnTo>
                <a:lnTo>
                  <a:pt x="2230" y="1341"/>
                </a:lnTo>
                <a:lnTo>
                  <a:pt x="2230" y="1347"/>
                </a:lnTo>
                <a:lnTo>
                  <a:pt x="2244" y="1347"/>
                </a:lnTo>
                <a:lnTo>
                  <a:pt x="2244" y="1355"/>
                </a:lnTo>
                <a:lnTo>
                  <a:pt x="2260" y="1355"/>
                </a:lnTo>
                <a:lnTo>
                  <a:pt x="2260" y="1367"/>
                </a:lnTo>
                <a:lnTo>
                  <a:pt x="2280" y="1367"/>
                </a:lnTo>
                <a:lnTo>
                  <a:pt x="2280" y="1375"/>
                </a:lnTo>
                <a:lnTo>
                  <a:pt x="2418" y="1375"/>
                </a:lnTo>
                <a:lnTo>
                  <a:pt x="2418" y="1387"/>
                </a:lnTo>
                <a:lnTo>
                  <a:pt x="2448" y="1387"/>
                </a:lnTo>
                <a:lnTo>
                  <a:pt x="2448" y="1399"/>
                </a:lnTo>
                <a:lnTo>
                  <a:pt x="2468" y="1399"/>
                </a:lnTo>
                <a:lnTo>
                  <a:pt x="2468" y="1405"/>
                </a:lnTo>
                <a:lnTo>
                  <a:pt x="2486" y="1405"/>
                </a:lnTo>
                <a:lnTo>
                  <a:pt x="2486" y="1417"/>
                </a:lnTo>
                <a:lnTo>
                  <a:pt x="2498" y="1417"/>
                </a:lnTo>
                <a:lnTo>
                  <a:pt x="2498" y="1427"/>
                </a:lnTo>
                <a:lnTo>
                  <a:pt x="2530" y="1427"/>
                </a:lnTo>
                <a:lnTo>
                  <a:pt x="2530" y="1437"/>
                </a:lnTo>
                <a:lnTo>
                  <a:pt x="2580" y="1437"/>
                </a:lnTo>
                <a:lnTo>
                  <a:pt x="2580" y="1441"/>
                </a:lnTo>
                <a:lnTo>
                  <a:pt x="2588" y="1441"/>
                </a:lnTo>
                <a:lnTo>
                  <a:pt x="2588" y="1449"/>
                </a:lnTo>
                <a:lnTo>
                  <a:pt x="2622" y="1449"/>
                </a:lnTo>
                <a:lnTo>
                  <a:pt x="2622" y="1469"/>
                </a:lnTo>
                <a:lnTo>
                  <a:pt x="2670" y="1469"/>
                </a:lnTo>
                <a:lnTo>
                  <a:pt x="2670" y="1477"/>
                </a:lnTo>
                <a:lnTo>
                  <a:pt x="2714" y="1477"/>
                </a:lnTo>
                <a:lnTo>
                  <a:pt x="2714" y="1485"/>
                </a:lnTo>
                <a:lnTo>
                  <a:pt x="2740" y="1485"/>
                </a:lnTo>
                <a:lnTo>
                  <a:pt x="2740" y="1491"/>
                </a:lnTo>
                <a:lnTo>
                  <a:pt x="2746" y="1491"/>
                </a:lnTo>
                <a:lnTo>
                  <a:pt x="2746" y="1499"/>
                </a:lnTo>
                <a:lnTo>
                  <a:pt x="2820" y="1499"/>
                </a:lnTo>
                <a:lnTo>
                  <a:pt x="2820" y="1513"/>
                </a:lnTo>
                <a:lnTo>
                  <a:pt x="2840" y="1513"/>
                </a:lnTo>
                <a:lnTo>
                  <a:pt x="2840" y="1523"/>
                </a:lnTo>
                <a:lnTo>
                  <a:pt x="2892" y="1523"/>
                </a:lnTo>
                <a:lnTo>
                  <a:pt x="2892" y="1531"/>
                </a:lnTo>
                <a:lnTo>
                  <a:pt x="2922" y="1531"/>
                </a:lnTo>
                <a:lnTo>
                  <a:pt x="2922" y="1539"/>
                </a:lnTo>
                <a:lnTo>
                  <a:pt x="2936" y="1539"/>
                </a:lnTo>
                <a:lnTo>
                  <a:pt x="2936" y="1545"/>
                </a:lnTo>
                <a:lnTo>
                  <a:pt x="2972" y="1545"/>
                </a:lnTo>
                <a:lnTo>
                  <a:pt x="2972" y="1551"/>
                </a:lnTo>
                <a:lnTo>
                  <a:pt x="2990" y="1551"/>
                </a:lnTo>
                <a:lnTo>
                  <a:pt x="2990" y="1564"/>
                </a:lnTo>
                <a:lnTo>
                  <a:pt x="3104" y="1564"/>
                </a:lnTo>
                <a:lnTo>
                  <a:pt x="3104" y="1574"/>
                </a:lnTo>
                <a:lnTo>
                  <a:pt x="3218" y="1574"/>
                </a:lnTo>
                <a:lnTo>
                  <a:pt x="3218" y="1580"/>
                </a:lnTo>
                <a:lnTo>
                  <a:pt x="3268" y="1580"/>
                </a:lnTo>
                <a:lnTo>
                  <a:pt x="3268" y="1588"/>
                </a:lnTo>
                <a:lnTo>
                  <a:pt x="3342" y="1588"/>
                </a:lnTo>
                <a:lnTo>
                  <a:pt x="3342" y="1596"/>
                </a:lnTo>
                <a:lnTo>
                  <a:pt x="3410" y="1596"/>
                </a:lnTo>
                <a:lnTo>
                  <a:pt x="3410" y="1606"/>
                </a:lnTo>
                <a:lnTo>
                  <a:pt x="3790" y="1606"/>
                </a:lnTo>
                <a:lnTo>
                  <a:pt x="3790" y="1618"/>
                </a:lnTo>
                <a:lnTo>
                  <a:pt x="3916" y="1618"/>
                </a:lnTo>
                <a:lnTo>
                  <a:pt x="3916" y="1630"/>
                </a:lnTo>
                <a:lnTo>
                  <a:pt x="3992" y="1630"/>
                </a:lnTo>
                <a:lnTo>
                  <a:pt x="3992" y="1644"/>
                </a:lnTo>
                <a:lnTo>
                  <a:pt x="4278" y="1644"/>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6" name="Line 7">
            <a:extLst>
              <a:ext uri="{FF2B5EF4-FFF2-40B4-BE49-F238E27FC236}">
                <a16:creationId xmlns:a16="http://schemas.microsoft.com/office/drawing/2014/main" id="{849056F7-C3D6-7C72-613C-6266248879AB}"/>
              </a:ext>
            </a:extLst>
          </p:cNvPr>
          <p:cNvSpPr>
            <a:spLocks noChangeShapeType="1"/>
          </p:cNvSpPr>
          <p:nvPr/>
        </p:nvSpPr>
        <p:spPr bwMode="auto">
          <a:xfrm>
            <a:off x="6824663" y="416083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7" name="Line 8">
            <a:extLst>
              <a:ext uri="{FF2B5EF4-FFF2-40B4-BE49-F238E27FC236}">
                <a16:creationId xmlns:a16="http://schemas.microsoft.com/office/drawing/2014/main" id="{63260109-E247-FF3B-6BD2-F10349A561F8}"/>
              </a:ext>
            </a:extLst>
          </p:cNvPr>
          <p:cNvSpPr>
            <a:spLocks noChangeShapeType="1"/>
          </p:cNvSpPr>
          <p:nvPr/>
        </p:nvSpPr>
        <p:spPr bwMode="auto">
          <a:xfrm>
            <a:off x="7113588" y="4227513"/>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8" name="Line 9">
            <a:extLst>
              <a:ext uri="{FF2B5EF4-FFF2-40B4-BE49-F238E27FC236}">
                <a16:creationId xmlns:a16="http://schemas.microsoft.com/office/drawing/2014/main" id="{B7B23F01-D7D8-BA64-E718-EFA60C0001D0}"/>
              </a:ext>
            </a:extLst>
          </p:cNvPr>
          <p:cNvSpPr>
            <a:spLocks noChangeShapeType="1"/>
          </p:cNvSpPr>
          <p:nvPr/>
        </p:nvSpPr>
        <p:spPr bwMode="auto">
          <a:xfrm>
            <a:off x="7170738" y="4237038"/>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69" name="Line 10">
            <a:extLst>
              <a:ext uri="{FF2B5EF4-FFF2-40B4-BE49-F238E27FC236}">
                <a16:creationId xmlns:a16="http://schemas.microsoft.com/office/drawing/2014/main" id="{B5823366-B54D-1011-085E-1311992BF98A}"/>
              </a:ext>
            </a:extLst>
          </p:cNvPr>
          <p:cNvSpPr>
            <a:spLocks noChangeShapeType="1"/>
          </p:cNvSpPr>
          <p:nvPr/>
        </p:nvSpPr>
        <p:spPr bwMode="auto">
          <a:xfrm>
            <a:off x="7358063" y="4297363"/>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0" name="Line 11">
            <a:extLst>
              <a:ext uri="{FF2B5EF4-FFF2-40B4-BE49-F238E27FC236}">
                <a16:creationId xmlns:a16="http://schemas.microsoft.com/office/drawing/2014/main" id="{B8DD52F0-7410-DEB8-8BDE-7281BC2ED079}"/>
              </a:ext>
            </a:extLst>
          </p:cNvPr>
          <p:cNvSpPr>
            <a:spLocks noChangeShapeType="1"/>
          </p:cNvSpPr>
          <p:nvPr/>
        </p:nvSpPr>
        <p:spPr bwMode="auto">
          <a:xfrm>
            <a:off x="7808913" y="4344988"/>
            <a:ext cx="0" cy="7461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1" name="Line 12">
            <a:extLst>
              <a:ext uri="{FF2B5EF4-FFF2-40B4-BE49-F238E27FC236}">
                <a16:creationId xmlns:a16="http://schemas.microsoft.com/office/drawing/2014/main" id="{1C586002-3DEB-3EE8-6AB4-887B0200E4C0}"/>
              </a:ext>
            </a:extLst>
          </p:cNvPr>
          <p:cNvSpPr>
            <a:spLocks noChangeShapeType="1"/>
          </p:cNvSpPr>
          <p:nvPr/>
        </p:nvSpPr>
        <p:spPr bwMode="auto">
          <a:xfrm>
            <a:off x="8180388" y="43846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2" name="Line 13">
            <a:extLst>
              <a:ext uri="{FF2B5EF4-FFF2-40B4-BE49-F238E27FC236}">
                <a16:creationId xmlns:a16="http://schemas.microsoft.com/office/drawing/2014/main" id="{01C829F2-896B-5E1C-3706-6363D3F44BCA}"/>
              </a:ext>
            </a:extLst>
          </p:cNvPr>
          <p:cNvSpPr>
            <a:spLocks noChangeShapeType="1"/>
          </p:cNvSpPr>
          <p:nvPr/>
        </p:nvSpPr>
        <p:spPr bwMode="auto">
          <a:xfrm>
            <a:off x="8231188" y="43846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3" name="Line 14">
            <a:extLst>
              <a:ext uri="{FF2B5EF4-FFF2-40B4-BE49-F238E27FC236}">
                <a16:creationId xmlns:a16="http://schemas.microsoft.com/office/drawing/2014/main" id="{5C68741D-CB37-295E-7DAD-EE4ABFBC744E}"/>
              </a:ext>
            </a:extLst>
          </p:cNvPr>
          <p:cNvSpPr>
            <a:spLocks noChangeShapeType="1"/>
          </p:cNvSpPr>
          <p:nvPr/>
        </p:nvSpPr>
        <p:spPr bwMode="auto">
          <a:xfrm>
            <a:off x="8497888" y="43846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4" name="Line 15">
            <a:extLst>
              <a:ext uri="{FF2B5EF4-FFF2-40B4-BE49-F238E27FC236}">
                <a16:creationId xmlns:a16="http://schemas.microsoft.com/office/drawing/2014/main" id="{58FA7FD2-F8D5-AAD7-A520-936B6FEADB6E}"/>
              </a:ext>
            </a:extLst>
          </p:cNvPr>
          <p:cNvSpPr>
            <a:spLocks noChangeShapeType="1"/>
          </p:cNvSpPr>
          <p:nvPr/>
        </p:nvSpPr>
        <p:spPr bwMode="auto">
          <a:xfrm>
            <a:off x="8529638" y="43846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5" name="Line 16">
            <a:extLst>
              <a:ext uri="{FF2B5EF4-FFF2-40B4-BE49-F238E27FC236}">
                <a16:creationId xmlns:a16="http://schemas.microsoft.com/office/drawing/2014/main" id="{1EB54FC8-DDB3-AC7A-1D01-6F1E447964DD}"/>
              </a:ext>
            </a:extLst>
          </p:cNvPr>
          <p:cNvSpPr>
            <a:spLocks noChangeShapeType="1"/>
          </p:cNvSpPr>
          <p:nvPr/>
        </p:nvSpPr>
        <p:spPr bwMode="auto">
          <a:xfrm>
            <a:off x="8586788" y="4384675"/>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6" name="Line 17">
            <a:extLst>
              <a:ext uri="{FF2B5EF4-FFF2-40B4-BE49-F238E27FC236}">
                <a16:creationId xmlns:a16="http://schemas.microsoft.com/office/drawing/2014/main" id="{13355651-0F32-6F62-FBE0-E0C0A3F780BF}"/>
              </a:ext>
            </a:extLst>
          </p:cNvPr>
          <p:cNvSpPr>
            <a:spLocks noChangeShapeType="1"/>
          </p:cNvSpPr>
          <p:nvPr/>
        </p:nvSpPr>
        <p:spPr bwMode="auto">
          <a:xfrm>
            <a:off x="8675688" y="441325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7" name="Line 18">
            <a:extLst>
              <a:ext uri="{FF2B5EF4-FFF2-40B4-BE49-F238E27FC236}">
                <a16:creationId xmlns:a16="http://schemas.microsoft.com/office/drawing/2014/main" id="{3C7CCA20-F106-4FBB-3038-EA4885D24B86}"/>
              </a:ext>
            </a:extLst>
          </p:cNvPr>
          <p:cNvSpPr>
            <a:spLocks noChangeShapeType="1"/>
          </p:cNvSpPr>
          <p:nvPr/>
        </p:nvSpPr>
        <p:spPr bwMode="auto">
          <a:xfrm>
            <a:off x="8958263" y="443865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8" name="Line 19">
            <a:extLst>
              <a:ext uri="{FF2B5EF4-FFF2-40B4-BE49-F238E27FC236}">
                <a16:creationId xmlns:a16="http://schemas.microsoft.com/office/drawing/2014/main" id="{A15FBCE0-4BD0-47F6-12E4-C7F56ED784C4}"/>
              </a:ext>
            </a:extLst>
          </p:cNvPr>
          <p:cNvSpPr>
            <a:spLocks noChangeShapeType="1"/>
          </p:cNvSpPr>
          <p:nvPr/>
        </p:nvSpPr>
        <p:spPr bwMode="auto">
          <a:xfrm>
            <a:off x="9031288" y="44450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9" name="Line 20">
            <a:extLst>
              <a:ext uri="{FF2B5EF4-FFF2-40B4-BE49-F238E27FC236}">
                <a16:creationId xmlns:a16="http://schemas.microsoft.com/office/drawing/2014/main" id="{0A3D4885-1885-B8B1-DC75-1A19B37E76F7}"/>
              </a:ext>
            </a:extLst>
          </p:cNvPr>
          <p:cNvSpPr>
            <a:spLocks noChangeShapeType="1"/>
          </p:cNvSpPr>
          <p:nvPr/>
        </p:nvSpPr>
        <p:spPr bwMode="auto">
          <a:xfrm>
            <a:off x="9269413" y="44450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0" name="Line 21">
            <a:extLst>
              <a:ext uri="{FF2B5EF4-FFF2-40B4-BE49-F238E27FC236}">
                <a16:creationId xmlns:a16="http://schemas.microsoft.com/office/drawing/2014/main" id="{A3D12636-E732-3781-8487-B947BC3E14A3}"/>
              </a:ext>
            </a:extLst>
          </p:cNvPr>
          <p:cNvSpPr>
            <a:spLocks noChangeShapeType="1"/>
          </p:cNvSpPr>
          <p:nvPr/>
        </p:nvSpPr>
        <p:spPr bwMode="auto">
          <a:xfrm>
            <a:off x="9291638" y="44450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1" name="Line 22">
            <a:extLst>
              <a:ext uri="{FF2B5EF4-FFF2-40B4-BE49-F238E27FC236}">
                <a16:creationId xmlns:a16="http://schemas.microsoft.com/office/drawing/2014/main" id="{05256E27-4C66-3A10-3948-B07B01CEE278}"/>
              </a:ext>
            </a:extLst>
          </p:cNvPr>
          <p:cNvSpPr>
            <a:spLocks noChangeShapeType="1"/>
          </p:cNvSpPr>
          <p:nvPr/>
        </p:nvSpPr>
        <p:spPr bwMode="auto">
          <a:xfrm>
            <a:off x="9317038" y="44450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2" name="Line 23">
            <a:extLst>
              <a:ext uri="{FF2B5EF4-FFF2-40B4-BE49-F238E27FC236}">
                <a16:creationId xmlns:a16="http://schemas.microsoft.com/office/drawing/2014/main" id="{8F1F1E21-5BC4-9946-3F71-83A7BBE086C8}"/>
              </a:ext>
            </a:extLst>
          </p:cNvPr>
          <p:cNvSpPr>
            <a:spLocks noChangeShapeType="1"/>
          </p:cNvSpPr>
          <p:nvPr/>
        </p:nvSpPr>
        <p:spPr bwMode="auto">
          <a:xfrm>
            <a:off x="9405938" y="4445000"/>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3" name="Freeform 24">
            <a:extLst>
              <a:ext uri="{FF2B5EF4-FFF2-40B4-BE49-F238E27FC236}">
                <a16:creationId xmlns:a16="http://schemas.microsoft.com/office/drawing/2014/main" id="{7BFF8364-E812-3F89-F86A-40F113635557}"/>
              </a:ext>
            </a:extLst>
          </p:cNvPr>
          <p:cNvSpPr>
            <a:spLocks/>
          </p:cNvSpPr>
          <p:nvPr/>
        </p:nvSpPr>
        <p:spPr bwMode="auto">
          <a:xfrm>
            <a:off x="2617788" y="1905000"/>
            <a:ext cx="7058025" cy="2806700"/>
          </a:xfrm>
          <a:custGeom>
            <a:avLst/>
            <a:gdLst>
              <a:gd name="T0" fmla="*/ 60 w 4446"/>
              <a:gd name="T1" fmla="*/ 24 h 1768"/>
              <a:gd name="T2" fmla="*/ 152 w 4446"/>
              <a:gd name="T3" fmla="*/ 38 h 1768"/>
              <a:gd name="T4" fmla="*/ 208 w 4446"/>
              <a:gd name="T5" fmla="*/ 60 h 1768"/>
              <a:gd name="T6" fmla="*/ 272 w 4446"/>
              <a:gd name="T7" fmla="*/ 86 h 1768"/>
              <a:gd name="T8" fmla="*/ 316 w 4446"/>
              <a:gd name="T9" fmla="*/ 118 h 1768"/>
              <a:gd name="T10" fmla="*/ 394 w 4446"/>
              <a:gd name="T11" fmla="*/ 146 h 1768"/>
              <a:gd name="T12" fmla="*/ 446 w 4446"/>
              <a:gd name="T13" fmla="*/ 176 h 1768"/>
              <a:gd name="T14" fmla="*/ 504 w 4446"/>
              <a:gd name="T15" fmla="*/ 190 h 1768"/>
              <a:gd name="T16" fmla="*/ 532 w 4446"/>
              <a:gd name="T17" fmla="*/ 225 h 1768"/>
              <a:gd name="T18" fmla="*/ 600 w 4446"/>
              <a:gd name="T19" fmla="*/ 239 h 1768"/>
              <a:gd name="T20" fmla="*/ 624 w 4446"/>
              <a:gd name="T21" fmla="*/ 293 h 1768"/>
              <a:gd name="T22" fmla="*/ 658 w 4446"/>
              <a:gd name="T23" fmla="*/ 321 h 1768"/>
              <a:gd name="T24" fmla="*/ 676 w 4446"/>
              <a:gd name="T25" fmla="*/ 349 h 1768"/>
              <a:gd name="T26" fmla="*/ 706 w 4446"/>
              <a:gd name="T27" fmla="*/ 387 h 1768"/>
              <a:gd name="T28" fmla="*/ 726 w 4446"/>
              <a:gd name="T29" fmla="*/ 415 h 1768"/>
              <a:gd name="T30" fmla="*/ 792 w 4446"/>
              <a:gd name="T31" fmla="*/ 455 h 1768"/>
              <a:gd name="T32" fmla="*/ 814 w 4446"/>
              <a:gd name="T33" fmla="*/ 491 h 1768"/>
              <a:gd name="T34" fmla="*/ 862 w 4446"/>
              <a:gd name="T35" fmla="*/ 511 h 1768"/>
              <a:gd name="T36" fmla="*/ 876 w 4446"/>
              <a:gd name="T37" fmla="*/ 547 h 1768"/>
              <a:gd name="T38" fmla="*/ 926 w 4446"/>
              <a:gd name="T39" fmla="*/ 567 h 1768"/>
              <a:gd name="T40" fmla="*/ 962 w 4446"/>
              <a:gd name="T41" fmla="*/ 605 h 1768"/>
              <a:gd name="T42" fmla="*/ 1000 w 4446"/>
              <a:gd name="T43" fmla="*/ 631 h 1768"/>
              <a:gd name="T44" fmla="*/ 1028 w 4446"/>
              <a:gd name="T45" fmla="*/ 656 h 1768"/>
              <a:gd name="T46" fmla="*/ 1052 w 4446"/>
              <a:gd name="T47" fmla="*/ 678 h 1768"/>
              <a:gd name="T48" fmla="*/ 1074 w 4446"/>
              <a:gd name="T49" fmla="*/ 710 h 1768"/>
              <a:gd name="T50" fmla="*/ 1102 w 4446"/>
              <a:gd name="T51" fmla="*/ 738 h 1768"/>
              <a:gd name="T52" fmla="*/ 1140 w 4446"/>
              <a:gd name="T53" fmla="*/ 764 h 1768"/>
              <a:gd name="T54" fmla="*/ 1220 w 4446"/>
              <a:gd name="T55" fmla="*/ 784 h 1768"/>
              <a:gd name="T56" fmla="*/ 1276 w 4446"/>
              <a:gd name="T57" fmla="*/ 822 h 1768"/>
              <a:gd name="T58" fmla="*/ 1344 w 4446"/>
              <a:gd name="T59" fmla="*/ 842 h 1768"/>
              <a:gd name="T60" fmla="*/ 1374 w 4446"/>
              <a:gd name="T61" fmla="*/ 886 h 1768"/>
              <a:gd name="T62" fmla="*/ 1458 w 4446"/>
              <a:gd name="T63" fmla="*/ 910 h 1768"/>
              <a:gd name="T64" fmla="*/ 1524 w 4446"/>
              <a:gd name="T65" fmla="*/ 938 h 1768"/>
              <a:gd name="T66" fmla="*/ 1600 w 4446"/>
              <a:gd name="T67" fmla="*/ 956 h 1768"/>
              <a:gd name="T68" fmla="*/ 1642 w 4446"/>
              <a:gd name="T69" fmla="*/ 992 h 1768"/>
              <a:gd name="T70" fmla="*/ 1692 w 4446"/>
              <a:gd name="T71" fmla="*/ 1014 h 1768"/>
              <a:gd name="T72" fmla="*/ 1816 w 4446"/>
              <a:gd name="T73" fmla="*/ 1044 h 1768"/>
              <a:gd name="T74" fmla="*/ 1854 w 4446"/>
              <a:gd name="T75" fmla="*/ 1064 h 1768"/>
              <a:gd name="T76" fmla="*/ 1886 w 4446"/>
              <a:gd name="T77" fmla="*/ 1094 h 1768"/>
              <a:gd name="T78" fmla="*/ 1926 w 4446"/>
              <a:gd name="T79" fmla="*/ 1119 h 1768"/>
              <a:gd name="T80" fmla="*/ 1964 w 4446"/>
              <a:gd name="T81" fmla="*/ 1159 h 1768"/>
              <a:gd name="T82" fmla="*/ 2048 w 4446"/>
              <a:gd name="T83" fmla="*/ 1185 h 1768"/>
              <a:gd name="T84" fmla="*/ 2082 w 4446"/>
              <a:gd name="T85" fmla="*/ 1221 h 1768"/>
              <a:gd name="T86" fmla="*/ 2170 w 4446"/>
              <a:gd name="T87" fmla="*/ 1239 h 1768"/>
              <a:gd name="T88" fmla="*/ 2218 w 4446"/>
              <a:gd name="T89" fmla="*/ 1265 h 1768"/>
              <a:gd name="T90" fmla="*/ 2302 w 4446"/>
              <a:gd name="T91" fmla="*/ 1285 h 1768"/>
              <a:gd name="T92" fmla="*/ 2390 w 4446"/>
              <a:gd name="T93" fmla="*/ 1311 h 1768"/>
              <a:gd name="T94" fmla="*/ 2412 w 4446"/>
              <a:gd name="T95" fmla="*/ 1341 h 1768"/>
              <a:gd name="T96" fmla="*/ 2490 w 4446"/>
              <a:gd name="T97" fmla="*/ 1363 h 1768"/>
              <a:gd name="T98" fmla="*/ 2564 w 4446"/>
              <a:gd name="T99" fmla="*/ 1391 h 1768"/>
              <a:gd name="T100" fmla="*/ 2676 w 4446"/>
              <a:gd name="T101" fmla="*/ 1413 h 1768"/>
              <a:gd name="T102" fmla="*/ 2728 w 4446"/>
              <a:gd name="T103" fmla="*/ 1431 h 1768"/>
              <a:gd name="T104" fmla="*/ 2912 w 4446"/>
              <a:gd name="T105" fmla="*/ 1457 h 1768"/>
              <a:gd name="T106" fmla="*/ 2968 w 4446"/>
              <a:gd name="T107" fmla="*/ 1481 h 1768"/>
              <a:gd name="T108" fmla="*/ 3044 w 4446"/>
              <a:gd name="T109" fmla="*/ 1499 h 1768"/>
              <a:gd name="T110" fmla="*/ 3334 w 4446"/>
              <a:gd name="T111" fmla="*/ 1535 h 1768"/>
              <a:gd name="T112" fmla="*/ 3518 w 4446"/>
              <a:gd name="T113" fmla="*/ 1558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46" h="1768">
                <a:moveTo>
                  <a:pt x="0" y="0"/>
                </a:moveTo>
                <a:lnTo>
                  <a:pt x="42" y="0"/>
                </a:lnTo>
                <a:lnTo>
                  <a:pt x="42" y="14"/>
                </a:lnTo>
                <a:lnTo>
                  <a:pt x="60" y="14"/>
                </a:lnTo>
                <a:lnTo>
                  <a:pt x="60" y="24"/>
                </a:lnTo>
                <a:lnTo>
                  <a:pt x="112" y="24"/>
                </a:lnTo>
                <a:lnTo>
                  <a:pt x="112" y="32"/>
                </a:lnTo>
                <a:lnTo>
                  <a:pt x="128" y="32"/>
                </a:lnTo>
                <a:lnTo>
                  <a:pt x="128" y="38"/>
                </a:lnTo>
                <a:lnTo>
                  <a:pt x="152" y="38"/>
                </a:lnTo>
                <a:lnTo>
                  <a:pt x="152" y="44"/>
                </a:lnTo>
                <a:lnTo>
                  <a:pt x="190" y="44"/>
                </a:lnTo>
                <a:lnTo>
                  <a:pt x="190" y="50"/>
                </a:lnTo>
                <a:lnTo>
                  <a:pt x="208" y="50"/>
                </a:lnTo>
                <a:lnTo>
                  <a:pt x="208" y="60"/>
                </a:lnTo>
                <a:lnTo>
                  <a:pt x="226" y="60"/>
                </a:lnTo>
                <a:lnTo>
                  <a:pt x="226" y="72"/>
                </a:lnTo>
                <a:lnTo>
                  <a:pt x="242" y="72"/>
                </a:lnTo>
                <a:lnTo>
                  <a:pt x="242" y="86"/>
                </a:lnTo>
                <a:lnTo>
                  <a:pt x="272" y="86"/>
                </a:lnTo>
                <a:lnTo>
                  <a:pt x="272" y="100"/>
                </a:lnTo>
                <a:lnTo>
                  <a:pt x="296" y="100"/>
                </a:lnTo>
                <a:lnTo>
                  <a:pt x="296" y="106"/>
                </a:lnTo>
                <a:lnTo>
                  <a:pt x="316" y="106"/>
                </a:lnTo>
                <a:lnTo>
                  <a:pt x="316" y="118"/>
                </a:lnTo>
                <a:lnTo>
                  <a:pt x="322" y="118"/>
                </a:lnTo>
                <a:lnTo>
                  <a:pt x="322" y="134"/>
                </a:lnTo>
                <a:lnTo>
                  <a:pt x="376" y="134"/>
                </a:lnTo>
                <a:lnTo>
                  <a:pt x="376" y="146"/>
                </a:lnTo>
                <a:lnTo>
                  <a:pt x="394" y="146"/>
                </a:lnTo>
                <a:lnTo>
                  <a:pt x="394" y="156"/>
                </a:lnTo>
                <a:lnTo>
                  <a:pt x="416" y="156"/>
                </a:lnTo>
                <a:lnTo>
                  <a:pt x="416" y="170"/>
                </a:lnTo>
                <a:lnTo>
                  <a:pt x="446" y="170"/>
                </a:lnTo>
                <a:lnTo>
                  <a:pt x="446" y="176"/>
                </a:lnTo>
                <a:lnTo>
                  <a:pt x="458" y="176"/>
                </a:lnTo>
                <a:lnTo>
                  <a:pt x="458" y="184"/>
                </a:lnTo>
                <a:lnTo>
                  <a:pt x="474" y="184"/>
                </a:lnTo>
                <a:lnTo>
                  <a:pt x="474" y="190"/>
                </a:lnTo>
                <a:lnTo>
                  <a:pt x="504" y="190"/>
                </a:lnTo>
                <a:lnTo>
                  <a:pt x="504" y="196"/>
                </a:lnTo>
                <a:lnTo>
                  <a:pt x="526" y="196"/>
                </a:lnTo>
                <a:lnTo>
                  <a:pt x="526" y="211"/>
                </a:lnTo>
                <a:lnTo>
                  <a:pt x="532" y="211"/>
                </a:lnTo>
                <a:lnTo>
                  <a:pt x="532" y="225"/>
                </a:lnTo>
                <a:lnTo>
                  <a:pt x="570" y="225"/>
                </a:lnTo>
                <a:lnTo>
                  <a:pt x="570" y="233"/>
                </a:lnTo>
                <a:lnTo>
                  <a:pt x="580" y="233"/>
                </a:lnTo>
                <a:lnTo>
                  <a:pt x="580" y="239"/>
                </a:lnTo>
                <a:lnTo>
                  <a:pt x="600" y="239"/>
                </a:lnTo>
                <a:lnTo>
                  <a:pt x="600" y="251"/>
                </a:lnTo>
                <a:lnTo>
                  <a:pt x="610" y="251"/>
                </a:lnTo>
                <a:lnTo>
                  <a:pt x="610" y="269"/>
                </a:lnTo>
                <a:lnTo>
                  <a:pt x="624" y="269"/>
                </a:lnTo>
                <a:lnTo>
                  <a:pt x="624" y="293"/>
                </a:lnTo>
                <a:lnTo>
                  <a:pt x="636" y="293"/>
                </a:lnTo>
                <a:lnTo>
                  <a:pt x="636" y="307"/>
                </a:lnTo>
                <a:lnTo>
                  <a:pt x="642" y="307"/>
                </a:lnTo>
                <a:lnTo>
                  <a:pt x="642" y="321"/>
                </a:lnTo>
                <a:lnTo>
                  <a:pt x="658" y="321"/>
                </a:lnTo>
                <a:lnTo>
                  <a:pt x="658" y="333"/>
                </a:lnTo>
                <a:lnTo>
                  <a:pt x="666" y="333"/>
                </a:lnTo>
                <a:lnTo>
                  <a:pt x="666" y="341"/>
                </a:lnTo>
                <a:lnTo>
                  <a:pt x="676" y="341"/>
                </a:lnTo>
                <a:lnTo>
                  <a:pt x="676" y="349"/>
                </a:lnTo>
                <a:lnTo>
                  <a:pt x="688" y="349"/>
                </a:lnTo>
                <a:lnTo>
                  <a:pt x="688" y="359"/>
                </a:lnTo>
                <a:lnTo>
                  <a:pt x="698" y="359"/>
                </a:lnTo>
                <a:lnTo>
                  <a:pt x="698" y="387"/>
                </a:lnTo>
                <a:lnTo>
                  <a:pt x="706" y="387"/>
                </a:lnTo>
                <a:lnTo>
                  <a:pt x="706" y="401"/>
                </a:lnTo>
                <a:lnTo>
                  <a:pt x="714" y="401"/>
                </a:lnTo>
                <a:lnTo>
                  <a:pt x="714" y="407"/>
                </a:lnTo>
                <a:lnTo>
                  <a:pt x="726" y="407"/>
                </a:lnTo>
                <a:lnTo>
                  <a:pt x="726" y="415"/>
                </a:lnTo>
                <a:lnTo>
                  <a:pt x="764" y="415"/>
                </a:lnTo>
                <a:lnTo>
                  <a:pt x="764" y="445"/>
                </a:lnTo>
                <a:lnTo>
                  <a:pt x="782" y="445"/>
                </a:lnTo>
                <a:lnTo>
                  <a:pt x="782" y="455"/>
                </a:lnTo>
                <a:lnTo>
                  <a:pt x="792" y="455"/>
                </a:lnTo>
                <a:lnTo>
                  <a:pt x="792" y="463"/>
                </a:lnTo>
                <a:lnTo>
                  <a:pt x="802" y="463"/>
                </a:lnTo>
                <a:lnTo>
                  <a:pt x="802" y="477"/>
                </a:lnTo>
                <a:lnTo>
                  <a:pt x="814" y="477"/>
                </a:lnTo>
                <a:lnTo>
                  <a:pt x="814" y="491"/>
                </a:lnTo>
                <a:lnTo>
                  <a:pt x="828" y="491"/>
                </a:lnTo>
                <a:lnTo>
                  <a:pt x="828" y="499"/>
                </a:lnTo>
                <a:lnTo>
                  <a:pt x="838" y="499"/>
                </a:lnTo>
                <a:lnTo>
                  <a:pt x="838" y="511"/>
                </a:lnTo>
                <a:lnTo>
                  <a:pt x="862" y="511"/>
                </a:lnTo>
                <a:lnTo>
                  <a:pt x="862" y="519"/>
                </a:lnTo>
                <a:lnTo>
                  <a:pt x="870" y="519"/>
                </a:lnTo>
                <a:lnTo>
                  <a:pt x="870" y="535"/>
                </a:lnTo>
                <a:lnTo>
                  <a:pt x="876" y="535"/>
                </a:lnTo>
                <a:lnTo>
                  <a:pt x="876" y="547"/>
                </a:lnTo>
                <a:lnTo>
                  <a:pt x="894" y="547"/>
                </a:lnTo>
                <a:lnTo>
                  <a:pt x="894" y="557"/>
                </a:lnTo>
                <a:lnTo>
                  <a:pt x="908" y="557"/>
                </a:lnTo>
                <a:lnTo>
                  <a:pt x="908" y="567"/>
                </a:lnTo>
                <a:lnTo>
                  <a:pt x="926" y="567"/>
                </a:lnTo>
                <a:lnTo>
                  <a:pt x="926" y="575"/>
                </a:lnTo>
                <a:lnTo>
                  <a:pt x="942" y="575"/>
                </a:lnTo>
                <a:lnTo>
                  <a:pt x="942" y="583"/>
                </a:lnTo>
                <a:lnTo>
                  <a:pt x="962" y="583"/>
                </a:lnTo>
                <a:lnTo>
                  <a:pt x="962" y="605"/>
                </a:lnTo>
                <a:lnTo>
                  <a:pt x="978" y="605"/>
                </a:lnTo>
                <a:lnTo>
                  <a:pt x="978" y="621"/>
                </a:lnTo>
                <a:lnTo>
                  <a:pt x="990" y="621"/>
                </a:lnTo>
                <a:lnTo>
                  <a:pt x="990" y="631"/>
                </a:lnTo>
                <a:lnTo>
                  <a:pt x="1000" y="631"/>
                </a:lnTo>
                <a:lnTo>
                  <a:pt x="1000" y="641"/>
                </a:lnTo>
                <a:lnTo>
                  <a:pt x="1016" y="641"/>
                </a:lnTo>
                <a:lnTo>
                  <a:pt x="1016" y="649"/>
                </a:lnTo>
                <a:lnTo>
                  <a:pt x="1028" y="649"/>
                </a:lnTo>
                <a:lnTo>
                  <a:pt x="1028" y="656"/>
                </a:lnTo>
                <a:lnTo>
                  <a:pt x="1038" y="656"/>
                </a:lnTo>
                <a:lnTo>
                  <a:pt x="1038" y="670"/>
                </a:lnTo>
                <a:lnTo>
                  <a:pt x="1046" y="670"/>
                </a:lnTo>
                <a:lnTo>
                  <a:pt x="1046" y="678"/>
                </a:lnTo>
                <a:lnTo>
                  <a:pt x="1052" y="678"/>
                </a:lnTo>
                <a:lnTo>
                  <a:pt x="1052" y="682"/>
                </a:lnTo>
                <a:lnTo>
                  <a:pt x="1062" y="682"/>
                </a:lnTo>
                <a:lnTo>
                  <a:pt x="1062" y="694"/>
                </a:lnTo>
                <a:lnTo>
                  <a:pt x="1074" y="694"/>
                </a:lnTo>
                <a:lnTo>
                  <a:pt x="1074" y="710"/>
                </a:lnTo>
                <a:lnTo>
                  <a:pt x="1084" y="710"/>
                </a:lnTo>
                <a:lnTo>
                  <a:pt x="1084" y="722"/>
                </a:lnTo>
                <a:lnTo>
                  <a:pt x="1092" y="722"/>
                </a:lnTo>
                <a:lnTo>
                  <a:pt x="1092" y="738"/>
                </a:lnTo>
                <a:lnTo>
                  <a:pt x="1102" y="738"/>
                </a:lnTo>
                <a:lnTo>
                  <a:pt x="1102" y="746"/>
                </a:lnTo>
                <a:lnTo>
                  <a:pt x="1128" y="746"/>
                </a:lnTo>
                <a:lnTo>
                  <a:pt x="1128" y="752"/>
                </a:lnTo>
                <a:lnTo>
                  <a:pt x="1140" y="752"/>
                </a:lnTo>
                <a:lnTo>
                  <a:pt x="1140" y="764"/>
                </a:lnTo>
                <a:lnTo>
                  <a:pt x="1194" y="764"/>
                </a:lnTo>
                <a:lnTo>
                  <a:pt x="1194" y="774"/>
                </a:lnTo>
                <a:lnTo>
                  <a:pt x="1212" y="774"/>
                </a:lnTo>
                <a:lnTo>
                  <a:pt x="1212" y="784"/>
                </a:lnTo>
                <a:lnTo>
                  <a:pt x="1220" y="784"/>
                </a:lnTo>
                <a:lnTo>
                  <a:pt x="1220" y="794"/>
                </a:lnTo>
                <a:lnTo>
                  <a:pt x="1230" y="794"/>
                </a:lnTo>
                <a:lnTo>
                  <a:pt x="1230" y="812"/>
                </a:lnTo>
                <a:lnTo>
                  <a:pt x="1276" y="812"/>
                </a:lnTo>
                <a:lnTo>
                  <a:pt x="1276" y="822"/>
                </a:lnTo>
                <a:lnTo>
                  <a:pt x="1288" y="822"/>
                </a:lnTo>
                <a:lnTo>
                  <a:pt x="1288" y="836"/>
                </a:lnTo>
                <a:lnTo>
                  <a:pt x="1310" y="836"/>
                </a:lnTo>
                <a:lnTo>
                  <a:pt x="1310" y="842"/>
                </a:lnTo>
                <a:lnTo>
                  <a:pt x="1344" y="842"/>
                </a:lnTo>
                <a:lnTo>
                  <a:pt x="1344" y="850"/>
                </a:lnTo>
                <a:lnTo>
                  <a:pt x="1358" y="850"/>
                </a:lnTo>
                <a:lnTo>
                  <a:pt x="1358" y="870"/>
                </a:lnTo>
                <a:lnTo>
                  <a:pt x="1374" y="870"/>
                </a:lnTo>
                <a:lnTo>
                  <a:pt x="1374" y="886"/>
                </a:lnTo>
                <a:lnTo>
                  <a:pt x="1394" y="886"/>
                </a:lnTo>
                <a:lnTo>
                  <a:pt x="1394" y="900"/>
                </a:lnTo>
                <a:lnTo>
                  <a:pt x="1418" y="900"/>
                </a:lnTo>
                <a:lnTo>
                  <a:pt x="1418" y="910"/>
                </a:lnTo>
                <a:lnTo>
                  <a:pt x="1458" y="910"/>
                </a:lnTo>
                <a:lnTo>
                  <a:pt x="1458" y="916"/>
                </a:lnTo>
                <a:lnTo>
                  <a:pt x="1492" y="916"/>
                </a:lnTo>
                <a:lnTo>
                  <a:pt x="1492" y="924"/>
                </a:lnTo>
                <a:lnTo>
                  <a:pt x="1524" y="924"/>
                </a:lnTo>
                <a:lnTo>
                  <a:pt x="1524" y="938"/>
                </a:lnTo>
                <a:lnTo>
                  <a:pt x="1538" y="938"/>
                </a:lnTo>
                <a:lnTo>
                  <a:pt x="1538" y="950"/>
                </a:lnTo>
                <a:lnTo>
                  <a:pt x="1590" y="950"/>
                </a:lnTo>
                <a:lnTo>
                  <a:pt x="1590" y="956"/>
                </a:lnTo>
                <a:lnTo>
                  <a:pt x="1600" y="956"/>
                </a:lnTo>
                <a:lnTo>
                  <a:pt x="1600" y="964"/>
                </a:lnTo>
                <a:lnTo>
                  <a:pt x="1620" y="964"/>
                </a:lnTo>
                <a:lnTo>
                  <a:pt x="1620" y="982"/>
                </a:lnTo>
                <a:lnTo>
                  <a:pt x="1642" y="982"/>
                </a:lnTo>
                <a:lnTo>
                  <a:pt x="1642" y="992"/>
                </a:lnTo>
                <a:lnTo>
                  <a:pt x="1652" y="992"/>
                </a:lnTo>
                <a:lnTo>
                  <a:pt x="1652" y="1006"/>
                </a:lnTo>
                <a:lnTo>
                  <a:pt x="1674" y="1006"/>
                </a:lnTo>
                <a:lnTo>
                  <a:pt x="1674" y="1014"/>
                </a:lnTo>
                <a:lnTo>
                  <a:pt x="1692" y="1014"/>
                </a:lnTo>
                <a:lnTo>
                  <a:pt x="1692" y="1020"/>
                </a:lnTo>
                <a:lnTo>
                  <a:pt x="1724" y="1020"/>
                </a:lnTo>
                <a:lnTo>
                  <a:pt x="1724" y="1038"/>
                </a:lnTo>
                <a:lnTo>
                  <a:pt x="1816" y="1038"/>
                </a:lnTo>
                <a:lnTo>
                  <a:pt x="1816" y="1044"/>
                </a:lnTo>
                <a:lnTo>
                  <a:pt x="1834" y="1044"/>
                </a:lnTo>
                <a:lnTo>
                  <a:pt x="1834" y="1056"/>
                </a:lnTo>
                <a:lnTo>
                  <a:pt x="1844" y="1056"/>
                </a:lnTo>
                <a:lnTo>
                  <a:pt x="1844" y="1064"/>
                </a:lnTo>
                <a:lnTo>
                  <a:pt x="1854" y="1064"/>
                </a:lnTo>
                <a:lnTo>
                  <a:pt x="1854" y="1072"/>
                </a:lnTo>
                <a:lnTo>
                  <a:pt x="1866" y="1072"/>
                </a:lnTo>
                <a:lnTo>
                  <a:pt x="1866" y="1080"/>
                </a:lnTo>
                <a:lnTo>
                  <a:pt x="1886" y="1080"/>
                </a:lnTo>
                <a:lnTo>
                  <a:pt x="1886" y="1094"/>
                </a:lnTo>
                <a:lnTo>
                  <a:pt x="1894" y="1094"/>
                </a:lnTo>
                <a:lnTo>
                  <a:pt x="1894" y="1109"/>
                </a:lnTo>
                <a:lnTo>
                  <a:pt x="1908" y="1109"/>
                </a:lnTo>
                <a:lnTo>
                  <a:pt x="1908" y="1119"/>
                </a:lnTo>
                <a:lnTo>
                  <a:pt x="1926" y="1119"/>
                </a:lnTo>
                <a:lnTo>
                  <a:pt x="1926" y="1131"/>
                </a:lnTo>
                <a:lnTo>
                  <a:pt x="1940" y="1131"/>
                </a:lnTo>
                <a:lnTo>
                  <a:pt x="1940" y="1143"/>
                </a:lnTo>
                <a:lnTo>
                  <a:pt x="1964" y="1143"/>
                </a:lnTo>
                <a:lnTo>
                  <a:pt x="1964" y="1159"/>
                </a:lnTo>
                <a:lnTo>
                  <a:pt x="2006" y="1159"/>
                </a:lnTo>
                <a:lnTo>
                  <a:pt x="2006" y="1173"/>
                </a:lnTo>
                <a:lnTo>
                  <a:pt x="2036" y="1173"/>
                </a:lnTo>
                <a:lnTo>
                  <a:pt x="2036" y="1185"/>
                </a:lnTo>
                <a:lnTo>
                  <a:pt x="2048" y="1185"/>
                </a:lnTo>
                <a:lnTo>
                  <a:pt x="2048" y="1201"/>
                </a:lnTo>
                <a:lnTo>
                  <a:pt x="2056" y="1201"/>
                </a:lnTo>
                <a:lnTo>
                  <a:pt x="2056" y="1213"/>
                </a:lnTo>
                <a:lnTo>
                  <a:pt x="2082" y="1213"/>
                </a:lnTo>
                <a:lnTo>
                  <a:pt x="2082" y="1221"/>
                </a:lnTo>
                <a:lnTo>
                  <a:pt x="2096" y="1221"/>
                </a:lnTo>
                <a:lnTo>
                  <a:pt x="2096" y="1229"/>
                </a:lnTo>
                <a:lnTo>
                  <a:pt x="2160" y="1229"/>
                </a:lnTo>
                <a:lnTo>
                  <a:pt x="2160" y="1239"/>
                </a:lnTo>
                <a:lnTo>
                  <a:pt x="2170" y="1239"/>
                </a:lnTo>
                <a:lnTo>
                  <a:pt x="2170" y="1245"/>
                </a:lnTo>
                <a:lnTo>
                  <a:pt x="2184" y="1245"/>
                </a:lnTo>
                <a:lnTo>
                  <a:pt x="2184" y="1255"/>
                </a:lnTo>
                <a:lnTo>
                  <a:pt x="2218" y="1255"/>
                </a:lnTo>
                <a:lnTo>
                  <a:pt x="2218" y="1265"/>
                </a:lnTo>
                <a:lnTo>
                  <a:pt x="2242" y="1265"/>
                </a:lnTo>
                <a:lnTo>
                  <a:pt x="2258" y="1265"/>
                </a:lnTo>
                <a:lnTo>
                  <a:pt x="2258" y="1277"/>
                </a:lnTo>
                <a:lnTo>
                  <a:pt x="2302" y="1277"/>
                </a:lnTo>
                <a:lnTo>
                  <a:pt x="2302" y="1285"/>
                </a:lnTo>
                <a:lnTo>
                  <a:pt x="2318" y="1285"/>
                </a:lnTo>
                <a:lnTo>
                  <a:pt x="2318" y="1305"/>
                </a:lnTo>
                <a:lnTo>
                  <a:pt x="2368" y="1305"/>
                </a:lnTo>
                <a:lnTo>
                  <a:pt x="2368" y="1311"/>
                </a:lnTo>
                <a:lnTo>
                  <a:pt x="2390" y="1311"/>
                </a:lnTo>
                <a:lnTo>
                  <a:pt x="2390" y="1323"/>
                </a:lnTo>
                <a:lnTo>
                  <a:pt x="2404" y="1323"/>
                </a:lnTo>
                <a:lnTo>
                  <a:pt x="2404" y="1333"/>
                </a:lnTo>
                <a:lnTo>
                  <a:pt x="2412" y="1333"/>
                </a:lnTo>
                <a:lnTo>
                  <a:pt x="2412" y="1341"/>
                </a:lnTo>
                <a:lnTo>
                  <a:pt x="2436" y="1341"/>
                </a:lnTo>
                <a:lnTo>
                  <a:pt x="2436" y="1351"/>
                </a:lnTo>
                <a:lnTo>
                  <a:pt x="2480" y="1351"/>
                </a:lnTo>
                <a:lnTo>
                  <a:pt x="2480" y="1363"/>
                </a:lnTo>
                <a:lnTo>
                  <a:pt x="2490" y="1363"/>
                </a:lnTo>
                <a:lnTo>
                  <a:pt x="2490" y="1371"/>
                </a:lnTo>
                <a:lnTo>
                  <a:pt x="2534" y="1371"/>
                </a:lnTo>
                <a:lnTo>
                  <a:pt x="2534" y="1385"/>
                </a:lnTo>
                <a:lnTo>
                  <a:pt x="2564" y="1385"/>
                </a:lnTo>
                <a:lnTo>
                  <a:pt x="2564" y="1391"/>
                </a:lnTo>
                <a:lnTo>
                  <a:pt x="2600" y="1391"/>
                </a:lnTo>
                <a:lnTo>
                  <a:pt x="2600" y="1403"/>
                </a:lnTo>
                <a:lnTo>
                  <a:pt x="2634" y="1403"/>
                </a:lnTo>
                <a:lnTo>
                  <a:pt x="2634" y="1413"/>
                </a:lnTo>
                <a:lnTo>
                  <a:pt x="2676" y="1413"/>
                </a:lnTo>
                <a:lnTo>
                  <a:pt x="2676" y="1421"/>
                </a:lnTo>
                <a:lnTo>
                  <a:pt x="2688" y="1421"/>
                </a:lnTo>
                <a:lnTo>
                  <a:pt x="2688" y="1427"/>
                </a:lnTo>
                <a:lnTo>
                  <a:pt x="2728" y="1427"/>
                </a:lnTo>
                <a:lnTo>
                  <a:pt x="2728" y="1431"/>
                </a:lnTo>
                <a:lnTo>
                  <a:pt x="2780" y="1431"/>
                </a:lnTo>
                <a:lnTo>
                  <a:pt x="2780" y="1449"/>
                </a:lnTo>
                <a:lnTo>
                  <a:pt x="2880" y="1449"/>
                </a:lnTo>
                <a:lnTo>
                  <a:pt x="2880" y="1457"/>
                </a:lnTo>
                <a:lnTo>
                  <a:pt x="2912" y="1457"/>
                </a:lnTo>
                <a:lnTo>
                  <a:pt x="2912" y="1465"/>
                </a:lnTo>
                <a:lnTo>
                  <a:pt x="2926" y="1465"/>
                </a:lnTo>
                <a:lnTo>
                  <a:pt x="2926" y="1475"/>
                </a:lnTo>
                <a:lnTo>
                  <a:pt x="2962" y="1475"/>
                </a:lnTo>
                <a:lnTo>
                  <a:pt x="2968" y="1481"/>
                </a:lnTo>
                <a:lnTo>
                  <a:pt x="2986" y="1481"/>
                </a:lnTo>
                <a:lnTo>
                  <a:pt x="2986" y="1487"/>
                </a:lnTo>
                <a:lnTo>
                  <a:pt x="3000" y="1487"/>
                </a:lnTo>
                <a:lnTo>
                  <a:pt x="3000" y="1499"/>
                </a:lnTo>
                <a:lnTo>
                  <a:pt x="3044" y="1499"/>
                </a:lnTo>
                <a:lnTo>
                  <a:pt x="3044" y="1515"/>
                </a:lnTo>
                <a:lnTo>
                  <a:pt x="3322" y="1515"/>
                </a:lnTo>
                <a:lnTo>
                  <a:pt x="3322" y="1525"/>
                </a:lnTo>
                <a:lnTo>
                  <a:pt x="3334" y="1525"/>
                </a:lnTo>
                <a:lnTo>
                  <a:pt x="3334" y="1535"/>
                </a:lnTo>
                <a:lnTo>
                  <a:pt x="3392" y="1535"/>
                </a:lnTo>
                <a:lnTo>
                  <a:pt x="3392" y="1545"/>
                </a:lnTo>
                <a:lnTo>
                  <a:pt x="3488" y="1545"/>
                </a:lnTo>
                <a:lnTo>
                  <a:pt x="3488" y="1558"/>
                </a:lnTo>
                <a:lnTo>
                  <a:pt x="3518" y="1558"/>
                </a:lnTo>
                <a:lnTo>
                  <a:pt x="3524" y="1564"/>
                </a:lnTo>
                <a:lnTo>
                  <a:pt x="4446" y="1564"/>
                </a:lnTo>
                <a:lnTo>
                  <a:pt x="4446" y="1768"/>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4" name="Line 25">
            <a:extLst>
              <a:ext uri="{FF2B5EF4-FFF2-40B4-BE49-F238E27FC236}">
                <a16:creationId xmlns:a16="http://schemas.microsoft.com/office/drawing/2014/main" id="{F1273E09-8F4B-6A6B-29F1-5B1556A85BD3}"/>
              </a:ext>
            </a:extLst>
          </p:cNvPr>
          <p:cNvSpPr>
            <a:spLocks noChangeShapeType="1"/>
          </p:cNvSpPr>
          <p:nvPr/>
        </p:nvSpPr>
        <p:spPr bwMode="auto">
          <a:xfrm>
            <a:off x="6935788" y="409098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5" name="Line 26">
            <a:extLst>
              <a:ext uri="{FF2B5EF4-FFF2-40B4-BE49-F238E27FC236}">
                <a16:creationId xmlns:a16="http://schemas.microsoft.com/office/drawing/2014/main" id="{505DD98A-1AE4-712F-7C20-9BA41583F289}"/>
              </a:ext>
            </a:extLst>
          </p:cNvPr>
          <p:cNvSpPr>
            <a:spLocks noChangeShapeType="1"/>
          </p:cNvSpPr>
          <p:nvPr/>
        </p:nvSpPr>
        <p:spPr bwMode="auto">
          <a:xfrm>
            <a:off x="7040563" y="411956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6" name="Line 27">
            <a:extLst>
              <a:ext uri="{FF2B5EF4-FFF2-40B4-BE49-F238E27FC236}">
                <a16:creationId xmlns:a16="http://schemas.microsoft.com/office/drawing/2014/main" id="{874A1674-5844-297A-BB4E-2026213D8F04}"/>
              </a:ext>
            </a:extLst>
          </p:cNvPr>
          <p:cNvSpPr>
            <a:spLocks noChangeShapeType="1"/>
          </p:cNvSpPr>
          <p:nvPr/>
        </p:nvSpPr>
        <p:spPr bwMode="auto">
          <a:xfrm>
            <a:off x="7094538" y="41227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7" name="Line 28">
            <a:extLst>
              <a:ext uri="{FF2B5EF4-FFF2-40B4-BE49-F238E27FC236}">
                <a16:creationId xmlns:a16="http://schemas.microsoft.com/office/drawing/2014/main" id="{8BA213E6-AC4C-1455-48F7-7896C8F0036C}"/>
              </a:ext>
            </a:extLst>
          </p:cNvPr>
          <p:cNvSpPr>
            <a:spLocks noChangeShapeType="1"/>
          </p:cNvSpPr>
          <p:nvPr/>
        </p:nvSpPr>
        <p:spPr bwMode="auto">
          <a:xfrm>
            <a:off x="7119938" y="41227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8" name="Line 29">
            <a:extLst>
              <a:ext uri="{FF2B5EF4-FFF2-40B4-BE49-F238E27FC236}">
                <a16:creationId xmlns:a16="http://schemas.microsoft.com/office/drawing/2014/main" id="{1A874EE7-C946-A8F4-888F-633785C708F2}"/>
              </a:ext>
            </a:extLst>
          </p:cNvPr>
          <p:cNvSpPr>
            <a:spLocks noChangeShapeType="1"/>
          </p:cNvSpPr>
          <p:nvPr/>
        </p:nvSpPr>
        <p:spPr bwMode="auto">
          <a:xfrm>
            <a:off x="7272338" y="41640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89" name="Line 30">
            <a:extLst>
              <a:ext uri="{FF2B5EF4-FFF2-40B4-BE49-F238E27FC236}">
                <a16:creationId xmlns:a16="http://schemas.microsoft.com/office/drawing/2014/main" id="{201F1F17-1203-57D8-E8F7-D3D095BD2991}"/>
              </a:ext>
            </a:extLst>
          </p:cNvPr>
          <p:cNvSpPr>
            <a:spLocks noChangeShapeType="1"/>
          </p:cNvSpPr>
          <p:nvPr/>
        </p:nvSpPr>
        <p:spPr bwMode="auto">
          <a:xfrm>
            <a:off x="7304088" y="41735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0" name="Line 31">
            <a:extLst>
              <a:ext uri="{FF2B5EF4-FFF2-40B4-BE49-F238E27FC236}">
                <a16:creationId xmlns:a16="http://schemas.microsoft.com/office/drawing/2014/main" id="{85073AA8-ACF5-4463-52D5-FEEC26AA9C0F}"/>
              </a:ext>
            </a:extLst>
          </p:cNvPr>
          <p:cNvSpPr>
            <a:spLocks noChangeShapeType="1"/>
          </p:cNvSpPr>
          <p:nvPr/>
        </p:nvSpPr>
        <p:spPr bwMode="auto">
          <a:xfrm>
            <a:off x="7348538" y="41735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1" name="Line 32">
            <a:extLst>
              <a:ext uri="{FF2B5EF4-FFF2-40B4-BE49-F238E27FC236}">
                <a16:creationId xmlns:a16="http://schemas.microsoft.com/office/drawing/2014/main" id="{CAC9066F-A9E9-9A48-BBF1-A011EE889F20}"/>
              </a:ext>
            </a:extLst>
          </p:cNvPr>
          <p:cNvSpPr>
            <a:spLocks noChangeShapeType="1"/>
          </p:cNvSpPr>
          <p:nvPr/>
        </p:nvSpPr>
        <p:spPr bwMode="auto">
          <a:xfrm>
            <a:off x="7586663" y="42275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2" name="Line 33">
            <a:extLst>
              <a:ext uri="{FF2B5EF4-FFF2-40B4-BE49-F238E27FC236}">
                <a16:creationId xmlns:a16="http://schemas.microsoft.com/office/drawing/2014/main" id="{8AF761FF-F80B-1D4D-CB37-D3CB223AB772}"/>
              </a:ext>
            </a:extLst>
          </p:cNvPr>
          <p:cNvSpPr>
            <a:spLocks noChangeShapeType="1"/>
          </p:cNvSpPr>
          <p:nvPr/>
        </p:nvSpPr>
        <p:spPr bwMode="auto">
          <a:xfrm>
            <a:off x="7710488" y="42275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3" name="Line 34">
            <a:extLst>
              <a:ext uri="{FF2B5EF4-FFF2-40B4-BE49-F238E27FC236}">
                <a16:creationId xmlns:a16="http://schemas.microsoft.com/office/drawing/2014/main" id="{F0404F70-F591-24B0-CC94-7EB51A3F5D6F}"/>
              </a:ext>
            </a:extLst>
          </p:cNvPr>
          <p:cNvSpPr>
            <a:spLocks noChangeShapeType="1"/>
          </p:cNvSpPr>
          <p:nvPr/>
        </p:nvSpPr>
        <p:spPr bwMode="auto">
          <a:xfrm>
            <a:off x="7980363" y="4262438"/>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4" name="Line 35">
            <a:extLst>
              <a:ext uri="{FF2B5EF4-FFF2-40B4-BE49-F238E27FC236}">
                <a16:creationId xmlns:a16="http://schemas.microsoft.com/office/drawing/2014/main" id="{1890B6B2-2307-A94F-E9F5-681B1D09DB15}"/>
              </a:ext>
            </a:extLst>
          </p:cNvPr>
          <p:cNvSpPr>
            <a:spLocks noChangeShapeType="1"/>
          </p:cNvSpPr>
          <p:nvPr/>
        </p:nvSpPr>
        <p:spPr bwMode="auto">
          <a:xfrm>
            <a:off x="8059738" y="42783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5" name="Line 36">
            <a:extLst>
              <a:ext uri="{FF2B5EF4-FFF2-40B4-BE49-F238E27FC236}">
                <a16:creationId xmlns:a16="http://schemas.microsoft.com/office/drawing/2014/main" id="{7EE9251C-CACE-D1F1-1BD5-615581BD9505}"/>
              </a:ext>
            </a:extLst>
          </p:cNvPr>
          <p:cNvSpPr>
            <a:spLocks noChangeShapeType="1"/>
          </p:cNvSpPr>
          <p:nvPr/>
        </p:nvSpPr>
        <p:spPr bwMode="auto">
          <a:xfrm>
            <a:off x="8101013" y="42783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6" name="Line 37">
            <a:extLst>
              <a:ext uri="{FF2B5EF4-FFF2-40B4-BE49-F238E27FC236}">
                <a16:creationId xmlns:a16="http://schemas.microsoft.com/office/drawing/2014/main" id="{86EAF6E7-21F4-6027-2298-31971EA332D0}"/>
              </a:ext>
            </a:extLst>
          </p:cNvPr>
          <p:cNvSpPr>
            <a:spLocks noChangeShapeType="1"/>
          </p:cNvSpPr>
          <p:nvPr/>
        </p:nvSpPr>
        <p:spPr bwMode="auto">
          <a:xfrm>
            <a:off x="8189913" y="4291013"/>
            <a:ext cx="0" cy="7302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7" name="Line 38">
            <a:extLst>
              <a:ext uri="{FF2B5EF4-FFF2-40B4-BE49-F238E27FC236}">
                <a16:creationId xmlns:a16="http://schemas.microsoft.com/office/drawing/2014/main" id="{528CD07B-38BA-0119-4C1C-372A32B2A4DD}"/>
              </a:ext>
            </a:extLst>
          </p:cNvPr>
          <p:cNvSpPr>
            <a:spLocks noChangeShapeType="1"/>
          </p:cNvSpPr>
          <p:nvPr/>
        </p:nvSpPr>
        <p:spPr bwMode="auto">
          <a:xfrm>
            <a:off x="824388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8" name="Line 39">
            <a:extLst>
              <a:ext uri="{FF2B5EF4-FFF2-40B4-BE49-F238E27FC236}">
                <a16:creationId xmlns:a16="http://schemas.microsoft.com/office/drawing/2014/main" id="{359CD322-44D1-47C6-D2FA-D2EB7EC54CB5}"/>
              </a:ext>
            </a:extLst>
          </p:cNvPr>
          <p:cNvSpPr>
            <a:spLocks noChangeShapeType="1"/>
          </p:cNvSpPr>
          <p:nvPr/>
        </p:nvSpPr>
        <p:spPr bwMode="auto">
          <a:xfrm>
            <a:off x="8329613"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9" name="Line 40">
            <a:extLst>
              <a:ext uri="{FF2B5EF4-FFF2-40B4-BE49-F238E27FC236}">
                <a16:creationId xmlns:a16="http://schemas.microsoft.com/office/drawing/2014/main" id="{5BDB58CB-CE38-4E59-F235-43386EDEE87D}"/>
              </a:ext>
            </a:extLst>
          </p:cNvPr>
          <p:cNvSpPr>
            <a:spLocks noChangeShapeType="1"/>
          </p:cNvSpPr>
          <p:nvPr/>
        </p:nvSpPr>
        <p:spPr bwMode="auto">
          <a:xfrm>
            <a:off x="836453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0" name="Line 41">
            <a:extLst>
              <a:ext uri="{FF2B5EF4-FFF2-40B4-BE49-F238E27FC236}">
                <a16:creationId xmlns:a16="http://schemas.microsoft.com/office/drawing/2014/main" id="{ABAAB666-9AD6-CC34-8276-C8AEBE8AB375}"/>
              </a:ext>
            </a:extLst>
          </p:cNvPr>
          <p:cNvSpPr>
            <a:spLocks noChangeShapeType="1"/>
          </p:cNvSpPr>
          <p:nvPr/>
        </p:nvSpPr>
        <p:spPr bwMode="auto">
          <a:xfrm>
            <a:off x="849788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1" name="Line 42">
            <a:extLst>
              <a:ext uri="{FF2B5EF4-FFF2-40B4-BE49-F238E27FC236}">
                <a16:creationId xmlns:a16="http://schemas.microsoft.com/office/drawing/2014/main" id="{629A5CF9-5666-975A-1F86-661D2C543CF0}"/>
              </a:ext>
            </a:extLst>
          </p:cNvPr>
          <p:cNvSpPr>
            <a:spLocks noChangeShapeType="1"/>
          </p:cNvSpPr>
          <p:nvPr/>
        </p:nvSpPr>
        <p:spPr bwMode="auto">
          <a:xfrm>
            <a:off x="8558213"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2" name="Line 43">
            <a:extLst>
              <a:ext uri="{FF2B5EF4-FFF2-40B4-BE49-F238E27FC236}">
                <a16:creationId xmlns:a16="http://schemas.microsoft.com/office/drawing/2014/main" id="{5E2BB4B4-6A6C-74D2-F354-9DC678137103}"/>
              </a:ext>
            </a:extLst>
          </p:cNvPr>
          <p:cNvSpPr>
            <a:spLocks noChangeShapeType="1"/>
          </p:cNvSpPr>
          <p:nvPr/>
        </p:nvSpPr>
        <p:spPr bwMode="auto">
          <a:xfrm>
            <a:off x="861218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3" name="Line 44">
            <a:extLst>
              <a:ext uri="{FF2B5EF4-FFF2-40B4-BE49-F238E27FC236}">
                <a16:creationId xmlns:a16="http://schemas.microsoft.com/office/drawing/2014/main" id="{8861CB2D-6D86-2C45-604A-1B927C0941AF}"/>
              </a:ext>
            </a:extLst>
          </p:cNvPr>
          <p:cNvSpPr>
            <a:spLocks noChangeShapeType="1"/>
          </p:cNvSpPr>
          <p:nvPr/>
        </p:nvSpPr>
        <p:spPr bwMode="auto">
          <a:xfrm>
            <a:off x="864393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4" name="Line 45">
            <a:extLst>
              <a:ext uri="{FF2B5EF4-FFF2-40B4-BE49-F238E27FC236}">
                <a16:creationId xmlns:a16="http://schemas.microsoft.com/office/drawing/2014/main" id="{FA3833A6-3BF3-BCBA-C2E0-15455717E5FA}"/>
              </a:ext>
            </a:extLst>
          </p:cNvPr>
          <p:cNvSpPr>
            <a:spLocks noChangeShapeType="1"/>
          </p:cNvSpPr>
          <p:nvPr/>
        </p:nvSpPr>
        <p:spPr bwMode="auto">
          <a:xfrm>
            <a:off x="8678863"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5" name="Line 46">
            <a:extLst>
              <a:ext uri="{FF2B5EF4-FFF2-40B4-BE49-F238E27FC236}">
                <a16:creationId xmlns:a16="http://schemas.microsoft.com/office/drawing/2014/main" id="{1026DAC1-F7BA-DAA3-6B7C-B5E93CCDF5D8}"/>
              </a:ext>
            </a:extLst>
          </p:cNvPr>
          <p:cNvSpPr>
            <a:spLocks noChangeShapeType="1"/>
          </p:cNvSpPr>
          <p:nvPr/>
        </p:nvSpPr>
        <p:spPr bwMode="auto">
          <a:xfrm>
            <a:off x="8812213"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6" name="Line 47">
            <a:extLst>
              <a:ext uri="{FF2B5EF4-FFF2-40B4-BE49-F238E27FC236}">
                <a16:creationId xmlns:a16="http://schemas.microsoft.com/office/drawing/2014/main" id="{0C49EC3D-D6F7-B86C-297A-28251323E1D6}"/>
              </a:ext>
            </a:extLst>
          </p:cNvPr>
          <p:cNvSpPr>
            <a:spLocks noChangeShapeType="1"/>
          </p:cNvSpPr>
          <p:nvPr/>
        </p:nvSpPr>
        <p:spPr bwMode="auto">
          <a:xfrm>
            <a:off x="889158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7" name="Line 48">
            <a:extLst>
              <a:ext uri="{FF2B5EF4-FFF2-40B4-BE49-F238E27FC236}">
                <a16:creationId xmlns:a16="http://schemas.microsoft.com/office/drawing/2014/main" id="{AD0ADA76-F473-D613-38A0-D978F3F8D2FD}"/>
              </a:ext>
            </a:extLst>
          </p:cNvPr>
          <p:cNvSpPr>
            <a:spLocks noChangeShapeType="1"/>
          </p:cNvSpPr>
          <p:nvPr/>
        </p:nvSpPr>
        <p:spPr bwMode="auto">
          <a:xfrm>
            <a:off x="9028113"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8" name="Line 49">
            <a:extLst>
              <a:ext uri="{FF2B5EF4-FFF2-40B4-BE49-F238E27FC236}">
                <a16:creationId xmlns:a16="http://schemas.microsoft.com/office/drawing/2014/main" id="{D8E17CB3-635B-0AE5-3AB7-E0FC683894B1}"/>
              </a:ext>
            </a:extLst>
          </p:cNvPr>
          <p:cNvSpPr>
            <a:spLocks noChangeShapeType="1"/>
          </p:cNvSpPr>
          <p:nvPr/>
        </p:nvSpPr>
        <p:spPr bwMode="auto">
          <a:xfrm>
            <a:off x="910113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09" name="Line 50">
            <a:extLst>
              <a:ext uri="{FF2B5EF4-FFF2-40B4-BE49-F238E27FC236}">
                <a16:creationId xmlns:a16="http://schemas.microsoft.com/office/drawing/2014/main" id="{5E364AD5-BC61-FE9F-73E7-B8813273239F}"/>
              </a:ext>
            </a:extLst>
          </p:cNvPr>
          <p:cNvSpPr>
            <a:spLocks noChangeShapeType="1"/>
          </p:cNvSpPr>
          <p:nvPr/>
        </p:nvSpPr>
        <p:spPr bwMode="auto">
          <a:xfrm>
            <a:off x="9294813"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0" name="Line 51">
            <a:extLst>
              <a:ext uri="{FF2B5EF4-FFF2-40B4-BE49-F238E27FC236}">
                <a16:creationId xmlns:a16="http://schemas.microsoft.com/office/drawing/2014/main" id="{7106C00E-40F3-919D-420E-AA45673E61E6}"/>
              </a:ext>
            </a:extLst>
          </p:cNvPr>
          <p:cNvSpPr>
            <a:spLocks noChangeShapeType="1"/>
          </p:cNvSpPr>
          <p:nvPr/>
        </p:nvSpPr>
        <p:spPr bwMode="auto">
          <a:xfrm>
            <a:off x="9551988" y="4313238"/>
            <a:ext cx="0" cy="7461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23">
            <a:extLst>
              <a:ext uri="{FF2B5EF4-FFF2-40B4-BE49-F238E27FC236}">
                <a16:creationId xmlns:a16="http://schemas.microsoft.com/office/drawing/2014/main" id="{A077A697-B7B7-390F-E125-00517BC04C48}"/>
              </a:ext>
            </a:extLst>
          </p:cNvPr>
          <p:cNvSpPr>
            <a:spLocks noChangeShapeType="1"/>
          </p:cNvSpPr>
          <p:nvPr/>
        </p:nvSpPr>
        <p:spPr bwMode="auto">
          <a:xfrm>
            <a:off x="8492865" y="4398621"/>
            <a:ext cx="0" cy="7302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06764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
            <a:extLst>
              <a:ext uri="{FF2B5EF4-FFF2-40B4-BE49-F238E27FC236}">
                <a16:creationId xmlns:a16="http://schemas.microsoft.com/office/drawing/2014/main" id="{B6E6D3FF-2509-25EC-29B8-D7A77212AD83}"/>
              </a:ext>
            </a:extLst>
          </p:cNvPr>
          <p:cNvGraphicFramePr>
            <a:graphicFrameLocks/>
          </p:cNvGraphicFramePr>
          <p:nvPr>
            <p:extLst>
              <p:ext uri="{D42A27DB-BD31-4B8C-83A1-F6EECF244321}">
                <p14:modId xmlns:p14="http://schemas.microsoft.com/office/powerpoint/2010/main" val="4243293200"/>
              </p:ext>
            </p:extLst>
          </p:nvPr>
        </p:nvGraphicFramePr>
        <p:xfrm>
          <a:off x="267128" y="1600200"/>
          <a:ext cx="5828872" cy="3932048"/>
        </p:xfrm>
        <a:graphic>
          <a:graphicData uri="http://schemas.openxmlformats.org/drawingml/2006/table">
            <a:tbl>
              <a:tblPr/>
              <a:tblGrid>
                <a:gridCol w="872077">
                  <a:extLst>
                    <a:ext uri="{9D8B030D-6E8A-4147-A177-3AD203B41FA5}">
                      <a16:colId xmlns:a16="http://schemas.microsoft.com/office/drawing/2014/main" val="20000"/>
                    </a:ext>
                  </a:extLst>
                </a:gridCol>
                <a:gridCol w="1944754">
                  <a:extLst>
                    <a:ext uri="{9D8B030D-6E8A-4147-A177-3AD203B41FA5}">
                      <a16:colId xmlns:a16="http://schemas.microsoft.com/office/drawing/2014/main" val="2357191625"/>
                    </a:ext>
                  </a:extLst>
                </a:gridCol>
                <a:gridCol w="840769">
                  <a:extLst>
                    <a:ext uri="{9D8B030D-6E8A-4147-A177-3AD203B41FA5}">
                      <a16:colId xmlns:a16="http://schemas.microsoft.com/office/drawing/2014/main" val="20001"/>
                    </a:ext>
                  </a:extLst>
                </a:gridCol>
                <a:gridCol w="914400">
                  <a:extLst>
                    <a:ext uri="{9D8B030D-6E8A-4147-A177-3AD203B41FA5}">
                      <a16:colId xmlns:a16="http://schemas.microsoft.com/office/drawing/2014/main" val="1870750780"/>
                    </a:ext>
                  </a:extLst>
                </a:gridCol>
                <a:gridCol w="1256872">
                  <a:extLst>
                    <a:ext uri="{9D8B030D-6E8A-4147-A177-3AD203B41FA5}">
                      <a16:colId xmlns:a16="http://schemas.microsoft.com/office/drawing/2014/main" val="1978033233"/>
                    </a:ext>
                  </a:extLst>
                </a:gridCol>
              </a:tblGrid>
              <a:tr h="20111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Calibri" panose="020F0502020204030204" pitchFamily="34" charset="0"/>
                        </a:rPr>
                        <a:t>Subgroup</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HR (95% CI)</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261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Overall</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438/492</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0.84 (0.69-1.02)</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7647410"/>
                  </a:ext>
                </a:extLst>
              </a:tr>
              <a:tr h="341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yr</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yr</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243/272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195/220</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(0.70-1.17)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0.84 (0.63-1.12)</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41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163/189</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0.92 (0.73-1.17)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(0.60-1.11)</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41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East Asia</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East Asia</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257/300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181/192</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0.93 (0.73-1.18)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0.78 (0.58-1.04)</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869656009"/>
                  </a:ext>
                </a:extLst>
              </a:tr>
              <a:tr h="341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history</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Former/current</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143/167</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0.82 (0.65-1.03)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0.97 (0.70-1.35)</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341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history</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Osimertinib</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osimertinib</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217/238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221/254</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(0.70-1.19)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0.85 (0.65-1.11)</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501562391"/>
                  </a:ext>
                </a:extLst>
              </a:tr>
              <a:tr h="482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line of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tx</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1L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osimertinib</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2L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simertinib</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 not osimertinib</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221/254</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(0.53-1.57)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(0.67-1.23)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0.85 (0.65-1.11)</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6640209"/>
                  </a:ext>
                </a:extLst>
              </a:tr>
            </a:tbl>
          </a:graphicData>
        </a:graphic>
      </p:graphicFrame>
      <p:sp>
        <p:nvSpPr>
          <p:cNvPr id="23" name="Rectangle 22">
            <a:extLst>
              <a:ext uri="{FF2B5EF4-FFF2-40B4-BE49-F238E27FC236}">
                <a16:creationId xmlns:a16="http://schemas.microsoft.com/office/drawing/2014/main" id="{6CBF4489-1D43-2C94-87A7-1061BBE74D47}"/>
              </a:ext>
            </a:extLst>
          </p:cNvPr>
          <p:cNvSpPr/>
          <p:nvPr/>
        </p:nvSpPr>
        <p:spPr bwMode="auto">
          <a:xfrm>
            <a:off x="4343399" y="1898649"/>
            <a:ext cx="171453" cy="370840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9224" name="Group 3">
            <a:extLst>
              <a:ext uri="{FF2B5EF4-FFF2-40B4-BE49-F238E27FC236}">
                <a16:creationId xmlns:a16="http://schemas.microsoft.com/office/drawing/2014/main" id="{74014720-BB75-C2E5-F2B0-2CFFE3A020FB}"/>
              </a:ext>
            </a:extLst>
          </p:cNvPr>
          <p:cNvGraphicFramePr>
            <a:graphicFrameLocks/>
          </p:cNvGraphicFramePr>
          <p:nvPr>
            <p:extLst>
              <p:ext uri="{D42A27DB-BD31-4B8C-83A1-F6EECF244321}">
                <p14:modId xmlns:p14="http://schemas.microsoft.com/office/powerpoint/2010/main" val="1319899163"/>
              </p:ext>
            </p:extLst>
          </p:nvPr>
        </p:nvGraphicFramePr>
        <p:xfrm>
          <a:off x="6220639" y="1600200"/>
          <a:ext cx="5703716" cy="3413872"/>
        </p:xfrm>
        <a:graphic>
          <a:graphicData uri="http://schemas.openxmlformats.org/drawingml/2006/table">
            <a:tbl>
              <a:tblPr/>
              <a:tblGrid>
                <a:gridCol w="1237436">
                  <a:extLst>
                    <a:ext uri="{9D8B030D-6E8A-4147-A177-3AD203B41FA5}">
                      <a16:colId xmlns:a16="http://schemas.microsoft.com/office/drawing/2014/main" val="20000"/>
                    </a:ext>
                  </a:extLst>
                </a:gridCol>
                <a:gridCol w="1095375">
                  <a:extLst>
                    <a:ext uri="{9D8B030D-6E8A-4147-A177-3AD203B41FA5}">
                      <a16:colId xmlns:a16="http://schemas.microsoft.com/office/drawing/2014/main" val="2357191625"/>
                    </a:ext>
                  </a:extLst>
                </a:gridCol>
                <a:gridCol w="962025">
                  <a:extLst>
                    <a:ext uri="{9D8B030D-6E8A-4147-A177-3AD203B41FA5}">
                      <a16:colId xmlns:a16="http://schemas.microsoft.com/office/drawing/2014/main" val="20001"/>
                    </a:ext>
                  </a:extLst>
                </a:gridCol>
                <a:gridCol w="1063427">
                  <a:extLst>
                    <a:ext uri="{9D8B030D-6E8A-4147-A177-3AD203B41FA5}">
                      <a16:colId xmlns:a16="http://schemas.microsoft.com/office/drawing/2014/main" val="2487713517"/>
                    </a:ext>
                  </a:extLst>
                </a:gridCol>
                <a:gridCol w="1345453">
                  <a:extLst>
                    <a:ext uri="{9D8B030D-6E8A-4147-A177-3AD203B41FA5}">
                      <a16:colId xmlns:a16="http://schemas.microsoft.com/office/drawing/2014/main" val="1978033233"/>
                    </a:ext>
                  </a:extLst>
                </a:gridCol>
              </a:tblGrid>
              <a:tr h="23109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Calibri" panose="020F0502020204030204" pitchFamily="34" charset="0"/>
                        </a:rPr>
                        <a:t>Subgroup</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HR (95% CI)</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004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Overall</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438/492</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0.84 (0.69-1.02)</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636841"/>
                  </a:ext>
                </a:extLst>
              </a:tr>
              <a:tr h="392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T790M mutation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235/269</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0.93 (0.69-1.26)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(0.62-1.04)</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92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 chemotherapy</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Carboplatin</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366/411</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(0.57-1.46)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(0.70-1.06)</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2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298/329</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0.93 (0.66-1.30)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(0.64-1.02)</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869656009"/>
                  </a:ext>
                </a:extLst>
              </a:tr>
              <a:tr h="392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-activating mutation</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L858R</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ex19del</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255/281</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0.94 (0.70-1.26)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0.82 (0.64-1.05)</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554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TPS</a:t>
                      </a:r>
                    </a:p>
                  </a:txBody>
                  <a:tcPr marL="27432" marR="27432"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137160" marR="0" lvl="0" indent="-13716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27432" marR="27432"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219/240</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0.84 (0.55-1.30)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(0.52-1.10)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(0.70-1.19)</a:t>
                      </a:r>
                    </a:p>
                  </a:txBody>
                  <a:tcPr marL="27432" marR="27432"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501562391"/>
                  </a:ext>
                </a:extLst>
              </a:tr>
            </a:tbl>
          </a:graphicData>
        </a:graphic>
      </p:graphicFrame>
      <p:sp>
        <p:nvSpPr>
          <p:cNvPr id="9225" name="Rectangle 9224">
            <a:extLst>
              <a:ext uri="{FF2B5EF4-FFF2-40B4-BE49-F238E27FC236}">
                <a16:creationId xmlns:a16="http://schemas.microsoft.com/office/drawing/2014/main" id="{4EFF178F-7EE9-99CB-B283-80F552B533AB}"/>
              </a:ext>
            </a:extLst>
          </p:cNvPr>
          <p:cNvSpPr/>
          <p:nvPr/>
        </p:nvSpPr>
        <p:spPr bwMode="auto">
          <a:xfrm>
            <a:off x="10022894" y="1898649"/>
            <a:ext cx="171453" cy="319222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OS Across Subgroups</a:t>
            </a:r>
            <a:endParaRPr lang="en-US" altLang="en-US" dirty="0"/>
          </a:p>
        </p:txBody>
      </p:sp>
      <p:sp>
        <p:nvSpPr>
          <p:cNvPr id="4" name="Text Box 11">
            <a:extLst>
              <a:ext uri="{FF2B5EF4-FFF2-40B4-BE49-F238E27FC236}">
                <a16:creationId xmlns:a16="http://schemas.microsoft.com/office/drawing/2014/main" id="{A415E64E-B453-7B9B-5BDD-C88A938C3A8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Reproduced with permission. </a:t>
            </a:r>
          </a:p>
        </p:txBody>
      </p:sp>
      <p:sp>
        <p:nvSpPr>
          <p:cNvPr id="7" name="TextBox 6">
            <a:extLst>
              <a:ext uri="{FF2B5EF4-FFF2-40B4-BE49-F238E27FC236}">
                <a16:creationId xmlns:a16="http://schemas.microsoft.com/office/drawing/2014/main" id="{F264094E-0F84-9C54-B123-72B4066C9B64}"/>
              </a:ext>
            </a:extLst>
          </p:cNvPr>
          <p:cNvSpPr txBox="1"/>
          <p:nvPr/>
        </p:nvSpPr>
        <p:spPr bwMode="auto">
          <a:xfrm>
            <a:off x="5440217" y="6364140"/>
            <a:ext cx="2772777" cy="307777"/>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Data cutoff: </a:t>
            </a:r>
            <a:r>
              <a:rPr lang="en-US" altLang="en-US" sz="1400" b="0" kern="0" dirty="0">
                <a:solidFill>
                  <a:srgbClr val="000000"/>
                </a:solidFill>
                <a:latin typeface="Calibri" panose="020F0502020204030204" pitchFamily="34" charset="0"/>
              </a:rPr>
              <a:t>January 17, 2023.</a:t>
            </a:r>
            <a:endParaRPr lang="en-US" sz="1400" b="0" dirty="0">
              <a:solidFill>
                <a:schemeClr val="bg1"/>
              </a:solidFill>
              <a:latin typeface="Calibri" panose="020F0502020204030204" pitchFamily="34" charset="0"/>
            </a:endParaRPr>
          </a:p>
        </p:txBody>
      </p:sp>
      <p:grpSp>
        <p:nvGrpSpPr>
          <p:cNvPr id="9" name="Group 8">
            <a:extLst>
              <a:ext uri="{FF2B5EF4-FFF2-40B4-BE49-F238E27FC236}">
                <a16:creationId xmlns:a16="http://schemas.microsoft.com/office/drawing/2014/main" id="{C084FA66-D0E3-995B-2CD4-68A67BD8EBF2}"/>
              </a:ext>
            </a:extLst>
          </p:cNvPr>
          <p:cNvGrpSpPr/>
          <p:nvPr/>
        </p:nvGrpSpPr>
        <p:grpSpPr>
          <a:xfrm>
            <a:off x="3287706" y="5622830"/>
            <a:ext cx="2458287" cy="307777"/>
            <a:chOff x="3287706" y="5622830"/>
            <a:chExt cx="2458287" cy="307777"/>
          </a:xfrm>
        </p:grpSpPr>
        <p:sp>
          <p:nvSpPr>
            <p:cNvPr id="3" name="TextBox 2">
              <a:extLst>
                <a:ext uri="{FF2B5EF4-FFF2-40B4-BE49-F238E27FC236}">
                  <a16:creationId xmlns:a16="http://schemas.microsoft.com/office/drawing/2014/main" id="{F52AAEB0-8CC6-CDB8-0A40-2F2EAA9F3AE9}"/>
                </a:ext>
              </a:extLst>
            </p:cNvPr>
            <p:cNvSpPr txBox="1"/>
            <p:nvPr/>
          </p:nvSpPr>
          <p:spPr bwMode="auto">
            <a:xfrm>
              <a:off x="3287706" y="562283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5" name="TextBox 4">
              <a:extLst>
                <a:ext uri="{FF2B5EF4-FFF2-40B4-BE49-F238E27FC236}">
                  <a16:creationId xmlns:a16="http://schemas.microsoft.com/office/drawing/2014/main" id="{4D8CCC67-3621-78A9-1906-730D2956933B}"/>
                </a:ext>
              </a:extLst>
            </p:cNvPr>
            <p:cNvSpPr txBox="1"/>
            <p:nvPr/>
          </p:nvSpPr>
          <p:spPr bwMode="auto">
            <a:xfrm>
              <a:off x="5378585" y="562283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8" name="TextBox 7">
              <a:extLst>
                <a:ext uri="{FF2B5EF4-FFF2-40B4-BE49-F238E27FC236}">
                  <a16:creationId xmlns:a16="http://schemas.microsoft.com/office/drawing/2014/main" id="{6CE7E608-64DB-4A10-D1E6-78207CEF3AB0}"/>
                </a:ext>
              </a:extLst>
            </p:cNvPr>
            <p:cNvSpPr txBox="1"/>
            <p:nvPr/>
          </p:nvSpPr>
          <p:spPr bwMode="auto">
            <a:xfrm>
              <a:off x="4388560" y="562283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sp>
        <p:nvSpPr>
          <p:cNvPr id="10" name="TextBox 9">
            <a:extLst>
              <a:ext uri="{FF2B5EF4-FFF2-40B4-BE49-F238E27FC236}">
                <a16:creationId xmlns:a16="http://schemas.microsoft.com/office/drawing/2014/main" id="{ADE3D3B1-EAC7-10C7-489C-68F80145F4FF}"/>
              </a:ext>
            </a:extLst>
          </p:cNvPr>
          <p:cNvSpPr txBox="1"/>
          <p:nvPr/>
        </p:nvSpPr>
        <p:spPr bwMode="auto">
          <a:xfrm>
            <a:off x="2900946" y="5999321"/>
            <a:ext cx="16785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a:solidFill>
                  <a:schemeClr val="accent1"/>
                </a:solidFill>
                <a:latin typeface="Calibri" panose="020F0502020204030204" pitchFamily="34" charset="0"/>
              </a:rPr>
              <a:t>Favors </a:t>
            </a:r>
            <a:r>
              <a:rPr lang="en-US" sz="1400" dirty="0" err="1">
                <a:solidFill>
                  <a:schemeClr val="accent1"/>
                </a:solidFill>
                <a:latin typeface="Calibri" panose="020F0502020204030204" pitchFamily="34" charset="0"/>
              </a:rPr>
              <a:t>Pembro</a:t>
            </a:r>
            <a:r>
              <a:rPr lang="en-US" sz="1400" dirty="0">
                <a:solidFill>
                  <a:schemeClr val="accent1"/>
                </a:solidFill>
                <a:latin typeface="Calibri" panose="020F0502020204030204" pitchFamily="34" charset="0"/>
              </a:rPr>
              <a:t> + CT</a:t>
            </a:r>
          </a:p>
        </p:txBody>
      </p:sp>
      <p:sp>
        <p:nvSpPr>
          <p:cNvPr id="11" name="TextBox 10">
            <a:extLst>
              <a:ext uri="{FF2B5EF4-FFF2-40B4-BE49-F238E27FC236}">
                <a16:creationId xmlns:a16="http://schemas.microsoft.com/office/drawing/2014/main" id="{38BA6016-E627-1CD5-2789-DF16F7AEA35C}"/>
              </a:ext>
            </a:extLst>
          </p:cNvPr>
          <p:cNvSpPr txBox="1"/>
          <p:nvPr/>
        </p:nvSpPr>
        <p:spPr bwMode="auto">
          <a:xfrm>
            <a:off x="4595546" y="5999320"/>
            <a:ext cx="1673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a:solidFill>
                  <a:schemeClr val="accent3"/>
                </a:solidFill>
                <a:latin typeface="Calibri" panose="020F0502020204030204" pitchFamily="34" charset="0"/>
              </a:rPr>
              <a:t>Favors Placebo + CT</a:t>
            </a:r>
          </a:p>
        </p:txBody>
      </p:sp>
      <p:cxnSp>
        <p:nvCxnSpPr>
          <p:cNvPr id="13" name="Straight Arrow Connector 12">
            <a:extLst>
              <a:ext uri="{FF2B5EF4-FFF2-40B4-BE49-F238E27FC236}">
                <a16:creationId xmlns:a16="http://schemas.microsoft.com/office/drawing/2014/main" id="{F7B3DC89-4F18-2A1C-36A5-2CB916671EB6}"/>
              </a:ext>
            </a:extLst>
          </p:cNvPr>
          <p:cNvCxnSpPr/>
          <p:nvPr/>
        </p:nvCxnSpPr>
        <p:spPr bwMode="auto">
          <a:xfrm>
            <a:off x="4664597" y="5959185"/>
            <a:ext cx="974203"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D44EB0BC-5B98-C3B8-66B8-B0B6298F8635}"/>
              </a:ext>
            </a:extLst>
          </p:cNvPr>
          <p:cNvCxnSpPr>
            <a:cxnSpLocks/>
          </p:cNvCxnSpPr>
          <p:nvPr/>
        </p:nvCxnSpPr>
        <p:spPr bwMode="auto">
          <a:xfrm flipH="1">
            <a:off x="3439638" y="5959185"/>
            <a:ext cx="974203"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6" name="Straight Connector 15">
            <a:extLst>
              <a:ext uri="{FF2B5EF4-FFF2-40B4-BE49-F238E27FC236}">
                <a16:creationId xmlns:a16="http://schemas.microsoft.com/office/drawing/2014/main" id="{772C7874-509F-371F-6CBF-68C5ECD7C1B1}"/>
              </a:ext>
            </a:extLst>
          </p:cNvPr>
          <p:cNvCxnSpPr>
            <a:cxnSpLocks/>
          </p:cNvCxnSpPr>
          <p:nvPr/>
        </p:nvCxnSpPr>
        <p:spPr bwMode="auto">
          <a:xfrm>
            <a:off x="3493852" y="5622830"/>
            <a:ext cx="2068437" cy="0"/>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2A778618-6BB3-8399-272D-F08A9B9D1B67}"/>
              </a:ext>
            </a:extLst>
          </p:cNvPr>
          <p:cNvGrpSpPr/>
          <p:nvPr/>
        </p:nvGrpSpPr>
        <p:grpSpPr>
          <a:xfrm>
            <a:off x="3493852" y="5610890"/>
            <a:ext cx="2068437" cy="84865"/>
            <a:chOff x="3493852" y="5029200"/>
            <a:chExt cx="2068437" cy="666555"/>
          </a:xfrm>
        </p:grpSpPr>
        <p:cxnSp>
          <p:nvCxnSpPr>
            <p:cNvPr id="19" name="Straight Connector 18">
              <a:extLst>
                <a:ext uri="{FF2B5EF4-FFF2-40B4-BE49-F238E27FC236}">
                  <a16:creationId xmlns:a16="http://schemas.microsoft.com/office/drawing/2014/main" id="{42093FC7-5864-03F6-C673-C134A45C7DAA}"/>
                </a:ext>
              </a:extLst>
            </p:cNvPr>
            <p:cNvCxnSpPr/>
            <p:nvPr/>
          </p:nvCxnSpPr>
          <p:spPr bwMode="auto">
            <a:xfrm>
              <a:off x="5562289" y="5029200"/>
              <a:ext cx="0" cy="666555"/>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3A97620-F194-C6A0-074E-07DBEFE31CDF}"/>
                </a:ext>
              </a:extLst>
            </p:cNvPr>
            <p:cNvCxnSpPr/>
            <p:nvPr/>
          </p:nvCxnSpPr>
          <p:spPr bwMode="auto">
            <a:xfrm>
              <a:off x="4526578" y="5029200"/>
              <a:ext cx="0" cy="66655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86A8807-9DC1-9E8E-DCDA-0AD6D7AE2325}"/>
                </a:ext>
              </a:extLst>
            </p:cNvPr>
            <p:cNvCxnSpPr/>
            <p:nvPr/>
          </p:nvCxnSpPr>
          <p:spPr bwMode="auto">
            <a:xfrm>
              <a:off x="3493852" y="5029200"/>
              <a:ext cx="0" cy="666555"/>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ED5388C0-3014-03A1-9BC1-D4E3E4899C8F}"/>
              </a:ext>
            </a:extLst>
          </p:cNvPr>
          <p:cNvCxnSpPr>
            <a:cxnSpLocks/>
          </p:cNvCxnSpPr>
          <p:nvPr/>
        </p:nvCxnSpPr>
        <p:spPr bwMode="auto">
          <a:xfrm>
            <a:off x="4526578" y="1898650"/>
            <a:ext cx="0" cy="370840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FAFE6DD-E973-DF82-076F-397CA6A445E3}"/>
              </a:ext>
            </a:extLst>
          </p:cNvPr>
          <p:cNvCxnSpPr/>
          <p:nvPr/>
        </p:nvCxnSpPr>
        <p:spPr bwMode="auto">
          <a:xfrm>
            <a:off x="4343400" y="2045094"/>
            <a:ext cx="17373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A5CB3D1-B3A3-60DA-F6FB-5182A87C885E}"/>
              </a:ext>
            </a:extLst>
          </p:cNvPr>
          <p:cNvCxnSpPr>
            <a:cxnSpLocks/>
          </p:cNvCxnSpPr>
          <p:nvPr/>
        </p:nvCxnSpPr>
        <p:spPr bwMode="auto">
          <a:xfrm>
            <a:off x="4353564" y="2368275"/>
            <a:ext cx="24688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64E4C0A-1277-5BAF-648E-919532E4E10B}"/>
              </a:ext>
            </a:extLst>
          </p:cNvPr>
          <p:cNvCxnSpPr>
            <a:cxnSpLocks/>
          </p:cNvCxnSpPr>
          <p:nvPr/>
        </p:nvCxnSpPr>
        <p:spPr bwMode="auto">
          <a:xfrm>
            <a:off x="4302925" y="2573882"/>
            <a:ext cx="27145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6D0AD17-61EB-F059-35FF-D4DDCC2A1E53}"/>
              </a:ext>
            </a:extLst>
          </p:cNvPr>
          <p:cNvCxnSpPr>
            <a:cxnSpLocks/>
          </p:cNvCxnSpPr>
          <p:nvPr/>
        </p:nvCxnSpPr>
        <p:spPr bwMode="auto">
          <a:xfrm>
            <a:off x="4376471" y="2906617"/>
            <a:ext cx="21457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1E80EBA-FB17-DB85-B747-56F7E1439AC3}"/>
              </a:ext>
            </a:extLst>
          </p:cNvPr>
          <p:cNvCxnSpPr>
            <a:cxnSpLocks/>
          </p:cNvCxnSpPr>
          <p:nvPr/>
        </p:nvCxnSpPr>
        <p:spPr bwMode="auto">
          <a:xfrm>
            <a:off x="4293921" y="3117055"/>
            <a:ext cx="28046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F476EE6-AF0D-4BF1-1C72-AD7F10B537BF}"/>
              </a:ext>
            </a:extLst>
          </p:cNvPr>
          <p:cNvCxnSpPr>
            <a:cxnSpLocks/>
          </p:cNvCxnSpPr>
          <p:nvPr/>
        </p:nvCxnSpPr>
        <p:spPr bwMode="auto">
          <a:xfrm>
            <a:off x="4367213" y="3405625"/>
            <a:ext cx="24288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D39931A-5794-CB39-D734-7C22D6550C51}"/>
              </a:ext>
            </a:extLst>
          </p:cNvPr>
          <p:cNvCxnSpPr>
            <a:cxnSpLocks/>
          </p:cNvCxnSpPr>
          <p:nvPr/>
        </p:nvCxnSpPr>
        <p:spPr bwMode="auto">
          <a:xfrm>
            <a:off x="4267116" y="3629025"/>
            <a:ext cx="25487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C7FAAA1-6BDE-8FD9-E2C1-B5E67F61B4E1}"/>
              </a:ext>
            </a:extLst>
          </p:cNvPr>
          <p:cNvCxnSpPr>
            <a:cxnSpLocks/>
          </p:cNvCxnSpPr>
          <p:nvPr/>
        </p:nvCxnSpPr>
        <p:spPr bwMode="auto">
          <a:xfrm>
            <a:off x="4321885" y="3926764"/>
            <a:ext cx="20010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B3AF224-581B-3816-77A6-196656D6DBEF}"/>
              </a:ext>
            </a:extLst>
          </p:cNvPr>
          <p:cNvCxnSpPr>
            <a:cxnSpLocks/>
          </p:cNvCxnSpPr>
          <p:nvPr/>
        </p:nvCxnSpPr>
        <p:spPr bwMode="auto">
          <a:xfrm>
            <a:off x="4364831" y="4140994"/>
            <a:ext cx="29976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03CD4B8-D4C3-B944-864B-C1D34CB27751}"/>
              </a:ext>
            </a:extLst>
          </p:cNvPr>
          <p:cNvCxnSpPr>
            <a:cxnSpLocks/>
          </p:cNvCxnSpPr>
          <p:nvPr/>
        </p:nvCxnSpPr>
        <p:spPr bwMode="auto">
          <a:xfrm>
            <a:off x="4364831" y="4438733"/>
            <a:ext cx="22621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1510E31-32F3-EF06-4306-BD330A423F55}"/>
              </a:ext>
            </a:extLst>
          </p:cNvPr>
          <p:cNvCxnSpPr>
            <a:cxnSpLocks/>
          </p:cNvCxnSpPr>
          <p:nvPr/>
        </p:nvCxnSpPr>
        <p:spPr bwMode="auto">
          <a:xfrm>
            <a:off x="4321885" y="4657725"/>
            <a:ext cx="2524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E42D8B3-195D-A224-DF71-7B20FD597582}"/>
              </a:ext>
            </a:extLst>
          </p:cNvPr>
          <p:cNvCxnSpPr>
            <a:cxnSpLocks/>
          </p:cNvCxnSpPr>
          <p:nvPr/>
        </p:nvCxnSpPr>
        <p:spPr bwMode="auto">
          <a:xfrm>
            <a:off x="4231758" y="4946776"/>
            <a:ext cx="50292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446A846-3C32-7EF0-0CAC-872B38D1C996}"/>
              </a:ext>
            </a:extLst>
          </p:cNvPr>
          <p:cNvCxnSpPr>
            <a:cxnSpLocks/>
          </p:cNvCxnSpPr>
          <p:nvPr/>
        </p:nvCxnSpPr>
        <p:spPr bwMode="auto">
          <a:xfrm>
            <a:off x="4336256" y="5167313"/>
            <a:ext cx="273844"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0225F27-9728-D520-C02B-ED18A83DA5C7}"/>
              </a:ext>
            </a:extLst>
          </p:cNvPr>
          <p:cNvCxnSpPr>
            <a:cxnSpLocks/>
          </p:cNvCxnSpPr>
          <p:nvPr/>
        </p:nvCxnSpPr>
        <p:spPr bwMode="auto">
          <a:xfrm>
            <a:off x="4317206" y="5383475"/>
            <a:ext cx="259557" cy="0"/>
          </a:xfrm>
          <a:prstGeom prst="line">
            <a:avLst/>
          </a:prstGeom>
          <a:noFill/>
          <a:ln w="28575" cap="flat" cmpd="sng" algn="ctr">
            <a:solidFill>
              <a:schemeClr val="bg1"/>
            </a:solidFill>
            <a:prstDash val="solid"/>
            <a:round/>
            <a:headEnd type="none" w="med" len="med"/>
            <a:tailEnd type="none" w="med" len="med"/>
          </a:ln>
          <a:effectLst/>
        </p:spPr>
      </p:cxnSp>
      <p:sp>
        <p:nvSpPr>
          <p:cNvPr id="57" name="Rectangle 56">
            <a:extLst>
              <a:ext uri="{FF2B5EF4-FFF2-40B4-BE49-F238E27FC236}">
                <a16:creationId xmlns:a16="http://schemas.microsoft.com/office/drawing/2014/main" id="{6422D966-71CD-081B-94F7-13FDDB8BC8B9}"/>
              </a:ext>
            </a:extLst>
          </p:cNvPr>
          <p:cNvSpPr/>
          <p:nvPr/>
        </p:nvSpPr>
        <p:spPr bwMode="auto">
          <a:xfrm>
            <a:off x="4409720" y="5345375"/>
            <a:ext cx="76199"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8E895E4-A8BD-A3CF-66C2-A56780B765B7}"/>
              </a:ext>
            </a:extLst>
          </p:cNvPr>
          <p:cNvSpPr/>
          <p:nvPr/>
        </p:nvSpPr>
        <p:spPr bwMode="auto">
          <a:xfrm>
            <a:off x="4431793" y="5132199"/>
            <a:ext cx="76199"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608B9E17-9882-A08D-1466-F62E838CA2D6}"/>
              </a:ext>
            </a:extLst>
          </p:cNvPr>
          <p:cNvSpPr/>
          <p:nvPr/>
        </p:nvSpPr>
        <p:spPr bwMode="auto">
          <a:xfrm>
            <a:off x="4436234" y="4917261"/>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5F018EC-EF02-61E7-7877-93BF2FFD251C}"/>
              </a:ext>
            </a:extLst>
          </p:cNvPr>
          <p:cNvSpPr/>
          <p:nvPr/>
        </p:nvSpPr>
        <p:spPr bwMode="auto">
          <a:xfrm>
            <a:off x="4409720" y="4615733"/>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F755380-AF58-F731-C1DA-38B910570B43}"/>
              </a:ext>
            </a:extLst>
          </p:cNvPr>
          <p:cNvSpPr/>
          <p:nvPr/>
        </p:nvSpPr>
        <p:spPr bwMode="auto">
          <a:xfrm>
            <a:off x="4438653" y="4404774"/>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BCDDB485-7E3E-3F1D-D4F7-0DA0F7166C3A}"/>
              </a:ext>
            </a:extLst>
          </p:cNvPr>
          <p:cNvSpPr/>
          <p:nvPr/>
        </p:nvSpPr>
        <p:spPr bwMode="auto">
          <a:xfrm>
            <a:off x="4459716" y="4105628"/>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28C652A-F365-05F9-4A32-FD23E85B7526}"/>
              </a:ext>
            </a:extLst>
          </p:cNvPr>
          <p:cNvSpPr/>
          <p:nvPr/>
        </p:nvSpPr>
        <p:spPr bwMode="auto">
          <a:xfrm>
            <a:off x="4393693" y="3893402"/>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17C39072-E440-17D3-E6C7-CB9150BEB824}"/>
              </a:ext>
            </a:extLst>
          </p:cNvPr>
          <p:cNvSpPr/>
          <p:nvPr/>
        </p:nvSpPr>
        <p:spPr bwMode="auto">
          <a:xfrm>
            <a:off x="4364796" y="3589129"/>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0921CA42-A726-6E97-46FE-7E8703464343}"/>
              </a:ext>
            </a:extLst>
          </p:cNvPr>
          <p:cNvSpPr/>
          <p:nvPr/>
        </p:nvSpPr>
        <p:spPr bwMode="auto">
          <a:xfrm>
            <a:off x="4453815" y="3361197"/>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8E5C1954-F175-DDB9-8FA3-D8E7B63DBD5E}"/>
              </a:ext>
            </a:extLst>
          </p:cNvPr>
          <p:cNvSpPr/>
          <p:nvPr/>
        </p:nvSpPr>
        <p:spPr bwMode="auto">
          <a:xfrm>
            <a:off x="4385044" y="3077549"/>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28E6C42F-BC0A-6B18-72E5-FFE4E7F664F7}"/>
              </a:ext>
            </a:extLst>
          </p:cNvPr>
          <p:cNvSpPr/>
          <p:nvPr/>
        </p:nvSpPr>
        <p:spPr bwMode="auto">
          <a:xfrm>
            <a:off x="4451435" y="2867653"/>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1" name="Rectangle 9220">
            <a:extLst>
              <a:ext uri="{FF2B5EF4-FFF2-40B4-BE49-F238E27FC236}">
                <a16:creationId xmlns:a16="http://schemas.microsoft.com/office/drawing/2014/main" id="{D759658B-C11B-441D-7960-25C379424B36}"/>
              </a:ext>
            </a:extLst>
          </p:cNvPr>
          <p:cNvSpPr/>
          <p:nvPr/>
        </p:nvSpPr>
        <p:spPr bwMode="auto">
          <a:xfrm>
            <a:off x="4407204" y="2537543"/>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B2E577B3-2CC6-A69B-4070-4C4AACCE05F5}"/>
              </a:ext>
            </a:extLst>
          </p:cNvPr>
          <p:cNvSpPr/>
          <p:nvPr/>
        </p:nvSpPr>
        <p:spPr bwMode="auto">
          <a:xfrm>
            <a:off x="4442171" y="2325251"/>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978A9185-2434-B7BC-70D8-82D095496430}"/>
              </a:ext>
            </a:extLst>
          </p:cNvPr>
          <p:cNvSpPr/>
          <p:nvPr/>
        </p:nvSpPr>
        <p:spPr bwMode="auto">
          <a:xfrm>
            <a:off x="4404601" y="2010215"/>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26" name="Group 9225">
            <a:extLst>
              <a:ext uri="{FF2B5EF4-FFF2-40B4-BE49-F238E27FC236}">
                <a16:creationId xmlns:a16="http://schemas.microsoft.com/office/drawing/2014/main" id="{D0083DB9-C44F-04A4-5849-C2F72AEF8E38}"/>
              </a:ext>
            </a:extLst>
          </p:cNvPr>
          <p:cNvGrpSpPr/>
          <p:nvPr/>
        </p:nvGrpSpPr>
        <p:grpSpPr>
          <a:xfrm>
            <a:off x="8967201" y="5102814"/>
            <a:ext cx="2458287" cy="307777"/>
            <a:chOff x="3287706" y="5622830"/>
            <a:chExt cx="2458287" cy="307777"/>
          </a:xfrm>
        </p:grpSpPr>
        <p:sp>
          <p:nvSpPr>
            <p:cNvPr id="9227" name="TextBox 9226">
              <a:extLst>
                <a:ext uri="{FF2B5EF4-FFF2-40B4-BE49-F238E27FC236}">
                  <a16:creationId xmlns:a16="http://schemas.microsoft.com/office/drawing/2014/main" id="{D8FE4947-6421-0341-5408-BF28E0114278}"/>
                </a:ext>
              </a:extLst>
            </p:cNvPr>
            <p:cNvSpPr txBox="1"/>
            <p:nvPr/>
          </p:nvSpPr>
          <p:spPr bwMode="auto">
            <a:xfrm>
              <a:off x="3287706" y="562283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9228" name="TextBox 9227">
              <a:extLst>
                <a:ext uri="{FF2B5EF4-FFF2-40B4-BE49-F238E27FC236}">
                  <a16:creationId xmlns:a16="http://schemas.microsoft.com/office/drawing/2014/main" id="{27298E91-12A3-AE92-01CC-584F5A3572EB}"/>
                </a:ext>
              </a:extLst>
            </p:cNvPr>
            <p:cNvSpPr txBox="1"/>
            <p:nvPr/>
          </p:nvSpPr>
          <p:spPr bwMode="auto">
            <a:xfrm>
              <a:off x="5378585" y="562283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29" name="TextBox 9228">
              <a:extLst>
                <a:ext uri="{FF2B5EF4-FFF2-40B4-BE49-F238E27FC236}">
                  <a16:creationId xmlns:a16="http://schemas.microsoft.com/office/drawing/2014/main" id="{90D5BD94-4DEA-448C-A53E-17ACE6BA05FD}"/>
                </a:ext>
              </a:extLst>
            </p:cNvPr>
            <p:cNvSpPr txBox="1"/>
            <p:nvPr/>
          </p:nvSpPr>
          <p:spPr bwMode="auto">
            <a:xfrm>
              <a:off x="4388560" y="562283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sp>
        <p:nvSpPr>
          <p:cNvPr id="9230" name="TextBox 9229">
            <a:extLst>
              <a:ext uri="{FF2B5EF4-FFF2-40B4-BE49-F238E27FC236}">
                <a16:creationId xmlns:a16="http://schemas.microsoft.com/office/drawing/2014/main" id="{1649BC9E-2372-B8A9-A629-6FBE0A16F081}"/>
              </a:ext>
            </a:extLst>
          </p:cNvPr>
          <p:cNvSpPr txBox="1"/>
          <p:nvPr/>
        </p:nvSpPr>
        <p:spPr bwMode="auto">
          <a:xfrm>
            <a:off x="8563899" y="5476636"/>
            <a:ext cx="16785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a:solidFill>
                  <a:schemeClr val="accent1"/>
                </a:solidFill>
                <a:latin typeface="Calibri" panose="020F0502020204030204" pitchFamily="34" charset="0"/>
              </a:rPr>
              <a:t>Favors </a:t>
            </a:r>
            <a:r>
              <a:rPr lang="en-US" sz="1400" dirty="0" err="1">
                <a:solidFill>
                  <a:schemeClr val="accent1"/>
                </a:solidFill>
                <a:latin typeface="Calibri" panose="020F0502020204030204" pitchFamily="34" charset="0"/>
              </a:rPr>
              <a:t>Pembro</a:t>
            </a:r>
            <a:r>
              <a:rPr lang="en-US" sz="1400" dirty="0">
                <a:solidFill>
                  <a:schemeClr val="accent1"/>
                </a:solidFill>
                <a:latin typeface="Calibri" panose="020F0502020204030204" pitchFamily="34" charset="0"/>
              </a:rPr>
              <a:t> + CT</a:t>
            </a:r>
          </a:p>
        </p:txBody>
      </p:sp>
      <p:sp>
        <p:nvSpPr>
          <p:cNvPr id="9231" name="TextBox 9230">
            <a:extLst>
              <a:ext uri="{FF2B5EF4-FFF2-40B4-BE49-F238E27FC236}">
                <a16:creationId xmlns:a16="http://schemas.microsoft.com/office/drawing/2014/main" id="{932BEF01-A439-3F43-9C22-CD31548B32E9}"/>
              </a:ext>
            </a:extLst>
          </p:cNvPr>
          <p:cNvSpPr txBox="1"/>
          <p:nvPr/>
        </p:nvSpPr>
        <p:spPr bwMode="auto">
          <a:xfrm>
            <a:off x="10275041" y="5476635"/>
            <a:ext cx="1673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a:solidFill>
                  <a:schemeClr val="accent3"/>
                </a:solidFill>
                <a:latin typeface="Calibri" panose="020F0502020204030204" pitchFamily="34" charset="0"/>
              </a:rPr>
              <a:t>Favors Placebo + CT</a:t>
            </a:r>
          </a:p>
        </p:txBody>
      </p:sp>
      <p:cxnSp>
        <p:nvCxnSpPr>
          <p:cNvPr id="9232" name="Straight Arrow Connector 9231">
            <a:extLst>
              <a:ext uri="{FF2B5EF4-FFF2-40B4-BE49-F238E27FC236}">
                <a16:creationId xmlns:a16="http://schemas.microsoft.com/office/drawing/2014/main" id="{247B8BB3-6F7C-156F-3C64-B02C6B062AEA}"/>
              </a:ext>
            </a:extLst>
          </p:cNvPr>
          <p:cNvCxnSpPr/>
          <p:nvPr/>
        </p:nvCxnSpPr>
        <p:spPr bwMode="auto">
          <a:xfrm>
            <a:off x="10344092" y="5436500"/>
            <a:ext cx="974203"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9233" name="Straight Arrow Connector 9232">
            <a:extLst>
              <a:ext uri="{FF2B5EF4-FFF2-40B4-BE49-F238E27FC236}">
                <a16:creationId xmlns:a16="http://schemas.microsoft.com/office/drawing/2014/main" id="{CF1E9FAB-2DF9-F442-1DB3-598E1AE397BA}"/>
              </a:ext>
            </a:extLst>
          </p:cNvPr>
          <p:cNvCxnSpPr>
            <a:cxnSpLocks/>
          </p:cNvCxnSpPr>
          <p:nvPr/>
        </p:nvCxnSpPr>
        <p:spPr bwMode="auto">
          <a:xfrm flipH="1">
            <a:off x="9119133" y="5436500"/>
            <a:ext cx="974203"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9234" name="Straight Connector 9233">
            <a:extLst>
              <a:ext uri="{FF2B5EF4-FFF2-40B4-BE49-F238E27FC236}">
                <a16:creationId xmlns:a16="http://schemas.microsoft.com/office/drawing/2014/main" id="{45DFE310-05AA-7405-F1ED-FC9D1278A9B4}"/>
              </a:ext>
            </a:extLst>
          </p:cNvPr>
          <p:cNvCxnSpPr>
            <a:cxnSpLocks/>
          </p:cNvCxnSpPr>
          <p:nvPr/>
        </p:nvCxnSpPr>
        <p:spPr bwMode="auto">
          <a:xfrm>
            <a:off x="9173347" y="5102814"/>
            <a:ext cx="2068437" cy="0"/>
          </a:xfrm>
          <a:prstGeom prst="line">
            <a:avLst/>
          </a:prstGeom>
          <a:noFill/>
          <a:ln w="28575" cap="flat" cmpd="sng" algn="ctr">
            <a:solidFill>
              <a:schemeClr val="bg1"/>
            </a:solidFill>
            <a:prstDash val="solid"/>
            <a:round/>
            <a:headEnd type="none" w="med" len="med"/>
            <a:tailEnd type="none" w="med" len="med"/>
          </a:ln>
          <a:effectLst/>
        </p:spPr>
      </p:cxnSp>
      <p:grpSp>
        <p:nvGrpSpPr>
          <p:cNvPr id="9235" name="Group 9234">
            <a:extLst>
              <a:ext uri="{FF2B5EF4-FFF2-40B4-BE49-F238E27FC236}">
                <a16:creationId xmlns:a16="http://schemas.microsoft.com/office/drawing/2014/main" id="{DB50F0F3-1DBD-2AA5-1C93-0F4564C6AA55}"/>
              </a:ext>
            </a:extLst>
          </p:cNvPr>
          <p:cNvGrpSpPr/>
          <p:nvPr/>
        </p:nvGrpSpPr>
        <p:grpSpPr>
          <a:xfrm>
            <a:off x="9173347" y="5090874"/>
            <a:ext cx="2068437" cy="84865"/>
            <a:chOff x="3493852" y="5029200"/>
            <a:chExt cx="2068437" cy="666555"/>
          </a:xfrm>
        </p:grpSpPr>
        <p:cxnSp>
          <p:nvCxnSpPr>
            <p:cNvPr id="9236" name="Straight Connector 9235">
              <a:extLst>
                <a:ext uri="{FF2B5EF4-FFF2-40B4-BE49-F238E27FC236}">
                  <a16:creationId xmlns:a16="http://schemas.microsoft.com/office/drawing/2014/main" id="{F04B37BB-2306-8CD5-7D6B-F06D742DC164}"/>
                </a:ext>
              </a:extLst>
            </p:cNvPr>
            <p:cNvCxnSpPr/>
            <p:nvPr/>
          </p:nvCxnSpPr>
          <p:spPr bwMode="auto">
            <a:xfrm>
              <a:off x="5562289" y="5029200"/>
              <a:ext cx="0" cy="666555"/>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5E2641A4-9F6E-3C76-AB1F-2EC4244A1FD2}"/>
                </a:ext>
              </a:extLst>
            </p:cNvPr>
            <p:cNvCxnSpPr/>
            <p:nvPr/>
          </p:nvCxnSpPr>
          <p:spPr bwMode="auto">
            <a:xfrm>
              <a:off x="4526578" y="5029200"/>
              <a:ext cx="0" cy="666555"/>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54AD0C7F-55D7-99A7-C5F4-CBC01DA62FFD}"/>
                </a:ext>
              </a:extLst>
            </p:cNvPr>
            <p:cNvCxnSpPr/>
            <p:nvPr/>
          </p:nvCxnSpPr>
          <p:spPr bwMode="auto">
            <a:xfrm>
              <a:off x="3493852" y="5029200"/>
              <a:ext cx="0" cy="666555"/>
            </a:xfrm>
            <a:prstGeom prst="line">
              <a:avLst/>
            </a:prstGeom>
            <a:noFill/>
            <a:ln w="28575" cap="flat" cmpd="sng" algn="ctr">
              <a:solidFill>
                <a:schemeClr val="bg1"/>
              </a:solidFill>
              <a:prstDash val="solid"/>
              <a:round/>
              <a:headEnd type="none" w="med" len="med"/>
              <a:tailEnd type="none" w="med" len="med"/>
            </a:ln>
            <a:effectLst/>
          </p:spPr>
        </p:cxnSp>
      </p:grpSp>
      <p:cxnSp>
        <p:nvCxnSpPr>
          <p:cNvPr id="9239" name="Straight Connector 9238">
            <a:extLst>
              <a:ext uri="{FF2B5EF4-FFF2-40B4-BE49-F238E27FC236}">
                <a16:creationId xmlns:a16="http://schemas.microsoft.com/office/drawing/2014/main" id="{71090D67-991A-C4B9-6B89-C6B10E6F2DEC}"/>
              </a:ext>
            </a:extLst>
          </p:cNvPr>
          <p:cNvCxnSpPr>
            <a:cxnSpLocks/>
            <a:endCxn id="9229" idx="0"/>
          </p:cNvCxnSpPr>
          <p:nvPr/>
        </p:nvCxnSpPr>
        <p:spPr bwMode="auto">
          <a:xfrm>
            <a:off x="10206073" y="1898650"/>
            <a:ext cx="1" cy="3204164"/>
          </a:xfrm>
          <a:prstGeom prst="line">
            <a:avLst/>
          </a:prstGeom>
          <a:noFill/>
          <a:ln w="28575" cap="flat" cmpd="sng" algn="ctr">
            <a:solidFill>
              <a:schemeClr val="bg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BA4764A5-855C-98C2-BBFB-CED1458D89D2}"/>
              </a:ext>
            </a:extLst>
          </p:cNvPr>
          <p:cNvCxnSpPr>
            <a:cxnSpLocks/>
          </p:cNvCxnSpPr>
          <p:nvPr/>
        </p:nvCxnSpPr>
        <p:spPr bwMode="auto">
          <a:xfrm>
            <a:off x="10026021" y="2109990"/>
            <a:ext cx="182880" cy="0"/>
          </a:xfrm>
          <a:prstGeom prst="line">
            <a:avLst/>
          </a:prstGeom>
          <a:noFill/>
          <a:ln w="28575" cap="flat" cmpd="sng" algn="ctr">
            <a:solidFill>
              <a:schemeClr val="bg1"/>
            </a:solidFill>
            <a:prstDash val="solid"/>
            <a:round/>
            <a:headEnd type="none" w="med" len="med"/>
            <a:tailEnd type="none" w="med" len="med"/>
          </a:ln>
          <a:effectLst/>
        </p:spPr>
      </p:cxnSp>
      <p:sp>
        <p:nvSpPr>
          <p:cNvPr id="9242" name="Rectangle 9241">
            <a:extLst>
              <a:ext uri="{FF2B5EF4-FFF2-40B4-BE49-F238E27FC236}">
                <a16:creationId xmlns:a16="http://schemas.microsoft.com/office/drawing/2014/main" id="{F8CB1A6A-EB44-5400-35C3-4ED7032581A2}"/>
              </a:ext>
            </a:extLst>
          </p:cNvPr>
          <p:cNvSpPr/>
          <p:nvPr/>
        </p:nvSpPr>
        <p:spPr bwMode="auto">
          <a:xfrm>
            <a:off x="10081359" y="2073651"/>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44" name="Straight Connector 9243">
            <a:extLst>
              <a:ext uri="{FF2B5EF4-FFF2-40B4-BE49-F238E27FC236}">
                <a16:creationId xmlns:a16="http://schemas.microsoft.com/office/drawing/2014/main" id="{54CD03D4-119A-521C-4994-B2B2195A13FE}"/>
              </a:ext>
            </a:extLst>
          </p:cNvPr>
          <p:cNvCxnSpPr>
            <a:cxnSpLocks/>
          </p:cNvCxnSpPr>
          <p:nvPr/>
        </p:nvCxnSpPr>
        <p:spPr bwMode="auto">
          <a:xfrm>
            <a:off x="10022894" y="2366079"/>
            <a:ext cx="287919" cy="0"/>
          </a:xfrm>
          <a:prstGeom prst="line">
            <a:avLst/>
          </a:prstGeom>
          <a:noFill/>
          <a:ln w="28575" cap="flat" cmpd="sng" algn="ctr">
            <a:solidFill>
              <a:schemeClr val="bg1"/>
            </a:solidFill>
            <a:prstDash val="solid"/>
            <a:round/>
            <a:headEnd type="none" w="med" len="med"/>
            <a:tailEnd type="none" w="med" len="med"/>
          </a:ln>
          <a:effectLst/>
        </p:spPr>
      </p:cxnSp>
      <p:sp>
        <p:nvSpPr>
          <p:cNvPr id="9247" name="Rectangle 9246">
            <a:extLst>
              <a:ext uri="{FF2B5EF4-FFF2-40B4-BE49-F238E27FC236}">
                <a16:creationId xmlns:a16="http://schemas.microsoft.com/office/drawing/2014/main" id="{E75F2858-55D3-BDD1-7BAC-6B7B6EC6900F}"/>
              </a:ext>
            </a:extLst>
          </p:cNvPr>
          <p:cNvSpPr/>
          <p:nvPr/>
        </p:nvSpPr>
        <p:spPr bwMode="auto">
          <a:xfrm>
            <a:off x="10129873" y="2325251"/>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48" name="Straight Connector 9247">
            <a:extLst>
              <a:ext uri="{FF2B5EF4-FFF2-40B4-BE49-F238E27FC236}">
                <a16:creationId xmlns:a16="http://schemas.microsoft.com/office/drawing/2014/main" id="{62454AC4-CB4F-2DDB-6DD5-E8049B3DE8F7}"/>
              </a:ext>
            </a:extLst>
          </p:cNvPr>
          <p:cNvCxnSpPr>
            <a:cxnSpLocks/>
          </p:cNvCxnSpPr>
          <p:nvPr/>
        </p:nvCxnSpPr>
        <p:spPr bwMode="auto">
          <a:xfrm>
            <a:off x="9972711" y="2583726"/>
            <a:ext cx="257139" cy="0"/>
          </a:xfrm>
          <a:prstGeom prst="line">
            <a:avLst/>
          </a:prstGeom>
          <a:noFill/>
          <a:ln w="28575" cap="flat" cmpd="sng" algn="ctr">
            <a:solidFill>
              <a:schemeClr val="bg1"/>
            </a:solidFill>
            <a:prstDash val="solid"/>
            <a:round/>
            <a:headEnd type="none" w="med" len="med"/>
            <a:tailEnd type="none" w="med" len="med"/>
          </a:ln>
          <a:effectLst/>
        </p:spPr>
      </p:cxnSp>
      <p:sp>
        <p:nvSpPr>
          <p:cNvPr id="9249" name="Rectangle 9248">
            <a:extLst>
              <a:ext uri="{FF2B5EF4-FFF2-40B4-BE49-F238E27FC236}">
                <a16:creationId xmlns:a16="http://schemas.microsoft.com/office/drawing/2014/main" id="{DC1737CE-1A86-61ED-D2F2-A2AA554D7912}"/>
              </a:ext>
            </a:extLst>
          </p:cNvPr>
          <p:cNvSpPr/>
          <p:nvPr/>
        </p:nvSpPr>
        <p:spPr bwMode="auto">
          <a:xfrm>
            <a:off x="10066260" y="2547387"/>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52" name="Straight Connector 9251">
            <a:extLst>
              <a:ext uri="{FF2B5EF4-FFF2-40B4-BE49-F238E27FC236}">
                <a16:creationId xmlns:a16="http://schemas.microsoft.com/office/drawing/2014/main" id="{89A8D0C8-2BDA-77D8-0715-CBD5DD2B9969}"/>
              </a:ext>
            </a:extLst>
          </p:cNvPr>
          <p:cNvCxnSpPr>
            <a:cxnSpLocks/>
          </p:cNvCxnSpPr>
          <p:nvPr/>
        </p:nvCxnSpPr>
        <p:spPr bwMode="auto">
          <a:xfrm>
            <a:off x="9940404" y="2882390"/>
            <a:ext cx="429768" cy="0"/>
          </a:xfrm>
          <a:prstGeom prst="line">
            <a:avLst/>
          </a:prstGeom>
          <a:noFill/>
          <a:ln w="28575" cap="flat" cmpd="sng" algn="ctr">
            <a:solidFill>
              <a:schemeClr val="bg1"/>
            </a:solidFill>
            <a:prstDash val="solid"/>
            <a:round/>
            <a:headEnd type="none" w="med" len="med"/>
            <a:tailEnd type="none" w="med" len="med"/>
          </a:ln>
          <a:effectLst/>
        </p:spPr>
      </p:cxnSp>
      <p:sp>
        <p:nvSpPr>
          <p:cNvPr id="9254" name="Rectangle 9253">
            <a:extLst>
              <a:ext uri="{FF2B5EF4-FFF2-40B4-BE49-F238E27FC236}">
                <a16:creationId xmlns:a16="http://schemas.microsoft.com/office/drawing/2014/main" id="{03A9A03F-5EBC-D9E4-181A-D7CFF0D0B4DD}"/>
              </a:ext>
            </a:extLst>
          </p:cNvPr>
          <p:cNvSpPr/>
          <p:nvPr/>
        </p:nvSpPr>
        <p:spPr bwMode="auto">
          <a:xfrm>
            <a:off x="10116225" y="2841684"/>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55" name="Straight Connector 9254">
            <a:extLst>
              <a:ext uri="{FF2B5EF4-FFF2-40B4-BE49-F238E27FC236}">
                <a16:creationId xmlns:a16="http://schemas.microsoft.com/office/drawing/2014/main" id="{5CCD2FE8-01DC-0C5E-0AC0-F3E228E373ED}"/>
              </a:ext>
            </a:extLst>
          </p:cNvPr>
          <p:cNvCxnSpPr>
            <a:cxnSpLocks/>
          </p:cNvCxnSpPr>
          <p:nvPr/>
        </p:nvCxnSpPr>
        <p:spPr bwMode="auto">
          <a:xfrm>
            <a:off x="10029718" y="3117055"/>
            <a:ext cx="201168" cy="0"/>
          </a:xfrm>
          <a:prstGeom prst="line">
            <a:avLst/>
          </a:prstGeom>
          <a:noFill/>
          <a:ln w="28575" cap="flat" cmpd="sng" algn="ctr">
            <a:solidFill>
              <a:schemeClr val="bg1"/>
            </a:solidFill>
            <a:prstDash val="solid"/>
            <a:round/>
            <a:headEnd type="none" w="med" len="med"/>
            <a:tailEnd type="none" w="med" len="med"/>
          </a:ln>
          <a:effectLst/>
        </p:spPr>
      </p:cxnSp>
      <p:sp>
        <p:nvSpPr>
          <p:cNvPr id="9256" name="Rectangle 9255">
            <a:extLst>
              <a:ext uri="{FF2B5EF4-FFF2-40B4-BE49-F238E27FC236}">
                <a16:creationId xmlns:a16="http://schemas.microsoft.com/office/drawing/2014/main" id="{B994A322-48F8-72CC-7186-55B17EEB0286}"/>
              </a:ext>
            </a:extLst>
          </p:cNvPr>
          <p:cNvSpPr/>
          <p:nvPr/>
        </p:nvSpPr>
        <p:spPr bwMode="auto">
          <a:xfrm>
            <a:off x="10103662" y="3072965"/>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58" name="Straight Connector 9257">
            <a:extLst>
              <a:ext uri="{FF2B5EF4-FFF2-40B4-BE49-F238E27FC236}">
                <a16:creationId xmlns:a16="http://schemas.microsoft.com/office/drawing/2014/main" id="{902A5E79-94FE-3A72-066E-1743AF0AEBED}"/>
              </a:ext>
            </a:extLst>
          </p:cNvPr>
          <p:cNvCxnSpPr>
            <a:cxnSpLocks/>
          </p:cNvCxnSpPr>
          <p:nvPr/>
        </p:nvCxnSpPr>
        <p:spPr bwMode="auto">
          <a:xfrm>
            <a:off x="10014897" y="3405625"/>
            <a:ext cx="303379" cy="0"/>
          </a:xfrm>
          <a:prstGeom prst="line">
            <a:avLst/>
          </a:prstGeom>
          <a:noFill/>
          <a:ln w="28575" cap="flat" cmpd="sng" algn="ctr">
            <a:solidFill>
              <a:schemeClr val="bg1"/>
            </a:solidFill>
            <a:prstDash val="solid"/>
            <a:round/>
            <a:headEnd type="none" w="med" len="med"/>
            <a:tailEnd type="none" w="med" len="med"/>
          </a:ln>
          <a:effectLst/>
        </p:spPr>
      </p:cxnSp>
      <p:sp>
        <p:nvSpPr>
          <p:cNvPr id="9260" name="Rectangle 9259">
            <a:extLst>
              <a:ext uri="{FF2B5EF4-FFF2-40B4-BE49-F238E27FC236}">
                <a16:creationId xmlns:a16="http://schemas.microsoft.com/office/drawing/2014/main" id="{66CEADF5-6F11-9519-4296-D336858E9F1A}"/>
              </a:ext>
            </a:extLst>
          </p:cNvPr>
          <p:cNvSpPr/>
          <p:nvPr/>
        </p:nvSpPr>
        <p:spPr bwMode="auto">
          <a:xfrm>
            <a:off x="10141762" y="3374622"/>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61" name="Straight Connector 9260">
            <a:extLst>
              <a:ext uri="{FF2B5EF4-FFF2-40B4-BE49-F238E27FC236}">
                <a16:creationId xmlns:a16="http://schemas.microsoft.com/office/drawing/2014/main" id="{A5846663-95F6-5A61-60B5-ABC52DD7F537}"/>
              </a:ext>
            </a:extLst>
          </p:cNvPr>
          <p:cNvCxnSpPr>
            <a:cxnSpLocks/>
          </p:cNvCxnSpPr>
          <p:nvPr/>
        </p:nvCxnSpPr>
        <p:spPr bwMode="auto">
          <a:xfrm>
            <a:off x="9993786" y="3618206"/>
            <a:ext cx="210528" cy="0"/>
          </a:xfrm>
          <a:prstGeom prst="line">
            <a:avLst/>
          </a:prstGeom>
          <a:noFill/>
          <a:ln w="28575" cap="flat" cmpd="sng" algn="ctr">
            <a:solidFill>
              <a:schemeClr val="bg1"/>
            </a:solidFill>
            <a:prstDash val="solid"/>
            <a:round/>
            <a:headEnd type="none" w="med" len="med"/>
            <a:tailEnd type="none" w="med" len="med"/>
          </a:ln>
          <a:effectLst/>
        </p:spPr>
      </p:cxnSp>
      <p:sp>
        <p:nvSpPr>
          <p:cNvPr id="9262" name="Rectangle 9261">
            <a:extLst>
              <a:ext uri="{FF2B5EF4-FFF2-40B4-BE49-F238E27FC236}">
                <a16:creationId xmlns:a16="http://schemas.microsoft.com/office/drawing/2014/main" id="{B21A271F-FD1D-B7A1-ADFE-3ED4781FB86C}"/>
              </a:ext>
            </a:extLst>
          </p:cNvPr>
          <p:cNvSpPr/>
          <p:nvPr/>
        </p:nvSpPr>
        <p:spPr bwMode="auto">
          <a:xfrm>
            <a:off x="10067774" y="3580081"/>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65" name="Straight Connector 9264">
            <a:extLst>
              <a:ext uri="{FF2B5EF4-FFF2-40B4-BE49-F238E27FC236}">
                <a16:creationId xmlns:a16="http://schemas.microsoft.com/office/drawing/2014/main" id="{ECAACC2C-C770-346F-FBD3-3D72C251CFAA}"/>
              </a:ext>
            </a:extLst>
          </p:cNvPr>
          <p:cNvCxnSpPr>
            <a:cxnSpLocks/>
          </p:cNvCxnSpPr>
          <p:nvPr/>
        </p:nvCxnSpPr>
        <p:spPr bwMode="auto">
          <a:xfrm>
            <a:off x="10029523" y="3916656"/>
            <a:ext cx="281929" cy="0"/>
          </a:xfrm>
          <a:prstGeom prst="line">
            <a:avLst/>
          </a:prstGeom>
          <a:noFill/>
          <a:ln w="28575" cap="flat" cmpd="sng" algn="ctr">
            <a:solidFill>
              <a:schemeClr val="bg1"/>
            </a:solidFill>
            <a:prstDash val="solid"/>
            <a:round/>
            <a:headEnd type="none" w="med" len="med"/>
            <a:tailEnd type="none" w="med" len="med"/>
          </a:ln>
          <a:effectLst/>
        </p:spPr>
      </p:cxnSp>
      <p:sp>
        <p:nvSpPr>
          <p:cNvPr id="9266" name="Rectangle 9265">
            <a:extLst>
              <a:ext uri="{FF2B5EF4-FFF2-40B4-BE49-F238E27FC236}">
                <a16:creationId xmlns:a16="http://schemas.microsoft.com/office/drawing/2014/main" id="{E82C3FE1-DE5B-0638-2199-00F4D6A27389}"/>
              </a:ext>
            </a:extLst>
          </p:cNvPr>
          <p:cNvSpPr/>
          <p:nvPr/>
        </p:nvSpPr>
        <p:spPr bwMode="auto">
          <a:xfrm>
            <a:off x="10148941" y="3880317"/>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68" name="Straight Connector 9267">
            <a:extLst>
              <a:ext uri="{FF2B5EF4-FFF2-40B4-BE49-F238E27FC236}">
                <a16:creationId xmlns:a16="http://schemas.microsoft.com/office/drawing/2014/main" id="{D1CCDFC8-13FD-C436-DC67-3604C034794D}"/>
              </a:ext>
            </a:extLst>
          </p:cNvPr>
          <p:cNvCxnSpPr>
            <a:cxnSpLocks/>
          </p:cNvCxnSpPr>
          <p:nvPr/>
        </p:nvCxnSpPr>
        <p:spPr bwMode="auto">
          <a:xfrm>
            <a:off x="9987504" y="4126011"/>
            <a:ext cx="221874" cy="0"/>
          </a:xfrm>
          <a:prstGeom prst="line">
            <a:avLst/>
          </a:prstGeom>
          <a:noFill/>
          <a:ln w="28575" cap="flat" cmpd="sng" algn="ctr">
            <a:solidFill>
              <a:schemeClr val="bg1"/>
            </a:solidFill>
            <a:prstDash val="solid"/>
            <a:round/>
            <a:headEnd type="none" w="med" len="med"/>
            <a:tailEnd type="none" w="med" len="med"/>
          </a:ln>
          <a:effectLst/>
        </p:spPr>
      </p:cxnSp>
      <p:sp>
        <p:nvSpPr>
          <p:cNvPr id="9269" name="Rectangle 9268">
            <a:extLst>
              <a:ext uri="{FF2B5EF4-FFF2-40B4-BE49-F238E27FC236}">
                <a16:creationId xmlns:a16="http://schemas.microsoft.com/office/drawing/2014/main" id="{E5E2C45C-8ABE-252F-CBC2-55E8A9788959}"/>
              </a:ext>
            </a:extLst>
          </p:cNvPr>
          <p:cNvSpPr/>
          <p:nvPr/>
        </p:nvSpPr>
        <p:spPr bwMode="auto">
          <a:xfrm>
            <a:off x="10073084" y="4086474"/>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1" name="Straight Connector 9270">
            <a:extLst>
              <a:ext uri="{FF2B5EF4-FFF2-40B4-BE49-F238E27FC236}">
                <a16:creationId xmlns:a16="http://schemas.microsoft.com/office/drawing/2014/main" id="{9EF9F2FD-ED0A-4569-CF20-064B8F9E7403}"/>
              </a:ext>
            </a:extLst>
          </p:cNvPr>
          <p:cNvCxnSpPr>
            <a:cxnSpLocks/>
          </p:cNvCxnSpPr>
          <p:nvPr/>
        </p:nvCxnSpPr>
        <p:spPr bwMode="auto">
          <a:xfrm>
            <a:off x="9930812" y="4424461"/>
            <a:ext cx="394288" cy="0"/>
          </a:xfrm>
          <a:prstGeom prst="line">
            <a:avLst/>
          </a:prstGeom>
          <a:noFill/>
          <a:ln w="28575" cap="flat" cmpd="sng" algn="ctr">
            <a:solidFill>
              <a:schemeClr val="bg1"/>
            </a:solidFill>
            <a:prstDash val="solid"/>
            <a:round/>
            <a:headEnd type="none" w="med" len="med"/>
            <a:tailEnd type="none" w="med" len="med"/>
          </a:ln>
          <a:effectLst/>
        </p:spPr>
      </p:cxnSp>
      <p:sp>
        <p:nvSpPr>
          <p:cNvPr id="9272" name="Rectangle 9271">
            <a:extLst>
              <a:ext uri="{FF2B5EF4-FFF2-40B4-BE49-F238E27FC236}">
                <a16:creationId xmlns:a16="http://schemas.microsoft.com/office/drawing/2014/main" id="{FB0B4163-F0BF-145E-1FBC-BEAB1CAA18A1}"/>
              </a:ext>
            </a:extLst>
          </p:cNvPr>
          <p:cNvSpPr/>
          <p:nvPr/>
        </p:nvSpPr>
        <p:spPr bwMode="auto">
          <a:xfrm>
            <a:off x="10077212" y="4388122"/>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4" name="Straight Connector 9273">
            <a:extLst>
              <a:ext uri="{FF2B5EF4-FFF2-40B4-BE49-F238E27FC236}">
                <a16:creationId xmlns:a16="http://schemas.microsoft.com/office/drawing/2014/main" id="{790AE23B-80D1-05BF-3FD6-FF74079FBBC1}"/>
              </a:ext>
            </a:extLst>
          </p:cNvPr>
          <p:cNvCxnSpPr>
            <a:cxnSpLocks/>
          </p:cNvCxnSpPr>
          <p:nvPr/>
        </p:nvCxnSpPr>
        <p:spPr bwMode="auto">
          <a:xfrm>
            <a:off x="9899444" y="4653698"/>
            <a:ext cx="349776" cy="0"/>
          </a:xfrm>
          <a:prstGeom prst="line">
            <a:avLst/>
          </a:prstGeom>
          <a:noFill/>
          <a:ln w="28575" cap="flat" cmpd="sng" algn="ctr">
            <a:solidFill>
              <a:schemeClr val="bg1"/>
            </a:solidFill>
            <a:prstDash val="solid"/>
            <a:round/>
            <a:headEnd type="none" w="med" len="med"/>
            <a:tailEnd type="none" w="med" len="med"/>
          </a:ln>
          <a:effectLst/>
        </p:spPr>
      </p:cxnSp>
      <p:sp>
        <p:nvSpPr>
          <p:cNvPr id="9275" name="Rectangle 9274">
            <a:extLst>
              <a:ext uri="{FF2B5EF4-FFF2-40B4-BE49-F238E27FC236}">
                <a16:creationId xmlns:a16="http://schemas.microsoft.com/office/drawing/2014/main" id="{F83D0FC0-18E0-CBD8-F500-66E7F90ED04D}"/>
              </a:ext>
            </a:extLst>
          </p:cNvPr>
          <p:cNvSpPr/>
          <p:nvPr/>
        </p:nvSpPr>
        <p:spPr bwMode="auto">
          <a:xfrm>
            <a:off x="10041366" y="4612770"/>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9" name="Straight Connector 9278">
            <a:extLst>
              <a:ext uri="{FF2B5EF4-FFF2-40B4-BE49-F238E27FC236}">
                <a16:creationId xmlns:a16="http://schemas.microsoft.com/office/drawing/2014/main" id="{DA503ECB-37B9-35D6-E9EF-5F61B80FA6AC}"/>
              </a:ext>
            </a:extLst>
          </p:cNvPr>
          <p:cNvCxnSpPr>
            <a:cxnSpLocks/>
          </p:cNvCxnSpPr>
          <p:nvPr/>
        </p:nvCxnSpPr>
        <p:spPr bwMode="auto">
          <a:xfrm>
            <a:off x="10039201" y="4866324"/>
            <a:ext cx="237744" cy="0"/>
          </a:xfrm>
          <a:prstGeom prst="line">
            <a:avLst/>
          </a:prstGeom>
          <a:noFill/>
          <a:ln w="28575" cap="flat" cmpd="sng" algn="ctr">
            <a:solidFill>
              <a:schemeClr val="bg1"/>
            </a:solidFill>
            <a:prstDash val="solid"/>
            <a:round/>
            <a:headEnd type="none" w="med" len="med"/>
            <a:tailEnd type="none" w="med" len="med"/>
          </a:ln>
          <a:effectLst/>
        </p:spPr>
      </p:cxnSp>
      <p:sp>
        <p:nvSpPr>
          <p:cNvPr id="9280" name="Rectangle 9279">
            <a:extLst>
              <a:ext uri="{FF2B5EF4-FFF2-40B4-BE49-F238E27FC236}">
                <a16:creationId xmlns:a16="http://schemas.microsoft.com/office/drawing/2014/main" id="{2054942B-FAA5-4149-F043-CB6C5D0F632C}"/>
              </a:ext>
            </a:extLst>
          </p:cNvPr>
          <p:cNvSpPr/>
          <p:nvPr/>
        </p:nvSpPr>
        <p:spPr bwMode="auto">
          <a:xfrm>
            <a:off x="10109792" y="4829986"/>
            <a:ext cx="76200" cy="72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5" name="Straight Connector 9284">
            <a:extLst>
              <a:ext uri="{FF2B5EF4-FFF2-40B4-BE49-F238E27FC236}">
                <a16:creationId xmlns:a16="http://schemas.microsoft.com/office/drawing/2014/main" id="{3DEBAB02-FA69-5355-805B-F86E7D2CA376}"/>
              </a:ext>
            </a:extLst>
          </p:cNvPr>
          <p:cNvCxnSpPr/>
          <p:nvPr/>
        </p:nvCxnSpPr>
        <p:spPr bwMode="auto">
          <a:xfrm>
            <a:off x="267128" y="1898649"/>
            <a:ext cx="5828872"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8166EA11-F2E2-4605-ED0C-510061033D37}"/>
              </a:ext>
            </a:extLst>
          </p:cNvPr>
          <p:cNvCxnSpPr>
            <a:cxnSpLocks/>
          </p:cNvCxnSpPr>
          <p:nvPr/>
        </p:nvCxnSpPr>
        <p:spPr bwMode="auto">
          <a:xfrm>
            <a:off x="6204697" y="1898649"/>
            <a:ext cx="5720603"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OS by PD-L1 TPS</a:t>
            </a:r>
            <a:endParaRPr lang="en-US" altLang="en-US" dirty="0"/>
          </a:p>
        </p:txBody>
      </p:sp>
      <p:sp>
        <p:nvSpPr>
          <p:cNvPr id="8" name="Text Box 11">
            <a:extLst>
              <a:ext uri="{FF2B5EF4-FFF2-40B4-BE49-F238E27FC236}">
                <a16:creationId xmlns:a16="http://schemas.microsoft.com/office/drawing/2014/main" id="{463E70D0-9D3D-6FFF-B08B-EE0C77BA1D52}"/>
              </a:ext>
            </a:extLst>
          </p:cNvPr>
          <p:cNvSpPr txBox="1">
            <a:spLocks noChangeArrowheads="1"/>
          </p:cNvSpPr>
          <p:nvPr/>
        </p:nvSpPr>
        <p:spPr bwMode="auto">
          <a:xfrm>
            <a:off x="414339" y="63583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Reproduced with permission.</a:t>
            </a:r>
          </a:p>
        </p:txBody>
      </p:sp>
      <p:graphicFrame>
        <p:nvGraphicFramePr>
          <p:cNvPr id="4" name="Group 3">
            <a:extLst>
              <a:ext uri="{FF2B5EF4-FFF2-40B4-BE49-F238E27FC236}">
                <a16:creationId xmlns:a16="http://schemas.microsoft.com/office/drawing/2014/main" id="{64D13B02-AC17-FB1F-6EE7-AEE7A56A2137}"/>
              </a:ext>
            </a:extLst>
          </p:cNvPr>
          <p:cNvGraphicFramePr>
            <a:graphicFrameLocks/>
          </p:cNvGraphicFramePr>
          <p:nvPr/>
        </p:nvGraphicFramePr>
        <p:xfrm>
          <a:off x="6884122" y="2085085"/>
          <a:ext cx="4687228" cy="1012535"/>
        </p:xfrm>
        <a:graphic>
          <a:graphicData uri="http://schemas.openxmlformats.org/drawingml/2006/table">
            <a:tbl>
              <a:tblPr/>
              <a:tblGrid>
                <a:gridCol w="1645920">
                  <a:extLst>
                    <a:ext uri="{9D8B030D-6E8A-4147-A177-3AD203B41FA5}">
                      <a16:colId xmlns:a16="http://schemas.microsoft.com/office/drawing/2014/main" val="20000"/>
                    </a:ext>
                  </a:extLst>
                </a:gridCol>
                <a:gridCol w="1520654">
                  <a:extLst>
                    <a:ext uri="{9D8B030D-6E8A-4147-A177-3AD203B41FA5}">
                      <a16:colId xmlns:a16="http://schemas.microsoft.com/office/drawing/2014/main" val="274819178"/>
                    </a:ext>
                  </a:extLst>
                </a:gridCol>
                <a:gridCol w="1520654">
                  <a:extLst>
                    <a:ext uri="{9D8B030D-6E8A-4147-A177-3AD203B41FA5}">
                      <a16:colId xmlns:a16="http://schemas.microsoft.com/office/drawing/2014/main" val="469581454"/>
                    </a:ext>
                  </a:extLst>
                </a:gridCol>
              </a:tblGrid>
              <a:tr h="4652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1"/>
                        </a:solidFill>
                        <a:effectLst/>
                        <a:latin typeface="Calibri" panose="020F0502020204030204" pitchFamily="34" charset="0"/>
                      </a:endParaRP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 +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127)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 +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113)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273658">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Events, n (%)</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115 (90.6)</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104 (92.0)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551757747"/>
                  </a:ext>
                </a:extLst>
              </a:tr>
              <a:tr h="273658">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mOS, mo (95% CI)</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15.7 (12.4-18.8)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14.7 (12.2-17.3)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graphicFrame>
        <p:nvGraphicFramePr>
          <p:cNvPr id="6" name="Group 3">
            <a:extLst>
              <a:ext uri="{FF2B5EF4-FFF2-40B4-BE49-F238E27FC236}">
                <a16:creationId xmlns:a16="http://schemas.microsoft.com/office/drawing/2014/main" id="{C0AC9D5C-6B54-5266-0514-AD654531067B}"/>
              </a:ext>
            </a:extLst>
          </p:cNvPr>
          <p:cNvGraphicFramePr>
            <a:graphicFrameLocks/>
          </p:cNvGraphicFramePr>
          <p:nvPr/>
        </p:nvGraphicFramePr>
        <p:xfrm>
          <a:off x="1848115" y="2108403"/>
          <a:ext cx="4677090" cy="920606"/>
        </p:xfrm>
        <a:graphic>
          <a:graphicData uri="http://schemas.openxmlformats.org/drawingml/2006/table">
            <a:tbl>
              <a:tblPr/>
              <a:tblGrid>
                <a:gridCol w="1645920">
                  <a:extLst>
                    <a:ext uri="{9D8B030D-6E8A-4147-A177-3AD203B41FA5}">
                      <a16:colId xmlns:a16="http://schemas.microsoft.com/office/drawing/2014/main" val="20000"/>
                    </a:ext>
                  </a:extLst>
                </a:gridCol>
                <a:gridCol w="1513266">
                  <a:extLst>
                    <a:ext uri="{9D8B030D-6E8A-4147-A177-3AD203B41FA5}">
                      <a16:colId xmlns:a16="http://schemas.microsoft.com/office/drawing/2014/main" val="20001"/>
                    </a:ext>
                  </a:extLst>
                </a:gridCol>
                <a:gridCol w="1517904">
                  <a:extLst>
                    <a:ext uri="{9D8B030D-6E8A-4147-A177-3AD203B41FA5}">
                      <a16:colId xmlns:a16="http://schemas.microsoft.com/office/drawing/2014/main" val="20002"/>
                    </a:ext>
                  </a:extLst>
                </a:gridCol>
              </a:tblGrid>
              <a:tr h="419794">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1"/>
                        </a:solidFill>
                        <a:effectLst/>
                        <a:latin typeface="Calibri" panose="020F0502020204030204" pitchFamily="34" charset="0"/>
                      </a:endParaRP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106)</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123)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246943">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Events, n (%)</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88 (83.0)</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110 (89.4)</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551757747"/>
                  </a:ext>
                </a:extLst>
              </a:tr>
              <a:tr h="246943">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mOS, mo (95% CI)</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18.6 (12.5-22.9)</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14.1 (11.4-18.1)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420A6EE4-E397-67CF-A7A6-CC476E5537EB}"/>
              </a:ext>
            </a:extLst>
          </p:cNvPr>
          <p:cNvSpPr txBox="1"/>
          <p:nvPr/>
        </p:nvSpPr>
        <p:spPr bwMode="auto">
          <a:xfrm>
            <a:off x="1230324" y="1717995"/>
            <a:ext cx="4731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PD-L1 TPS ≥1%</a:t>
            </a:r>
          </a:p>
        </p:txBody>
      </p:sp>
      <p:sp>
        <p:nvSpPr>
          <p:cNvPr id="10" name="TextBox 9">
            <a:extLst>
              <a:ext uri="{FF2B5EF4-FFF2-40B4-BE49-F238E27FC236}">
                <a16:creationId xmlns:a16="http://schemas.microsoft.com/office/drawing/2014/main" id="{8A7E41D4-80A1-433E-F806-B6FC7C010289}"/>
              </a:ext>
            </a:extLst>
          </p:cNvPr>
          <p:cNvSpPr txBox="1"/>
          <p:nvPr/>
        </p:nvSpPr>
        <p:spPr bwMode="auto">
          <a:xfrm>
            <a:off x="6785240" y="1695740"/>
            <a:ext cx="466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PD-L1 TPS &lt;1%</a:t>
            </a:r>
          </a:p>
        </p:txBody>
      </p:sp>
      <p:sp>
        <p:nvSpPr>
          <p:cNvPr id="5" name="TextBox 4">
            <a:extLst>
              <a:ext uri="{FF2B5EF4-FFF2-40B4-BE49-F238E27FC236}">
                <a16:creationId xmlns:a16="http://schemas.microsoft.com/office/drawing/2014/main" id="{A343115C-F823-96DD-CC16-20A23E4C26AC}"/>
              </a:ext>
            </a:extLst>
          </p:cNvPr>
          <p:cNvSpPr txBox="1"/>
          <p:nvPr/>
        </p:nvSpPr>
        <p:spPr bwMode="auto">
          <a:xfrm>
            <a:off x="8260850" y="3098953"/>
            <a:ext cx="3428230" cy="307777"/>
          </a:xfrm>
          <a:prstGeom prst="rect">
            <a:avLst/>
          </a:prstGeom>
          <a:solidFill>
            <a:schemeClr val="tx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HR: 0.91 (95% CI: 0.70-1.19)</a:t>
            </a:r>
          </a:p>
        </p:txBody>
      </p:sp>
      <p:sp>
        <p:nvSpPr>
          <p:cNvPr id="7" name="TextBox 6">
            <a:extLst>
              <a:ext uri="{FF2B5EF4-FFF2-40B4-BE49-F238E27FC236}">
                <a16:creationId xmlns:a16="http://schemas.microsoft.com/office/drawing/2014/main" id="{E5A36BF1-090F-3335-8335-DF6A0B7EAA04}"/>
              </a:ext>
            </a:extLst>
          </p:cNvPr>
          <p:cNvSpPr txBox="1"/>
          <p:nvPr/>
        </p:nvSpPr>
        <p:spPr bwMode="auto">
          <a:xfrm>
            <a:off x="3238981" y="3034097"/>
            <a:ext cx="3428230" cy="307777"/>
          </a:xfrm>
          <a:prstGeom prst="rect">
            <a:avLst/>
          </a:prstGeom>
          <a:solidFill>
            <a:schemeClr val="tx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HR: 0.77 (95% CI: 0.58-1.02)</a:t>
            </a:r>
          </a:p>
        </p:txBody>
      </p:sp>
      <p:sp>
        <p:nvSpPr>
          <p:cNvPr id="17" name="TextBox 16">
            <a:extLst>
              <a:ext uri="{FF2B5EF4-FFF2-40B4-BE49-F238E27FC236}">
                <a16:creationId xmlns:a16="http://schemas.microsoft.com/office/drawing/2014/main" id="{200A1498-BCDE-2AE7-5FAA-90B34F515D7E}"/>
              </a:ext>
            </a:extLst>
          </p:cNvPr>
          <p:cNvSpPr txBox="1"/>
          <p:nvPr/>
        </p:nvSpPr>
        <p:spPr bwMode="auto">
          <a:xfrm>
            <a:off x="5180992" y="6352021"/>
            <a:ext cx="2772777" cy="307777"/>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Data cutoff: </a:t>
            </a:r>
            <a:r>
              <a:rPr lang="en-US" altLang="en-US" sz="1400" b="0" kern="0" dirty="0">
                <a:solidFill>
                  <a:srgbClr val="000000"/>
                </a:solidFill>
                <a:latin typeface="Calibri" panose="020F0502020204030204" pitchFamily="34" charset="0"/>
              </a:rPr>
              <a:t>January 17, 2023.</a:t>
            </a:r>
            <a:endParaRPr lang="en-US" sz="1400" b="0" dirty="0">
              <a:solidFill>
                <a:schemeClr val="bg1"/>
              </a:solidFill>
              <a:latin typeface="Calibri" panose="020F0502020204030204" pitchFamily="34" charset="0"/>
            </a:endParaRPr>
          </a:p>
        </p:txBody>
      </p:sp>
      <p:grpSp>
        <p:nvGrpSpPr>
          <p:cNvPr id="9228" name="Group 9227">
            <a:extLst>
              <a:ext uri="{FF2B5EF4-FFF2-40B4-BE49-F238E27FC236}">
                <a16:creationId xmlns:a16="http://schemas.microsoft.com/office/drawing/2014/main" id="{41B349DE-D68E-DF30-1AAE-ABBBDB890CC8}"/>
              </a:ext>
            </a:extLst>
          </p:cNvPr>
          <p:cNvGrpSpPr/>
          <p:nvPr/>
        </p:nvGrpSpPr>
        <p:grpSpPr>
          <a:xfrm>
            <a:off x="670646" y="3037398"/>
            <a:ext cx="5422525" cy="2467399"/>
            <a:chOff x="1739784" y="1744904"/>
            <a:chExt cx="8116508" cy="3707649"/>
          </a:xfrm>
        </p:grpSpPr>
        <p:grpSp>
          <p:nvGrpSpPr>
            <p:cNvPr id="11" name="Group 10">
              <a:extLst>
                <a:ext uri="{FF2B5EF4-FFF2-40B4-BE49-F238E27FC236}">
                  <a16:creationId xmlns:a16="http://schemas.microsoft.com/office/drawing/2014/main" id="{1134DC7D-EC0D-BA8A-0095-404D93C27F9B}"/>
                </a:ext>
              </a:extLst>
            </p:cNvPr>
            <p:cNvGrpSpPr/>
            <p:nvPr/>
          </p:nvGrpSpPr>
          <p:grpSpPr>
            <a:xfrm>
              <a:off x="1739784" y="1744904"/>
              <a:ext cx="867488" cy="3129064"/>
              <a:chOff x="1739784" y="1744904"/>
              <a:chExt cx="867488" cy="3129064"/>
            </a:xfrm>
          </p:grpSpPr>
          <p:cxnSp>
            <p:nvCxnSpPr>
              <p:cNvPr id="12" name="Straight Connector 11">
                <a:extLst>
                  <a:ext uri="{FF2B5EF4-FFF2-40B4-BE49-F238E27FC236}">
                    <a16:creationId xmlns:a16="http://schemas.microsoft.com/office/drawing/2014/main" id="{189E4E55-E0CE-8ABE-73C5-D0C900179C3B}"/>
                  </a:ext>
                </a:extLst>
              </p:cNvPr>
              <p:cNvCxnSpPr/>
              <p:nvPr/>
            </p:nvCxnSpPr>
            <p:spPr bwMode="auto">
              <a:xfrm>
                <a:off x="2607013" y="1893450"/>
                <a:ext cx="0" cy="2814737"/>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2B8E4FA-A9A0-98A6-DBED-DAF86E995E9F}"/>
                  </a:ext>
                </a:extLst>
              </p:cNvPr>
              <p:cNvCxnSpPr/>
              <p:nvPr/>
            </p:nvCxnSpPr>
            <p:spPr bwMode="auto">
              <a:xfrm>
                <a:off x="2515573" y="18934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34E931A-8A61-5EEB-5242-FA0433F1BFFF}"/>
                  </a:ext>
                </a:extLst>
              </p:cNvPr>
              <p:cNvCxnSpPr/>
              <p:nvPr/>
            </p:nvCxnSpPr>
            <p:spPr bwMode="auto">
              <a:xfrm>
                <a:off x="2515573" y="24578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6232794-6BF4-2426-15AB-9FD8133C42AF}"/>
                  </a:ext>
                </a:extLst>
              </p:cNvPr>
              <p:cNvCxnSpPr/>
              <p:nvPr/>
            </p:nvCxnSpPr>
            <p:spPr bwMode="auto">
              <a:xfrm>
                <a:off x="2515573" y="302216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24D1AEF-E0A6-8934-B712-371227A9CDC5}"/>
                  </a:ext>
                </a:extLst>
              </p:cNvPr>
              <p:cNvCxnSpPr/>
              <p:nvPr/>
            </p:nvCxnSpPr>
            <p:spPr bwMode="auto">
              <a:xfrm>
                <a:off x="2515573" y="35865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FCCD8E0-36C3-6814-B808-7569E9EC3ED1}"/>
                  </a:ext>
                </a:extLst>
              </p:cNvPr>
              <p:cNvCxnSpPr/>
              <p:nvPr/>
            </p:nvCxnSpPr>
            <p:spPr bwMode="auto">
              <a:xfrm>
                <a:off x="2515573" y="415087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DEB5423-72EB-0144-A84F-F57BD6B42797}"/>
                  </a:ext>
                </a:extLst>
              </p:cNvPr>
              <p:cNvCxnSpPr/>
              <p:nvPr/>
            </p:nvCxnSpPr>
            <p:spPr bwMode="auto">
              <a:xfrm>
                <a:off x="2515573" y="47116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8EC4A84-8709-8113-E657-CF8CA8EC5C17}"/>
                  </a:ext>
                </a:extLst>
              </p:cNvPr>
              <p:cNvCxnSpPr>
                <a:cxnSpLocks/>
              </p:cNvCxnSpPr>
              <p:nvPr/>
            </p:nvCxnSpPr>
            <p:spPr bwMode="auto">
              <a:xfrm rot="5400000">
                <a:off x="2561552" y="4753907"/>
                <a:ext cx="91440"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665DBA31-6BBD-ED5F-7072-CC2D86575438}"/>
                  </a:ext>
                </a:extLst>
              </p:cNvPr>
              <p:cNvSpPr txBox="1"/>
              <p:nvPr/>
            </p:nvSpPr>
            <p:spPr bwMode="auto">
              <a:xfrm>
                <a:off x="2198099" y="2292805"/>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384BF08E-AD1A-CD82-0503-ECB8FDDA25FA}"/>
                  </a:ext>
                </a:extLst>
              </p:cNvPr>
              <p:cNvSpPr txBox="1"/>
              <p:nvPr/>
            </p:nvSpPr>
            <p:spPr bwMode="auto">
              <a:xfrm>
                <a:off x="2198099" y="2853589"/>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F588BF3F-245C-8571-EA0C-0762462AA5F6}"/>
                  </a:ext>
                </a:extLst>
              </p:cNvPr>
              <p:cNvSpPr txBox="1"/>
              <p:nvPr/>
            </p:nvSpPr>
            <p:spPr bwMode="auto">
              <a:xfrm>
                <a:off x="2198099" y="3432231"/>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FF04976E-6947-1F6D-8DA2-33BEFFD55D57}"/>
                  </a:ext>
                </a:extLst>
              </p:cNvPr>
              <p:cNvSpPr txBox="1"/>
              <p:nvPr/>
            </p:nvSpPr>
            <p:spPr bwMode="auto">
              <a:xfrm>
                <a:off x="2198099" y="399301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6FC4D8BF-4399-AD03-7E23-136AE10B7BFB}"/>
                  </a:ext>
                </a:extLst>
              </p:cNvPr>
              <p:cNvSpPr txBox="1"/>
              <p:nvPr/>
            </p:nvSpPr>
            <p:spPr bwMode="auto">
              <a:xfrm rot="16200000">
                <a:off x="493656" y="3139580"/>
                <a:ext cx="2814737" cy="32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36" name="TextBox 35">
                <a:extLst>
                  <a:ext uri="{FF2B5EF4-FFF2-40B4-BE49-F238E27FC236}">
                    <a16:creationId xmlns:a16="http://schemas.microsoft.com/office/drawing/2014/main" id="{ACAA1B42-ED60-C2B6-25B7-23A89F9E5C29}"/>
                  </a:ext>
                </a:extLst>
              </p:cNvPr>
              <p:cNvSpPr txBox="1"/>
              <p:nvPr/>
            </p:nvSpPr>
            <p:spPr bwMode="auto">
              <a:xfrm>
                <a:off x="2061333" y="1744904"/>
                <a:ext cx="410298"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7" name="TextBox 36">
                <a:extLst>
                  <a:ext uri="{FF2B5EF4-FFF2-40B4-BE49-F238E27FC236}">
                    <a16:creationId xmlns:a16="http://schemas.microsoft.com/office/drawing/2014/main" id="{84BEC598-B320-D198-32C9-2E4A7F71D85F}"/>
                  </a:ext>
                </a:extLst>
              </p:cNvPr>
              <p:cNvSpPr txBox="1"/>
              <p:nvPr/>
            </p:nvSpPr>
            <p:spPr bwMode="auto">
              <a:xfrm>
                <a:off x="2334864" y="4550230"/>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cxnSp>
          <p:nvCxnSpPr>
            <p:cNvPr id="38" name="Straight Connector 37">
              <a:extLst>
                <a:ext uri="{FF2B5EF4-FFF2-40B4-BE49-F238E27FC236}">
                  <a16:creationId xmlns:a16="http://schemas.microsoft.com/office/drawing/2014/main" id="{1AA16678-28F9-AF46-7C53-58B52D0111D9}"/>
                </a:ext>
              </a:extLst>
            </p:cNvPr>
            <p:cNvCxnSpPr>
              <a:cxnSpLocks/>
            </p:cNvCxnSpPr>
            <p:nvPr/>
          </p:nvCxnSpPr>
          <p:spPr bwMode="auto">
            <a:xfrm>
              <a:off x="2577518" y="4711661"/>
              <a:ext cx="7160637"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F9D7D309-59CA-0303-94C1-15B19C6BF281}"/>
                </a:ext>
              </a:extLst>
            </p:cNvPr>
            <p:cNvSpPr txBox="1"/>
            <p:nvPr/>
          </p:nvSpPr>
          <p:spPr bwMode="auto">
            <a:xfrm>
              <a:off x="2536887"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42C856CD-6C2F-2ED3-978A-8F27689D0BE5}"/>
                </a:ext>
              </a:extLst>
            </p:cNvPr>
            <p:cNvSpPr txBox="1"/>
            <p:nvPr/>
          </p:nvSpPr>
          <p:spPr bwMode="auto">
            <a:xfrm>
              <a:off x="2959796"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cxnSp>
          <p:nvCxnSpPr>
            <p:cNvPr id="41" name="Straight Connector 40">
              <a:extLst>
                <a:ext uri="{FF2B5EF4-FFF2-40B4-BE49-F238E27FC236}">
                  <a16:creationId xmlns:a16="http://schemas.microsoft.com/office/drawing/2014/main" id="{7A68EACB-2B2C-22C0-C997-F365C12A6DD1}"/>
                </a:ext>
              </a:extLst>
            </p:cNvPr>
            <p:cNvCxnSpPr>
              <a:cxnSpLocks/>
            </p:cNvCxnSpPr>
            <p:nvPr/>
          </p:nvCxnSpPr>
          <p:spPr bwMode="auto">
            <a:xfrm rot="5400000">
              <a:off x="298174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8164768-B73E-5812-584F-D99C15B32BD0}"/>
                </a:ext>
              </a:extLst>
            </p:cNvPr>
            <p:cNvCxnSpPr>
              <a:cxnSpLocks/>
            </p:cNvCxnSpPr>
            <p:nvPr/>
          </p:nvCxnSpPr>
          <p:spPr bwMode="auto">
            <a:xfrm rot="5400000">
              <a:off x="3406284"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E7BA197-0FFB-F78C-C637-A36E6468A1E0}"/>
                </a:ext>
              </a:extLst>
            </p:cNvPr>
            <p:cNvCxnSpPr>
              <a:cxnSpLocks/>
            </p:cNvCxnSpPr>
            <p:nvPr/>
          </p:nvCxnSpPr>
          <p:spPr bwMode="auto">
            <a:xfrm rot="5400000">
              <a:off x="382756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1CDD888-7206-4388-A30B-211108029817}"/>
                </a:ext>
              </a:extLst>
            </p:cNvPr>
            <p:cNvCxnSpPr>
              <a:cxnSpLocks/>
            </p:cNvCxnSpPr>
            <p:nvPr/>
          </p:nvCxnSpPr>
          <p:spPr bwMode="auto">
            <a:xfrm rot="5400000">
              <a:off x="423904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70A2EF1-D048-AEB0-DCA7-C5E655D0F1C8}"/>
                </a:ext>
              </a:extLst>
            </p:cNvPr>
            <p:cNvCxnSpPr>
              <a:cxnSpLocks/>
            </p:cNvCxnSpPr>
            <p:nvPr/>
          </p:nvCxnSpPr>
          <p:spPr bwMode="auto">
            <a:xfrm rot="5400000">
              <a:off x="4663584"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D2D59D9-31CC-089F-4612-1CB3E3DA87E9}"/>
                </a:ext>
              </a:extLst>
            </p:cNvPr>
            <p:cNvCxnSpPr>
              <a:cxnSpLocks/>
            </p:cNvCxnSpPr>
            <p:nvPr/>
          </p:nvCxnSpPr>
          <p:spPr bwMode="auto">
            <a:xfrm rot="5400000">
              <a:off x="5078329"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080DEE2-20EA-6137-AC73-F53D539C5132}"/>
                </a:ext>
              </a:extLst>
            </p:cNvPr>
            <p:cNvCxnSpPr>
              <a:cxnSpLocks/>
            </p:cNvCxnSpPr>
            <p:nvPr/>
          </p:nvCxnSpPr>
          <p:spPr bwMode="auto">
            <a:xfrm rot="5400000">
              <a:off x="5496340"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B1F411D-E5EA-35A5-26F3-9DE9E205E6BB}"/>
                </a:ext>
              </a:extLst>
            </p:cNvPr>
            <p:cNvCxnSpPr>
              <a:cxnSpLocks/>
            </p:cNvCxnSpPr>
            <p:nvPr/>
          </p:nvCxnSpPr>
          <p:spPr bwMode="auto">
            <a:xfrm rot="5400000">
              <a:off x="591435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E8CF830-9FF1-AED4-16D2-B1BA7F9B547A}"/>
                </a:ext>
              </a:extLst>
            </p:cNvPr>
            <p:cNvCxnSpPr>
              <a:cxnSpLocks/>
            </p:cNvCxnSpPr>
            <p:nvPr/>
          </p:nvCxnSpPr>
          <p:spPr bwMode="auto">
            <a:xfrm rot="5400000">
              <a:off x="6335628"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9E52EF4-B77A-C208-6083-8FC2D840388B}"/>
                </a:ext>
              </a:extLst>
            </p:cNvPr>
            <p:cNvCxnSpPr>
              <a:cxnSpLocks/>
            </p:cNvCxnSpPr>
            <p:nvPr/>
          </p:nvCxnSpPr>
          <p:spPr bwMode="auto">
            <a:xfrm rot="5400000">
              <a:off x="6750373"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961601E-7D7D-71B3-649F-9A05B5D9D81A}"/>
                </a:ext>
              </a:extLst>
            </p:cNvPr>
            <p:cNvCxnSpPr>
              <a:cxnSpLocks/>
            </p:cNvCxnSpPr>
            <p:nvPr/>
          </p:nvCxnSpPr>
          <p:spPr bwMode="auto">
            <a:xfrm rot="5400000">
              <a:off x="7171650"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615E8FD-1732-18C1-7CF9-0D5D3A16BCAE}"/>
                </a:ext>
              </a:extLst>
            </p:cNvPr>
            <p:cNvCxnSpPr>
              <a:cxnSpLocks/>
            </p:cNvCxnSpPr>
            <p:nvPr/>
          </p:nvCxnSpPr>
          <p:spPr bwMode="auto">
            <a:xfrm rot="5400000">
              <a:off x="758639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6A231FB-46C3-70E6-1F59-854CADEFEC38}"/>
                </a:ext>
              </a:extLst>
            </p:cNvPr>
            <p:cNvCxnSpPr>
              <a:cxnSpLocks/>
            </p:cNvCxnSpPr>
            <p:nvPr/>
          </p:nvCxnSpPr>
          <p:spPr bwMode="auto">
            <a:xfrm rot="5400000">
              <a:off x="799787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86FDA65-D146-007E-3C40-B41ECF1E80D8}"/>
                </a:ext>
              </a:extLst>
            </p:cNvPr>
            <p:cNvCxnSpPr>
              <a:cxnSpLocks/>
            </p:cNvCxnSpPr>
            <p:nvPr/>
          </p:nvCxnSpPr>
          <p:spPr bwMode="auto">
            <a:xfrm rot="5400000">
              <a:off x="8422417"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C753190-30E1-48A2-22F7-D737E902B898}"/>
                </a:ext>
              </a:extLst>
            </p:cNvPr>
            <p:cNvCxnSpPr>
              <a:cxnSpLocks/>
            </p:cNvCxnSpPr>
            <p:nvPr/>
          </p:nvCxnSpPr>
          <p:spPr bwMode="auto">
            <a:xfrm rot="5400000">
              <a:off x="8837162"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52047B5-498E-EDD2-55D4-D13E1CA68B6D}"/>
                </a:ext>
              </a:extLst>
            </p:cNvPr>
            <p:cNvCxnSpPr>
              <a:cxnSpLocks/>
            </p:cNvCxnSpPr>
            <p:nvPr/>
          </p:nvCxnSpPr>
          <p:spPr bwMode="auto">
            <a:xfrm rot="5400000">
              <a:off x="926170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8B5F29D-577E-3156-14B7-1B5CB1EB1EA1}"/>
                </a:ext>
              </a:extLst>
            </p:cNvPr>
            <p:cNvCxnSpPr>
              <a:cxnSpLocks/>
            </p:cNvCxnSpPr>
            <p:nvPr/>
          </p:nvCxnSpPr>
          <p:spPr bwMode="auto">
            <a:xfrm rot="5400000">
              <a:off x="9679716" y="4753905"/>
              <a:ext cx="91440" cy="0"/>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706CFF9E-20C6-6C84-4EF1-28E14A66DF77}"/>
                </a:ext>
              </a:extLst>
            </p:cNvPr>
            <p:cNvSpPr txBox="1"/>
            <p:nvPr/>
          </p:nvSpPr>
          <p:spPr bwMode="auto">
            <a:xfrm>
              <a:off x="3384340"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FF61CD6A-8CB4-694E-8536-A434504D9F3D}"/>
                </a:ext>
              </a:extLst>
            </p:cNvPr>
            <p:cNvSpPr txBox="1"/>
            <p:nvPr/>
          </p:nvSpPr>
          <p:spPr bwMode="auto">
            <a:xfrm>
              <a:off x="3802352"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0" name="TextBox 59">
              <a:extLst>
                <a:ext uri="{FF2B5EF4-FFF2-40B4-BE49-F238E27FC236}">
                  <a16:creationId xmlns:a16="http://schemas.microsoft.com/office/drawing/2014/main" id="{76F34C87-9E57-C025-E18A-060FC700437B}"/>
                </a:ext>
              </a:extLst>
            </p:cNvPr>
            <p:cNvSpPr txBox="1"/>
            <p:nvPr/>
          </p:nvSpPr>
          <p:spPr bwMode="auto">
            <a:xfrm>
              <a:off x="4158512"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44BA7A9A-C8C5-C638-680E-7834A49DBF45}"/>
                </a:ext>
              </a:extLst>
            </p:cNvPr>
            <p:cNvSpPr txBox="1"/>
            <p:nvPr/>
          </p:nvSpPr>
          <p:spPr bwMode="auto">
            <a:xfrm>
              <a:off x="4560195"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2" name="TextBox 61">
              <a:extLst>
                <a:ext uri="{FF2B5EF4-FFF2-40B4-BE49-F238E27FC236}">
                  <a16:creationId xmlns:a16="http://schemas.microsoft.com/office/drawing/2014/main" id="{C3A91B80-9856-D5AC-D0C2-64CFC5903217}"/>
                </a:ext>
              </a:extLst>
            </p:cNvPr>
            <p:cNvSpPr txBox="1"/>
            <p:nvPr/>
          </p:nvSpPr>
          <p:spPr bwMode="auto">
            <a:xfrm>
              <a:off x="4981472"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3" name="TextBox 62">
              <a:extLst>
                <a:ext uri="{FF2B5EF4-FFF2-40B4-BE49-F238E27FC236}">
                  <a16:creationId xmlns:a16="http://schemas.microsoft.com/office/drawing/2014/main" id="{1284D9D5-A5C0-F6E0-B2B6-B4D62DBC85D4}"/>
                </a:ext>
              </a:extLst>
            </p:cNvPr>
            <p:cNvSpPr txBox="1"/>
            <p:nvPr/>
          </p:nvSpPr>
          <p:spPr bwMode="auto">
            <a:xfrm>
              <a:off x="5405911"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216" name="TextBox 9215">
              <a:extLst>
                <a:ext uri="{FF2B5EF4-FFF2-40B4-BE49-F238E27FC236}">
                  <a16:creationId xmlns:a16="http://schemas.microsoft.com/office/drawing/2014/main" id="{017D9273-60B3-82A7-F1B5-BB92C423D800}"/>
                </a:ext>
              </a:extLst>
            </p:cNvPr>
            <p:cNvSpPr txBox="1"/>
            <p:nvPr/>
          </p:nvSpPr>
          <p:spPr bwMode="auto">
            <a:xfrm>
              <a:off x="5817391"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17" name="TextBox 9216">
              <a:extLst>
                <a:ext uri="{FF2B5EF4-FFF2-40B4-BE49-F238E27FC236}">
                  <a16:creationId xmlns:a16="http://schemas.microsoft.com/office/drawing/2014/main" id="{10792F4E-C458-E8FF-5DDE-2CACE360F83B}"/>
                </a:ext>
              </a:extLst>
            </p:cNvPr>
            <p:cNvSpPr txBox="1"/>
            <p:nvPr/>
          </p:nvSpPr>
          <p:spPr bwMode="auto">
            <a:xfrm>
              <a:off x="6238667"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219" name="TextBox 9218">
              <a:extLst>
                <a:ext uri="{FF2B5EF4-FFF2-40B4-BE49-F238E27FC236}">
                  <a16:creationId xmlns:a16="http://schemas.microsoft.com/office/drawing/2014/main" id="{97F28C75-C26F-1AE5-CA33-D1B9DACEE86A}"/>
                </a:ext>
              </a:extLst>
            </p:cNvPr>
            <p:cNvSpPr txBox="1"/>
            <p:nvPr/>
          </p:nvSpPr>
          <p:spPr bwMode="auto">
            <a:xfrm>
              <a:off x="6656679"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20" name="TextBox 9219">
              <a:extLst>
                <a:ext uri="{FF2B5EF4-FFF2-40B4-BE49-F238E27FC236}">
                  <a16:creationId xmlns:a16="http://schemas.microsoft.com/office/drawing/2014/main" id="{86925431-6549-4987-86AD-4FFB41062D48}"/>
                </a:ext>
              </a:extLst>
            </p:cNvPr>
            <p:cNvSpPr txBox="1"/>
            <p:nvPr/>
          </p:nvSpPr>
          <p:spPr bwMode="auto">
            <a:xfrm>
              <a:off x="7068160"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221" name="TextBox 9220">
              <a:extLst>
                <a:ext uri="{FF2B5EF4-FFF2-40B4-BE49-F238E27FC236}">
                  <a16:creationId xmlns:a16="http://schemas.microsoft.com/office/drawing/2014/main" id="{EE673B7B-901E-06CF-3A30-90568EBEF6D0}"/>
                </a:ext>
              </a:extLst>
            </p:cNvPr>
            <p:cNvSpPr txBox="1"/>
            <p:nvPr/>
          </p:nvSpPr>
          <p:spPr bwMode="auto">
            <a:xfrm>
              <a:off x="7499234"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222" name="TextBox 9221">
              <a:extLst>
                <a:ext uri="{FF2B5EF4-FFF2-40B4-BE49-F238E27FC236}">
                  <a16:creationId xmlns:a16="http://schemas.microsoft.com/office/drawing/2014/main" id="{FB0D126B-5238-62EC-1295-6BF4731FA0BE}"/>
                </a:ext>
              </a:extLst>
            </p:cNvPr>
            <p:cNvSpPr txBox="1"/>
            <p:nvPr/>
          </p:nvSpPr>
          <p:spPr bwMode="auto">
            <a:xfrm>
              <a:off x="7897651"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223" name="TextBox 9222">
              <a:extLst>
                <a:ext uri="{FF2B5EF4-FFF2-40B4-BE49-F238E27FC236}">
                  <a16:creationId xmlns:a16="http://schemas.microsoft.com/office/drawing/2014/main" id="{CD2BB8C8-C2A0-DAF9-3555-B3850CCF0F06}"/>
                </a:ext>
              </a:extLst>
            </p:cNvPr>
            <p:cNvSpPr txBox="1"/>
            <p:nvPr/>
          </p:nvSpPr>
          <p:spPr bwMode="auto">
            <a:xfrm>
              <a:off x="8341788"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24" name="TextBox 9223">
              <a:extLst>
                <a:ext uri="{FF2B5EF4-FFF2-40B4-BE49-F238E27FC236}">
                  <a16:creationId xmlns:a16="http://schemas.microsoft.com/office/drawing/2014/main" id="{B51DCE98-E9EE-454A-5676-18CE056786F1}"/>
                </a:ext>
              </a:extLst>
            </p:cNvPr>
            <p:cNvSpPr txBox="1"/>
            <p:nvPr/>
          </p:nvSpPr>
          <p:spPr bwMode="auto">
            <a:xfrm>
              <a:off x="8740206"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225" name="TextBox 9224">
              <a:extLst>
                <a:ext uri="{FF2B5EF4-FFF2-40B4-BE49-F238E27FC236}">
                  <a16:creationId xmlns:a16="http://schemas.microsoft.com/office/drawing/2014/main" id="{769EEE41-7439-1116-1E82-C37C2C65A126}"/>
                </a:ext>
              </a:extLst>
            </p:cNvPr>
            <p:cNvSpPr txBox="1"/>
            <p:nvPr/>
          </p:nvSpPr>
          <p:spPr bwMode="auto">
            <a:xfrm>
              <a:off x="9168014"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26" name="TextBox 9225">
              <a:extLst>
                <a:ext uri="{FF2B5EF4-FFF2-40B4-BE49-F238E27FC236}">
                  <a16:creationId xmlns:a16="http://schemas.microsoft.com/office/drawing/2014/main" id="{1DBA85F4-F1B4-EC59-728F-21B75D68D967}"/>
                </a:ext>
              </a:extLst>
            </p:cNvPr>
            <p:cNvSpPr txBox="1"/>
            <p:nvPr/>
          </p:nvSpPr>
          <p:spPr bwMode="auto">
            <a:xfrm>
              <a:off x="9582760"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227" name="TextBox 9226">
              <a:extLst>
                <a:ext uri="{FF2B5EF4-FFF2-40B4-BE49-F238E27FC236}">
                  <a16:creationId xmlns:a16="http://schemas.microsoft.com/office/drawing/2014/main" id="{BA586135-3329-2CB7-9D58-09C1059FAF79}"/>
                </a:ext>
              </a:extLst>
            </p:cNvPr>
            <p:cNvSpPr txBox="1"/>
            <p:nvPr/>
          </p:nvSpPr>
          <p:spPr bwMode="auto">
            <a:xfrm>
              <a:off x="2590582" y="5128815"/>
              <a:ext cx="7160635"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grpSp>
        <p:nvGrpSpPr>
          <p:cNvPr id="9235" name="Group 9234">
            <a:extLst>
              <a:ext uri="{FF2B5EF4-FFF2-40B4-BE49-F238E27FC236}">
                <a16:creationId xmlns:a16="http://schemas.microsoft.com/office/drawing/2014/main" id="{F2AD513C-3C70-CCDA-C95F-735A08743393}"/>
              </a:ext>
            </a:extLst>
          </p:cNvPr>
          <p:cNvGrpSpPr/>
          <p:nvPr/>
        </p:nvGrpSpPr>
        <p:grpSpPr>
          <a:xfrm>
            <a:off x="1244904" y="3697527"/>
            <a:ext cx="3976536" cy="1301473"/>
            <a:chOff x="2597272" y="2728445"/>
            <a:chExt cx="5967888" cy="1962946"/>
          </a:xfrm>
        </p:grpSpPr>
        <p:cxnSp>
          <p:nvCxnSpPr>
            <p:cNvPr id="9231" name="Straight Connector 9230">
              <a:extLst>
                <a:ext uri="{FF2B5EF4-FFF2-40B4-BE49-F238E27FC236}">
                  <a16:creationId xmlns:a16="http://schemas.microsoft.com/office/drawing/2014/main" id="{FA64E2E8-45E6-8CA8-E08C-726914EC37CA}"/>
                </a:ext>
              </a:extLst>
            </p:cNvPr>
            <p:cNvCxnSpPr>
              <a:cxnSpLocks/>
            </p:cNvCxnSpPr>
            <p:nvPr/>
          </p:nvCxnSpPr>
          <p:spPr bwMode="auto">
            <a:xfrm>
              <a:off x="4284761" y="2728445"/>
              <a:ext cx="0" cy="1962946"/>
            </a:xfrm>
            <a:prstGeom prst="line">
              <a:avLst/>
            </a:prstGeom>
            <a:noFill/>
            <a:ln w="19050" cap="flat" cmpd="sng" algn="ctr">
              <a:solidFill>
                <a:schemeClr val="bg1"/>
              </a:solidFill>
              <a:prstDash val="sysDot"/>
              <a:round/>
              <a:headEnd type="none" w="med" len="med"/>
              <a:tailEnd type="none" w="med" len="med"/>
            </a:ln>
            <a:effectLst/>
          </p:spPr>
        </p:cxnSp>
        <p:cxnSp>
          <p:nvCxnSpPr>
            <p:cNvPr id="9232" name="Straight Connector 9231">
              <a:extLst>
                <a:ext uri="{FF2B5EF4-FFF2-40B4-BE49-F238E27FC236}">
                  <a16:creationId xmlns:a16="http://schemas.microsoft.com/office/drawing/2014/main" id="{DAB42C9F-04F0-C286-DD21-C3FEA7B6404E}"/>
                </a:ext>
              </a:extLst>
            </p:cNvPr>
            <p:cNvCxnSpPr>
              <a:cxnSpLocks/>
            </p:cNvCxnSpPr>
            <p:nvPr/>
          </p:nvCxnSpPr>
          <p:spPr bwMode="auto">
            <a:xfrm>
              <a:off x="2597272" y="3304341"/>
              <a:ext cx="5967888" cy="0"/>
            </a:xfrm>
            <a:prstGeom prst="line">
              <a:avLst/>
            </a:prstGeom>
            <a:noFill/>
            <a:ln w="19050" cap="flat" cmpd="sng" algn="ctr">
              <a:solidFill>
                <a:schemeClr val="bg1"/>
              </a:solidFill>
              <a:prstDash val="sysDot"/>
              <a:round/>
              <a:headEnd type="none" w="med" len="med"/>
              <a:tailEnd type="none" w="med" len="med"/>
            </a:ln>
            <a:effectLst/>
          </p:spPr>
        </p:cxnSp>
        <p:cxnSp>
          <p:nvCxnSpPr>
            <p:cNvPr id="9233" name="Straight Connector 9232">
              <a:extLst>
                <a:ext uri="{FF2B5EF4-FFF2-40B4-BE49-F238E27FC236}">
                  <a16:creationId xmlns:a16="http://schemas.microsoft.com/office/drawing/2014/main" id="{A656D3EF-B77C-F3F1-8C8F-7F519C94F802}"/>
                </a:ext>
              </a:extLst>
            </p:cNvPr>
            <p:cNvCxnSpPr>
              <a:cxnSpLocks/>
            </p:cNvCxnSpPr>
            <p:nvPr/>
          </p:nvCxnSpPr>
          <p:spPr bwMode="auto">
            <a:xfrm>
              <a:off x="5963932" y="3294514"/>
              <a:ext cx="0" cy="1396877"/>
            </a:xfrm>
            <a:prstGeom prst="line">
              <a:avLst/>
            </a:prstGeom>
            <a:noFill/>
            <a:ln w="19050" cap="flat" cmpd="sng" algn="ctr">
              <a:solidFill>
                <a:schemeClr val="bg1"/>
              </a:solidFill>
              <a:prstDash val="sysDot"/>
              <a:round/>
              <a:headEnd type="none" w="med" len="med"/>
              <a:tailEnd type="none" w="med" len="med"/>
            </a:ln>
            <a:effectLst/>
          </p:spPr>
        </p:cxnSp>
        <p:cxnSp>
          <p:nvCxnSpPr>
            <p:cNvPr id="9234" name="Straight Connector 9233">
              <a:extLst>
                <a:ext uri="{FF2B5EF4-FFF2-40B4-BE49-F238E27FC236}">
                  <a16:creationId xmlns:a16="http://schemas.microsoft.com/office/drawing/2014/main" id="{C34A8C6A-D4A3-5431-8B79-61125C2F9F4C}"/>
                </a:ext>
              </a:extLst>
            </p:cNvPr>
            <p:cNvCxnSpPr>
              <a:cxnSpLocks/>
            </p:cNvCxnSpPr>
            <p:nvPr/>
          </p:nvCxnSpPr>
          <p:spPr bwMode="auto">
            <a:xfrm>
              <a:off x="7643103" y="4031334"/>
              <a:ext cx="0" cy="648974"/>
            </a:xfrm>
            <a:prstGeom prst="line">
              <a:avLst/>
            </a:prstGeom>
            <a:noFill/>
            <a:ln w="19050" cap="flat" cmpd="sng" algn="ctr">
              <a:solidFill>
                <a:schemeClr val="bg1"/>
              </a:solidFill>
              <a:prstDash val="sysDot"/>
              <a:round/>
              <a:headEnd type="none" w="med" len="med"/>
              <a:tailEnd type="none" w="med" len="med"/>
            </a:ln>
            <a:effectLst/>
          </p:spPr>
        </p:cxnSp>
      </p:grpSp>
      <p:sp>
        <p:nvSpPr>
          <p:cNvPr id="9236" name="TextBox 9235">
            <a:extLst>
              <a:ext uri="{FF2B5EF4-FFF2-40B4-BE49-F238E27FC236}">
                <a16:creationId xmlns:a16="http://schemas.microsoft.com/office/drawing/2014/main" id="{34E13B5D-08C7-CEBB-BF65-2128530B7571}"/>
              </a:ext>
            </a:extLst>
          </p:cNvPr>
          <p:cNvSpPr txBox="1"/>
          <p:nvPr/>
        </p:nvSpPr>
        <p:spPr bwMode="auto">
          <a:xfrm>
            <a:off x="2088581" y="3318858"/>
            <a:ext cx="701508"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400"/>
              </a:lnSpc>
              <a:spcBef>
                <a:spcPct val="50000"/>
              </a:spcBef>
              <a:spcAft>
                <a:spcPct val="0"/>
              </a:spcAft>
              <a:buClrTx/>
              <a:buFontTx/>
              <a:buNone/>
            </a:pPr>
            <a:r>
              <a:rPr lang="en-US" sz="1400" dirty="0">
                <a:solidFill>
                  <a:schemeClr val="accent1"/>
                </a:solidFill>
                <a:latin typeface="Calibri" panose="020F0502020204030204" pitchFamily="34" charset="0"/>
              </a:rPr>
              <a:t>62.3%</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56.9%</a:t>
            </a:r>
          </a:p>
        </p:txBody>
      </p:sp>
      <p:sp>
        <p:nvSpPr>
          <p:cNvPr id="9238" name="TextBox 9237">
            <a:extLst>
              <a:ext uri="{FF2B5EF4-FFF2-40B4-BE49-F238E27FC236}">
                <a16:creationId xmlns:a16="http://schemas.microsoft.com/office/drawing/2014/main" id="{37D8645A-9BFB-9DF2-D95E-03B428C5102C}"/>
              </a:ext>
            </a:extLst>
          </p:cNvPr>
          <p:cNvSpPr txBox="1"/>
          <p:nvPr/>
        </p:nvSpPr>
        <p:spPr bwMode="auto">
          <a:xfrm>
            <a:off x="3195397" y="3693405"/>
            <a:ext cx="701508"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400"/>
              </a:lnSpc>
              <a:spcBef>
                <a:spcPct val="50000"/>
              </a:spcBef>
              <a:spcAft>
                <a:spcPct val="0"/>
              </a:spcAft>
              <a:buClrTx/>
              <a:buFontTx/>
              <a:buNone/>
            </a:pPr>
            <a:r>
              <a:rPr lang="en-US" sz="1400" dirty="0">
                <a:solidFill>
                  <a:schemeClr val="accent1"/>
                </a:solidFill>
                <a:latin typeface="Calibri" panose="020F0502020204030204" pitchFamily="34" charset="0"/>
              </a:rPr>
              <a:t>37.7%</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26.0%</a:t>
            </a:r>
          </a:p>
        </p:txBody>
      </p:sp>
      <p:sp>
        <p:nvSpPr>
          <p:cNvPr id="9240" name="TextBox 9239">
            <a:extLst>
              <a:ext uri="{FF2B5EF4-FFF2-40B4-BE49-F238E27FC236}">
                <a16:creationId xmlns:a16="http://schemas.microsoft.com/office/drawing/2014/main" id="{E620FF2F-A650-B45D-7BDA-66F510CABF7E}"/>
              </a:ext>
            </a:extLst>
          </p:cNvPr>
          <p:cNvSpPr txBox="1"/>
          <p:nvPr/>
        </p:nvSpPr>
        <p:spPr bwMode="auto">
          <a:xfrm>
            <a:off x="4321834" y="4135205"/>
            <a:ext cx="701508"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400"/>
              </a:lnSpc>
              <a:spcBef>
                <a:spcPct val="50000"/>
              </a:spcBef>
              <a:spcAft>
                <a:spcPct val="0"/>
              </a:spcAft>
              <a:buClrTx/>
              <a:buFontTx/>
              <a:buNone/>
            </a:pPr>
            <a:r>
              <a:rPr lang="en-US" sz="1400" dirty="0">
                <a:solidFill>
                  <a:schemeClr val="accent1"/>
                </a:solidFill>
                <a:latin typeface="Calibri" panose="020F0502020204030204" pitchFamily="34" charset="0"/>
              </a:rPr>
              <a:t>18.3%</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13.0%</a:t>
            </a:r>
          </a:p>
        </p:txBody>
      </p:sp>
      <p:graphicFrame>
        <p:nvGraphicFramePr>
          <p:cNvPr id="9241" name="Table 9233">
            <a:extLst>
              <a:ext uri="{FF2B5EF4-FFF2-40B4-BE49-F238E27FC236}">
                <a16:creationId xmlns:a16="http://schemas.microsoft.com/office/drawing/2014/main" id="{FD567E47-1149-2B53-72F6-23F84C11DFB5}"/>
              </a:ext>
            </a:extLst>
          </p:cNvPr>
          <p:cNvGraphicFramePr>
            <a:graphicFrameLocks noGrp="1"/>
          </p:cNvGraphicFramePr>
          <p:nvPr>
            <p:extLst>
              <p:ext uri="{D42A27DB-BD31-4B8C-83A1-F6EECF244321}">
                <p14:modId xmlns:p14="http://schemas.microsoft.com/office/powerpoint/2010/main" val="3208815552"/>
              </p:ext>
            </p:extLst>
          </p:nvPr>
        </p:nvGraphicFramePr>
        <p:xfrm>
          <a:off x="1093432" y="5497064"/>
          <a:ext cx="5057712" cy="548640"/>
        </p:xfrm>
        <a:graphic>
          <a:graphicData uri="http://schemas.openxmlformats.org/drawingml/2006/table">
            <a:tbl>
              <a:tblPr firstRow="1" bandRow="1">
                <a:tableStyleId>{93296810-A885-4BE3-A3E7-6D5BEEA58F35}</a:tableStyleId>
              </a:tblPr>
              <a:tblGrid>
                <a:gridCol w="280984">
                  <a:extLst>
                    <a:ext uri="{9D8B030D-6E8A-4147-A177-3AD203B41FA5}">
                      <a16:colId xmlns:a16="http://schemas.microsoft.com/office/drawing/2014/main" val="1052384494"/>
                    </a:ext>
                  </a:extLst>
                </a:gridCol>
                <a:gridCol w="280984">
                  <a:extLst>
                    <a:ext uri="{9D8B030D-6E8A-4147-A177-3AD203B41FA5}">
                      <a16:colId xmlns:a16="http://schemas.microsoft.com/office/drawing/2014/main" val="3110661298"/>
                    </a:ext>
                  </a:extLst>
                </a:gridCol>
                <a:gridCol w="280984">
                  <a:extLst>
                    <a:ext uri="{9D8B030D-6E8A-4147-A177-3AD203B41FA5}">
                      <a16:colId xmlns:a16="http://schemas.microsoft.com/office/drawing/2014/main" val="721693168"/>
                    </a:ext>
                  </a:extLst>
                </a:gridCol>
                <a:gridCol w="280984">
                  <a:extLst>
                    <a:ext uri="{9D8B030D-6E8A-4147-A177-3AD203B41FA5}">
                      <a16:colId xmlns:a16="http://schemas.microsoft.com/office/drawing/2014/main" val="3156989185"/>
                    </a:ext>
                  </a:extLst>
                </a:gridCol>
                <a:gridCol w="280984">
                  <a:extLst>
                    <a:ext uri="{9D8B030D-6E8A-4147-A177-3AD203B41FA5}">
                      <a16:colId xmlns:a16="http://schemas.microsoft.com/office/drawing/2014/main" val="2250049013"/>
                    </a:ext>
                  </a:extLst>
                </a:gridCol>
                <a:gridCol w="280984">
                  <a:extLst>
                    <a:ext uri="{9D8B030D-6E8A-4147-A177-3AD203B41FA5}">
                      <a16:colId xmlns:a16="http://schemas.microsoft.com/office/drawing/2014/main" val="1417677509"/>
                    </a:ext>
                  </a:extLst>
                </a:gridCol>
                <a:gridCol w="280984">
                  <a:extLst>
                    <a:ext uri="{9D8B030D-6E8A-4147-A177-3AD203B41FA5}">
                      <a16:colId xmlns:a16="http://schemas.microsoft.com/office/drawing/2014/main" val="2243754307"/>
                    </a:ext>
                  </a:extLst>
                </a:gridCol>
                <a:gridCol w="280984">
                  <a:extLst>
                    <a:ext uri="{9D8B030D-6E8A-4147-A177-3AD203B41FA5}">
                      <a16:colId xmlns:a16="http://schemas.microsoft.com/office/drawing/2014/main" val="4181345604"/>
                    </a:ext>
                  </a:extLst>
                </a:gridCol>
                <a:gridCol w="280984">
                  <a:extLst>
                    <a:ext uri="{9D8B030D-6E8A-4147-A177-3AD203B41FA5}">
                      <a16:colId xmlns:a16="http://schemas.microsoft.com/office/drawing/2014/main" val="2529668476"/>
                    </a:ext>
                  </a:extLst>
                </a:gridCol>
                <a:gridCol w="280984">
                  <a:extLst>
                    <a:ext uri="{9D8B030D-6E8A-4147-A177-3AD203B41FA5}">
                      <a16:colId xmlns:a16="http://schemas.microsoft.com/office/drawing/2014/main" val="416483514"/>
                    </a:ext>
                  </a:extLst>
                </a:gridCol>
                <a:gridCol w="280984">
                  <a:extLst>
                    <a:ext uri="{9D8B030D-6E8A-4147-A177-3AD203B41FA5}">
                      <a16:colId xmlns:a16="http://schemas.microsoft.com/office/drawing/2014/main" val="523498385"/>
                    </a:ext>
                  </a:extLst>
                </a:gridCol>
                <a:gridCol w="280984">
                  <a:extLst>
                    <a:ext uri="{9D8B030D-6E8A-4147-A177-3AD203B41FA5}">
                      <a16:colId xmlns:a16="http://schemas.microsoft.com/office/drawing/2014/main" val="3129651427"/>
                    </a:ext>
                  </a:extLst>
                </a:gridCol>
                <a:gridCol w="280984">
                  <a:extLst>
                    <a:ext uri="{9D8B030D-6E8A-4147-A177-3AD203B41FA5}">
                      <a16:colId xmlns:a16="http://schemas.microsoft.com/office/drawing/2014/main" val="159010249"/>
                    </a:ext>
                  </a:extLst>
                </a:gridCol>
                <a:gridCol w="280984">
                  <a:extLst>
                    <a:ext uri="{9D8B030D-6E8A-4147-A177-3AD203B41FA5}">
                      <a16:colId xmlns:a16="http://schemas.microsoft.com/office/drawing/2014/main" val="180111268"/>
                    </a:ext>
                  </a:extLst>
                </a:gridCol>
                <a:gridCol w="280984">
                  <a:extLst>
                    <a:ext uri="{9D8B030D-6E8A-4147-A177-3AD203B41FA5}">
                      <a16:colId xmlns:a16="http://schemas.microsoft.com/office/drawing/2014/main" val="2720197930"/>
                    </a:ext>
                  </a:extLst>
                </a:gridCol>
                <a:gridCol w="280984">
                  <a:extLst>
                    <a:ext uri="{9D8B030D-6E8A-4147-A177-3AD203B41FA5}">
                      <a16:colId xmlns:a16="http://schemas.microsoft.com/office/drawing/2014/main" val="3339176363"/>
                    </a:ext>
                  </a:extLst>
                </a:gridCol>
                <a:gridCol w="280984">
                  <a:extLst>
                    <a:ext uri="{9D8B030D-6E8A-4147-A177-3AD203B41FA5}">
                      <a16:colId xmlns:a16="http://schemas.microsoft.com/office/drawing/2014/main" val="2765627061"/>
                    </a:ext>
                  </a:extLst>
                </a:gridCol>
                <a:gridCol w="280984">
                  <a:extLst>
                    <a:ext uri="{9D8B030D-6E8A-4147-A177-3AD203B41FA5}">
                      <a16:colId xmlns:a16="http://schemas.microsoft.com/office/drawing/2014/main" val="65775881"/>
                    </a:ext>
                  </a:extLst>
                </a:gridCol>
              </a:tblGrid>
              <a:tr h="151311">
                <a:tc gridSpan="18">
                  <a:txBody>
                    <a:bodyPr/>
                    <a:lstStyle/>
                    <a:p>
                      <a:pPr algn="l"/>
                      <a:r>
                        <a:rPr lang="en-US" sz="12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71496294"/>
                  </a:ext>
                </a:extLst>
              </a:tr>
              <a:tr h="151311">
                <a:tc>
                  <a:txBody>
                    <a:bodyPr/>
                    <a:lstStyle/>
                    <a:p>
                      <a:pPr algn="ctr"/>
                      <a:r>
                        <a:rPr lang="en-US" sz="1200" b="0" dirty="0">
                          <a:solidFill>
                            <a:schemeClr val="accent1"/>
                          </a:solidFill>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9411451"/>
                  </a:ext>
                </a:extLst>
              </a:tr>
              <a:tr h="151311">
                <a:tc>
                  <a:txBody>
                    <a:bodyPr/>
                    <a:lstStyle/>
                    <a:p>
                      <a:pPr algn="ctr"/>
                      <a:r>
                        <a:rPr lang="en-US" sz="1200" b="0" dirty="0">
                          <a:solidFill>
                            <a:schemeClr val="accent3"/>
                          </a:solidFill>
                        </a:rPr>
                        <a:t>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6191960"/>
                  </a:ext>
                </a:extLst>
              </a:tr>
            </a:tbl>
          </a:graphicData>
        </a:graphic>
      </p:graphicFrame>
      <p:grpSp>
        <p:nvGrpSpPr>
          <p:cNvPr id="9242" name="Group 9241">
            <a:extLst>
              <a:ext uri="{FF2B5EF4-FFF2-40B4-BE49-F238E27FC236}">
                <a16:creationId xmlns:a16="http://schemas.microsoft.com/office/drawing/2014/main" id="{A44AD435-6D22-521C-BF61-15BA07C6BE20}"/>
              </a:ext>
            </a:extLst>
          </p:cNvPr>
          <p:cNvGrpSpPr/>
          <p:nvPr/>
        </p:nvGrpSpPr>
        <p:grpSpPr>
          <a:xfrm>
            <a:off x="6431655" y="3037398"/>
            <a:ext cx="5207703" cy="2467399"/>
            <a:chOff x="2061333" y="1744904"/>
            <a:chExt cx="7794959" cy="3707649"/>
          </a:xfrm>
        </p:grpSpPr>
        <p:grpSp>
          <p:nvGrpSpPr>
            <p:cNvPr id="9243" name="Group 9242">
              <a:extLst>
                <a:ext uri="{FF2B5EF4-FFF2-40B4-BE49-F238E27FC236}">
                  <a16:creationId xmlns:a16="http://schemas.microsoft.com/office/drawing/2014/main" id="{B3669BE6-3C7F-6D44-6FFD-745C08292665}"/>
                </a:ext>
              </a:extLst>
            </p:cNvPr>
            <p:cNvGrpSpPr/>
            <p:nvPr/>
          </p:nvGrpSpPr>
          <p:grpSpPr>
            <a:xfrm>
              <a:off x="2061333" y="1744904"/>
              <a:ext cx="545939" cy="3129064"/>
              <a:chOff x="2061333" y="1744904"/>
              <a:chExt cx="545939" cy="3129064"/>
            </a:xfrm>
          </p:grpSpPr>
          <p:cxnSp>
            <p:nvCxnSpPr>
              <p:cNvPr id="9281" name="Straight Connector 9280">
                <a:extLst>
                  <a:ext uri="{FF2B5EF4-FFF2-40B4-BE49-F238E27FC236}">
                    <a16:creationId xmlns:a16="http://schemas.microsoft.com/office/drawing/2014/main" id="{D0C8A1D7-31C9-F799-C4F1-C796AD59D4BC}"/>
                  </a:ext>
                </a:extLst>
              </p:cNvPr>
              <p:cNvCxnSpPr/>
              <p:nvPr/>
            </p:nvCxnSpPr>
            <p:spPr bwMode="auto">
              <a:xfrm>
                <a:off x="2607013" y="1893450"/>
                <a:ext cx="0" cy="2814737"/>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DA26075B-513A-9046-5A06-60FE25F91288}"/>
                  </a:ext>
                </a:extLst>
              </p:cNvPr>
              <p:cNvCxnSpPr/>
              <p:nvPr/>
            </p:nvCxnSpPr>
            <p:spPr bwMode="auto">
              <a:xfrm>
                <a:off x="2515573" y="18934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9B6022D2-B3DE-C3D2-8854-37EF77E8882D}"/>
                  </a:ext>
                </a:extLst>
              </p:cNvPr>
              <p:cNvCxnSpPr/>
              <p:nvPr/>
            </p:nvCxnSpPr>
            <p:spPr bwMode="auto">
              <a:xfrm>
                <a:off x="2515573" y="24578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B3FBD14C-7D3C-7748-6BA1-CB46CF714263}"/>
                  </a:ext>
                </a:extLst>
              </p:cNvPr>
              <p:cNvCxnSpPr/>
              <p:nvPr/>
            </p:nvCxnSpPr>
            <p:spPr bwMode="auto">
              <a:xfrm>
                <a:off x="2515573" y="302216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971FEDBA-AE25-A952-7152-1D595254F3B9}"/>
                  </a:ext>
                </a:extLst>
              </p:cNvPr>
              <p:cNvCxnSpPr/>
              <p:nvPr/>
            </p:nvCxnSpPr>
            <p:spPr bwMode="auto">
              <a:xfrm>
                <a:off x="2515573" y="358652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F29FB21C-06CE-4D34-D53E-07E0847CE7F5}"/>
                  </a:ext>
                </a:extLst>
              </p:cNvPr>
              <p:cNvCxnSpPr/>
              <p:nvPr/>
            </p:nvCxnSpPr>
            <p:spPr bwMode="auto">
              <a:xfrm>
                <a:off x="2515573" y="415087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2F3D2AB0-D520-17B4-3B50-ADA7C55FDBEA}"/>
                  </a:ext>
                </a:extLst>
              </p:cNvPr>
              <p:cNvCxnSpPr/>
              <p:nvPr/>
            </p:nvCxnSpPr>
            <p:spPr bwMode="auto">
              <a:xfrm>
                <a:off x="2515573" y="47116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646D9075-3A9E-249F-5D12-330C98166F1E}"/>
                  </a:ext>
                </a:extLst>
              </p:cNvPr>
              <p:cNvCxnSpPr>
                <a:cxnSpLocks/>
              </p:cNvCxnSpPr>
              <p:nvPr/>
            </p:nvCxnSpPr>
            <p:spPr bwMode="auto">
              <a:xfrm rot="5400000">
                <a:off x="2561552" y="4753907"/>
                <a:ext cx="91440" cy="0"/>
              </a:xfrm>
              <a:prstGeom prst="line">
                <a:avLst/>
              </a:prstGeom>
              <a:noFill/>
              <a:ln w="28575" cap="flat" cmpd="sng" algn="ctr">
                <a:solidFill>
                  <a:schemeClr val="bg1"/>
                </a:solidFill>
                <a:prstDash val="solid"/>
                <a:round/>
                <a:headEnd type="none" w="med" len="med"/>
                <a:tailEnd type="none" w="med" len="med"/>
              </a:ln>
              <a:effectLst/>
            </p:spPr>
          </p:cxnSp>
          <p:sp>
            <p:nvSpPr>
              <p:cNvPr id="9295" name="TextBox 9294">
                <a:extLst>
                  <a:ext uri="{FF2B5EF4-FFF2-40B4-BE49-F238E27FC236}">
                    <a16:creationId xmlns:a16="http://schemas.microsoft.com/office/drawing/2014/main" id="{052777CB-003C-05D2-9A5E-8C03B6D0E579}"/>
                  </a:ext>
                </a:extLst>
              </p:cNvPr>
              <p:cNvSpPr txBox="1"/>
              <p:nvPr/>
            </p:nvSpPr>
            <p:spPr bwMode="auto">
              <a:xfrm>
                <a:off x="2198099" y="2292805"/>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297" name="TextBox 9296">
                <a:extLst>
                  <a:ext uri="{FF2B5EF4-FFF2-40B4-BE49-F238E27FC236}">
                    <a16:creationId xmlns:a16="http://schemas.microsoft.com/office/drawing/2014/main" id="{CEE0C348-12FC-698F-95BE-4E9C8FC51A02}"/>
                  </a:ext>
                </a:extLst>
              </p:cNvPr>
              <p:cNvSpPr txBox="1"/>
              <p:nvPr/>
            </p:nvSpPr>
            <p:spPr bwMode="auto">
              <a:xfrm>
                <a:off x="2198099" y="2853589"/>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99" name="TextBox 9298">
                <a:extLst>
                  <a:ext uri="{FF2B5EF4-FFF2-40B4-BE49-F238E27FC236}">
                    <a16:creationId xmlns:a16="http://schemas.microsoft.com/office/drawing/2014/main" id="{147CB86A-489A-7FE9-1443-D76ED77B06C8}"/>
                  </a:ext>
                </a:extLst>
              </p:cNvPr>
              <p:cNvSpPr txBox="1"/>
              <p:nvPr/>
            </p:nvSpPr>
            <p:spPr bwMode="auto">
              <a:xfrm>
                <a:off x="2198099" y="3432231"/>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01" name="TextBox 9300">
                <a:extLst>
                  <a:ext uri="{FF2B5EF4-FFF2-40B4-BE49-F238E27FC236}">
                    <a16:creationId xmlns:a16="http://schemas.microsoft.com/office/drawing/2014/main" id="{C08BB098-046F-2CA6-C46F-167194EBE2A5}"/>
                  </a:ext>
                </a:extLst>
              </p:cNvPr>
              <p:cNvSpPr txBox="1"/>
              <p:nvPr/>
            </p:nvSpPr>
            <p:spPr bwMode="auto">
              <a:xfrm>
                <a:off x="2198099" y="399301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04" name="TextBox 9303">
                <a:extLst>
                  <a:ext uri="{FF2B5EF4-FFF2-40B4-BE49-F238E27FC236}">
                    <a16:creationId xmlns:a16="http://schemas.microsoft.com/office/drawing/2014/main" id="{64F3151D-E3B4-0815-ED2F-F9FCA7EED098}"/>
                  </a:ext>
                </a:extLst>
              </p:cNvPr>
              <p:cNvSpPr txBox="1"/>
              <p:nvPr/>
            </p:nvSpPr>
            <p:spPr bwMode="auto">
              <a:xfrm>
                <a:off x="2061333" y="1744904"/>
                <a:ext cx="410298"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05" name="TextBox 9304">
                <a:extLst>
                  <a:ext uri="{FF2B5EF4-FFF2-40B4-BE49-F238E27FC236}">
                    <a16:creationId xmlns:a16="http://schemas.microsoft.com/office/drawing/2014/main" id="{6CCF5FA0-F853-39C3-8572-2A0F490920A9}"/>
                  </a:ext>
                </a:extLst>
              </p:cNvPr>
              <p:cNvSpPr txBox="1"/>
              <p:nvPr/>
            </p:nvSpPr>
            <p:spPr bwMode="auto">
              <a:xfrm>
                <a:off x="2334864" y="4550230"/>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cxnSp>
          <p:nvCxnSpPr>
            <p:cNvPr id="9244" name="Straight Connector 9243">
              <a:extLst>
                <a:ext uri="{FF2B5EF4-FFF2-40B4-BE49-F238E27FC236}">
                  <a16:creationId xmlns:a16="http://schemas.microsoft.com/office/drawing/2014/main" id="{B09110C2-4459-D6CE-6BA9-BBF8598EA566}"/>
                </a:ext>
              </a:extLst>
            </p:cNvPr>
            <p:cNvCxnSpPr>
              <a:cxnSpLocks/>
            </p:cNvCxnSpPr>
            <p:nvPr/>
          </p:nvCxnSpPr>
          <p:spPr bwMode="auto">
            <a:xfrm>
              <a:off x="2577518" y="4711661"/>
              <a:ext cx="7160637" cy="0"/>
            </a:xfrm>
            <a:prstGeom prst="line">
              <a:avLst/>
            </a:prstGeom>
            <a:noFill/>
            <a:ln w="28575" cap="flat" cmpd="sng" algn="ctr">
              <a:solidFill>
                <a:schemeClr val="bg1"/>
              </a:solidFill>
              <a:prstDash val="solid"/>
              <a:round/>
              <a:headEnd type="none" w="med" len="med"/>
              <a:tailEnd type="none" w="med" len="med"/>
            </a:ln>
            <a:effectLst/>
          </p:spPr>
        </p:cxnSp>
        <p:sp>
          <p:nvSpPr>
            <p:cNvPr id="9245" name="TextBox 9244">
              <a:extLst>
                <a:ext uri="{FF2B5EF4-FFF2-40B4-BE49-F238E27FC236}">
                  <a16:creationId xmlns:a16="http://schemas.microsoft.com/office/drawing/2014/main" id="{8D4F01E6-E77D-CA15-BEA0-C75039C48170}"/>
                </a:ext>
              </a:extLst>
            </p:cNvPr>
            <p:cNvSpPr txBox="1"/>
            <p:nvPr/>
          </p:nvSpPr>
          <p:spPr bwMode="auto">
            <a:xfrm>
              <a:off x="2536887"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46" name="TextBox 9245">
              <a:extLst>
                <a:ext uri="{FF2B5EF4-FFF2-40B4-BE49-F238E27FC236}">
                  <a16:creationId xmlns:a16="http://schemas.microsoft.com/office/drawing/2014/main" id="{1E26F6B8-BF06-2BEE-A366-076254963378}"/>
                </a:ext>
              </a:extLst>
            </p:cNvPr>
            <p:cNvSpPr txBox="1"/>
            <p:nvPr/>
          </p:nvSpPr>
          <p:spPr bwMode="auto">
            <a:xfrm>
              <a:off x="2959796"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cxnSp>
          <p:nvCxnSpPr>
            <p:cNvPr id="9247" name="Straight Connector 9246">
              <a:extLst>
                <a:ext uri="{FF2B5EF4-FFF2-40B4-BE49-F238E27FC236}">
                  <a16:creationId xmlns:a16="http://schemas.microsoft.com/office/drawing/2014/main" id="{BF6A520D-EA44-047A-FD3D-B4CB979D6E92}"/>
                </a:ext>
              </a:extLst>
            </p:cNvPr>
            <p:cNvCxnSpPr>
              <a:cxnSpLocks/>
            </p:cNvCxnSpPr>
            <p:nvPr/>
          </p:nvCxnSpPr>
          <p:spPr bwMode="auto">
            <a:xfrm rot="5400000">
              <a:off x="298174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64C975CA-9625-F4C1-0ED8-0575F1D237E0}"/>
                </a:ext>
              </a:extLst>
            </p:cNvPr>
            <p:cNvCxnSpPr>
              <a:cxnSpLocks/>
            </p:cNvCxnSpPr>
            <p:nvPr/>
          </p:nvCxnSpPr>
          <p:spPr bwMode="auto">
            <a:xfrm rot="5400000">
              <a:off x="3406284"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EE7536A5-A085-16DB-B10E-D930D47400A9}"/>
                </a:ext>
              </a:extLst>
            </p:cNvPr>
            <p:cNvCxnSpPr>
              <a:cxnSpLocks/>
            </p:cNvCxnSpPr>
            <p:nvPr/>
          </p:nvCxnSpPr>
          <p:spPr bwMode="auto">
            <a:xfrm rot="5400000">
              <a:off x="382756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BA3B9C72-64C1-AF59-63DF-00DEC32B852B}"/>
                </a:ext>
              </a:extLst>
            </p:cNvPr>
            <p:cNvCxnSpPr>
              <a:cxnSpLocks/>
            </p:cNvCxnSpPr>
            <p:nvPr/>
          </p:nvCxnSpPr>
          <p:spPr bwMode="auto">
            <a:xfrm rot="5400000">
              <a:off x="423904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44172EA6-C37B-1A81-0F48-F8C345DCB840}"/>
                </a:ext>
              </a:extLst>
            </p:cNvPr>
            <p:cNvCxnSpPr>
              <a:cxnSpLocks/>
            </p:cNvCxnSpPr>
            <p:nvPr/>
          </p:nvCxnSpPr>
          <p:spPr bwMode="auto">
            <a:xfrm rot="5400000">
              <a:off x="4663584"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1FD4FA39-229D-8677-1482-44BE17DCB45B}"/>
                </a:ext>
              </a:extLst>
            </p:cNvPr>
            <p:cNvCxnSpPr>
              <a:cxnSpLocks/>
            </p:cNvCxnSpPr>
            <p:nvPr/>
          </p:nvCxnSpPr>
          <p:spPr bwMode="auto">
            <a:xfrm rot="5400000">
              <a:off x="5078329"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D36ABF7D-BC44-2044-BE89-6CE164A79D60}"/>
                </a:ext>
              </a:extLst>
            </p:cNvPr>
            <p:cNvCxnSpPr>
              <a:cxnSpLocks/>
            </p:cNvCxnSpPr>
            <p:nvPr/>
          </p:nvCxnSpPr>
          <p:spPr bwMode="auto">
            <a:xfrm rot="5400000">
              <a:off x="5496340"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74FB1F62-E626-1E7B-D350-363C5736CA5A}"/>
                </a:ext>
              </a:extLst>
            </p:cNvPr>
            <p:cNvCxnSpPr>
              <a:cxnSpLocks/>
            </p:cNvCxnSpPr>
            <p:nvPr/>
          </p:nvCxnSpPr>
          <p:spPr bwMode="auto">
            <a:xfrm rot="5400000">
              <a:off x="5914351"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40B88AEF-056B-4B91-D8C3-CABA7B1517B1}"/>
                </a:ext>
              </a:extLst>
            </p:cNvPr>
            <p:cNvCxnSpPr>
              <a:cxnSpLocks/>
            </p:cNvCxnSpPr>
            <p:nvPr/>
          </p:nvCxnSpPr>
          <p:spPr bwMode="auto">
            <a:xfrm rot="5400000">
              <a:off x="6335628"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B28CF00A-B14D-FA60-EADB-B4B09BF0B946}"/>
                </a:ext>
              </a:extLst>
            </p:cNvPr>
            <p:cNvCxnSpPr>
              <a:cxnSpLocks/>
            </p:cNvCxnSpPr>
            <p:nvPr/>
          </p:nvCxnSpPr>
          <p:spPr bwMode="auto">
            <a:xfrm rot="5400000">
              <a:off x="6750373"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AC6F58F6-E3C0-B955-205C-8D2507259C9A}"/>
                </a:ext>
              </a:extLst>
            </p:cNvPr>
            <p:cNvCxnSpPr>
              <a:cxnSpLocks/>
            </p:cNvCxnSpPr>
            <p:nvPr/>
          </p:nvCxnSpPr>
          <p:spPr bwMode="auto">
            <a:xfrm rot="5400000">
              <a:off x="7171650"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86020D92-6C7B-5050-7024-9EE56D272398}"/>
                </a:ext>
              </a:extLst>
            </p:cNvPr>
            <p:cNvCxnSpPr>
              <a:cxnSpLocks/>
            </p:cNvCxnSpPr>
            <p:nvPr/>
          </p:nvCxnSpPr>
          <p:spPr bwMode="auto">
            <a:xfrm rot="5400000">
              <a:off x="758639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5D9A8CE6-C751-DA48-16F6-5B90E453B64C}"/>
                </a:ext>
              </a:extLst>
            </p:cNvPr>
            <p:cNvCxnSpPr>
              <a:cxnSpLocks/>
            </p:cNvCxnSpPr>
            <p:nvPr/>
          </p:nvCxnSpPr>
          <p:spPr bwMode="auto">
            <a:xfrm rot="5400000">
              <a:off x="799787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61A11852-223A-4274-96C1-AA0B56F1B01A}"/>
                </a:ext>
              </a:extLst>
            </p:cNvPr>
            <p:cNvCxnSpPr>
              <a:cxnSpLocks/>
            </p:cNvCxnSpPr>
            <p:nvPr/>
          </p:nvCxnSpPr>
          <p:spPr bwMode="auto">
            <a:xfrm rot="5400000">
              <a:off x="8422417"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CF3BCDFA-BF7B-81FD-C1BC-51A704EB46BD}"/>
                </a:ext>
              </a:extLst>
            </p:cNvPr>
            <p:cNvCxnSpPr>
              <a:cxnSpLocks/>
            </p:cNvCxnSpPr>
            <p:nvPr/>
          </p:nvCxnSpPr>
          <p:spPr bwMode="auto">
            <a:xfrm rot="5400000">
              <a:off x="8837162"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1208ACBB-31A5-6401-6E7C-4124B6E30C28}"/>
                </a:ext>
              </a:extLst>
            </p:cNvPr>
            <p:cNvCxnSpPr>
              <a:cxnSpLocks/>
            </p:cNvCxnSpPr>
            <p:nvPr/>
          </p:nvCxnSpPr>
          <p:spPr bwMode="auto">
            <a:xfrm rot="5400000">
              <a:off x="9261705" y="47539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F5385CA7-8E94-1B06-9BB6-E3161EF4EB1C}"/>
                </a:ext>
              </a:extLst>
            </p:cNvPr>
            <p:cNvCxnSpPr>
              <a:cxnSpLocks/>
            </p:cNvCxnSpPr>
            <p:nvPr/>
          </p:nvCxnSpPr>
          <p:spPr bwMode="auto">
            <a:xfrm rot="5400000">
              <a:off x="9679716" y="4753905"/>
              <a:ext cx="91440" cy="0"/>
            </a:xfrm>
            <a:prstGeom prst="line">
              <a:avLst/>
            </a:prstGeom>
            <a:noFill/>
            <a:ln w="28575" cap="flat" cmpd="sng" algn="ctr">
              <a:solidFill>
                <a:schemeClr val="bg1"/>
              </a:solidFill>
              <a:prstDash val="solid"/>
              <a:round/>
              <a:headEnd type="none" w="med" len="med"/>
              <a:tailEnd type="none" w="med" len="med"/>
            </a:ln>
            <a:effectLst/>
          </p:spPr>
        </p:cxnSp>
        <p:sp>
          <p:nvSpPr>
            <p:cNvPr id="9264" name="TextBox 9263">
              <a:extLst>
                <a:ext uri="{FF2B5EF4-FFF2-40B4-BE49-F238E27FC236}">
                  <a16:creationId xmlns:a16="http://schemas.microsoft.com/office/drawing/2014/main" id="{D0A0BC19-B512-6319-507B-BD5BE6B32245}"/>
                </a:ext>
              </a:extLst>
            </p:cNvPr>
            <p:cNvSpPr txBox="1"/>
            <p:nvPr/>
          </p:nvSpPr>
          <p:spPr bwMode="auto">
            <a:xfrm>
              <a:off x="3384340"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65" name="TextBox 9264">
              <a:extLst>
                <a:ext uri="{FF2B5EF4-FFF2-40B4-BE49-F238E27FC236}">
                  <a16:creationId xmlns:a16="http://schemas.microsoft.com/office/drawing/2014/main" id="{ED762FC7-B931-65C6-4065-F3FBFC93210C}"/>
                </a:ext>
              </a:extLst>
            </p:cNvPr>
            <p:cNvSpPr txBox="1"/>
            <p:nvPr/>
          </p:nvSpPr>
          <p:spPr bwMode="auto">
            <a:xfrm>
              <a:off x="3802352" y="4759997"/>
              <a:ext cx="136767"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266" name="TextBox 9265">
              <a:extLst>
                <a:ext uri="{FF2B5EF4-FFF2-40B4-BE49-F238E27FC236}">
                  <a16:creationId xmlns:a16="http://schemas.microsoft.com/office/drawing/2014/main" id="{6020885D-E30D-4213-E2F0-51EA3C24DA8C}"/>
                </a:ext>
              </a:extLst>
            </p:cNvPr>
            <p:cNvSpPr txBox="1"/>
            <p:nvPr/>
          </p:nvSpPr>
          <p:spPr bwMode="auto">
            <a:xfrm>
              <a:off x="4158512"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67" name="TextBox 9266">
              <a:extLst>
                <a:ext uri="{FF2B5EF4-FFF2-40B4-BE49-F238E27FC236}">
                  <a16:creationId xmlns:a16="http://schemas.microsoft.com/office/drawing/2014/main" id="{9BE927D6-1368-8C78-2B59-93616CDB6CBA}"/>
                </a:ext>
              </a:extLst>
            </p:cNvPr>
            <p:cNvSpPr txBox="1"/>
            <p:nvPr/>
          </p:nvSpPr>
          <p:spPr bwMode="auto">
            <a:xfrm>
              <a:off x="4560195"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68" name="TextBox 9267">
              <a:extLst>
                <a:ext uri="{FF2B5EF4-FFF2-40B4-BE49-F238E27FC236}">
                  <a16:creationId xmlns:a16="http://schemas.microsoft.com/office/drawing/2014/main" id="{3CA15D61-454D-5B81-AB8D-C2CB4161BE04}"/>
                </a:ext>
              </a:extLst>
            </p:cNvPr>
            <p:cNvSpPr txBox="1"/>
            <p:nvPr/>
          </p:nvSpPr>
          <p:spPr bwMode="auto">
            <a:xfrm>
              <a:off x="4981472"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69" name="TextBox 9268">
              <a:extLst>
                <a:ext uri="{FF2B5EF4-FFF2-40B4-BE49-F238E27FC236}">
                  <a16:creationId xmlns:a16="http://schemas.microsoft.com/office/drawing/2014/main" id="{F71B8E67-FD3F-E9C4-217D-9DB5C2CF2D8C}"/>
                </a:ext>
              </a:extLst>
            </p:cNvPr>
            <p:cNvSpPr txBox="1"/>
            <p:nvPr/>
          </p:nvSpPr>
          <p:spPr bwMode="auto">
            <a:xfrm>
              <a:off x="5405911"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270" name="TextBox 9269">
              <a:extLst>
                <a:ext uri="{FF2B5EF4-FFF2-40B4-BE49-F238E27FC236}">
                  <a16:creationId xmlns:a16="http://schemas.microsoft.com/office/drawing/2014/main" id="{AE7A24C5-A988-65F4-09BF-8EC14ADC0F1D}"/>
                </a:ext>
              </a:extLst>
            </p:cNvPr>
            <p:cNvSpPr txBox="1"/>
            <p:nvPr/>
          </p:nvSpPr>
          <p:spPr bwMode="auto">
            <a:xfrm>
              <a:off x="5817391"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71" name="TextBox 9270">
              <a:extLst>
                <a:ext uri="{FF2B5EF4-FFF2-40B4-BE49-F238E27FC236}">
                  <a16:creationId xmlns:a16="http://schemas.microsoft.com/office/drawing/2014/main" id="{2A9A264B-6C97-3E3D-DBB5-10EB386A003A}"/>
                </a:ext>
              </a:extLst>
            </p:cNvPr>
            <p:cNvSpPr txBox="1"/>
            <p:nvPr/>
          </p:nvSpPr>
          <p:spPr bwMode="auto">
            <a:xfrm>
              <a:off x="6238667"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272" name="TextBox 9271">
              <a:extLst>
                <a:ext uri="{FF2B5EF4-FFF2-40B4-BE49-F238E27FC236}">
                  <a16:creationId xmlns:a16="http://schemas.microsoft.com/office/drawing/2014/main" id="{2A246462-D43F-830E-ECDF-AE3C56AFEE1B}"/>
                </a:ext>
              </a:extLst>
            </p:cNvPr>
            <p:cNvSpPr txBox="1"/>
            <p:nvPr/>
          </p:nvSpPr>
          <p:spPr bwMode="auto">
            <a:xfrm>
              <a:off x="6656679"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73" name="TextBox 9272">
              <a:extLst>
                <a:ext uri="{FF2B5EF4-FFF2-40B4-BE49-F238E27FC236}">
                  <a16:creationId xmlns:a16="http://schemas.microsoft.com/office/drawing/2014/main" id="{3C9D1AB1-02CB-2D9A-3FE8-8D925AA99631}"/>
                </a:ext>
              </a:extLst>
            </p:cNvPr>
            <p:cNvSpPr txBox="1"/>
            <p:nvPr/>
          </p:nvSpPr>
          <p:spPr bwMode="auto">
            <a:xfrm>
              <a:off x="7068160"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274" name="TextBox 9273">
              <a:extLst>
                <a:ext uri="{FF2B5EF4-FFF2-40B4-BE49-F238E27FC236}">
                  <a16:creationId xmlns:a16="http://schemas.microsoft.com/office/drawing/2014/main" id="{C24885AD-4C06-5670-A48B-D3ED6C5B264A}"/>
                </a:ext>
              </a:extLst>
            </p:cNvPr>
            <p:cNvSpPr txBox="1"/>
            <p:nvPr/>
          </p:nvSpPr>
          <p:spPr bwMode="auto">
            <a:xfrm>
              <a:off x="7499234"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275" name="TextBox 9274">
              <a:extLst>
                <a:ext uri="{FF2B5EF4-FFF2-40B4-BE49-F238E27FC236}">
                  <a16:creationId xmlns:a16="http://schemas.microsoft.com/office/drawing/2014/main" id="{97EE7C65-39A3-0011-8EBD-871B54F7D0CD}"/>
                </a:ext>
              </a:extLst>
            </p:cNvPr>
            <p:cNvSpPr txBox="1"/>
            <p:nvPr/>
          </p:nvSpPr>
          <p:spPr bwMode="auto">
            <a:xfrm>
              <a:off x="7897651"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276" name="TextBox 9275">
              <a:extLst>
                <a:ext uri="{FF2B5EF4-FFF2-40B4-BE49-F238E27FC236}">
                  <a16:creationId xmlns:a16="http://schemas.microsoft.com/office/drawing/2014/main" id="{6866366D-0920-1959-6A6E-7522F1151901}"/>
                </a:ext>
              </a:extLst>
            </p:cNvPr>
            <p:cNvSpPr txBox="1"/>
            <p:nvPr/>
          </p:nvSpPr>
          <p:spPr bwMode="auto">
            <a:xfrm>
              <a:off x="8341788"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77" name="TextBox 9276">
              <a:extLst>
                <a:ext uri="{FF2B5EF4-FFF2-40B4-BE49-F238E27FC236}">
                  <a16:creationId xmlns:a16="http://schemas.microsoft.com/office/drawing/2014/main" id="{5DE025DE-6578-9C18-24DF-0B739E787DDE}"/>
                </a:ext>
              </a:extLst>
            </p:cNvPr>
            <p:cNvSpPr txBox="1"/>
            <p:nvPr/>
          </p:nvSpPr>
          <p:spPr bwMode="auto">
            <a:xfrm>
              <a:off x="8740206"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278" name="TextBox 9277">
              <a:extLst>
                <a:ext uri="{FF2B5EF4-FFF2-40B4-BE49-F238E27FC236}">
                  <a16:creationId xmlns:a16="http://schemas.microsoft.com/office/drawing/2014/main" id="{84E7C6F1-2126-4A50-2A21-D5D32F74491E}"/>
                </a:ext>
              </a:extLst>
            </p:cNvPr>
            <p:cNvSpPr txBox="1"/>
            <p:nvPr/>
          </p:nvSpPr>
          <p:spPr bwMode="auto">
            <a:xfrm>
              <a:off x="9168014"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79" name="TextBox 9278">
              <a:extLst>
                <a:ext uri="{FF2B5EF4-FFF2-40B4-BE49-F238E27FC236}">
                  <a16:creationId xmlns:a16="http://schemas.microsoft.com/office/drawing/2014/main" id="{8AE73BF5-1EC1-BCAC-1A54-286F86C2138D}"/>
                </a:ext>
              </a:extLst>
            </p:cNvPr>
            <p:cNvSpPr txBox="1"/>
            <p:nvPr/>
          </p:nvSpPr>
          <p:spPr bwMode="auto">
            <a:xfrm>
              <a:off x="9582760" y="4759997"/>
              <a:ext cx="273532"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280" name="TextBox 9279">
              <a:extLst>
                <a:ext uri="{FF2B5EF4-FFF2-40B4-BE49-F238E27FC236}">
                  <a16:creationId xmlns:a16="http://schemas.microsoft.com/office/drawing/2014/main" id="{1AE2DF99-0ABE-F374-10A5-36230230EF12}"/>
                </a:ext>
              </a:extLst>
            </p:cNvPr>
            <p:cNvSpPr txBox="1"/>
            <p:nvPr/>
          </p:nvSpPr>
          <p:spPr bwMode="auto">
            <a:xfrm>
              <a:off x="2590582" y="5128815"/>
              <a:ext cx="7160635" cy="32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grpSp>
        <p:nvGrpSpPr>
          <p:cNvPr id="9306" name="Group 9305">
            <a:extLst>
              <a:ext uri="{FF2B5EF4-FFF2-40B4-BE49-F238E27FC236}">
                <a16:creationId xmlns:a16="http://schemas.microsoft.com/office/drawing/2014/main" id="{E674C634-AE5F-48F8-0093-C2D16A512BF4}"/>
              </a:ext>
            </a:extLst>
          </p:cNvPr>
          <p:cNvGrpSpPr/>
          <p:nvPr/>
        </p:nvGrpSpPr>
        <p:grpSpPr>
          <a:xfrm>
            <a:off x="6789502" y="3693193"/>
            <a:ext cx="3976536" cy="1313925"/>
            <a:chOff x="2597272" y="2728445"/>
            <a:chExt cx="5967888" cy="1981726"/>
          </a:xfrm>
        </p:grpSpPr>
        <p:cxnSp>
          <p:nvCxnSpPr>
            <p:cNvPr id="9307" name="Straight Connector 9306">
              <a:extLst>
                <a:ext uri="{FF2B5EF4-FFF2-40B4-BE49-F238E27FC236}">
                  <a16:creationId xmlns:a16="http://schemas.microsoft.com/office/drawing/2014/main" id="{7447AE97-1980-7E95-9086-F4A6E704D466}"/>
                </a:ext>
              </a:extLst>
            </p:cNvPr>
            <p:cNvCxnSpPr>
              <a:cxnSpLocks/>
            </p:cNvCxnSpPr>
            <p:nvPr/>
          </p:nvCxnSpPr>
          <p:spPr bwMode="auto">
            <a:xfrm>
              <a:off x="4284761" y="2728445"/>
              <a:ext cx="0" cy="1962946"/>
            </a:xfrm>
            <a:prstGeom prst="line">
              <a:avLst/>
            </a:prstGeom>
            <a:noFill/>
            <a:ln w="19050" cap="flat" cmpd="sng" algn="ctr">
              <a:solidFill>
                <a:schemeClr val="bg1"/>
              </a:solidFill>
              <a:prstDash val="sysDot"/>
              <a:round/>
              <a:headEnd type="none" w="med" len="med"/>
              <a:tailEnd type="none" w="med" len="med"/>
            </a:ln>
            <a:effectLst/>
          </p:spPr>
        </p:cxnSp>
        <p:cxnSp>
          <p:nvCxnSpPr>
            <p:cNvPr id="9308" name="Straight Connector 9307">
              <a:extLst>
                <a:ext uri="{FF2B5EF4-FFF2-40B4-BE49-F238E27FC236}">
                  <a16:creationId xmlns:a16="http://schemas.microsoft.com/office/drawing/2014/main" id="{5A3FABE5-CDB6-E1FF-4D41-E9208BAF88B1}"/>
                </a:ext>
              </a:extLst>
            </p:cNvPr>
            <p:cNvCxnSpPr>
              <a:cxnSpLocks/>
            </p:cNvCxnSpPr>
            <p:nvPr/>
          </p:nvCxnSpPr>
          <p:spPr bwMode="auto">
            <a:xfrm>
              <a:off x="2597272" y="3304341"/>
              <a:ext cx="5967888" cy="0"/>
            </a:xfrm>
            <a:prstGeom prst="line">
              <a:avLst/>
            </a:prstGeom>
            <a:noFill/>
            <a:ln w="19050" cap="flat" cmpd="sng" algn="ctr">
              <a:solidFill>
                <a:schemeClr val="bg1"/>
              </a:solidFill>
              <a:prstDash val="sysDot"/>
              <a:round/>
              <a:headEnd type="none" w="med" len="med"/>
              <a:tailEnd type="none" w="med" len="med"/>
            </a:ln>
            <a:effectLst/>
          </p:spPr>
        </p:cxnSp>
        <p:cxnSp>
          <p:nvCxnSpPr>
            <p:cNvPr id="9309" name="Straight Connector 9308">
              <a:extLst>
                <a:ext uri="{FF2B5EF4-FFF2-40B4-BE49-F238E27FC236}">
                  <a16:creationId xmlns:a16="http://schemas.microsoft.com/office/drawing/2014/main" id="{B909BA13-C1AD-FB8F-C122-14373ED70474}"/>
                </a:ext>
              </a:extLst>
            </p:cNvPr>
            <p:cNvCxnSpPr>
              <a:cxnSpLocks/>
            </p:cNvCxnSpPr>
            <p:nvPr/>
          </p:nvCxnSpPr>
          <p:spPr bwMode="auto">
            <a:xfrm>
              <a:off x="5963932" y="3791450"/>
              <a:ext cx="0" cy="918721"/>
            </a:xfrm>
            <a:prstGeom prst="line">
              <a:avLst/>
            </a:prstGeom>
            <a:noFill/>
            <a:ln w="19050" cap="flat" cmpd="sng" algn="ctr">
              <a:solidFill>
                <a:schemeClr val="bg1"/>
              </a:solidFill>
              <a:prstDash val="sysDot"/>
              <a:round/>
              <a:headEnd type="none" w="med" len="med"/>
              <a:tailEnd type="none" w="med" len="med"/>
            </a:ln>
            <a:effectLst/>
          </p:spPr>
        </p:cxnSp>
        <p:cxnSp>
          <p:nvCxnSpPr>
            <p:cNvPr id="9310" name="Straight Connector 9309">
              <a:extLst>
                <a:ext uri="{FF2B5EF4-FFF2-40B4-BE49-F238E27FC236}">
                  <a16:creationId xmlns:a16="http://schemas.microsoft.com/office/drawing/2014/main" id="{987E308B-2EEA-C6C0-019C-F0873A03A38C}"/>
                </a:ext>
              </a:extLst>
            </p:cNvPr>
            <p:cNvCxnSpPr>
              <a:cxnSpLocks/>
            </p:cNvCxnSpPr>
            <p:nvPr/>
          </p:nvCxnSpPr>
          <p:spPr bwMode="auto">
            <a:xfrm>
              <a:off x="7643103" y="4154275"/>
              <a:ext cx="0" cy="526034"/>
            </a:xfrm>
            <a:prstGeom prst="line">
              <a:avLst/>
            </a:prstGeom>
            <a:noFill/>
            <a:ln w="19050" cap="flat" cmpd="sng" algn="ctr">
              <a:solidFill>
                <a:schemeClr val="bg1"/>
              </a:solidFill>
              <a:prstDash val="sysDot"/>
              <a:round/>
              <a:headEnd type="none" w="med" len="med"/>
              <a:tailEnd type="none" w="med" len="med"/>
            </a:ln>
            <a:effectLst/>
          </p:spPr>
        </p:cxnSp>
      </p:grpSp>
      <p:sp>
        <p:nvSpPr>
          <p:cNvPr id="9315" name="TextBox 9314">
            <a:extLst>
              <a:ext uri="{FF2B5EF4-FFF2-40B4-BE49-F238E27FC236}">
                <a16:creationId xmlns:a16="http://schemas.microsoft.com/office/drawing/2014/main" id="{62700FC4-9367-A67E-E2C4-52E13C3D6422}"/>
              </a:ext>
            </a:extLst>
          </p:cNvPr>
          <p:cNvSpPr txBox="1"/>
          <p:nvPr/>
        </p:nvSpPr>
        <p:spPr bwMode="auto">
          <a:xfrm>
            <a:off x="7629588" y="3351731"/>
            <a:ext cx="701508"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400"/>
              </a:lnSpc>
              <a:spcBef>
                <a:spcPct val="50000"/>
              </a:spcBef>
              <a:spcAft>
                <a:spcPct val="0"/>
              </a:spcAft>
              <a:buClrTx/>
              <a:buFontTx/>
              <a:buNone/>
            </a:pPr>
            <a:r>
              <a:rPr lang="en-US" sz="1400" dirty="0">
                <a:solidFill>
                  <a:schemeClr val="accent1"/>
                </a:solidFill>
                <a:latin typeface="Calibri" panose="020F0502020204030204" pitchFamily="34" charset="0"/>
              </a:rPr>
              <a:t>62.2%</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61.6%</a:t>
            </a:r>
          </a:p>
        </p:txBody>
      </p:sp>
      <p:sp>
        <p:nvSpPr>
          <p:cNvPr id="9316" name="TextBox 9315">
            <a:extLst>
              <a:ext uri="{FF2B5EF4-FFF2-40B4-BE49-F238E27FC236}">
                <a16:creationId xmlns:a16="http://schemas.microsoft.com/office/drawing/2014/main" id="{63E544DA-1D00-0386-D1CB-5FC72729E696}"/>
              </a:ext>
            </a:extLst>
          </p:cNvPr>
          <p:cNvSpPr txBox="1"/>
          <p:nvPr/>
        </p:nvSpPr>
        <p:spPr bwMode="auto">
          <a:xfrm>
            <a:off x="8752458" y="4066299"/>
            <a:ext cx="701508"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400"/>
              </a:lnSpc>
              <a:spcBef>
                <a:spcPct val="50000"/>
              </a:spcBef>
              <a:spcAft>
                <a:spcPct val="0"/>
              </a:spcAft>
              <a:buClrTx/>
              <a:buFontTx/>
              <a:buNone/>
            </a:pPr>
            <a:r>
              <a:rPr lang="en-US" sz="1400" dirty="0">
                <a:solidFill>
                  <a:schemeClr val="accent1"/>
                </a:solidFill>
                <a:latin typeface="Calibri" panose="020F0502020204030204" pitchFamily="34" charset="0"/>
              </a:rPr>
              <a:t>26.8%</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25.9%</a:t>
            </a:r>
          </a:p>
        </p:txBody>
      </p:sp>
      <p:sp>
        <p:nvSpPr>
          <p:cNvPr id="9319" name="TextBox 9318">
            <a:extLst>
              <a:ext uri="{FF2B5EF4-FFF2-40B4-BE49-F238E27FC236}">
                <a16:creationId xmlns:a16="http://schemas.microsoft.com/office/drawing/2014/main" id="{DBD0C4DA-E364-EE31-F4CC-BEEB3DA092FE}"/>
              </a:ext>
            </a:extLst>
          </p:cNvPr>
          <p:cNvSpPr txBox="1"/>
          <p:nvPr/>
        </p:nvSpPr>
        <p:spPr bwMode="auto">
          <a:xfrm>
            <a:off x="9845568" y="4293846"/>
            <a:ext cx="701508"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400"/>
              </a:lnSpc>
              <a:spcBef>
                <a:spcPct val="50000"/>
              </a:spcBef>
              <a:spcAft>
                <a:spcPct val="0"/>
              </a:spcAft>
              <a:buClrTx/>
              <a:buFontTx/>
              <a:buNone/>
            </a:pPr>
            <a:r>
              <a:rPr lang="en-US" sz="1400" dirty="0">
                <a:solidFill>
                  <a:schemeClr val="accent1"/>
                </a:solidFill>
                <a:latin typeface="Calibri" panose="020F0502020204030204" pitchFamily="34" charset="0"/>
              </a:rPr>
              <a:t>12.0%</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8.7%</a:t>
            </a:r>
          </a:p>
        </p:txBody>
      </p:sp>
      <p:graphicFrame>
        <p:nvGraphicFramePr>
          <p:cNvPr id="9323" name="Table 9233">
            <a:extLst>
              <a:ext uri="{FF2B5EF4-FFF2-40B4-BE49-F238E27FC236}">
                <a16:creationId xmlns:a16="http://schemas.microsoft.com/office/drawing/2014/main" id="{010ED361-57D2-B41D-EF21-9732BFE2160D}"/>
              </a:ext>
            </a:extLst>
          </p:cNvPr>
          <p:cNvGraphicFramePr>
            <a:graphicFrameLocks noGrp="1"/>
          </p:cNvGraphicFramePr>
          <p:nvPr>
            <p:extLst>
              <p:ext uri="{D42A27DB-BD31-4B8C-83A1-F6EECF244321}">
                <p14:modId xmlns:p14="http://schemas.microsoft.com/office/powerpoint/2010/main" val="2080185561"/>
              </p:ext>
            </p:extLst>
          </p:nvPr>
        </p:nvGraphicFramePr>
        <p:xfrm>
          <a:off x="6648343" y="5497064"/>
          <a:ext cx="5057712" cy="548640"/>
        </p:xfrm>
        <a:graphic>
          <a:graphicData uri="http://schemas.openxmlformats.org/drawingml/2006/table">
            <a:tbl>
              <a:tblPr firstRow="1" bandRow="1">
                <a:tableStyleId>{93296810-A885-4BE3-A3E7-6D5BEEA58F35}</a:tableStyleId>
              </a:tblPr>
              <a:tblGrid>
                <a:gridCol w="280984">
                  <a:extLst>
                    <a:ext uri="{9D8B030D-6E8A-4147-A177-3AD203B41FA5}">
                      <a16:colId xmlns:a16="http://schemas.microsoft.com/office/drawing/2014/main" val="1052384494"/>
                    </a:ext>
                  </a:extLst>
                </a:gridCol>
                <a:gridCol w="280984">
                  <a:extLst>
                    <a:ext uri="{9D8B030D-6E8A-4147-A177-3AD203B41FA5}">
                      <a16:colId xmlns:a16="http://schemas.microsoft.com/office/drawing/2014/main" val="3110661298"/>
                    </a:ext>
                  </a:extLst>
                </a:gridCol>
                <a:gridCol w="280984">
                  <a:extLst>
                    <a:ext uri="{9D8B030D-6E8A-4147-A177-3AD203B41FA5}">
                      <a16:colId xmlns:a16="http://schemas.microsoft.com/office/drawing/2014/main" val="721693168"/>
                    </a:ext>
                  </a:extLst>
                </a:gridCol>
                <a:gridCol w="280984">
                  <a:extLst>
                    <a:ext uri="{9D8B030D-6E8A-4147-A177-3AD203B41FA5}">
                      <a16:colId xmlns:a16="http://schemas.microsoft.com/office/drawing/2014/main" val="3156989185"/>
                    </a:ext>
                  </a:extLst>
                </a:gridCol>
                <a:gridCol w="280984">
                  <a:extLst>
                    <a:ext uri="{9D8B030D-6E8A-4147-A177-3AD203B41FA5}">
                      <a16:colId xmlns:a16="http://schemas.microsoft.com/office/drawing/2014/main" val="2250049013"/>
                    </a:ext>
                  </a:extLst>
                </a:gridCol>
                <a:gridCol w="280984">
                  <a:extLst>
                    <a:ext uri="{9D8B030D-6E8A-4147-A177-3AD203B41FA5}">
                      <a16:colId xmlns:a16="http://schemas.microsoft.com/office/drawing/2014/main" val="1417677509"/>
                    </a:ext>
                  </a:extLst>
                </a:gridCol>
                <a:gridCol w="280984">
                  <a:extLst>
                    <a:ext uri="{9D8B030D-6E8A-4147-A177-3AD203B41FA5}">
                      <a16:colId xmlns:a16="http://schemas.microsoft.com/office/drawing/2014/main" val="2243754307"/>
                    </a:ext>
                  </a:extLst>
                </a:gridCol>
                <a:gridCol w="280984">
                  <a:extLst>
                    <a:ext uri="{9D8B030D-6E8A-4147-A177-3AD203B41FA5}">
                      <a16:colId xmlns:a16="http://schemas.microsoft.com/office/drawing/2014/main" val="4181345604"/>
                    </a:ext>
                  </a:extLst>
                </a:gridCol>
                <a:gridCol w="280984">
                  <a:extLst>
                    <a:ext uri="{9D8B030D-6E8A-4147-A177-3AD203B41FA5}">
                      <a16:colId xmlns:a16="http://schemas.microsoft.com/office/drawing/2014/main" val="2529668476"/>
                    </a:ext>
                  </a:extLst>
                </a:gridCol>
                <a:gridCol w="280984">
                  <a:extLst>
                    <a:ext uri="{9D8B030D-6E8A-4147-A177-3AD203B41FA5}">
                      <a16:colId xmlns:a16="http://schemas.microsoft.com/office/drawing/2014/main" val="416483514"/>
                    </a:ext>
                  </a:extLst>
                </a:gridCol>
                <a:gridCol w="280984">
                  <a:extLst>
                    <a:ext uri="{9D8B030D-6E8A-4147-A177-3AD203B41FA5}">
                      <a16:colId xmlns:a16="http://schemas.microsoft.com/office/drawing/2014/main" val="523498385"/>
                    </a:ext>
                  </a:extLst>
                </a:gridCol>
                <a:gridCol w="280984">
                  <a:extLst>
                    <a:ext uri="{9D8B030D-6E8A-4147-A177-3AD203B41FA5}">
                      <a16:colId xmlns:a16="http://schemas.microsoft.com/office/drawing/2014/main" val="3129651427"/>
                    </a:ext>
                  </a:extLst>
                </a:gridCol>
                <a:gridCol w="280984">
                  <a:extLst>
                    <a:ext uri="{9D8B030D-6E8A-4147-A177-3AD203B41FA5}">
                      <a16:colId xmlns:a16="http://schemas.microsoft.com/office/drawing/2014/main" val="159010249"/>
                    </a:ext>
                  </a:extLst>
                </a:gridCol>
                <a:gridCol w="280984">
                  <a:extLst>
                    <a:ext uri="{9D8B030D-6E8A-4147-A177-3AD203B41FA5}">
                      <a16:colId xmlns:a16="http://schemas.microsoft.com/office/drawing/2014/main" val="180111268"/>
                    </a:ext>
                  </a:extLst>
                </a:gridCol>
                <a:gridCol w="280984">
                  <a:extLst>
                    <a:ext uri="{9D8B030D-6E8A-4147-A177-3AD203B41FA5}">
                      <a16:colId xmlns:a16="http://schemas.microsoft.com/office/drawing/2014/main" val="2720197930"/>
                    </a:ext>
                  </a:extLst>
                </a:gridCol>
                <a:gridCol w="280984">
                  <a:extLst>
                    <a:ext uri="{9D8B030D-6E8A-4147-A177-3AD203B41FA5}">
                      <a16:colId xmlns:a16="http://schemas.microsoft.com/office/drawing/2014/main" val="3339176363"/>
                    </a:ext>
                  </a:extLst>
                </a:gridCol>
                <a:gridCol w="280984">
                  <a:extLst>
                    <a:ext uri="{9D8B030D-6E8A-4147-A177-3AD203B41FA5}">
                      <a16:colId xmlns:a16="http://schemas.microsoft.com/office/drawing/2014/main" val="2765627061"/>
                    </a:ext>
                  </a:extLst>
                </a:gridCol>
                <a:gridCol w="280984">
                  <a:extLst>
                    <a:ext uri="{9D8B030D-6E8A-4147-A177-3AD203B41FA5}">
                      <a16:colId xmlns:a16="http://schemas.microsoft.com/office/drawing/2014/main" val="65775881"/>
                    </a:ext>
                  </a:extLst>
                </a:gridCol>
              </a:tblGrid>
              <a:tr h="151311">
                <a:tc gridSpan="18">
                  <a:txBody>
                    <a:bodyPr/>
                    <a:lstStyle/>
                    <a:p>
                      <a:pPr algn="l"/>
                      <a:r>
                        <a:rPr lang="en-US" sz="12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l"/>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71496294"/>
                  </a:ext>
                </a:extLst>
              </a:tr>
              <a:tr h="151311">
                <a:tc>
                  <a:txBody>
                    <a:bodyPr/>
                    <a:lstStyle/>
                    <a:p>
                      <a:pPr algn="ctr"/>
                      <a:r>
                        <a:rPr lang="en-US" sz="1200" b="0" dirty="0">
                          <a:solidFill>
                            <a:schemeClr val="accent1"/>
                          </a:solidFill>
                        </a:rPr>
                        <a:t>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9411451"/>
                  </a:ext>
                </a:extLst>
              </a:tr>
              <a:tr h="151311">
                <a:tc>
                  <a:txBody>
                    <a:bodyPr/>
                    <a:lstStyle/>
                    <a:p>
                      <a:pPr algn="ctr"/>
                      <a:r>
                        <a:rPr lang="en-US" sz="1200" b="0" dirty="0">
                          <a:solidFill>
                            <a:schemeClr val="accent3"/>
                          </a:solidFill>
                        </a:rPr>
                        <a:t>113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6191960"/>
                  </a:ext>
                </a:extLst>
              </a:tr>
            </a:tbl>
          </a:graphicData>
        </a:graphic>
      </p:graphicFrame>
      <p:sp>
        <p:nvSpPr>
          <p:cNvPr id="9326" name="Freeform 5">
            <a:extLst>
              <a:ext uri="{FF2B5EF4-FFF2-40B4-BE49-F238E27FC236}">
                <a16:creationId xmlns:a16="http://schemas.microsoft.com/office/drawing/2014/main" id="{A9DBA1AD-1F18-0C2F-97B3-39219DFBE32B}"/>
              </a:ext>
            </a:extLst>
          </p:cNvPr>
          <p:cNvSpPr>
            <a:spLocks/>
          </p:cNvSpPr>
          <p:nvPr/>
        </p:nvSpPr>
        <p:spPr bwMode="auto">
          <a:xfrm>
            <a:off x="6815138" y="3135313"/>
            <a:ext cx="4229100" cy="1822450"/>
          </a:xfrm>
          <a:custGeom>
            <a:avLst/>
            <a:gdLst>
              <a:gd name="T0" fmla="*/ 12 w 1528"/>
              <a:gd name="T1" fmla="*/ 8 h 657"/>
              <a:gd name="T2" fmla="*/ 49 w 1528"/>
              <a:gd name="T3" fmla="*/ 14 h 657"/>
              <a:gd name="T4" fmla="*/ 98 w 1528"/>
              <a:gd name="T5" fmla="*/ 25 h 657"/>
              <a:gd name="T6" fmla="*/ 163 w 1528"/>
              <a:gd name="T7" fmla="*/ 30 h 657"/>
              <a:gd name="T8" fmla="*/ 167 w 1528"/>
              <a:gd name="T9" fmla="*/ 44 h 657"/>
              <a:gd name="T10" fmla="*/ 190 w 1528"/>
              <a:gd name="T11" fmla="*/ 54 h 657"/>
              <a:gd name="T12" fmla="*/ 201 w 1528"/>
              <a:gd name="T13" fmla="*/ 68 h 657"/>
              <a:gd name="T14" fmla="*/ 220 w 1528"/>
              <a:gd name="T15" fmla="*/ 73 h 657"/>
              <a:gd name="T16" fmla="*/ 224 w 1528"/>
              <a:gd name="T17" fmla="*/ 92 h 657"/>
              <a:gd name="T18" fmla="*/ 238 w 1528"/>
              <a:gd name="T19" fmla="*/ 98 h 657"/>
              <a:gd name="T20" fmla="*/ 241 w 1528"/>
              <a:gd name="T21" fmla="*/ 116 h 657"/>
              <a:gd name="T22" fmla="*/ 251 w 1528"/>
              <a:gd name="T23" fmla="*/ 122 h 657"/>
              <a:gd name="T24" fmla="*/ 260 w 1528"/>
              <a:gd name="T25" fmla="*/ 138 h 657"/>
              <a:gd name="T26" fmla="*/ 267 w 1528"/>
              <a:gd name="T27" fmla="*/ 143 h 657"/>
              <a:gd name="T28" fmla="*/ 270 w 1528"/>
              <a:gd name="T29" fmla="*/ 153 h 657"/>
              <a:gd name="T30" fmla="*/ 291 w 1528"/>
              <a:gd name="T31" fmla="*/ 165 h 657"/>
              <a:gd name="T32" fmla="*/ 299 w 1528"/>
              <a:gd name="T33" fmla="*/ 186 h 657"/>
              <a:gd name="T34" fmla="*/ 310 w 1528"/>
              <a:gd name="T35" fmla="*/ 194 h 657"/>
              <a:gd name="T36" fmla="*/ 322 w 1528"/>
              <a:gd name="T37" fmla="*/ 206 h 657"/>
              <a:gd name="T38" fmla="*/ 336 w 1528"/>
              <a:gd name="T39" fmla="*/ 212 h 657"/>
              <a:gd name="T40" fmla="*/ 354 w 1528"/>
              <a:gd name="T41" fmla="*/ 232 h 657"/>
              <a:gd name="T42" fmla="*/ 370 w 1528"/>
              <a:gd name="T43" fmla="*/ 234 h 657"/>
              <a:gd name="T44" fmla="*/ 376 w 1528"/>
              <a:gd name="T45" fmla="*/ 244 h 657"/>
              <a:gd name="T46" fmla="*/ 387 w 1528"/>
              <a:gd name="T47" fmla="*/ 250 h 657"/>
              <a:gd name="T48" fmla="*/ 391 w 1528"/>
              <a:gd name="T49" fmla="*/ 261 h 657"/>
              <a:gd name="T50" fmla="*/ 411 w 1528"/>
              <a:gd name="T51" fmla="*/ 266 h 657"/>
              <a:gd name="T52" fmla="*/ 423 w 1528"/>
              <a:gd name="T53" fmla="*/ 295 h 657"/>
              <a:gd name="T54" fmla="*/ 445 w 1528"/>
              <a:gd name="T55" fmla="*/ 303 h 657"/>
              <a:gd name="T56" fmla="*/ 448 w 1528"/>
              <a:gd name="T57" fmla="*/ 315 h 657"/>
              <a:gd name="T58" fmla="*/ 461 w 1528"/>
              <a:gd name="T59" fmla="*/ 320 h 657"/>
              <a:gd name="T60" fmla="*/ 469 w 1528"/>
              <a:gd name="T61" fmla="*/ 331 h 657"/>
              <a:gd name="T62" fmla="*/ 491 w 1528"/>
              <a:gd name="T63" fmla="*/ 339 h 657"/>
              <a:gd name="T64" fmla="*/ 510 w 1528"/>
              <a:gd name="T65" fmla="*/ 358 h 657"/>
              <a:gd name="T66" fmla="*/ 548 w 1528"/>
              <a:gd name="T67" fmla="*/ 363 h 657"/>
              <a:gd name="T68" fmla="*/ 561 w 1528"/>
              <a:gd name="T69" fmla="*/ 387 h 657"/>
              <a:gd name="T70" fmla="*/ 579 w 1528"/>
              <a:gd name="T71" fmla="*/ 392 h 657"/>
              <a:gd name="T72" fmla="*/ 592 w 1528"/>
              <a:gd name="T73" fmla="*/ 406 h 657"/>
              <a:gd name="T74" fmla="*/ 629 w 1528"/>
              <a:gd name="T75" fmla="*/ 411 h 657"/>
              <a:gd name="T76" fmla="*/ 638 w 1528"/>
              <a:gd name="T77" fmla="*/ 429 h 657"/>
              <a:gd name="T78" fmla="*/ 664 w 1528"/>
              <a:gd name="T79" fmla="*/ 436 h 657"/>
              <a:gd name="T80" fmla="*/ 681 w 1528"/>
              <a:gd name="T81" fmla="*/ 448 h 657"/>
              <a:gd name="T82" fmla="*/ 724 w 1528"/>
              <a:gd name="T83" fmla="*/ 460 h 657"/>
              <a:gd name="T84" fmla="*/ 728 w 1528"/>
              <a:gd name="T85" fmla="*/ 472 h 657"/>
              <a:gd name="T86" fmla="*/ 765 w 1528"/>
              <a:gd name="T87" fmla="*/ 485 h 657"/>
              <a:gd name="T88" fmla="*/ 784 w 1528"/>
              <a:gd name="T89" fmla="*/ 498 h 657"/>
              <a:gd name="T90" fmla="*/ 814 w 1528"/>
              <a:gd name="T91" fmla="*/ 502 h 657"/>
              <a:gd name="T92" fmla="*/ 825 w 1528"/>
              <a:gd name="T93" fmla="*/ 513 h 657"/>
              <a:gd name="T94" fmla="*/ 864 w 1528"/>
              <a:gd name="T95" fmla="*/ 522 h 657"/>
              <a:gd name="T96" fmla="*/ 924 w 1528"/>
              <a:gd name="T97" fmla="*/ 533 h 657"/>
              <a:gd name="T98" fmla="*/ 953 w 1528"/>
              <a:gd name="T99" fmla="*/ 539 h 657"/>
              <a:gd name="T100" fmla="*/ 987 w 1528"/>
              <a:gd name="T101" fmla="*/ 552 h 657"/>
              <a:gd name="T102" fmla="*/ 1017 w 1528"/>
              <a:gd name="T103" fmla="*/ 555 h 657"/>
              <a:gd name="T104" fmla="*/ 1022 w 1528"/>
              <a:gd name="T105" fmla="*/ 564 h 657"/>
              <a:gd name="T106" fmla="*/ 1046 w 1528"/>
              <a:gd name="T107" fmla="*/ 570 h 657"/>
              <a:gd name="T108" fmla="*/ 1049 w 1528"/>
              <a:gd name="T109" fmla="*/ 581 h 657"/>
              <a:gd name="T110" fmla="*/ 1112 w 1528"/>
              <a:gd name="T111" fmla="*/ 594 h 657"/>
              <a:gd name="T112" fmla="*/ 1116 w 1528"/>
              <a:gd name="T113" fmla="*/ 602 h 657"/>
              <a:gd name="T114" fmla="*/ 1124 w 1528"/>
              <a:gd name="T115" fmla="*/ 605 h 657"/>
              <a:gd name="T116" fmla="*/ 1142 w 1528"/>
              <a:gd name="T117" fmla="*/ 618 h 657"/>
              <a:gd name="T118" fmla="*/ 1303 w 1528"/>
              <a:gd name="T119" fmla="*/ 629 h 657"/>
              <a:gd name="T120" fmla="*/ 1448 w 1528"/>
              <a:gd name="T121" fmla="*/ 657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28" h="657">
                <a:moveTo>
                  <a:pt x="0" y="0"/>
                </a:moveTo>
                <a:cubicBezTo>
                  <a:pt x="12" y="0"/>
                  <a:pt x="12" y="0"/>
                  <a:pt x="12" y="0"/>
                </a:cubicBezTo>
                <a:cubicBezTo>
                  <a:pt x="12" y="8"/>
                  <a:pt x="12" y="8"/>
                  <a:pt x="12" y="8"/>
                </a:cubicBezTo>
                <a:cubicBezTo>
                  <a:pt x="19" y="8"/>
                  <a:pt x="19" y="8"/>
                  <a:pt x="19" y="8"/>
                </a:cubicBezTo>
                <a:cubicBezTo>
                  <a:pt x="19" y="14"/>
                  <a:pt x="19" y="14"/>
                  <a:pt x="19" y="14"/>
                </a:cubicBezTo>
                <a:cubicBezTo>
                  <a:pt x="49" y="14"/>
                  <a:pt x="49" y="14"/>
                  <a:pt x="49" y="14"/>
                </a:cubicBezTo>
                <a:cubicBezTo>
                  <a:pt x="49" y="19"/>
                  <a:pt x="49" y="19"/>
                  <a:pt x="49" y="19"/>
                </a:cubicBezTo>
                <a:cubicBezTo>
                  <a:pt x="98" y="19"/>
                  <a:pt x="98" y="19"/>
                  <a:pt x="98" y="19"/>
                </a:cubicBezTo>
                <a:cubicBezTo>
                  <a:pt x="98" y="25"/>
                  <a:pt x="98" y="25"/>
                  <a:pt x="98" y="25"/>
                </a:cubicBezTo>
                <a:cubicBezTo>
                  <a:pt x="157" y="25"/>
                  <a:pt x="157" y="25"/>
                  <a:pt x="157" y="25"/>
                </a:cubicBezTo>
                <a:cubicBezTo>
                  <a:pt x="157" y="30"/>
                  <a:pt x="157" y="30"/>
                  <a:pt x="157" y="30"/>
                </a:cubicBezTo>
                <a:cubicBezTo>
                  <a:pt x="163" y="30"/>
                  <a:pt x="163" y="30"/>
                  <a:pt x="163" y="30"/>
                </a:cubicBezTo>
                <a:cubicBezTo>
                  <a:pt x="163" y="33"/>
                  <a:pt x="163" y="33"/>
                  <a:pt x="163" y="33"/>
                </a:cubicBezTo>
                <a:cubicBezTo>
                  <a:pt x="167" y="33"/>
                  <a:pt x="167" y="33"/>
                  <a:pt x="167" y="33"/>
                </a:cubicBezTo>
                <a:cubicBezTo>
                  <a:pt x="167" y="44"/>
                  <a:pt x="167" y="44"/>
                  <a:pt x="167" y="44"/>
                </a:cubicBezTo>
                <a:cubicBezTo>
                  <a:pt x="186" y="44"/>
                  <a:pt x="186" y="44"/>
                  <a:pt x="186" y="44"/>
                </a:cubicBezTo>
                <a:cubicBezTo>
                  <a:pt x="186" y="54"/>
                  <a:pt x="186" y="54"/>
                  <a:pt x="186" y="54"/>
                </a:cubicBezTo>
                <a:cubicBezTo>
                  <a:pt x="190" y="54"/>
                  <a:pt x="190" y="54"/>
                  <a:pt x="190" y="54"/>
                </a:cubicBezTo>
                <a:cubicBezTo>
                  <a:pt x="190" y="63"/>
                  <a:pt x="190" y="63"/>
                  <a:pt x="190" y="63"/>
                </a:cubicBezTo>
                <a:cubicBezTo>
                  <a:pt x="201" y="63"/>
                  <a:pt x="201" y="63"/>
                  <a:pt x="201" y="63"/>
                </a:cubicBezTo>
                <a:cubicBezTo>
                  <a:pt x="201" y="68"/>
                  <a:pt x="201" y="68"/>
                  <a:pt x="201" y="68"/>
                </a:cubicBezTo>
                <a:cubicBezTo>
                  <a:pt x="216" y="68"/>
                  <a:pt x="216" y="68"/>
                  <a:pt x="216" y="68"/>
                </a:cubicBezTo>
                <a:cubicBezTo>
                  <a:pt x="216" y="73"/>
                  <a:pt x="216" y="73"/>
                  <a:pt x="216" y="73"/>
                </a:cubicBezTo>
                <a:cubicBezTo>
                  <a:pt x="220" y="73"/>
                  <a:pt x="220" y="73"/>
                  <a:pt x="220" y="73"/>
                </a:cubicBezTo>
                <a:cubicBezTo>
                  <a:pt x="220" y="81"/>
                  <a:pt x="220" y="81"/>
                  <a:pt x="220" y="81"/>
                </a:cubicBezTo>
                <a:cubicBezTo>
                  <a:pt x="224" y="81"/>
                  <a:pt x="224" y="81"/>
                  <a:pt x="224" y="81"/>
                </a:cubicBezTo>
                <a:cubicBezTo>
                  <a:pt x="224" y="92"/>
                  <a:pt x="224" y="92"/>
                  <a:pt x="224" y="92"/>
                </a:cubicBezTo>
                <a:cubicBezTo>
                  <a:pt x="232" y="92"/>
                  <a:pt x="232" y="92"/>
                  <a:pt x="232" y="92"/>
                </a:cubicBezTo>
                <a:cubicBezTo>
                  <a:pt x="232" y="98"/>
                  <a:pt x="232" y="98"/>
                  <a:pt x="232" y="98"/>
                </a:cubicBezTo>
                <a:cubicBezTo>
                  <a:pt x="238" y="98"/>
                  <a:pt x="238" y="98"/>
                  <a:pt x="238" y="98"/>
                </a:cubicBezTo>
                <a:cubicBezTo>
                  <a:pt x="238" y="112"/>
                  <a:pt x="238" y="112"/>
                  <a:pt x="238" y="112"/>
                </a:cubicBezTo>
                <a:cubicBezTo>
                  <a:pt x="241" y="112"/>
                  <a:pt x="241" y="112"/>
                  <a:pt x="241" y="112"/>
                </a:cubicBezTo>
                <a:cubicBezTo>
                  <a:pt x="241" y="116"/>
                  <a:pt x="241" y="116"/>
                  <a:pt x="241" y="116"/>
                </a:cubicBezTo>
                <a:cubicBezTo>
                  <a:pt x="247" y="116"/>
                  <a:pt x="247" y="116"/>
                  <a:pt x="247" y="116"/>
                </a:cubicBezTo>
                <a:cubicBezTo>
                  <a:pt x="247" y="122"/>
                  <a:pt x="247" y="122"/>
                  <a:pt x="247" y="122"/>
                </a:cubicBezTo>
                <a:cubicBezTo>
                  <a:pt x="251" y="122"/>
                  <a:pt x="251" y="122"/>
                  <a:pt x="251" y="122"/>
                </a:cubicBezTo>
                <a:cubicBezTo>
                  <a:pt x="251" y="129"/>
                  <a:pt x="251" y="129"/>
                  <a:pt x="251" y="129"/>
                </a:cubicBezTo>
                <a:cubicBezTo>
                  <a:pt x="260" y="129"/>
                  <a:pt x="260" y="129"/>
                  <a:pt x="260" y="129"/>
                </a:cubicBezTo>
                <a:cubicBezTo>
                  <a:pt x="260" y="138"/>
                  <a:pt x="260" y="138"/>
                  <a:pt x="260" y="138"/>
                </a:cubicBezTo>
                <a:cubicBezTo>
                  <a:pt x="264" y="138"/>
                  <a:pt x="264" y="138"/>
                  <a:pt x="264" y="138"/>
                </a:cubicBezTo>
                <a:cubicBezTo>
                  <a:pt x="264" y="143"/>
                  <a:pt x="264" y="143"/>
                  <a:pt x="264" y="143"/>
                </a:cubicBezTo>
                <a:cubicBezTo>
                  <a:pt x="267" y="143"/>
                  <a:pt x="267" y="143"/>
                  <a:pt x="267" y="143"/>
                </a:cubicBezTo>
                <a:cubicBezTo>
                  <a:pt x="267" y="148"/>
                  <a:pt x="267" y="148"/>
                  <a:pt x="267" y="148"/>
                </a:cubicBezTo>
                <a:cubicBezTo>
                  <a:pt x="270" y="148"/>
                  <a:pt x="270" y="148"/>
                  <a:pt x="270" y="148"/>
                </a:cubicBezTo>
                <a:cubicBezTo>
                  <a:pt x="270" y="153"/>
                  <a:pt x="270" y="153"/>
                  <a:pt x="270" y="153"/>
                </a:cubicBezTo>
                <a:cubicBezTo>
                  <a:pt x="270" y="153"/>
                  <a:pt x="275" y="154"/>
                  <a:pt x="274" y="153"/>
                </a:cubicBezTo>
                <a:cubicBezTo>
                  <a:pt x="273" y="153"/>
                  <a:pt x="274" y="165"/>
                  <a:pt x="274" y="165"/>
                </a:cubicBezTo>
                <a:cubicBezTo>
                  <a:pt x="291" y="165"/>
                  <a:pt x="291" y="165"/>
                  <a:pt x="291" y="165"/>
                </a:cubicBezTo>
                <a:cubicBezTo>
                  <a:pt x="291" y="176"/>
                  <a:pt x="291" y="176"/>
                  <a:pt x="291" y="176"/>
                </a:cubicBezTo>
                <a:cubicBezTo>
                  <a:pt x="299" y="176"/>
                  <a:pt x="299" y="176"/>
                  <a:pt x="299" y="176"/>
                </a:cubicBezTo>
                <a:cubicBezTo>
                  <a:pt x="299" y="186"/>
                  <a:pt x="299" y="186"/>
                  <a:pt x="299" y="186"/>
                </a:cubicBezTo>
                <a:cubicBezTo>
                  <a:pt x="306" y="186"/>
                  <a:pt x="306" y="186"/>
                  <a:pt x="306" y="186"/>
                </a:cubicBezTo>
                <a:cubicBezTo>
                  <a:pt x="306" y="194"/>
                  <a:pt x="306" y="194"/>
                  <a:pt x="306" y="194"/>
                </a:cubicBezTo>
                <a:cubicBezTo>
                  <a:pt x="310" y="194"/>
                  <a:pt x="310" y="194"/>
                  <a:pt x="310" y="194"/>
                </a:cubicBezTo>
                <a:cubicBezTo>
                  <a:pt x="310" y="200"/>
                  <a:pt x="310" y="200"/>
                  <a:pt x="310" y="200"/>
                </a:cubicBezTo>
                <a:cubicBezTo>
                  <a:pt x="322" y="200"/>
                  <a:pt x="322" y="200"/>
                  <a:pt x="322" y="200"/>
                </a:cubicBezTo>
                <a:cubicBezTo>
                  <a:pt x="322" y="206"/>
                  <a:pt x="322" y="206"/>
                  <a:pt x="322" y="206"/>
                </a:cubicBezTo>
                <a:cubicBezTo>
                  <a:pt x="327" y="206"/>
                  <a:pt x="327" y="206"/>
                  <a:pt x="327" y="206"/>
                </a:cubicBezTo>
                <a:cubicBezTo>
                  <a:pt x="327" y="212"/>
                  <a:pt x="327" y="212"/>
                  <a:pt x="327" y="212"/>
                </a:cubicBezTo>
                <a:cubicBezTo>
                  <a:pt x="336" y="212"/>
                  <a:pt x="336" y="212"/>
                  <a:pt x="336" y="212"/>
                </a:cubicBezTo>
                <a:cubicBezTo>
                  <a:pt x="336" y="221"/>
                  <a:pt x="336" y="221"/>
                  <a:pt x="336" y="221"/>
                </a:cubicBezTo>
                <a:cubicBezTo>
                  <a:pt x="354" y="221"/>
                  <a:pt x="354" y="221"/>
                  <a:pt x="354" y="221"/>
                </a:cubicBezTo>
                <a:cubicBezTo>
                  <a:pt x="354" y="232"/>
                  <a:pt x="354" y="232"/>
                  <a:pt x="354" y="232"/>
                </a:cubicBezTo>
                <a:cubicBezTo>
                  <a:pt x="363" y="232"/>
                  <a:pt x="363" y="232"/>
                  <a:pt x="363" y="232"/>
                </a:cubicBezTo>
                <a:cubicBezTo>
                  <a:pt x="363" y="234"/>
                  <a:pt x="363" y="234"/>
                  <a:pt x="363" y="234"/>
                </a:cubicBezTo>
                <a:cubicBezTo>
                  <a:pt x="370" y="234"/>
                  <a:pt x="370" y="234"/>
                  <a:pt x="370" y="234"/>
                </a:cubicBezTo>
                <a:cubicBezTo>
                  <a:pt x="370" y="239"/>
                  <a:pt x="370" y="239"/>
                  <a:pt x="370" y="239"/>
                </a:cubicBezTo>
                <a:cubicBezTo>
                  <a:pt x="376" y="239"/>
                  <a:pt x="376" y="239"/>
                  <a:pt x="376" y="239"/>
                </a:cubicBezTo>
                <a:cubicBezTo>
                  <a:pt x="376" y="244"/>
                  <a:pt x="376" y="244"/>
                  <a:pt x="376" y="244"/>
                </a:cubicBezTo>
                <a:cubicBezTo>
                  <a:pt x="380" y="244"/>
                  <a:pt x="380" y="244"/>
                  <a:pt x="380" y="244"/>
                </a:cubicBezTo>
                <a:cubicBezTo>
                  <a:pt x="380" y="250"/>
                  <a:pt x="380" y="250"/>
                  <a:pt x="380" y="250"/>
                </a:cubicBezTo>
                <a:cubicBezTo>
                  <a:pt x="387" y="250"/>
                  <a:pt x="387" y="250"/>
                  <a:pt x="387" y="250"/>
                </a:cubicBezTo>
                <a:cubicBezTo>
                  <a:pt x="387" y="256"/>
                  <a:pt x="387" y="256"/>
                  <a:pt x="387" y="256"/>
                </a:cubicBezTo>
                <a:cubicBezTo>
                  <a:pt x="391" y="256"/>
                  <a:pt x="391" y="256"/>
                  <a:pt x="391" y="256"/>
                </a:cubicBezTo>
                <a:cubicBezTo>
                  <a:pt x="391" y="261"/>
                  <a:pt x="391" y="261"/>
                  <a:pt x="391" y="261"/>
                </a:cubicBezTo>
                <a:cubicBezTo>
                  <a:pt x="401" y="261"/>
                  <a:pt x="401" y="261"/>
                  <a:pt x="401" y="261"/>
                </a:cubicBezTo>
                <a:cubicBezTo>
                  <a:pt x="401" y="266"/>
                  <a:pt x="401" y="266"/>
                  <a:pt x="401" y="266"/>
                </a:cubicBezTo>
                <a:cubicBezTo>
                  <a:pt x="411" y="266"/>
                  <a:pt x="411" y="266"/>
                  <a:pt x="411" y="266"/>
                </a:cubicBezTo>
                <a:cubicBezTo>
                  <a:pt x="411" y="277"/>
                  <a:pt x="411" y="277"/>
                  <a:pt x="411" y="277"/>
                </a:cubicBezTo>
                <a:cubicBezTo>
                  <a:pt x="423" y="277"/>
                  <a:pt x="423" y="277"/>
                  <a:pt x="423" y="277"/>
                </a:cubicBezTo>
                <a:cubicBezTo>
                  <a:pt x="423" y="295"/>
                  <a:pt x="423" y="295"/>
                  <a:pt x="423" y="295"/>
                </a:cubicBezTo>
                <a:cubicBezTo>
                  <a:pt x="438" y="295"/>
                  <a:pt x="438" y="295"/>
                  <a:pt x="438" y="295"/>
                </a:cubicBezTo>
                <a:cubicBezTo>
                  <a:pt x="438" y="303"/>
                  <a:pt x="438" y="303"/>
                  <a:pt x="438" y="303"/>
                </a:cubicBezTo>
                <a:cubicBezTo>
                  <a:pt x="445" y="303"/>
                  <a:pt x="445" y="303"/>
                  <a:pt x="445" y="303"/>
                </a:cubicBezTo>
                <a:cubicBezTo>
                  <a:pt x="445" y="309"/>
                  <a:pt x="445" y="309"/>
                  <a:pt x="445" y="309"/>
                </a:cubicBezTo>
                <a:cubicBezTo>
                  <a:pt x="448" y="309"/>
                  <a:pt x="448" y="309"/>
                  <a:pt x="448" y="309"/>
                </a:cubicBezTo>
                <a:cubicBezTo>
                  <a:pt x="448" y="315"/>
                  <a:pt x="448" y="315"/>
                  <a:pt x="448" y="315"/>
                </a:cubicBezTo>
                <a:cubicBezTo>
                  <a:pt x="456" y="315"/>
                  <a:pt x="456" y="315"/>
                  <a:pt x="456" y="315"/>
                </a:cubicBezTo>
                <a:cubicBezTo>
                  <a:pt x="456" y="320"/>
                  <a:pt x="456" y="320"/>
                  <a:pt x="456" y="320"/>
                </a:cubicBezTo>
                <a:cubicBezTo>
                  <a:pt x="461" y="320"/>
                  <a:pt x="461" y="320"/>
                  <a:pt x="461" y="320"/>
                </a:cubicBezTo>
                <a:cubicBezTo>
                  <a:pt x="461" y="326"/>
                  <a:pt x="461" y="326"/>
                  <a:pt x="461" y="326"/>
                </a:cubicBezTo>
                <a:cubicBezTo>
                  <a:pt x="469" y="326"/>
                  <a:pt x="469" y="326"/>
                  <a:pt x="469" y="326"/>
                </a:cubicBezTo>
                <a:cubicBezTo>
                  <a:pt x="469" y="331"/>
                  <a:pt x="469" y="331"/>
                  <a:pt x="469" y="331"/>
                </a:cubicBezTo>
                <a:cubicBezTo>
                  <a:pt x="477" y="331"/>
                  <a:pt x="477" y="331"/>
                  <a:pt x="477" y="331"/>
                </a:cubicBezTo>
                <a:cubicBezTo>
                  <a:pt x="477" y="339"/>
                  <a:pt x="477" y="339"/>
                  <a:pt x="477" y="339"/>
                </a:cubicBezTo>
                <a:cubicBezTo>
                  <a:pt x="491" y="339"/>
                  <a:pt x="491" y="339"/>
                  <a:pt x="491" y="339"/>
                </a:cubicBezTo>
                <a:cubicBezTo>
                  <a:pt x="491" y="345"/>
                  <a:pt x="491" y="345"/>
                  <a:pt x="491" y="345"/>
                </a:cubicBezTo>
                <a:cubicBezTo>
                  <a:pt x="510" y="345"/>
                  <a:pt x="510" y="345"/>
                  <a:pt x="510" y="345"/>
                </a:cubicBezTo>
                <a:cubicBezTo>
                  <a:pt x="510" y="358"/>
                  <a:pt x="510" y="358"/>
                  <a:pt x="510" y="358"/>
                </a:cubicBezTo>
                <a:cubicBezTo>
                  <a:pt x="544" y="358"/>
                  <a:pt x="544" y="358"/>
                  <a:pt x="544" y="358"/>
                </a:cubicBezTo>
                <a:cubicBezTo>
                  <a:pt x="544" y="363"/>
                  <a:pt x="544" y="363"/>
                  <a:pt x="544" y="363"/>
                </a:cubicBezTo>
                <a:cubicBezTo>
                  <a:pt x="548" y="363"/>
                  <a:pt x="548" y="363"/>
                  <a:pt x="548" y="363"/>
                </a:cubicBezTo>
                <a:cubicBezTo>
                  <a:pt x="548" y="376"/>
                  <a:pt x="548" y="376"/>
                  <a:pt x="548" y="376"/>
                </a:cubicBezTo>
                <a:cubicBezTo>
                  <a:pt x="561" y="376"/>
                  <a:pt x="561" y="376"/>
                  <a:pt x="561" y="376"/>
                </a:cubicBezTo>
                <a:cubicBezTo>
                  <a:pt x="561" y="387"/>
                  <a:pt x="561" y="387"/>
                  <a:pt x="561" y="387"/>
                </a:cubicBezTo>
                <a:cubicBezTo>
                  <a:pt x="573" y="387"/>
                  <a:pt x="573" y="387"/>
                  <a:pt x="573" y="387"/>
                </a:cubicBezTo>
                <a:cubicBezTo>
                  <a:pt x="573" y="392"/>
                  <a:pt x="573" y="392"/>
                  <a:pt x="573" y="392"/>
                </a:cubicBezTo>
                <a:cubicBezTo>
                  <a:pt x="579" y="392"/>
                  <a:pt x="579" y="392"/>
                  <a:pt x="579" y="392"/>
                </a:cubicBezTo>
                <a:cubicBezTo>
                  <a:pt x="579" y="399"/>
                  <a:pt x="579" y="399"/>
                  <a:pt x="579" y="399"/>
                </a:cubicBezTo>
                <a:cubicBezTo>
                  <a:pt x="592" y="399"/>
                  <a:pt x="592" y="399"/>
                  <a:pt x="592" y="399"/>
                </a:cubicBezTo>
                <a:cubicBezTo>
                  <a:pt x="592" y="406"/>
                  <a:pt x="592" y="406"/>
                  <a:pt x="592" y="406"/>
                </a:cubicBezTo>
                <a:cubicBezTo>
                  <a:pt x="599" y="406"/>
                  <a:pt x="599" y="406"/>
                  <a:pt x="599" y="406"/>
                </a:cubicBezTo>
                <a:cubicBezTo>
                  <a:pt x="599" y="411"/>
                  <a:pt x="599" y="411"/>
                  <a:pt x="599" y="411"/>
                </a:cubicBezTo>
                <a:cubicBezTo>
                  <a:pt x="629" y="411"/>
                  <a:pt x="629" y="411"/>
                  <a:pt x="629" y="411"/>
                </a:cubicBezTo>
                <a:cubicBezTo>
                  <a:pt x="629" y="424"/>
                  <a:pt x="629" y="424"/>
                  <a:pt x="629" y="424"/>
                </a:cubicBezTo>
                <a:cubicBezTo>
                  <a:pt x="638" y="424"/>
                  <a:pt x="638" y="424"/>
                  <a:pt x="638" y="424"/>
                </a:cubicBezTo>
                <a:cubicBezTo>
                  <a:pt x="638" y="429"/>
                  <a:pt x="638" y="429"/>
                  <a:pt x="638" y="429"/>
                </a:cubicBezTo>
                <a:cubicBezTo>
                  <a:pt x="649" y="429"/>
                  <a:pt x="649" y="429"/>
                  <a:pt x="649" y="429"/>
                </a:cubicBezTo>
                <a:cubicBezTo>
                  <a:pt x="649" y="436"/>
                  <a:pt x="649" y="436"/>
                  <a:pt x="649" y="436"/>
                </a:cubicBezTo>
                <a:cubicBezTo>
                  <a:pt x="664" y="436"/>
                  <a:pt x="664" y="436"/>
                  <a:pt x="664" y="436"/>
                </a:cubicBezTo>
                <a:cubicBezTo>
                  <a:pt x="664" y="443"/>
                  <a:pt x="664" y="443"/>
                  <a:pt x="664" y="443"/>
                </a:cubicBezTo>
                <a:cubicBezTo>
                  <a:pt x="681" y="443"/>
                  <a:pt x="681" y="443"/>
                  <a:pt x="681" y="443"/>
                </a:cubicBezTo>
                <a:cubicBezTo>
                  <a:pt x="681" y="448"/>
                  <a:pt x="681" y="448"/>
                  <a:pt x="681" y="448"/>
                </a:cubicBezTo>
                <a:cubicBezTo>
                  <a:pt x="702" y="448"/>
                  <a:pt x="702" y="448"/>
                  <a:pt x="702" y="448"/>
                </a:cubicBezTo>
                <a:cubicBezTo>
                  <a:pt x="702" y="460"/>
                  <a:pt x="702" y="460"/>
                  <a:pt x="702" y="460"/>
                </a:cubicBezTo>
                <a:cubicBezTo>
                  <a:pt x="724" y="460"/>
                  <a:pt x="724" y="460"/>
                  <a:pt x="724" y="460"/>
                </a:cubicBezTo>
                <a:cubicBezTo>
                  <a:pt x="724" y="467"/>
                  <a:pt x="724" y="467"/>
                  <a:pt x="724" y="467"/>
                </a:cubicBezTo>
                <a:cubicBezTo>
                  <a:pt x="728" y="467"/>
                  <a:pt x="728" y="467"/>
                  <a:pt x="728" y="467"/>
                </a:cubicBezTo>
                <a:cubicBezTo>
                  <a:pt x="728" y="472"/>
                  <a:pt x="728" y="472"/>
                  <a:pt x="728" y="472"/>
                </a:cubicBezTo>
                <a:cubicBezTo>
                  <a:pt x="735" y="472"/>
                  <a:pt x="735" y="472"/>
                  <a:pt x="735" y="472"/>
                </a:cubicBezTo>
                <a:cubicBezTo>
                  <a:pt x="735" y="485"/>
                  <a:pt x="735" y="485"/>
                  <a:pt x="735" y="485"/>
                </a:cubicBezTo>
                <a:cubicBezTo>
                  <a:pt x="765" y="485"/>
                  <a:pt x="765" y="485"/>
                  <a:pt x="765" y="485"/>
                </a:cubicBezTo>
                <a:cubicBezTo>
                  <a:pt x="765" y="491"/>
                  <a:pt x="765" y="491"/>
                  <a:pt x="765" y="491"/>
                </a:cubicBezTo>
                <a:cubicBezTo>
                  <a:pt x="784" y="491"/>
                  <a:pt x="784" y="491"/>
                  <a:pt x="784" y="491"/>
                </a:cubicBezTo>
                <a:cubicBezTo>
                  <a:pt x="784" y="498"/>
                  <a:pt x="784" y="498"/>
                  <a:pt x="784" y="498"/>
                </a:cubicBezTo>
                <a:cubicBezTo>
                  <a:pt x="804" y="498"/>
                  <a:pt x="804" y="498"/>
                  <a:pt x="804" y="498"/>
                </a:cubicBezTo>
                <a:cubicBezTo>
                  <a:pt x="804" y="502"/>
                  <a:pt x="804" y="502"/>
                  <a:pt x="804" y="502"/>
                </a:cubicBezTo>
                <a:cubicBezTo>
                  <a:pt x="814" y="502"/>
                  <a:pt x="814" y="502"/>
                  <a:pt x="814" y="502"/>
                </a:cubicBezTo>
                <a:cubicBezTo>
                  <a:pt x="814" y="508"/>
                  <a:pt x="814" y="508"/>
                  <a:pt x="814" y="508"/>
                </a:cubicBezTo>
                <a:cubicBezTo>
                  <a:pt x="825" y="508"/>
                  <a:pt x="825" y="508"/>
                  <a:pt x="825" y="508"/>
                </a:cubicBezTo>
                <a:cubicBezTo>
                  <a:pt x="825" y="513"/>
                  <a:pt x="825" y="513"/>
                  <a:pt x="825" y="513"/>
                </a:cubicBezTo>
                <a:cubicBezTo>
                  <a:pt x="833" y="513"/>
                  <a:pt x="833" y="513"/>
                  <a:pt x="833" y="513"/>
                </a:cubicBezTo>
                <a:cubicBezTo>
                  <a:pt x="833" y="522"/>
                  <a:pt x="833" y="522"/>
                  <a:pt x="833" y="522"/>
                </a:cubicBezTo>
                <a:cubicBezTo>
                  <a:pt x="864" y="522"/>
                  <a:pt x="864" y="522"/>
                  <a:pt x="864" y="522"/>
                </a:cubicBezTo>
                <a:cubicBezTo>
                  <a:pt x="864" y="528"/>
                  <a:pt x="864" y="528"/>
                  <a:pt x="864" y="528"/>
                </a:cubicBezTo>
                <a:cubicBezTo>
                  <a:pt x="924" y="528"/>
                  <a:pt x="924" y="528"/>
                  <a:pt x="924" y="528"/>
                </a:cubicBezTo>
                <a:cubicBezTo>
                  <a:pt x="924" y="533"/>
                  <a:pt x="924" y="533"/>
                  <a:pt x="924" y="533"/>
                </a:cubicBezTo>
                <a:cubicBezTo>
                  <a:pt x="943" y="533"/>
                  <a:pt x="943" y="533"/>
                  <a:pt x="943" y="533"/>
                </a:cubicBezTo>
                <a:cubicBezTo>
                  <a:pt x="943" y="539"/>
                  <a:pt x="943" y="539"/>
                  <a:pt x="943" y="539"/>
                </a:cubicBezTo>
                <a:cubicBezTo>
                  <a:pt x="953" y="539"/>
                  <a:pt x="953" y="539"/>
                  <a:pt x="953" y="539"/>
                </a:cubicBezTo>
                <a:cubicBezTo>
                  <a:pt x="953" y="546"/>
                  <a:pt x="953" y="546"/>
                  <a:pt x="953" y="546"/>
                </a:cubicBezTo>
                <a:cubicBezTo>
                  <a:pt x="987" y="546"/>
                  <a:pt x="987" y="546"/>
                  <a:pt x="987" y="546"/>
                </a:cubicBezTo>
                <a:cubicBezTo>
                  <a:pt x="987" y="552"/>
                  <a:pt x="987" y="552"/>
                  <a:pt x="987" y="552"/>
                </a:cubicBezTo>
                <a:cubicBezTo>
                  <a:pt x="1000" y="552"/>
                  <a:pt x="1000" y="552"/>
                  <a:pt x="1000" y="552"/>
                </a:cubicBezTo>
                <a:cubicBezTo>
                  <a:pt x="1000" y="555"/>
                  <a:pt x="1000" y="555"/>
                  <a:pt x="1000" y="555"/>
                </a:cubicBezTo>
                <a:cubicBezTo>
                  <a:pt x="1017" y="555"/>
                  <a:pt x="1017" y="555"/>
                  <a:pt x="1017" y="555"/>
                </a:cubicBezTo>
                <a:cubicBezTo>
                  <a:pt x="1017" y="561"/>
                  <a:pt x="1017" y="561"/>
                  <a:pt x="1017" y="561"/>
                </a:cubicBezTo>
                <a:cubicBezTo>
                  <a:pt x="1022" y="561"/>
                  <a:pt x="1022" y="561"/>
                  <a:pt x="1022" y="561"/>
                </a:cubicBezTo>
                <a:cubicBezTo>
                  <a:pt x="1022" y="564"/>
                  <a:pt x="1022" y="564"/>
                  <a:pt x="1022" y="564"/>
                </a:cubicBezTo>
                <a:cubicBezTo>
                  <a:pt x="1035" y="564"/>
                  <a:pt x="1035" y="564"/>
                  <a:pt x="1035" y="564"/>
                </a:cubicBezTo>
                <a:cubicBezTo>
                  <a:pt x="1035" y="570"/>
                  <a:pt x="1035" y="570"/>
                  <a:pt x="1035" y="570"/>
                </a:cubicBezTo>
                <a:cubicBezTo>
                  <a:pt x="1046" y="570"/>
                  <a:pt x="1046" y="570"/>
                  <a:pt x="1046" y="570"/>
                </a:cubicBezTo>
                <a:cubicBezTo>
                  <a:pt x="1046" y="576"/>
                  <a:pt x="1046" y="576"/>
                  <a:pt x="1046" y="576"/>
                </a:cubicBezTo>
                <a:cubicBezTo>
                  <a:pt x="1049" y="576"/>
                  <a:pt x="1049" y="576"/>
                  <a:pt x="1049" y="576"/>
                </a:cubicBezTo>
                <a:cubicBezTo>
                  <a:pt x="1049" y="581"/>
                  <a:pt x="1049" y="581"/>
                  <a:pt x="1049" y="581"/>
                </a:cubicBezTo>
                <a:cubicBezTo>
                  <a:pt x="1076" y="581"/>
                  <a:pt x="1076" y="581"/>
                  <a:pt x="1076" y="581"/>
                </a:cubicBezTo>
                <a:cubicBezTo>
                  <a:pt x="1076" y="594"/>
                  <a:pt x="1076" y="594"/>
                  <a:pt x="1076" y="594"/>
                </a:cubicBezTo>
                <a:cubicBezTo>
                  <a:pt x="1112" y="594"/>
                  <a:pt x="1112" y="594"/>
                  <a:pt x="1112" y="594"/>
                </a:cubicBezTo>
                <a:cubicBezTo>
                  <a:pt x="1112" y="598"/>
                  <a:pt x="1112" y="598"/>
                  <a:pt x="1112" y="598"/>
                </a:cubicBezTo>
                <a:cubicBezTo>
                  <a:pt x="1116" y="598"/>
                  <a:pt x="1116" y="598"/>
                  <a:pt x="1116" y="598"/>
                </a:cubicBezTo>
                <a:cubicBezTo>
                  <a:pt x="1116" y="602"/>
                  <a:pt x="1116" y="602"/>
                  <a:pt x="1116" y="602"/>
                </a:cubicBezTo>
                <a:cubicBezTo>
                  <a:pt x="1120" y="602"/>
                  <a:pt x="1120" y="602"/>
                  <a:pt x="1120" y="602"/>
                </a:cubicBezTo>
                <a:cubicBezTo>
                  <a:pt x="1120" y="605"/>
                  <a:pt x="1120" y="605"/>
                  <a:pt x="1120" y="605"/>
                </a:cubicBezTo>
                <a:cubicBezTo>
                  <a:pt x="1124" y="605"/>
                  <a:pt x="1124" y="605"/>
                  <a:pt x="1124" y="605"/>
                </a:cubicBezTo>
                <a:cubicBezTo>
                  <a:pt x="1124" y="611"/>
                  <a:pt x="1124" y="611"/>
                  <a:pt x="1124" y="611"/>
                </a:cubicBezTo>
                <a:cubicBezTo>
                  <a:pt x="1142" y="611"/>
                  <a:pt x="1142" y="611"/>
                  <a:pt x="1142" y="611"/>
                </a:cubicBezTo>
                <a:cubicBezTo>
                  <a:pt x="1142" y="618"/>
                  <a:pt x="1142" y="618"/>
                  <a:pt x="1142" y="618"/>
                </a:cubicBezTo>
                <a:cubicBezTo>
                  <a:pt x="1248" y="618"/>
                  <a:pt x="1248" y="618"/>
                  <a:pt x="1248" y="618"/>
                </a:cubicBezTo>
                <a:cubicBezTo>
                  <a:pt x="1248" y="629"/>
                  <a:pt x="1248" y="629"/>
                  <a:pt x="1248" y="629"/>
                </a:cubicBezTo>
                <a:cubicBezTo>
                  <a:pt x="1303" y="629"/>
                  <a:pt x="1303" y="629"/>
                  <a:pt x="1303" y="629"/>
                </a:cubicBezTo>
                <a:cubicBezTo>
                  <a:pt x="1303" y="639"/>
                  <a:pt x="1303" y="639"/>
                  <a:pt x="1303" y="639"/>
                </a:cubicBezTo>
                <a:cubicBezTo>
                  <a:pt x="1448" y="639"/>
                  <a:pt x="1448" y="639"/>
                  <a:pt x="1448" y="639"/>
                </a:cubicBezTo>
                <a:cubicBezTo>
                  <a:pt x="1448" y="657"/>
                  <a:pt x="1448" y="657"/>
                  <a:pt x="1448" y="657"/>
                </a:cubicBezTo>
                <a:cubicBezTo>
                  <a:pt x="1528" y="657"/>
                  <a:pt x="1528" y="657"/>
                  <a:pt x="1528" y="657"/>
                </a:cubicBez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7" name="Line 6">
            <a:extLst>
              <a:ext uri="{FF2B5EF4-FFF2-40B4-BE49-F238E27FC236}">
                <a16:creationId xmlns:a16="http://schemas.microsoft.com/office/drawing/2014/main" id="{ACFAC411-DBC2-8F9D-4BCB-FCA89D5BC543}"/>
              </a:ext>
            </a:extLst>
          </p:cNvPr>
          <p:cNvSpPr>
            <a:spLocks noChangeShapeType="1"/>
          </p:cNvSpPr>
          <p:nvPr/>
        </p:nvSpPr>
        <p:spPr bwMode="auto">
          <a:xfrm>
            <a:off x="9623426" y="4619625"/>
            <a:ext cx="0" cy="63500"/>
          </a:xfrm>
          <a:prstGeom prst="line">
            <a:avLst/>
          </a:prstGeom>
          <a:noFill/>
          <a:ln w="17463"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8" name="Line 7">
            <a:extLst>
              <a:ext uri="{FF2B5EF4-FFF2-40B4-BE49-F238E27FC236}">
                <a16:creationId xmlns:a16="http://schemas.microsoft.com/office/drawing/2014/main" id="{9F87B0D6-FD26-3E92-402F-80F858F4ED17}"/>
              </a:ext>
            </a:extLst>
          </p:cNvPr>
          <p:cNvSpPr>
            <a:spLocks noChangeShapeType="1"/>
          </p:cNvSpPr>
          <p:nvPr/>
        </p:nvSpPr>
        <p:spPr bwMode="auto">
          <a:xfrm>
            <a:off x="9812338" y="4721225"/>
            <a:ext cx="0" cy="65087"/>
          </a:xfrm>
          <a:prstGeom prst="line">
            <a:avLst/>
          </a:prstGeom>
          <a:noFill/>
          <a:ln w="17463"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29" name="Line 8">
            <a:extLst>
              <a:ext uri="{FF2B5EF4-FFF2-40B4-BE49-F238E27FC236}">
                <a16:creationId xmlns:a16="http://schemas.microsoft.com/office/drawing/2014/main" id="{B88C0A11-86D2-356E-9988-8B03F5728D37}"/>
              </a:ext>
            </a:extLst>
          </p:cNvPr>
          <p:cNvSpPr>
            <a:spLocks noChangeShapeType="1"/>
          </p:cNvSpPr>
          <p:nvPr/>
        </p:nvSpPr>
        <p:spPr bwMode="auto">
          <a:xfrm>
            <a:off x="9845676" y="4721225"/>
            <a:ext cx="0" cy="65087"/>
          </a:xfrm>
          <a:prstGeom prst="line">
            <a:avLst/>
          </a:prstGeom>
          <a:noFill/>
          <a:ln w="17463"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0" name="Line 9">
            <a:extLst>
              <a:ext uri="{FF2B5EF4-FFF2-40B4-BE49-F238E27FC236}">
                <a16:creationId xmlns:a16="http://schemas.microsoft.com/office/drawing/2014/main" id="{F534B89A-FED9-F781-3A73-650DA5CF8484}"/>
              </a:ext>
            </a:extLst>
          </p:cNvPr>
          <p:cNvSpPr>
            <a:spLocks noChangeShapeType="1"/>
          </p:cNvSpPr>
          <p:nvPr/>
        </p:nvSpPr>
        <p:spPr bwMode="auto">
          <a:xfrm>
            <a:off x="9969501" y="4768850"/>
            <a:ext cx="0" cy="63500"/>
          </a:xfrm>
          <a:prstGeom prst="line">
            <a:avLst/>
          </a:prstGeom>
          <a:noFill/>
          <a:ln w="17463"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1" name="Line 10">
            <a:extLst>
              <a:ext uri="{FF2B5EF4-FFF2-40B4-BE49-F238E27FC236}">
                <a16:creationId xmlns:a16="http://schemas.microsoft.com/office/drawing/2014/main" id="{E02EC562-895E-B9BF-BE0D-9CC7E01EE7DD}"/>
              </a:ext>
            </a:extLst>
          </p:cNvPr>
          <p:cNvSpPr>
            <a:spLocks noChangeShapeType="1"/>
          </p:cNvSpPr>
          <p:nvPr/>
        </p:nvSpPr>
        <p:spPr bwMode="auto">
          <a:xfrm>
            <a:off x="11044238" y="4905375"/>
            <a:ext cx="0" cy="63500"/>
          </a:xfrm>
          <a:prstGeom prst="line">
            <a:avLst/>
          </a:prstGeom>
          <a:noFill/>
          <a:ln w="17463"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2" name="Line 11">
            <a:extLst>
              <a:ext uri="{FF2B5EF4-FFF2-40B4-BE49-F238E27FC236}">
                <a16:creationId xmlns:a16="http://schemas.microsoft.com/office/drawing/2014/main" id="{FC0FB78C-3971-212B-E7CF-DA16D23033EA}"/>
              </a:ext>
            </a:extLst>
          </p:cNvPr>
          <p:cNvSpPr>
            <a:spLocks noChangeShapeType="1"/>
          </p:cNvSpPr>
          <p:nvPr/>
        </p:nvSpPr>
        <p:spPr bwMode="auto">
          <a:xfrm>
            <a:off x="6838951" y="3087688"/>
            <a:ext cx="0" cy="63500"/>
          </a:xfrm>
          <a:prstGeom prst="line">
            <a:avLst/>
          </a:prstGeom>
          <a:noFill/>
          <a:ln w="17463"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3" name="Freeform 12">
            <a:extLst>
              <a:ext uri="{FF2B5EF4-FFF2-40B4-BE49-F238E27FC236}">
                <a16:creationId xmlns:a16="http://schemas.microsoft.com/office/drawing/2014/main" id="{50B96223-F7D7-74C0-901B-D7967FE687BE}"/>
              </a:ext>
            </a:extLst>
          </p:cNvPr>
          <p:cNvSpPr>
            <a:spLocks/>
          </p:cNvSpPr>
          <p:nvPr/>
        </p:nvSpPr>
        <p:spPr bwMode="auto">
          <a:xfrm>
            <a:off x="6815138" y="3138488"/>
            <a:ext cx="4627563" cy="1758950"/>
          </a:xfrm>
          <a:custGeom>
            <a:avLst/>
            <a:gdLst>
              <a:gd name="T0" fmla="*/ 48 w 1672"/>
              <a:gd name="T1" fmla="*/ 7 h 634"/>
              <a:gd name="T2" fmla="*/ 76 w 1672"/>
              <a:gd name="T3" fmla="*/ 12 h 634"/>
              <a:gd name="T4" fmla="*/ 86 w 1672"/>
              <a:gd name="T5" fmla="*/ 23 h 634"/>
              <a:gd name="T6" fmla="*/ 116 w 1672"/>
              <a:gd name="T7" fmla="*/ 27 h 634"/>
              <a:gd name="T8" fmla="*/ 125 w 1672"/>
              <a:gd name="T9" fmla="*/ 37 h 634"/>
              <a:gd name="T10" fmla="*/ 151 w 1672"/>
              <a:gd name="T11" fmla="*/ 44 h 634"/>
              <a:gd name="T12" fmla="*/ 161 w 1672"/>
              <a:gd name="T13" fmla="*/ 54 h 634"/>
              <a:gd name="T14" fmla="*/ 176 w 1672"/>
              <a:gd name="T15" fmla="*/ 59 h 634"/>
              <a:gd name="T16" fmla="*/ 182 w 1672"/>
              <a:gd name="T17" fmla="*/ 70 h 634"/>
              <a:gd name="T18" fmla="*/ 228 w 1672"/>
              <a:gd name="T19" fmla="*/ 79 h 634"/>
              <a:gd name="T20" fmla="*/ 237 w 1672"/>
              <a:gd name="T21" fmla="*/ 107 h 634"/>
              <a:gd name="T22" fmla="*/ 267 w 1672"/>
              <a:gd name="T23" fmla="*/ 113 h 634"/>
              <a:gd name="T24" fmla="*/ 271 w 1672"/>
              <a:gd name="T25" fmla="*/ 135 h 634"/>
              <a:gd name="T26" fmla="*/ 281 w 1672"/>
              <a:gd name="T27" fmla="*/ 141 h 634"/>
              <a:gd name="T28" fmla="*/ 290 w 1672"/>
              <a:gd name="T29" fmla="*/ 155 h 634"/>
              <a:gd name="T30" fmla="*/ 310 w 1672"/>
              <a:gd name="T31" fmla="*/ 165 h 634"/>
              <a:gd name="T32" fmla="*/ 319 w 1672"/>
              <a:gd name="T33" fmla="*/ 181 h 634"/>
              <a:gd name="T34" fmla="*/ 336 w 1672"/>
              <a:gd name="T35" fmla="*/ 198 h 634"/>
              <a:gd name="T36" fmla="*/ 350 w 1672"/>
              <a:gd name="T37" fmla="*/ 220 h 634"/>
              <a:gd name="T38" fmla="*/ 376 w 1672"/>
              <a:gd name="T39" fmla="*/ 227 h 634"/>
              <a:gd name="T40" fmla="*/ 392 w 1672"/>
              <a:gd name="T41" fmla="*/ 244 h 634"/>
              <a:gd name="T42" fmla="*/ 399 w 1672"/>
              <a:gd name="T43" fmla="*/ 258 h 634"/>
              <a:gd name="T44" fmla="*/ 413 w 1672"/>
              <a:gd name="T45" fmla="*/ 265 h 634"/>
              <a:gd name="T46" fmla="*/ 419 w 1672"/>
              <a:gd name="T47" fmla="*/ 282 h 634"/>
              <a:gd name="T48" fmla="*/ 434 w 1672"/>
              <a:gd name="T49" fmla="*/ 288 h 634"/>
              <a:gd name="T50" fmla="*/ 455 w 1672"/>
              <a:gd name="T51" fmla="*/ 304 h 634"/>
              <a:gd name="T52" fmla="*/ 484 w 1672"/>
              <a:gd name="T53" fmla="*/ 313 h 634"/>
              <a:gd name="T54" fmla="*/ 493 w 1672"/>
              <a:gd name="T55" fmla="*/ 325 h 634"/>
              <a:gd name="T56" fmla="*/ 525 w 1672"/>
              <a:gd name="T57" fmla="*/ 330 h 634"/>
              <a:gd name="T58" fmla="*/ 532 w 1672"/>
              <a:gd name="T59" fmla="*/ 347 h 634"/>
              <a:gd name="T60" fmla="*/ 555 w 1672"/>
              <a:gd name="T61" fmla="*/ 356 h 634"/>
              <a:gd name="T62" fmla="*/ 570 w 1672"/>
              <a:gd name="T63" fmla="*/ 367 h 634"/>
              <a:gd name="T64" fmla="*/ 590 w 1672"/>
              <a:gd name="T65" fmla="*/ 379 h 634"/>
              <a:gd name="T66" fmla="*/ 615 w 1672"/>
              <a:gd name="T67" fmla="*/ 391 h 634"/>
              <a:gd name="T68" fmla="*/ 631 w 1672"/>
              <a:gd name="T69" fmla="*/ 397 h 634"/>
              <a:gd name="T70" fmla="*/ 648 w 1672"/>
              <a:gd name="T71" fmla="*/ 402 h 634"/>
              <a:gd name="T72" fmla="*/ 661 w 1672"/>
              <a:gd name="T73" fmla="*/ 420 h 634"/>
              <a:gd name="T74" fmla="*/ 706 w 1672"/>
              <a:gd name="T75" fmla="*/ 426 h 634"/>
              <a:gd name="T76" fmla="*/ 711 w 1672"/>
              <a:gd name="T77" fmla="*/ 438 h 634"/>
              <a:gd name="T78" fmla="*/ 731 w 1672"/>
              <a:gd name="T79" fmla="*/ 448 h 634"/>
              <a:gd name="T80" fmla="*/ 739 w 1672"/>
              <a:gd name="T81" fmla="*/ 459 h 634"/>
              <a:gd name="T82" fmla="*/ 753 w 1672"/>
              <a:gd name="T83" fmla="*/ 465 h 634"/>
              <a:gd name="T84" fmla="*/ 775 w 1672"/>
              <a:gd name="T85" fmla="*/ 473 h 634"/>
              <a:gd name="T86" fmla="*/ 787 w 1672"/>
              <a:gd name="T87" fmla="*/ 483 h 634"/>
              <a:gd name="T88" fmla="*/ 801 w 1672"/>
              <a:gd name="T89" fmla="*/ 496 h 634"/>
              <a:gd name="T90" fmla="*/ 831 w 1672"/>
              <a:gd name="T91" fmla="*/ 502 h 634"/>
              <a:gd name="T92" fmla="*/ 884 w 1672"/>
              <a:gd name="T93" fmla="*/ 522 h 634"/>
              <a:gd name="T94" fmla="*/ 937 w 1672"/>
              <a:gd name="T95" fmla="*/ 531 h 634"/>
              <a:gd name="T96" fmla="*/ 950 w 1672"/>
              <a:gd name="T97" fmla="*/ 542 h 634"/>
              <a:gd name="T98" fmla="*/ 1001 w 1672"/>
              <a:gd name="T99" fmla="*/ 548 h 634"/>
              <a:gd name="T100" fmla="*/ 1025 w 1672"/>
              <a:gd name="T101" fmla="*/ 560 h 634"/>
              <a:gd name="T102" fmla="*/ 1100 w 1672"/>
              <a:gd name="T103" fmla="*/ 564 h 634"/>
              <a:gd name="T104" fmla="*/ 1113 w 1672"/>
              <a:gd name="T105" fmla="*/ 578 h 634"/>
              <a:gd name="T106" fmla="*/ 1142 w 1672"/>
              <a:gd name="T107" fmla="*/ 582 h 634"/>
              <a:gd name="T108" fmla="*/ 1271 w 1672"/>
              <a:gd name="T109" fmla="*/ 609 h 634"/>
              <a:gd name="T110" fmla="*/ 1342 w 1672"/>
              <a:gd name="T111" fmla="*/ 622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72" h="634">
                <a:moveTo>
                  <a:pt x="0" y="0"/>
                </a:moveTo>
                <a:cubicBezTo>
                  <a:pt x="48" y="0"/>
                  <a:pt x="48" y="0"/>
                  <a:pt x="48" y="0"/>
                </a:cubicBezTo>
                <a:cubicBezTo>
                  <a:pt x="48" y="7"/>
                  <a:pt x="48" y="7"/>
                  <a:pt x="48" y="7"/>
                </a:cubicBezTo>
                <a:cubicBezTo>
                  <a:pt x="57" y="7"/>
                  <a:pt x="57" y="7"/>
                  <a:pt x="57" y="7"/>
                </a:cubicBezTo>
                <a:cubicBezTo>
                  <a:pt x="57" y="12"/>
                  <a:pt x="57" y="12"/>
                  <a:pt x="57" y="12"/>
                </a:cubicBezTo>
                <a:cubicBezTo>
                  <a:pt x="76" y="12"/>
                  <a:pt x="76" y="12"/>
                  <a:pt x="76" y="12"/>
                </a:cubicBezTo>
                <a:cubicBezTo>
                  <a:pt x="76" y="18"/>
                  <a:pt x="76" y="18"/>
                  <a:pt x="76" y="18"/>
                </a:cubicBezTo>
                <a:cubicBezTo>
                  <a:pt x="86" y="18"/>
                  <a:pt x="86" y="18"/>
                  <a:pt x="86" y="18"/>
                </a:cubicBezTo>
                <a:cubicBezTo>
                  <a:pt x="86" y="23"/>
                  <a:pt x="86" y="23"/>
                  <a:pt x="86" y="23"/>
                </a:cubicBezTo>
                <a:cubicBezTo>
                  <a:pt x="92" y="23"/>
                  <a:pt x="92" y="23"/>
                  <a:pt x="92" y="23"/>
                </a:cubicBezTo>
                <a:cubicBezTo>
                  <a:pt x="92" y="27"/>
                  <a:pt x="92" y="27"/>
                  <a:pt x="92" y="27"/>
                </a:cubicBezTo>
                <a:cubicBezTo>
                  <a:pt x="116" y="27"/>
                  <a:pt x="116" y="27"/>
                  <a:pt x="116" y="27"/>
                </a:cubicBezTo>
                <a:cubicBezTo>
                  <a:pt x="116" y="27"/>
                  <a:pt x="114" y="33"/>
                  <a:pt x="116" y="33"/>
                </a:cubicBezTo>
                <a:cubicBezTo>
                  <a:pt x="118" y="33"/>
                  <a:pt x="125" y="33"/>
                  <a:pt x="125" y="33"/>
                </a:cubicBezTo>
                <a:cubicBezTo>
                  <a:pt x="125" y="37"/>
                  <a:pt x="125" y="37"/>
                  <a:pt x="125" y="37"/>
                </a:cubicBezTo>
                <a:cubicBezTo>
                  <a:pt x="146" y="37"/>
                  <a:pt x="146" y="37"/>
                  <a:pt x="146" y="37"/>
                </a:cubicBezTo>
                <a:cubicBezTo>
                  <a:pt x="146" y="44"/>
                  <a:pt x="146" y="44"/>
                  <a:pt x="146" y="44"/>
                </a:cubicBezTo>
                <a:cubicBezTo>
                  <a:pt x="151" y="44"/>
                  <a:pt x="151" y="44"/>
                  <a:pt x="151" y="44"/>
                </a:cubicBezTo>
                <a:cubicBezTo>
                  <a:pt x="151" y="47"/>
                  <a:pt x="151" y="47"/>
                  <a:pt x="151" y="47"/>
                </a:cubicBezTo>
                <a:cubicBezTo>
                  <a:pt x="161" y="47"/>
                  <a:pt x="161" y="47"/>
                  <a:pt x="161" y="47"/>
                </a:cubicBezTo>
                <a:cubicBezTo>
                  <a:pt x="161" y="54"/>
                  <a:pt x="161" y="54"/>
                  <a:pt x="161" y="54"/>
                </a:cubicBezTo>
                <a:cubicBezTo>
                  <a:pt x="167" y="54"/>
                  <a:pt x="167" y="54"/>
                  <a:pt x="167" y="54"/>
                </a:cubicBezTo>
                <a:cubicBezTo>
                  <a:pt x="167" y="59"/>
                  <a:pt x="167" y="59"/>
                  <a:pt x="167" y="59"/>
                </a:cubicBezTo>
                <a:cubicBezTo>
                  <a:pt x="176" y="59"/>
                  <a:pt x="176" y="59"/>
                  <a:pt x="176" y="59"/>
                </a:cubicBezTo>
                <a:cubicBezTo>
                  <a:pt x="176" y="64"/>
                  <a:pt x="176" y="64"/>
                  <a:pt x="176" y="64"/>
                </a:cubicBezTo>
                <a:cubicBezTo>
                  <a:pt x="182" y="64"/>
                  <a:pt x="182" y="64"/>
                  <a:pt x="182" y="64"/>
                </a:cubicBezTo>
                <a:cubicBezTo>
                  <a:pt x="182" y="70"/>
                  <a:pt x="182" y="70"/>
                  <a:pt x="182" y="70"/>
                </a:cubicBezTo>
                <a:cubicBezTo>
                  <a:pt x="203" y="70"/>
                  <a:pt x="203" y="70"/>
                  <a:pt x="203" y="70"/>
                </a:cubicBezTo>
                <a:cubicBezTo>
                  <a:pt x="203" y="79"/>
                  <a:pt x="203" y="79"/>
                  <a:pt x="203" y="79"/>
                </a:cubicBezTo>
                <a:cubicBezTo>
                  <a:pt x="228" y="79"/>
                  <a:pt x="228" y="79"/>
                  <a:pt x="228" y="79"/>
                </a:cubicBezTo>
                <a:cubicBezTo>
                  <a:pt x="228" y="89"/>
                  <a:pt x="228" y="89"/>
                  <a:pt x="228" y="89"/>
                </a:cubicBezTo>
                <a:cubicBezTo>
                  <a:pt x="237" y="89"/>
                  <a:pt x="237" y="89"/>
                  <a:pt x="237" y="89"/>
                </a:cubicBezTo>
                <a:cubicBezTo>
                  <a:pt x="237" y="107"/>
                  <a:pt x="237" y="107"/>
                  <a:pt x="237" y="107"/>
                </a:cubicBezTo>
                <a:cubicBezTo>
                  <a:pt x="253" y="107"/>
                  <a:pt x="253" y="107"/>
                  <a:pt x="253" y="107"/>
                </a:cubicBezTo>
                <a:cubicBezTo>
                  <a:pt x="253" y="113"/>
                  <a:pt x="253" y="113"/>
                  <a:pt x="253" y="113"/>
                </a:cubicBezTo>
                <a:cubicBezTo>
                  <a:pt x="267" y="113"/>
                  <a:pt x="267" y="113"/>
                  <a:pt x="267" y="113"/>
                </a:cubicBezTo>
                <a:cubicBezTo>
                  <a:pt x="267" y="127"/>
                  <a:pt x="267" y="127"/>
                  <a:pt x="267" y="127"/>
                </a:cubicBezTo>
                <a:cubicBezTo>
                  <a:pt x="271" y="127"/>
                  <a:pt x="271" y="127"/>
                  <a:pt x="271" y="127"/>
                </a:cubicBezTo>
                <a:cubicBezTo>
                  <a:pt x="271" y="135"/>
                  <a:pt x="271" y="135"/>
                  <a:pt x="271" y="135"/>
                </a:cubicBezTo>
                <a:cubicBezTo>
                  <a:pt x="276" y="135"/>
                  <a:pt x="276" y="135"/>
                  <a:pt x="276" y="135"/>
                </a:cubicBezTo>
                <a:cubicBezTo>
                  <a:pt x="276" y="141"/>
                  <a:pt x="276" y="141"/>
                  <a:pt x="276" y="141"/>
                </a:cubicBezTo>
                <a:cubicBezTo>
                  <a:pt x="281" y="141"/>
                  <a:pt x="281" y="141"/>
                  <a:pt x="281" y="141"/>
                </a:cubicBezTo>
                <a:cubicBezTo>
                  <a:pt x="281" y="143"/>
                  <a:pt x="281" y="143"/>
                  <a:pt x="281" y="143"/>
                </a:cubicBezTo>
                <a:cubicBezTo>
                  <a:pt x="290" y="143"/>
                  <a:pt x="290" y="143"/>
                  <a:pt x="290" y="143"/>
                </a:cubicBezTo>
                <a:cubicBezTo>
                  <a:pt x="290" y="155"/>
                  <a:pt x="290" y="155"/>
                  <a:pt x="290" y="155"/>
                </a:cubicBezTo>
                <a:cubicBezTo>
                  <a:pt x="301" y="155"/>
                  <a:pt x="301" y="155"/>
                  <a:pt x="301" y="155"/>
                </a:cubicBezTo>
                <a:cubicBezTo>
                  <a:pt x="301" y="165"/>
                  <a:pt x="301" y="165"/>
                  <a:pt x="301" y="165"/>
                </a:cubicBezTo>
                <a:cubicBezTo>
                  <a:pt x="310" y="165"/>
                  <a:pt x="310" y="165"/>
                  <a:pt x="310" y="165"/>
                </a:cubicBezTo>
                <a:cubicBezTo>
                  <a:pt x="310" y="173"/>
                  <a:pt x="310" y="173"/>
                  <a:pt x="310" y="173"/>
                </a:cubicBezTo>
                <a:cubicBezTo>
                  <a:pt x="319" y="173"/>
                  <a:pt x="319" y="173"/>
                  <a:pt x="319" y="173"/>
                </a:cubicBezTo>
                <a:cubicBezTo>
                  <a:pt x="319" y="181"/>
                  <a:pt x="319" y="181"/>
                  <a:pt x="319" y="181"/>
                </a:cubicBezTo>
                <a:cubicBezTo>
                  <a:pt x="332" y="181"/>
                  <a:pt x="332" y="181"/>
                  <a:pt x="332" y="181"/>
                </a:cubicBezTo>
                <a:cubicBezTo>
                  <a:pt x="332" y="198"/>
                  <a:pt x="332" y="198"/>
                  <a:pt x="332" y="198"/>
                </a:cubicBezTo>
                <a:cubicBezTo>
                  <a:pt x="336" y="198"/>
                  <a:pt x="336" y="198"/>
                  <a:pt x="336" y="198"/>
                </a:cubicBezTo>
                <a:cubicBezTo>
                  <a:pt x="336" y="210"/>
                  <a:pt x="336" y="210"/>
                  <a:pt x="336" y="210"/>
                </a:cubicBezTo>
                <a:cubicBezTo>
                  <a:pt x="350" y="210"/>
                  <a:pt x="350" y="210"/>
                  <a:pt x="350" y="210"/>
                </a:cubicBezTo>
                <a:cubicBezTo>
                  <a:pt x="350" y="220"/>
                  <a:pt x="350" y="220"/>
                  <a:pt x="350" y="220"/>
                </a:cubicBezTo>
                <a:cubicBezTo>
                  <a:pt x="369" y="220"/>
                  <a:pt x="369" y="220"/>
                  <a:pt x="369" y="220"/>
                </a:cubicBezTo>
                <a:cubicBezTo>
                  <a:pt x="369" y="227"/>
                  <a:pt x="369" y="227"/>
                  <a:pt x="369" y="227"/>
                </a:cubicBezTo>
                <a:cubicBezTo>
                  <a:pt x="376" y="227"/>
                  <a:pt x="376" y="227"/>
                  <a:pt x="376" y="227"/>
                </a:cubicBezTo>
                <a:cubicBezTo>
                  <a:pt x="376" y="238"/>
                  <a:pt x="376" y="238"/>
                  <a:pt x="376" y="238"/>
                </a:cubicBezTo>
                <a:cubicBezTo>
                  <a:pt x="376" y="244"/>
                  <a:pt x="376" y="244"/>
                  <a:pt x="376" y="244"/>
                </a:cubicBezTo>
                <a:cubicBezTo>
                  <a:pt x="392" y="244"/>
                  <a:pt x="392" y="244"/>
                  <a:pt x="392" y="244"/>
                </a:cubicBezTo>
                <a:cubicBezTo>
                  <a:pt x="392" y="250"/>
                  <a:pt x="392" y="250"/>
                  <a:pt x="392" y="250"/>
                </a:cubicBezTo>
                <a:cubicBezTo>
                  <a:pt x="399" y="250"/>
                  <a:pt x="399" y="250"/>
                  <a:pt x="399" y="250"/>
                </a:cubicBezTo>
                <a:cubicBezTo>
                  <a:pt x="399" y="258"/>
                  <a:pt x="399" y="258"/>
                  <a:pt x="399" y="258"/>
                </a:cubicBezTo>
                <a:cubicBezTo>
                  <a:pt x="405" y="258"/>
                  <a:pt x="405" y="258"/>
                  <a:pt x="405" y="258"/>
                </a:cubicBezTo>
                <a:cubicBezTo>
                  <a:pt x="405" y="265"/>
                  <a:pt x="405" y="265"/>
                  <a:pt x="405" y="265"/>
                </a:cubicBezTo>
                <a:cubicBezTo>
                  <a:pt x="413" y="265"/>
                  <a:pt x="413" y="265"/>
                  <a:pt x="413" y="265"/>
                </a:cubicBezTo>
                <a:cubicBezTo>
                  <a:pt x="413" y="276"/>
                  <a:pt x="413" y="276"/>
                  <a:pt x="413" y="276"/>
                </a:cubicBezTo>
                <a:cubicBezTo>
                  <a:pt x="419" y="276"/>
                  <a:pt x="419" y="276"/>
                  <a:pt x="419" y="276"/>
                </a:cubicBezTo>
                <a:cubicBezTo>
                  <a:pt x="419" y="282"/>
                  <a:pt x="419" y="282"/>
                  <a:pt x="419" y="282"/>
                </a:cubicBezTo>
                <a:cubicBezTo>
                  <a:pt x="423" y="282"/>
                  <a:pt x="423" y="282"/>
                  <a:pt x="423" y="282"/>
                </a:cubicBezTo>
                <a:cubicBezTo>
                  <a:pt x="423" y="288"/>
                  <a:pt x="423" y="288"/>
                  <a:pt x="423" y="288"/>
                </a:cubicBezTo>
                <a:cubicBezTo>
                  <a:pt x="434" y="288"/>
                  <a:pt x="434" y="288"/>
                  <a:pt x="434" y="288"/>
                </a:cubicBezTo>
                <a:cubicBezTo>
                  <a:pt x="434" y="298"/>
                  <a:pt x="434" y="298"/>
                  <a:pt x="434" y="298"/>
                </a:cubicBezTo>
                <a:cubicBezTo>
                  <a:pt x="455" y="298"/>
                  <a:pt x="455" y="298"/>
                  <a:pt x="455" y="298"/>
                </a:cubicBezTo>
                <a:cubicBezTo>
                  <a:pt x="455" y="304"/>
                  <a:pt x="455" y="304"/>
                  <a:pt x="455" y="304"/>
                </a:cubicBezTo>
                <a:cubicBezTo>
                  <a:pt x="463" y="304"/>
                  <a:pt x="463" y="304"/>
                  <a:pt x="463" y="304"/>
                </a:cubicBezTo>
                <a:cubicBezTo>
                  <a:pt x="463" y="313"/>
                  <a:pt x="463" y="313"/>
                  <a:pt x="463" y="313"/>
                </a:cubicBezTo>
                <a:cubicBezTo>
                  <a:pt x="484" y="313"/>
                  <a:pt x="484" y="313"/>
                  <a:pt x="484" y="313"/>
                </a:cubicBezTo>
                <a:cubicBezTo>
                  <a:pt x="484" y="319"/>
                  <a:pt x="484" y="319"/>
                  <a:pt x="484" y="319"/>
                </a:cubicBezTo>
                <a:cubicBezTo>
                  <a:pt x="493" y="319"/>
                  <a:pt x="493" y="319"/>
                  <a:pt x="493" y="319"/>
                </a:cubicBezTo>
                <a:cubicBezTo>
                  <a:pt x="493" y="325"/>
                  <a:pt x="493" y="325"/>
                  <a:pt x="493" y="325"/>
                </a:cubicBezTo>
                <a:cubicBezTo>
                  <a:pt x="513" y="325"/>
                  <a:pt x="513" y="325"/>
                  <a:pt x="513" y="325"/>
                </a:cubicBezTo>
                <a:cubicBezTo>
                  <a:pt x="513" y="330"/>
                  <a:pt x="513" y="330"/>
                  <a:pt x="513" y="330"/>
                </a:cubicBezTo>
                <a:cubicBezTo>
                  <a:pt x="525" y="330"/>
                  <a:pt x="525" y="330"/>
                  <a:pt x="525" y="330"/>
                </a:cubicBezTo>
                <a:cubicBezTo>
                  <a:pt x="525" y="340"/>
                  <a:pt x="525" y="340"/>
                  <a:pt x="525" y="340"/>
                </a:cubicBezTo>
                <a:cubicBezTo>
                  <a:pt x="532" y="340"/>
                  <a:pt x="532" y="340"/>
                  <a:pt x="532" y="340"/>
                </a:cubicBezTo>
                <a:cubicBezTo>
                  <a:pt x="532" y="347"/>
                  <a:pt x="532" y="347"/>
                  <a:pt x="532" y="347"/>
                </a:cubicBezTo>
                <a:cubicBezTo>
                  <a:pt x="536" y="347"/>
                  <a:pt x="536" y="347"/>
                  <a:pt x="536" y="347"/>
                </a:cubicBezTo>
                <a:cubicBezTo>
                  <a:pt x="536" y="356"/>
                  <a:pt x="536" y="356"/>
                  <a:pt x="536" y="356"/>
                </a:cubicBezTo>
                <a:cubicBezTo>
                  <a:pt x="555" y="356"/>
                  <a:pt x="555" y="356"/>
                  <a:pt x="555" y="356"/>
                </a:cubicBezTo>
                <a:cubicBezTo>
                  <a:pt x="555" y="361"/>
                  <a:pt x="555" y="361"/>
                  <a:pt x="555" y="361"/>
                </a:cubicBezTo>
                <a:cubicBezTo>
                  <a:pt x="570" y="361"/>
                  <a:pt x="570" y="361"/>
                  <a:pt x="570" y="361"/>
                </a:cubicBezTo>
                <a:cubicBezTo>
                  <a:pt x="570" y="367"/>
                  <a:pt x="570" y="367"/>
                  <a:pt x="570" y="367"/>
                </a:cubicBezTo>
                <a:cubicBezTo>
                  <a:pt x="585" y="367"/>
                  <a:pt x="585" y="367"/>
                  <a:pt x="585" y="367"/>
                </a:cubicBezTo>
                <a:cubicBezTo>
                  <a:pt x="585" y="379"/>
                  <a:pt x="585" y="379"/>
                  <a:pt x="585" y="379"/>
                </a:cubicBezTo>
                <a:cubicBezTo>
                  <a:pt x="590" y="379"/>
                  <a:pt x="590" y="379"/>
                  <a:pt x="590" y="379"/>
                </a:cubicBezTo>
                <a:cubicBezTo>
                  <a:pt x="590" y="386"/>
                  <a:pt x="590" y="386"/>
                  <a:pt x="590" y="386"/>
                </a:cubicBezTo>
                <a:cubicBezTo>
                  <a:pt x="615" y="386"/>
                  <a:pt x="615" y="386"/>
                  <a:pt x="615" y="386"/>
                </a:cubicBezTo>
                <a:cubicBezTo>
                  <a:pt x="615" y="391"/>
                  <a:pt x="615" y="391"/>
                  <a:pt x="615" y="391"/>
                </a:cubicBezTo>
                <a:cubicBezTo>
                  <a:pt x="618" y="394"/>
                  <a:pt x="618" y="394"/>
                  <a:pt x="618" y="394"/>
                </a:cubicBezTo>
                <a:cubicBezTo>
                  <a:pt x="631" y="394"/>
                  <a:pt x="631" y="394"/>
                  <a:pt x="631" y="394"/>
                </a:cubicBezTo>
                <a:cubicBezTo>
                  <a:pt x="631" y="397"/>
                  <a:pt x="631" y="397"/>
                  <a:pt x="631" y="397"/>
                </a:cubicBezTo>
                <a:cubicBezTo>
                  <a:pt x="642" y="397"/>
                  <a:pt x="642" y="397"/>
                  <a:pt x="642" y="397"/>
                </a:cubicBezTo>
                <a:cubicBezTo>
                  <a:pt x="642" y="402"/>
                  <a:pt x="642" y="402"/>
                  <a:pt x="642" y="402"/>
                </a:cubicBezTo>
                <a:cubicBezTo>
                  <a:pt x="648" y="402"/>
                  <a:pt x="648" y="402"/>
                  <a:pt x="648" y="402"/>
                </a:cubicBezTo>
                <a:cubicBezTo>
                  <a:pt x="648" y="411"/>
                  <a:pt x="648" y="411"/>
                  <a:pt x="648" y="411"/>
                </a:cubicBezTo>
                <a:cubicBezTo>
                  <a:pt x="661" y="411"/>
                  <a:pt x="661" y="411"/>
                  <a:pt x="661" y="411"/>
                </a:cubicBezTo>
                <a:cubicBezTo>
                  <a:pt x="661" y="420"/>
                  <a:pt x="661" y="420"/>
                  <a:pt x="661" y="420"/>
                </a:cubicBezTo>
                <a:cubicBezTo>
                  <a:pt x="695" y="420"/>
                  <a:pt x="695" y="420"/>
                  <a:pt x="695" y="420"/>
                </a:cubicBezTo>
                <a:cubicBezTo>
                  <a:pt x="695" y="426"/>
                  <a:pt x="695" y="426"/>
                  <a:pt x="695" y="426"/>
                </a:cubicBezTo>
                <a:cubicBezTo>
                  <a:pt x="706" y="426"/>
                  <a:pt x="706" y="426"/>
                  <a:pt x="706" y="426"/>
                </a:cubicBezTo>
                <a:cubicBezTo>
                  <a:pt x="706" y="432"/>
                  <a:pt x="706" y="432"/>
                  <a:pt x="706" y="432"/>
                </a:cubicBezTo>
                <a:cubicBezTo>
                  <a:pt x="711" y="432"/>
                  <a:pt x="711" y="432"/>
                  <a:pt x="711" y="432"/>
                </a:cubicBezTo>
                <a:cubicBezTo>
                  <a:pt x="711" y="438"/>
                  <a:pt x="711" y="438"/>
                  <a:pt x="711" y="438"/>
                </a:cubicBezTo>
                <a:cubicBezTo>
                  <a:pt x="723" y="438"/>
                  <a:pt x="723" y="438"/>
                  <a:pt x="723" y="438"/>
                </a:cubicBezTo>
                <a:cubicBezTo>
                  <a:pt x="723" y="448"/>
                  <a:pt x="723" y="448"/>
                  <a:pt x="723" y="448"/>
                </a:cubicBezTo>
                <a:cubicBezTo>
                  <a:pt x="731" y="448"/>
                  <a:pt x="731" y="448"/>
                  <a:pt x="731" y="448"/>
                </a:cubicBezTo>
                <a:cubicBezTo>
                  <a:pt x="731" y="454"/>
                  <a:pt x="731" y="454"/>
                  <a:pt x="731" y="454"/>
                </a:cubicBezTo>
                <a:cubicBezTo>
                  <a:pt x="739" y="454"/>
                  <a:pt x="739" y="454"/>
                  <a:pt x="739" y="454"/>
                </a:cubicBezTo>
                <a:cubicBezTo>
                  <a:pt x="739" y="459"/>
                  <a:pt x="739" y="459"/>
                  <a:pt x="739" y="459"/>
                </a:cubicBezTo>
                <a:cubicBezTo>
                  <a:pt x="745" y="459"/>
                  <a:pt x="745" y="459"/>
                  <a:pt x="745" y="459"/>
                </a:cubicBezTo>
                <a:cubicBezTo>
                  <a:pt x="745" y="465"/>
                  <a:pt x="745" y="465"/>
                  <a:pt x="745" y="465"/>
                </a:cubicBezTo>
                <a:cubicBezTo>
                  <a:pt x="753" y="465"/>
                  <a:pt x="753" y="465"/>
                  <a:pt x="753" y="465"/>
                </a:cubicBezTo>
                <a:cubicBezTo>
                  <a:pt x="753" y="470"/>
                  <a:pt x="753" y="470"/>
                  <a:pt x="753" y="470"/>
                </a:cubicBezTo>
                <a:cubicBezTo>
                  <a:pt x="775" y="470"/>
                  <a:pt x="775" y="470"/>
                  <a:pt x="775" y="470"/>
                </a:cubicBezTo>
                <a:cubicBezTo>
                  <a:pt x="775" y="473"/>
                  <a:pt x="775" y="473"/>
                  <a:pt x="775" y="473"/>
                </a:cubicBezTo>
                <a:cubicBezTo>
                  <a:pt x="780" y="473"/>
                  <a:pt x="780" y="473"/>
                  <a:pt x="780" y="473"/>
                </a:cubicBezTo>
                <a:cubicBezTo>
                  <a:pt x="780" y="483"/>
                  <a:pt x="780" y="483"/>
                  <a:pt x="780" y="483"/>
                </a:cubicBezTo>
                <a:cubicBezTo>
                  <a:pt x="787" y="483"/>
                  <a:pt x="787" y="483"/>
                  <a:pt x="787" y="483"/>
                </a:cubicBezTo>
                <a:cubicBezTo>
                  <a:pt x="787" y="491"/>
                  <a:pt x="787" y="491"/>
                  <a:pt x="787" y="491"/>
                </a:cubicBezTo>
                <a:cubicBezTo>
                  <a:pt x="801" y="491"/>
                  <a:pt x="801" y="491"/>
                  <a:pt x="801" y="491"/>
                </a:cubicBezTo>
                <a:cubicBezTo>
                  <a:pt x="801" y="496"/>
                  <a:pt x="801" y="496"/>
                  <a:pt x="801" y="496"/>
                </a:cubicBezTo>
                <a:cubicBezTo>
                  <a:pt x="824" y="496"/>
                  <a:pt x="824" y="496"/>
                  <a:pt x="824" y="496"/>
                </a:cubicBezTo>
                <a:cubicBezTo>
                  <a:pt x="824" y="502"/>
                  <a:pt x="824" y="502"/>
                  <a:pt x="824" y="502"/>
                </a:cubicBezTo>
                <a:cubicBezTo>
                  <a:pt x="831" y="502"/>
                  <a:pt x="831" y="502"/>
                  <a:pt x="831" y="502"/>
                </a:cubicBezTo>
                <a:cubicBezTo>
                  <a:pt x="831" y="514"/>
                  <a:pt x="831" y="514"/>
                  <a:pt x="831" y="514"/>
                </a:cubicBezTo>
                <a:cubicBezTo>
                  <a:pt x="884" y="514"/>
                  <a:pt x="884" y="514"/>
                  <a:pt x="884" y="514"/>
                </a:cubicBezTo>
                <a:cubicBezTo>
                  <a:pt x="884" y="522"/>
                  <a:pt x="884" y="522"/>
                  <a:pt x="884" y="522"/>
                </a:cubicBezTo>
                <a:cubicBezTo>
                  <a:pt x="921" y="522"/>
                  <a:pt x="921" y="522"/>
                  <a:pt x="921" y="522"/>
                </a:cubicBezTo>
                <a:cubicBezTo>
                  <a:pt x="921" y="531"/>
                  <a:pt x="921" y="531"/>
                  <a:pt x="921" y="531"/>
                </a:cubicBezTo>
                <a:cubicBezTo>
                  <a:pt x="937" y="531"/>
                  <a:pt x="937" y="531"/>
                  <a:pt x="937" y="531"/>
                </a:cubicBezTo>
                <a:cubicBezTo>
                  <a:pt x="937" y="538"/>
                  <a:pt x="937" y="538"/>
                  <a:pt x="937" y="538"/>
                </a:cubicBezTo>
                <a:cubicBezTo>
                  <a:pt x="950" y="538"/>
                  <a:pt x="950" y="538"/>
                  <a:pt x="950" y="538"/>
                </a:cubicBezTo>
                <a:cubicBezTo>
                  <a:pt x="950" y="542"/>
                  <a:pt x="950" y="542"/>
                  <a:pt x="950" y="542"/>
                </a:cubicBezTo>
                <a:cubicBezTo>
                  <a:pt x="967" y="542"/>
                  <a:pt x="967" y="542"/>
                  <a:pt x="967" y="542"/>
                </a:cubicBezTo>
                <a:cubicBezTo>
                  <a:pt x="967" y="548"/>
                  <a:pt x="967" y="548"/>
                  <a:pt x="967" y="548"/>
                </a:cubicBezTo>
                <a:cubicBezTo>
                  <a:pt x="1001" y="548"/>
                  <a:pt x="1001" y="548"/>
                  <a:pt x="1001" y="548"/>
                </a:cubicBezTo>
                <a:cubicBezTo>
                  <a:pt x="1001" y="556"/>
                  <a:pt x="1001" y="556"/>
                  <a:pt x="1001" y="556"/>
                </a:cubicBezTo>
                <a:cubicBezTo>
                  <a:pt x="1025" y="556"/>
                  <a:pt x="1025" y="556"/>
                  <a:pt x="1025" y="556"/>
                </a:cubicBezTo>
                <a:cubicBezTo>
                  <a:pt x="1025" y="560"/>
                  <a:pt x="1025" y="560"/>
                  <a:pt x="1025" y="560"/>
                </a:cubicBezTo>
                <a:cubicBezTo>
                  <a:pt x="1059" y="560"/>
                  <a:pt x="1059" y="560"/>
                  <a:pt x="1059" y="560"/>
                </a:cubicBezTo>
                <a:cubicBezTo>
                  <a:pt x="1059" y="564"/>
                  <a:pt x="1059" y="564"/>
                  <a:pt x="1059" y="564"/>
                </a:cubicBezTo>
                <a:cubicBezTo>
                  <a:pt x="1100" y="564"/>
                  <a:pt x="1100" y="564"/>
                  <a:pt x="1100" y="564"/>
                </a:cubicBezTo>
                <a:cubicBezTo>
                  <a:pt x="1100" y="572"/>
                  <a:pt x="1100" y="572"/>
                  <a:pt x="1100" y="572"/>
                </a:cubicBezTo>
                <a:cubicBezTo>
                  <a:pt x="1113" y="572"/>
                  <a:pt x="1113" y="572"/>
                  <a:pt x="1113" y="572"/>
                </a:cubicBezTo>
                <a:cubicBezTo>
                  <a:pt x="1113" y="578"/>
                  <a:pt x="1113" y="578"/>
                  <a:pt x="1113" y="578"/>
                </a:cubicBezTo>
                <a:cubicBezTo>
                  <a:pt x="1132" y="578"/>
                  <a:pt x="1132" y="578"/>
                  <a:pt x="1132" y="578"/>
                </a:cubicBezTo>
                <a:cubicBezTo>
                  <a:pt x="1132" y="582"/>
                  <a:pt x="1132" y="582"/>
                  <a:pt x="1132" y="582"/>
                </a:cubicBezTo>
                <a:cubicBezTo>
                  <a:pt x="1142" y="582"/>
                  <a:pt x="1142" y="582"/>
                  <a:pt x="1142" y="582"/>
                </a:cubicBezTo>
                <a:cubicBezTo>
                  <a:pt x="1142" y="596"/>
                  <a:pt x="1142" y="596"/>
                  <a:pt x="1142" y="596"/>
                </a:cubicBezTo>
                <a:cubicBezTo>
                  <a:pt x="1271" y="596"/>
                  <a:pt x="1271" y="596"/>
                  <a:pt x="1271" y="596"/>
                </a:cubicBezTo>
                <a:cubicBezTo>
                  <a:pt x="1271" y="609"/>
                  <a:pt x="1271" y="609"/>
                  <a:pt x="1271" y="609"/>
                </a:cubicBezTo>
                <a:cubicBezTo>
                  <a:pt x="1334" y="609"/>
                  <a:pt x="1334" y="609"/>
                  <a:pt x="1334" y="609"/>
                </a:cubicBezTo>
                <a:cubicBezTo>
                  <a:pt x="1334" y="622"/>
                  <a:pt x="1334" y="622"/>
                  <a:pt x="1334" y="622"/>
                </a:cubicBezTo>
                <a:cubicBezTo>
                  <a:pt x="1342" y="622"/>
                  <a:pt x="1342" y="622"/>
                  <a:pt x="1342" y="622"/>
                </a:cubicBezTo>
                <a:cubicBezTo>
                  <a:pt x="1342" y="634"/>
                  <a:pt x="1342" y="634"/>
                  <a:pt x="1342" y="634"/>
                </a:cubicBezTo>
                <a:cubicBezTo>
                  <a:pt x="1672" y="634"/>
                  <a:pt x="1672" y="634"/>
                  <a:pt x="1672" y="634"/>
                </a:cubicBez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4" name="Line 13">
            <a:extLst>
              <a:ext uri="{FF2B5EF4-FFF2-40B4-BE49-F238E27FC236}">
                <a16:creationId xmlns:a16="http://schemas.microsoft.com/office/drawing/2014/main" id="{82F00B48-7CCE-A649-67AA-92BA04CD69E9}"/>
              </a:ext>
            </a:extLst>
          </p:cNvPr>
          <p:cNvSpPr>
            <a:spLocks noChangeShapeType="1"/>
          </p:cNvSpPr>
          <p:nvPr/>
        </p:nvSpPr>
        <p:spPr bwMode="auto">
          <a:xfrm>
            <a:off x="9618663" y="4611688"/>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5" name="Line 14">
            <a:extLst>
              <a:ext uri="{FF2B5EF4-FFF2-40B4-BE49-F238E27FC236}">
                <a16:creationId xmlns:a16="http://schemas.microsoft.com/office/drawing/2014/main" id="{FAD3894E-FFE9-0BC3-C08F-DFFC578F8EAD}"/>
              </a:ext>
            </a:extLst>
          </p:cNvPr>
          <p:cNvSpPr>
            <a:spLocks noChangeShapeType="1"/>
          </p:cNvSpPr>
          <p:nvPr/>
        </p:nvSpPr>
        <p:spPr bwMode="auto">
          <a:xfrm>
            <a:off x="9763126" y="4641850"/>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6" name="Line 15">
            <a:extLst>
              <a:ext uri="{FF2B5EF4-FFF2-40B4-BE49-F238E27FC236}">
                <a16:creationId xmlns:a16="http://schemas.microsoft.com/office/drawing/2014/main" id="{318651A4-8A44-A249-6D67-8CA2ABADDC56}"/>
              </a:ext>
            </a:extLst>
          </p:cNvPr>
          <p:cNvSpPr>
            <a:spLocks noChangeShapeType="1"/>
          </p:cNvSpPr>
          <p:nvPr/>
        </p:nvSpPr>
        <p:spPr bwMode="auto">
          <a:xfrm>
            <a:off x="9804401" y="4641850"/>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7" name="Line 16">
            <a:extLst>
              <a:ext uri="{FF2B5EF4-FFF2-40B4-BE49-F238E27FC236}">
                <a16:creationId xmlns:a16="http://schemas.microsoft.com/office/drawing/2014/main" id="{6458D68A-9349-2A4C-CA90-570834C05008}"/>
              </a:ext>
            </a:extLst>
          </p:cNvPr>
          <p:cNvSpPr>
            <a:spLocks noChangeShapeType="1"/>
          </p:cNvSpPr>
          <p:nvPr/>
        </p:nvSpPr>
        <p:spPr bwMode="auto">
          <a:xfrm>
            <a:off x="9920288" y="4668838"/>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8" name="Line 17">
            <a:extLst>
              <a:ext uri="{FF2B5EF4-FFF2-40B4-BE49-F238E27FC236}">
                <a16:creationId xmlns:a16="http://schemas.microsoft.com/office/drawing/2014/main" id="{207B5614-1274-B2E0-E473-26FEC6F2C3D8}"/>
              </a:ext>
            </a:extLst>
          </p:cNvPr>
          <p:cNvSpPr>
            <a:spLocks noChangeShapeType="1"/>
          </p:cNvSpPr>
          <p:nvPr/>
        </p:nvSpPr>
        <p:spPr bwMode="auto">
          <a:xfrm>
            <a:off x="10128251" y="4727575"/>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9" name="Line 18">
            <a:extLst>
              <a:ext uri="{FF2B5EF4-FFF2-40B4-BE49-F238E27FC236}">
                <a16:creationId xmlns:a16="http://schemas.microsoft.com/office/drawing/2014/main" id="{FB653ADF-2F15-F77E-3CF0-B91715B42F9D}"/>
              </a:ext>
            </a:extLst>
          </p:cNvPr>
          <p:cNvSpPr>
            <a:spLocks noChangeShapeType="1"/>
          </p:cNvSpPr>
          <p:nvPr/>
        </p:nvSpPr>
        <p:spPr bwMode="auto">
          <a:xfrm>
            <a:off x="10206038" y="4727575"/>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0" name="Line 19">
            <a:extLst>
              <a:ext uri="{FF2B5EF4-FFF2-40B4-BE49-F238E27FC236}">
                <a16:creationId xmlns:a16="http://schemas.microsoft.com/office/drawing/2014/main" id="{28A931DD-E401-BE31-6B75-A83CB056CFA0}"/>
              </a:ext>
            </a:extLst>
          </p:cNvPr>
          <p:cNvSpPr>
            <a:spLocks noChangeShapeType="1"/>
          </p:cNvSpPr>
          <p:nvPr/>
        </p:nvSpPr>
        <p:spPr bwMode="auto">
          <a:xfrm>
            <a:off x="10382251" y="4764088"/>
            <a:ext cx="0" cy="66675"/>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1" name="Line 20">
            <a:extLst>
              <a:ext uri="{FF2B5EF4-FFF2-40B4-BE49-F238E27FC236}">
                <a16:creationId xmlns:a16="http://schemas.microsoft.com/office/drawing/2014/main" id="{70231EA8-3C04-8E5B-C768-551E0BAC0FA3}"/>
              </a:ext>
            </a:extLst>
          </p:cNvPr>
          <p:cNvSpPr>
            <a:spLocks noChangeShapeType="1"/>
          </p:cNvSpPr>
          <p:nvPr/>
        </p:nvSpPr>
        <p:spPr bwMode="auto">
          <a:xfrm>
            <a:off x="10444163" y="4768850"/>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2" name="Line 21">
            <a:extLst>
              <a:ext uri="{FF2B5EF4-FFF2-40B4-BE49-F238E27FC236}">
                <a16:creationId xmlns:a16="http://schemas.microsoft.com/office/drawing/2014/main" id="{A548EEF9-4983-64FB-C235-F5E9491AEB29}"/>
              </a:ext>
            </a:extLst>
          </p:cNvPr>
          <p:cNvSpPr>
            <a:spLocks noChangeShapeType="1"/>
          </p:cNvSpPr>
          <p:nvPr/>
        </p:nvSpPr>
        <p:spPr bwMode="auto">
          <a:xfrm>
            <a:off x="10471151" y="4768850"/>
            <a:ext cx="0" cy="63500"/>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3" name="Line 22">
            <a:extLst>
              <a:ext uri="{FF2B5EF4-FFF2-40B4-BE49-F238E27FC236}">
                <a16:creationId xmlns:a16="http://schemas.microsoft.com/office/drawing/2014/main" id="{367CDED3-611F-CF76-8563-40CA6D4ED82F}"/>
              </a:ext>
            </a:extLst>
          </p:cNvPr>
          <p:cNvSpPr>
            <a:spLocks noChangeShapeType="1"/>
          </p:cNvSpPr>
          <p:nvPr/>
        </p:nvSpPr>
        <p:spPr bwMode="auto">
          <a:xfrm>
            <a:off x="10553701" y="4832350"/>
            <a:ext cx="0" cy="65087"/>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4" name="Line 23">
            <a:extLst>
              <a:ext uri="{FF2B5EF4-FFF2-40B4-BE49-F238E27FC236}">
                <a16:creationId xmlns:a16="http://schemas.microsoft.com/office/drawing/2014/main" id="{1FDF651F-28C0-C7D1-9A14-CE13E83CB2B5}"/>
              </a:ext>
            </a:extLst>
          </p:cNvPr>
          <p:cNvSpPr>
            <a:spLocks noChangeShapeType="1"/>
          </p:cNvSpPr>
          <p:nvPr/>
        </p:nvSpPr>
        <p:spPr bwMode="auto">
          <a:xfrm>
            <a:off x="10645776" y="4832350"/>
            <a:ext cx="0" cy="65087"/>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5" name="Line 24">
            <a:extLst>
              <a:ext uri="{FF2B5EF4-FFF2-40B4-BE49-F238E27FC236}">
                <a16:creationId xmlns:a16="http://schemas.microsoft.com/office/drawing/2014/main" id="{282613CD-50C6-3FB1-ECD5-3A7D9A78E76B}"/>
              </a:ext>
            </a:extLst>
          </p:cNvPr>
          <p:cNvSpPr>
            <a:spLocks noChangeShapeType="1"/>
          </p:cNvSpPr>
          <p:nvPr/>
        </p:nvSpPr>
        <p:spPr bwMode="auto">
          <a:xfrm>
            <a:off x="10731501" y="4832350"/>
            <a:ext cx="0" cy="65087"/>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6" name="Line 25">
            <a:extLst>
              <a:ext uri="{FF2B5EF4-FFF2-40B4-BE49-F238E27FC236}">
                <a16:creationId xmlns:a16="http://schemas.microsoft.com/office/drawing/2014/main" id="{8D33189B-5082-B3F0-9AA2-2871C774B6FF}"/>
              </a:ext>
            </a:extLst>
          </p:cNvPr>
          <p:cNvSpPr>
            <a:spLocks noChangeShapeType="1"/>
          </p:cNvSpPr>
          <p:nvPr/>
        </p:nvSpPr>
        <p:spPr bwMode="auto">
          <a:xfrm>
            <a:off x="10939463" y="4832350"/>
            <a:ext cx="0" cy="65087"/>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7" name="Line 26">
            <a:extLst>
              <a:ext uri="{FF2B5EF4-FFF2-40B4-BE49-F238E27FC236}">
                <a16:creationId xmlns:a16="http://schemas.microsoft.com/office/drawing/2014/main" id="{7F9ED91B-76EC-878C-40A6-897B374BBFA6}"/>
              </a:ext>
            </a:extLst>
          </p:cNvPr>
          <p:cNvSpPr>
            <a:spLocks noChangeShapeType="1"/>
          </p:cNvSpPr>
          <p:nvPr/>
        </p:nvSpPr>
        <p:spPr bwMode="auto">
          <a:xfrm>
            <a:off x="11085513" y="4832350"/>
            <a:ext cx="0" cy="65087"/>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48" name="Line 27">
            <a:extLst>
              <a:ext uri="{FF2B5EF4-FFF2-40B4-BE49-F238E27FC236}">
                <a16:creationId xmlns:a16="http://schemas.microsoft.com/office/drawing/2014/main" id="{831FABC3-98E6-7948-A33E-979AD1422336}"/>
              </a:ext>
            </a:extLst>
          </p:cNvPr>
          <p:cNvSpPr>
            <a:spLocks noChangeShapeType="1"/>
          </p:cNvSpPr>
          <p:nvPr/>
        </p:nvSpPr>
        <p:spPr bwMode="auto">
          <a:xfrm>
            <a:off x="11442701" y="4832350"/>
            <a:ext cx="0" cy="65087"/>
          </a:xfrm>
          <a:prstGeom prst="line">
            <a:avLst/>
          </a:prstGeom>
          <a:noFill/>
          <a:ln w="17463"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1" name="Line 31">
            <a:extLst>
              <a:ext uri="{FF2B5EF4-FFF2-40B4-BE49-F238E27FC236}">
                <a16:creationId xmlns:a16="http://schemas.microsoft.com/office/drawing/2014/main" id="{FDB03780-5DAD-1735-7E60-A15518AC0A7D}"/>
              </a:ext>
            </a:extLst>
          </p:cNvPr>
          <p:cNvSpPr>
            <a:spLocks noChangeShapeType="1"/>
          </p:cNvSpPr>
          <p:nvPr/>
        </p:nvSpPr>
        <p:spPr bwMode="auto">
          <a:xfrm>
            <a:off x="4721225" y="4722813"/>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2" name="Line 32">
            <a:extLst>
              <a:ext uri="{FF2B5EF4-FFF2-40B4-BE49-F238E27FC236}">
                <a16:creationId xmlns:a16="http://schemas.microsoft.com/office/drawing/2014/main" id="{A39E8077-263B-B4C6-92FE-A6728DB3CB1D}"/>
              </a:ext>
            </a:extLst>
          </p:cNvPr>
          <p:cNvSpPr>
            <a:spLocks noChangeShapeType="1"/>
          </p:cNvSpPr>
          <p:nvPr/>
        </p:nvSpPr>
        <p:spPr bwMode="auto">
          <a:xfrm>
            <a:off x="4975225" y="4722813"/>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3" name="Line 33">
            <a:extLst>
              <a:ext uri="{FF2B5EF4-FFF2-40B4-BE49-F238E27FC236}">
                <a16:creationId xmlns:a16="http://schemas.microsoft.com/office/drawing/2014/main" id="{691B1AC5-77A4-30DC-D249-9191B6728DB5}"/>
              </a:ext>
            </a:extLst>
          </p:cNvPr>
          <p:cNvSpPr>
            <a:spLocks noChangeShapeType="1"/>
          </p:cNvSpPr>
          <p:nvPr/>
        </p:nvSpPr>
        <p:spPr bwMode="auto">
          <a:xfrm>
            <a:off x="5194300" y="4722813"/>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4" name="Line 34">
            <a:extLst>
              <a:ext uri="{FF2B5EF4-FFF2-40B4-BE49-F238E27FC236}">
                <a16:creationId xmlns:a16="http://schemas.microsoft.com/office/drawing/2014/main" id="{ABAC3F78-C689-21E2-2B1B-6FBA06C1F34B}"/>
              </a:ext>
            </a:extLst>
          </p:cNvPr>
          <p:cNvSpPr>
            <a:spLocks noChangeShapeType="1"/>
          </p:cNvSpPr>
          <p:nvPr/>
        </p:nvSpPr>
        <p:spPr bwMode="auto">
          <a:xfrm>
            <a:off x="5248275" y="4722813"/>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5" name="Line 35">
            <a:extLst>
              <a:ext uri="{FF2B5EF4-FFF2-40B4-BE49-F238E27FC236}">
                <a16:creationId xmlns:a16="http://schemas.microsoft.com/office/drawing/2014/main" id="{9B06B002-4BFB-2768-76FE-887ED87FC726}"/>
              </a:ext>
            </a:extLst>
          </p:cNvPr>
          <p:cNvSpPr>
            <a:spLocks noChangeShapeType="1"/>
          </p:cNvSpPr>
          <p:nvPr/>
        </p:nvSpPr>
        <p:spPr bwMode="auto">
          <a:xfrm>
            <a:off x="5302250" y="4722813"/>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6" name="Line 36">
            <a:extLst>
              <a:ext uri="{FF2B5EF4-FFF2-40B4-BE49-F238E27FC236}">
                <a16:creationId xmlns:a16="http://schemas.microsoft.com/office/drawing/2014/main" id="{5D1C14A0-6535-C4C9-4C2A-D6050D81DC04}"/>
              </a:ext>
            </a:extLst>
          </p:cNvPr>
          <p:cNvSpPr>
            <a:spLocks noChangeShapeType="1"/>
          </p:cNvSpPr>
          <p:nvPr/>
        </p:nvSpPr>
        <p:spPr bwMode="auto">
          <a:xfrm>
            <a:off x="5538788" y="4776788"/>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7" name="Line 37">
            <a:extLst>
              <a:ext uri="{FF2B5EF4-FFF2-40B4-BE49-F238E27FC236}">
                <a16:creationId xmlns:a16="http://schemas.microsoft.com/office/drawing/2014/main" id="{8893A37A-507F-2129-456A-A20DF2A30B85}"/>
              </a:ext>
            </a:extLst>
          </p:cNvPr>
          <p:cNvSpPr>
            <a:spLocks noChangeShapeType="1"/>
          </p:cNvSpPr>
          <p:nvPr/>
        </p:nvSpPr>
        <p:spPr bwMode="auto">
          <a:xfrm>
            <a:off x="5702300" y="4776788"/>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8" name="Line 38">
            <a:extLst>
              <a:ext uri="{FF2B5EF4-FFF2-40B4-BE49-F238E27FC236}">
                <a16:creationId xmlns:a16="http://schemas.microsoft.com/office/drawing/2014/main" id="{BD34AF37-CBBE-8588-4934-B178A65B3F49}"/>
              </a:ext>
            </a:extLst>
          </p:cNvPr>
          <p:cNvSpPr>
            <a:spLocks noChangeShapeType="1"/>
          </p:cNvSpPr>
          <p:nvPr/>
        </p:nvSpPr>
        <p:spPr bwMode="auto">
          <a:xfrm>
            <a:off x="5734050" y="4776788"/>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9" name="Line 39">
            <a:extLst>
              <a:ext uri="{FF2B5EF4-FFF2-40B4-BE49-F238E27FC236}">
                <a16:creationId xmlns:a16="http://schemas.microsoft.com/office/drawing/2014/main" id="{7D41D890-D315-6BD8-2515-ED0D5618EF74}"/>
              </a:ext>
            </a:extLst>
          </p:cNvPr>
          <p:cNvSpPr>
            <a:spLocks noChangeShapeType="1"/>
          </p:cNvSpPr>
          <p:nvPr/>
        </p:nvSpPr>
        <p:spPr bwMode="auto">
          <a:xfrm>
            <a:off x="5794375" y="4776788"/>
            <a:ext cx="0" cy="58737"/>
          </a:xfrm>
          <a:prstGeom prst="line">
            <a:avLst/>
          </a:prstGeom>
          <a:noFill/>
          <a:ln w="1587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0" name="Line 40">
            <a:extLst>
              <a:ext uri="{FF2B5EF4-FFF2-40B4-BE49-F238E27FC236}">
                <a16:creationId xmlns:a16="http://schemas.microsoft.com/office/drawing/2014/main" id="{59C3BD19-3848-5F3C-3E8A-DA68C16B3F3B}"/>
              </a:ext>
            </a:extLst>
          </p:cNvPr>
          <p:cNvSpPr>
            <a:spLocks noChangeShapeType="1"/>
          </p:cNvSpPr>
          <p:nvPr/>
        </p:nvSpPr>
        <p:spPr bwMode="auto">
          <a:xfrm>
            <a:off x="4135438" y="4505325"/>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1" name="Line 41">
            <a:extLst>
              <a:ext uri="{FF2B5EF4-FFF2-40B4-BE49-F238E27FC236}">
                <a16:creationId xmlns:a16="http://schemas.microsoft.com/office/drawing/2014/main" id="{85B64424-C5F9-40BD-97ED-DA07D6A3AC30}"/>
              </a:ext>
            </a:extLst>
          </p:cNvPr>
          <p:cNvSpPr>
            <a:spLocks noChangeShapeType="1"/>
          </p:cNvSpPr>
          <p:nvPr/>
        </p:nvSpPr>
        <p:spPr bwMode="auto">
          <a:xfrm>
            <a:off x="4260850" y="454818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2" name="Line 42">
            <a:extLst>
              <a:ext uri="{FF2B5EF4-FFF2-40B4-BE49-F238E27FC236}">
                <a16:creationId xmlns:a16="http://schemas.microsoft.com/office/drawing/2014/main" id="{3AA53DBC-4F6B-105D-0A65-4359B910A4F0}"/>
              </a:ext>
            </a:extLst>
          </p:cNvPr>
          <p:cNvSpPr>
            <a:spLocks noChangeShapeType="1"/>
          </p:cNvSpPr>
          <p:nvPr/>
        </p:nvSpPr>
        <p:spPr bwMode="auto">
          <a:xfrm>
            <a:off x="4381500" y="4568825"/>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3" name="Line 43">
            <a:extLst>
              <a:ext uri="{FF2B5EF4-FFF2-40B4-BE49-F238E27FC236}">
                <a16:creationId xmlns:a16="http://schemas.microsoft.com/office/drawing/2014/main" id="{05553E82-66EB-601A-1005-7405729C08DC}"/>
              </a:ext>
            </a:extLst>
          </p:cNvPr>
          <p:cNvSpPr>
            <a:spLocks noChangeShapeType="1"/>
          </p:cNvSpPr>
          <p:nvPr/>
        </p:nvSpPr>
        <p:spPr bwMode="auto">
          <a:xfrm>
            <a:off x="4411663" y="4568825"/>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4" name="Line 44">
            <a:extLst>
              <a:ext uri="{FF2B5EF4-FFF2-40B4-BE49-F238E27FC236}">
                <a16:creationId xmlns:a16="http://schemas.microsoft.com/office/drawing/2014/main" id="{765B0A37-1CD7-9261-055F-95721CDFCAD7}"/>
              </a:ext>
            </a:extLst>
          </p:cNvPr>
          <p:cNvSpPr>
            <a:spLocks noChangeShapeType="1"/>
          </p:cNvSpPr>
          <p:nvPr/>
        </p:nvSpPr>
        <p:spPr bwMode="auto">
          <a:xfrm>
            <a:off x="4889500"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5" name="Line 45">
            <a:extLst>
              <a:ext uri="{FF2B5EF4-FFF2-40B4-BE49-F238E27FC236}">
                <a16:creationId xmlns:a16="http://schemas.microsoft.com/office/drawing/2014/main" id="{150FB627-4B3F-91DB-9DD0-873AE243014B}"/>
              </a:ext>
            </a:extLst>
          </p:cNvPr>
          <p:cNvSpPr>
            <a:spLocks noChangeShapeType="1"/>
          </p:cNvSpPr>
          <p:nvPr/>
        </p:nvSpPr>
        <p:spPr bwMode="auto">
          <a:xfrm>
            <a:off x="4975225"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6" name="Line 46">
            <a:extLst>
              <a:ext uri="{FF2B5EF4-FFF2-40B4-BE49-F238E27FC236}">
                <a16:creationId xmlns:a16="http://schemas.microsoft.com/office/drawing/2014/main" id="{398D346E-88A5-076E-D10F-E1CF33413072}"/>
              </a:ext>
            </a:extLst>
          </p:cNvPr>
          <p:cNvSpPr>
            <a:spLocks noChangeShapeType="1"/>
          </p:cNvSpPr>
          <p:nvPr/>
        </p:nvSpPr>
        <p:spPr bwMode="auto">
          <a:xfrm>
            <a:off x="5014913"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7" name="Line 47">
            <a:extLst>
              <a:ext uri="{FF2B5EF4-FFF2-40B4-BE49-F238E27FC236}">
                <a16:creationId xmlns:a16="http://schemas.microsoft.com/office/drawing/2014/main" id="{B7CDAE24-8154-43AC-01AE-9F76D8E9B583}"/>
              </a:ext>
            </a:extLst>
          </p:cNvPr>
          <p:cNvSpPr>
            <a:spLocks noChangeShapeType="1"/>
          </p:cNvSpPr>
          <p:nvPr/>
        </p:nvSpPr>
        <p:spPr bwMode="auto">
          <a:xfrm>
            <a:off x="5064125"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8" name="Line 48">
            <a:extLst>
              <a:ext uri="{FF2B5EF4-FFF2-40B4-BE49-F238E27FC236}">
                <a16:creationId xmlns:a16="http://schemas.microsoft.com/office/drawing/2014/main" id="{00903C43-F53F-F78F-2071-418EB664B053}"/>
              </a:ext>
            </a:extLst>
          </p:cNvPr>
          <p:cNvSpPr>
            <a:spLocks noChangeShapeType="1"/>
          </p:cNvSpPr>
          <p:nvPr/>
        </p:nvSpPr>
        <p:spPr bwMode="auto">
          <a:xfrm>
            <a:off x="5092700"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9" name="Line 49">
            <a:extLst>
              <a:ext uri="{FF2B5EF4-FFF2-40B4-BE49-F238E27FC236}">
                <a16:creationId xmlns:a16="http://schemas.microsoft.com/office/drawing/2014/main" id="{6AF7A390-2064-8F2C-76C3-58631BE43AF9}"/>
              </a:ext>
            </a:extLst>
          </p:cNvPr>
          <p:cNvSpPr>
            <a:spLocks noChangeShapeType="1"/>
          </p:cNvSpPr>
          <p:nvPr/>
        </p:nvSpPr>
        <p:spPr bwMode="auto">
          <a:xfrm>
            <a:off x="5184775"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0" name="Line 50">
            <a:extLst>
              <a:ext uri="{FF2B5EF4-FFF2-40B4-BE49-F238E27FC236}">
                <a16:creationId xmlns:a16="http://schemas.microsoft.com/office/drawing/2014/main" id="{9733C9C6-DE57-A9B1-85BD-E627BDC15B3E}"/>
              </a:ext>
            </a:extLst>
          </p:cNvPr>
          <p:cNvSpPr>
            <a:spLocks noChangeShapeType="1"/>
          </p:cNvSpPr>
          <p:nvPr/>
        </p:nvSpPr>
        <p:spPr bwMode="auto">
          <a:xfrm>
            <a:off x="5214938"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1" name="Line 51">
            <a:extLst>
              <a:ext uri="{FF2B5EF4-FFF2-40B4-BE49-F238E27FC236}">
                <a16:creationId xmlns:a16="http://schemas.microsoft.com/office/drawing/2014/main" id="{E07652F3-6CFE-4489-6C76-62AFDEC13A65}"/>
              </a:ext>
            </a:extLst>
          </p:cNvPr>
          <p:cNvSpPr>
            <a:spLocks noChangeShapeType="1"/>
          </p:cNvSpPr>
          <p:nvPr/>
        </p:nvSpPr>
        <p:spPr bwMode="auto">
          <a:xfrm>
            <a:off x="5253038"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2" name="Line 52">
            <a:extLst>
              <a:ext uri="{FF2B5EF4-FFF2-40B4-BE49-F238E27FC236}">
                <a16:creationId xmlns:a16="http://schemas.microsoft.com/office/drawing/2014/main" id="{B5FFF7D3-1F09-217E-DB40-15D7ED67DA27}"/>
              </a:ext>
            </a:extLst>
          </p:cNvPr>
          <p:cNvSpPr>
            <a:spLocks noChangeShapeType="1"/>
          </p:cNvSpPr>
          <p:nvPr/>
        </p:nvSpPr>
        <p:spPr bwMode="auto">
          <a:xfrm>
            <a:off x="5276850"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3" name="Line 53">
            <a:extLst>
              <a:ext uri="{FF2B5EF4-FFF2-40B4-BE49-F238E27FC236}">
                <a16:creationId xmlns:a16="http://schemas.microsoft.com/office/drawing/2014/main" id="{079FFE28-E6AB-B318-7FE2-E216B930A979}"/>
              </a:ext>
            </a:extLst>
          </p:cNvPr>
          <p:cNvSpPr>
            <a:spLocks noChangeShapeType="1"/>
          </p:cNvSpPr>
          <p:nvPr/>
        </p:nvSpPr>
        <p:spPr bwMode="auto">
          <a:xfrm>
            <a:off x="5303838"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4" name="Line 54">
            <a:extLst>
              <a:ext uri="{FF2B5EF4-FFF2-40B4-BE49-F238E27FC236}">
                <a16:creationId xmlns:a16="http://schemas.microsoft.com/office/drawing/2014/main" id="{B687750D-3789-B97C-4566-B439B522EBE9}"/>
              </a:ext>
            </a:extLst>
          </p:cNvPr>
          <p:cNvSpPr>
            <a:spLocks noChangeShapeType="1"/>
          </p:cNvSpPr>
          <p:nvPr/>
        </p:nvSpPr>
        <p:spPr bwMode="auto">
          <a:xfrm>
            <a:off x="5445125"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5" name="Line 55">
            <a:extLst>
              <a:ext uri="{FF2B5EF4-FFF2-40B4-BE49-F238E27FC236}">
                <a16:creationId xmlns:a16="http://schemas.microsoft.com/office/drawing/2014/main" id="{E32206F7-D151-D775-6F4F-30F2C0025ADC}"/>
              </a:ext>
            </a:extLst>
          </p:cNvPr>
          <p:cNvSpPr>
            <a:spLocks noChangeShapeType="1"/>
          </p:cNvSpPr>
          <p:nvPr/>
        </p:nvSpPr>
        <p:spPr bwMode="auto">
          <a:xfrm>
            <a:off x="5584825"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6" name="Line 56">
            <a:extLst>
              <a:ext uri="{FF2B5EF4-FFF2-40B4-BE49-F238E27FC236}">
                <a16:creationId xmlns:a16="http://schemas.microsoft.com/office/drawing/2014/main" id="{28B365C7-A257-ABC6-654C-D66EFEC5EC64}"/>
              </a:ext>
            </a:extLst>
          </p:cNvPr>
          <p:cNvSpPr>
            <a:spLocks noChangeShapeType="1"/>
          </p:cNvSpPr>
          <p:nvPr/>
        </p:nvSpPr>
        <p:spPr bwMode="auto">
          <a:xfrm>
            <a:off x="5722938" y="4630738"/>
            <a:ext cx="0" cy="58737"/>
          </a:xfrm>
          <a:prstGeom prst="line">
            <a:avLst/>
          </a:prstGeom>
          <a:noFill/>
          <a:ln w="1587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7" name="Freeform 57">
            <a:extLst>
              <a:ext uri="{FF2B5EF4-FFF2-40B4-BE49-F238E27FC236}">
                <a16:creationId xmlns:a16="http://schemas.microsoft.com/office/drawing/2014/main" id="{FC7CD59C-BAA5-C8D1-EC7C-313357A7D69C}"/>
              </a:ext>
            </a:extLst>
          </p:cNvPr>
          <p:cNvSpPr>
            <a:spLocks/>
          </p:cNvSpPr>
          <p:nvPr/>
        </p:nvSpPr>
        <p:spPr bwMode="auto">
          <a:xfrm>
            <a:off x="1252538" y="3128963"/>
            <a:ext cx="4541837" cy="1708150"/>
          </a:xfrm>
          <a:custGeom>
            <a:avLst/>
            <a:gdLst>
              <a:gd name="T0" fmla="*/ 24 w 2861"/>
              <a:gd name="T1" fmla="*/ 11 h 1076"/>
              <a:gd name="T2" fmla="*/ 122 w 2861"/>
              <a:gd name="T3" fmla="*/ 32 h 1076"/>
              <a:gd name="T4" fmla="*/ 174 w 2861"/>
              <a:gd name="T5" fmla="*/ 50 h 1076"/>
              <a:gd name="T6" fmla="*/ 214 w 2861"/>
              <a:gd name="T7" fmla="*/ 71 h 1076"/>
              <a:gd name="T8" fmla="*/ 248 w 2861"/>
              <a:gd name="T9" fmla="*/ 120 h 1076"/>
              <a:gd name="T10" fmla="*/ 264 w 2861"/>
              <a:gd name="T11" fmla="*/ 147 h 1076"/>
              <a:gd name="T12" fmla="*/ 290 w 2861"/>
              <a:gd name="T13" fmla="*/ 165 h 1076"/>
              <a:gd name="T14" fmla="*/ 301 w 2861"/>
              <a:gd name="T15" fmla="*/ 179 h 1076"/>
              <a:gd name="T16" fmla="*/ 314 w 2861"/>
              <a:gd name="T17" fmla="*/ 194 h 1076"/>
              <a:gd name="T18" fmla="*/ 330 w 2861"/>
              <a:gd name="T19" fmla="*/ 205 h 1076"/>
              <a:gd name="T20" fmla="*/ 344 w 2861"/>
              <a:gd name="T21" fmla="*/ 224 h 1076"/>
              <a:gd name="T22" fmla="*/ 368 w 2861"/>
              <a:gd name="T23" fmla="*/ 241 h 1076"/>
              <a:gd name="T24" fmla="*/ 381 w 2861"/>
              <a:gd name="T25" fmla="*/ 257 h 1076"/>
              <a:gd name="T26" fmla="*/ 397 w 2861"/>
              <a:gd name="T27" fmla="*/ 271 h 1076"/>
              <a:gd name="T28" fmla="*/ 426 w 2861"/>
              <a:gd name="T29" fmla="*/ 281 h 1076"/>
              <a:gd name="T30" fmla="*/ 441 w 2861"/>
              <a:gd name="T31" fmla="*/ 307 h 1076"/>
              <a:gd name="T32" fmla="*/ 462 w 2861"/>
              <a:gd name="T33" fmla="*/ 331 h 1076"/>
              <a:gd name="T34" fmla="*/ 488 w 2861"/>
              <a:gd name="T35" fmla="*/ 362 h 1076"/>
              <a:gd name="T36" fmla="*/ 510 w 2861"/>
              <a:gd name="T37" fmla="*/ 378 h 1076"/>
              <a:gd name="T38" fmla="*/ 523 w 2861"/>
              <a:gd name="T39" fmla="*/ 392 h 1076"/>
              <a:gd name="T40" fmla="*/ 562 w 2861"/>
              <a:gd name="T41" fmla="*/ 415 h 1076"/>
              <a:gd name="T42" fmla="*/ 595 w 2861"/>
              <a:gd name="T43" fmla="*/ 437 h 1076"/>
              <a:gd name="T44" fmla="*/ 634 w 2861"/>
              <a:gd name="T45" fmla="*/ 452 h 1076"/>
              <a:gd name="T46" fmla="*/ 660 w 2861"/>
              <a:gd name="T47" fmla="*/ 479 h 1076"/>
              <a:gd name="T48" fmla="*/ 679 w 2861"/>
              <a:gd name="T49" fmla="*/ 496 h 1076"/>
              <a:gd name="T50" fmla="*/ 710 w 2861"/>
              <a:gd name="T51" fmla="*/ 513 h 1076"/>
              <a:gd name="T52" fmla="*/ 766 w 2861"/>
              <a:gd name="T53" fmla="*/ 539 h 1076"/>
              <a:gd name="T54" fmla="*/ 790 w 2861"/>
              <a:gd name="T55" fmla="*/ 570 h 1076"/>
              <a:gd name="T56" fmla="*/ 823 w 2861"/>
              <a:gd name="T57" fmla="*/ 599 h 1076"/>
              <a:gd name="T58" fmla="*/ 889 w 2861"/>
              <a:gd name="T59" fmla="*/ 618 h 1076"/>
              <a:gd name="T60" fmla="*/ 940 w 2861"/>
              <a:gd name="T61" fmla="*/ 629 h 1076"/>
              <a:gd name="T62" fmla="*/ 964 w 2861"/>
              <a:gd name="T63" fmla="*/ 646 h 1076"/>
              <a:gd name="T64" fmla="*/ 995 w 2861"/>
              <a:gd name="T65" fmla="*/ 671 h 1076"/>
              <a:gd name="T66" fmla="*/ 1056 w 2861"/>
              <a:gd name="T67" fmla="*/ 696 h 1076"/>
              <a:gd name="T68" fmla="*/ 1075 w 2861"/>
              <a:gd name="T69" fmla="*/ 715 h 1076"/>
              <a:gd name="T70" fmla="*/ 1095 w 2861"/>
              <a:gd name="T71" fmla="*/ 730 h 1076"/>
              <a:gd name="T72" fmla="*/ 1122 w 2861"/>
              <a:gd name="T73" fmla="*/ 757 h 1076"/>
              <a:gd name="T74" fmla="*/ 1150 w 2861"/>
              <a:gd name="T75" fmla="*/ 775 h 1076"/>
              <a:gd name="T76" fmla="*/ 1166 w 2861"/>
              <a:gd name="T77" fmla="*/ 789 h 1076"/>
              <a:gd name="T78" fmla="*/ 1179 w 2861"/>
              <a:gd name="T79" fmla="*/ 804 h 1076"/>
              <a:gd name="T80" fmla="*/ 1199 w 2861"/>
              <a:gd name="T81" fmla="*/ 823 h 1076"/>
              <a:gd name="T82" fmla="*/ 1222 w 2861"/>
              <a:gd name="T83" fmla="*/ 841 h 1076"/>
              <a:gd name="T84" fmla="*/ 1323 w 2861"/>
              <a:gd name="T85" fmla="*/ 860 h 1076"/>
              <a:gd name="T86" fmla="*/ 1369 w 2861"/>
              <a:gd name="T87" fmla="*/ 880 h 1076"/>
              <a:gd name="T88" fmla="*/ 1488 w 2861"/>
              <a:gd name="T89" fmla="*/ 902 h 1076"/>
              <a:gd name="T90" fmla="*/ 1507 w 2861"/>
              <a:gd name="T91" fmla="*/ 912 h 1076"/>
              <a:gd name="T92" fmla="*/ 1525 w 2861"/>
              <a:gd name="T93" fmla="*/ 928 h 1076"/>
              <a:gd name="T94" fmla="*/ 1658 w 2861"/>
              <a:gd name="T95" fmla="*/ 955 h 1076"/>
              <a:gd name="T96" fmla="*/ 1671 w 2861"/>
              <a:gd name="T97" fmla="*/ 967 h 1076"/>
              <a:gd name="T98" fmla="*/ 1744 w 2861"/>
              <a:gd name="T99" fmla="*/ 983 h 1076"/>
              <a:gd name="T100" fmla="*/ 1894 w 2861"/>
              <a:gd name="T101" fmla="*/ 1004 h 1076"/>
              <a:gd name="T102" fmla="*/ 1989 w 2861"/>
              <a:gd name="T103" fmla="*/ 1025 h 1076"/>
              <a:gd name="T104" fmla="*/ 2154 w 2861"/>
              <a:gd name="T105" fmla="*/ 1044 h 1076"/>
              <a:gd name="T106" fmla="*/ 2670 w 2861"/>
              <a:gd name="T107" fmla="*/ 1072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61" h="1076">
                <a:moveTo>
                  <a:pt x="0" y="0"/>
                </a:moveTo>
                <a:lnTo>
                  <a:pt x="14" y="0"/>
                </a:lnTo>
                <a:lnTo>
                  <a:pt x="14" y="11"/>
                </a:lnTo>
                <a:lnTo>
                  <a:pt x="24" y="11"/>
                </a:lnTo>
                <a:lnTo>
                  <a:pt x="24" y="21"/>
                </a:lnTo>
                <a:lnTo>
                  <a:pt x="56" y="21"/>
                </a:lnTo>
                <a:lnTo>
                  <a:pt x="56" y="32"/>
                </a:lnTo>
                <a:lnTo>
                  <a:pt x="122" y="32"/>
                </a:lnTo>
                <a:lnTo>
                  <a:pt x="122" y="42"/>
                </a:lnTo>
                <a:lnTo>
                  <a:pt x="154" y="42"/>
                </a:lnTo>
                <a:lnTo>
                  <a:pt x="154" y="50"/>
                </a:lnTo>
                <a:lnTo>
                  <a:pt x="174" y="50"/>
                </a:lnTo>
                <a:lnTo>
                  <a:pt x="174" y="57"/>
                </a:lnTo>
                <a:lnTo>
                  <a:pt x="186" y="57"/>
                </a:lnTo>
                <a:lnTo>
                  <a:pt x="186" y="71"/>
                </a:lnTo>
                <a:lnTo>
                  <a:pt x="214" y="71"/>
                </a:lnTo>
                <a:lnTo>
                  <a:pt x="214" y="86"/>
                </a:lnTo>
                <a:lnTo>
                  <a:pt x="228" y="86"/>
                </a:lnTo>
                <a:lnTo>
                  <a:pt x="228" y="120"/>
                </a:lnTo>
                <a:lnTo>
                  <a:pt x="248" y="120"/>
                </a:lnTo>
                <a:lnTo>
                  <a:pt x="248" y="136"/>
                </a:lnTo>
                <a:lnTo>
                  <a:pt x="256" y="136"/>
                </a:lnTo>
                <a:lnTo>
                  <a:pt x="256" y="147"/>
                </a:lnTo>
                <a:lnTo>
                  <a:pt x="264" y="147"/>
                </a:lnTo>
                <a:lnTo>
                  <a:pt x="264" y="157"/>
                </a:lnTo>
                <a:lnTo>
                  <a:pt x="285" y="157"/>
                </a:lnTo>
                <a:lnTo>
                  <a:pt x="285" y="165"/>
                </a:lnTo>
                <a:lnTo>
                  <a:pt x="290" y="165"/>
                </a:lnTo>
                <a:lnTo>
                  <a:pt x="290" y="173"/>
                </a:lnTo>
                <a:lnTo>
                  <a:pt x="296" y="173"/>
                </a:lnTo>
                <a:lnTo>
                  <a:pt x="296" y="179"/>
                </a:lnTo>
                <a:lnTo>
                  <a:pt x="301" y="179"/>
                </a:lnTo>
                <a:lnTo>
                  <a:pt x="301" y="187"/>
                </a:lnTo>
                <a:lnTo>
                  <a:pt x="306" y="187"/>
                </a:lnTo>
                <a:lnTo>
                  <a:pt x="306" y="194"/>
                </a:lnTo>
                <a:lnTo>
                  <a:pt x="314" y="194"/>
                </a:lnTo>
                <a:lnTo>
                  <a:pt x="314" y="199"/>
                </a:lnTo>
                <a:lnTo>
                  <a:pt x="323" y="199"/>
                </a:lnTo>
                <a:lnTo>
                  <a:pt x="323" y="205"/>
                </a:lnTo>
                <a:lnTo>
                  <a:pt x="330" y="205"/>
                </a:lnTo>
                <a:lnTo>
                  <a:pt x="330" y="211"/>
                </a:lnTo>
                <a:lnTo>
                  <a:pt x="333" y="211"/>
                </a:lnTo>
                <a:lnTo>
                  <a:pt x="333" y="224"/>
                </a:lnTo>
                <a:lnTo>
                  <a:pt x="344" y="224"/>
                </a:lnTo>
                <a:lnTo>
                  <a:pt x="344" y="231"/>
                </a:lnTo>
                <a:lnTo>
                  <a:pt x="360" y="231"/>
                </a:lnTo>
                <a:lnTo>
                  <a:pt x="360" y="241"/>
                </a:lnTo>
                <a:lnTo>
                  <a:pt x="368" y="241"/>
                </a:lnTo>
                <a:lnTo>
                  <a:pt x="368" y="249"/>
                </a:lnTo>
                <a:lnTo>
                  <a:pt x="373" y="249"/>
                </a:lnTo>
                <a:lnTo>
                  <a:pt x="373" y="257"/>
                </a:lnTo>
                <a:lnTo>
                  <a:pt x="381" y="257"/>
                </a:lnTo>
                <a:lnTo>
                  <a:pt x="381" y="262"/>
                </a:lnTo>
                <a:lnTo>
                  <a:pt x="391" y="262"/>
                </a:lnTo>
                <a:lnTo>
                  <a:pt x="391" y="271"/>
                </a:lnTo>
                <a:lnTo>
                  <a:pt x="397" y="271"/>
                </a:lnTo>
                <a:lnTo>
                  <a:pt x="397" y="274"/>
                </a:lnTo>
                <a:lnTo>
                  <a:pt x="404" y="274"/>
                </a:lnTo>
                <a:lnTo>
                  <a:pt x="404" y="281"/>
                </a:lnTo>
                <a:lnTo>
                  <a:pt x="426" y="281"/>
                </a:lnTo>
                <a:lnTo>
                  <a:pt x="426" y="297"/>
                </a:lnTo>
                <a:lnTo>
                  <a:pt x="434" y="297"/>
                </a:lnTo>
                <a:lnTo>
                  <a:pt x="434" y="307"/>
                </a:lnTo>
                <a:lnTo>
                  <a:pt x="441" y="307"/>
                </a:lnTo>
                <a:lnTo>
                  <a:pt x="441" y="312"/>
                </a:lnTo>
                <a:lnTo>
                  <a:pt x="454" y="312"/>
                </a:lnTo>
                <a:lnTo>
                  <a:pt x="454" y="331"/>
                </a:lnTo>
                <a:lnTo>
                  <a:pt x="462" y="331"/>
                </a:lnTo>
                <a:lnTo>
                  <a:pt x="462" y="337"/>
                </a:lnTo>
                <a:lnTo>
                  <a:pt x="483" y="337"/>
                </a:lnTo>
                <a:lnTo>
                  <a:pt x="483" y="362"/>
                </a:lnTo>
                <a:lnTo>
                  <a:pt x="488" y="362"/>
                </a:lnTo>
                <a:lnTo>
                  <a:pt x="488" y="368"/>
                </a:lnTo>
                <a:lnTo>
                  <a:pt x="497" y="368"/>
                </a:lnTo>
                <a:lnTo>
                  <a:pt x="497" y="378"/>
                </a:lnTo>
                <a:lnTo>
                  <a:pt x="510" y="378"/>
                </a:lnTo>
                <a:lnTo>
                  <a:pt x="510" y="384"/>
                </a:lnTo>
                <a:lnTo>
                  <a:pt x="517" y="384"/>
                </a:lnTo>
                <a:lnTo>
                  <a:pt x="517" y="392"/>
                </a:lnTo>
                <a:lnTo>
                  <a:pt x="523" y="392"/>
                </a:lnTo>
                <a:lnTo>
                  <a:pt x="523" y="405"/>
                </a:lnTo>
                <a:lnTo>
                  <a:pt x="555" y="405"/>
                </a:lnTo>
                <a:lnTo>
                  <a:pt x="555" y="415"/>
                </a:lnTo>
                <a:lnTo>
                  <a:pt x="562" y="415"/>
                </a:lnTo>
                <a:lnTo>
                  <a:pt x="562" y="420"/>
                </a:lnTo>
                <a:lnTo>
                  <a:pt x="567" y="420"/>
                </a:lnTo>
                <a:lnTo>
                  <a:pt x="567" y="437"/>
                </a:lnTo>
                <a:lnTo>
                  <a:pt x="595" y="437"/>
                </a:lnTo>
                <a:lnTo>
                  <a:pt x="595" y="444"/>
                </a:lnTo>
                <a:lnTo>
                  <a:pt x="610" y="444"/>
                </a:lnTo>
                <a:lnTo>
                  <a:pt x="610" y="452"/>
                </a:lnTo>
                <a:lnTo>
                  <a:pt x="634" y="452"/>
                </a:lnTo>
                <a:lnTo>
                  <a:pt x="634" y="466"/>
                </a:lnTo>
                <a:lnTo>
                  <a:pt x="650" y="466"/>
                </a:lnTo>
                <a:lnTo>
                  <a:pt x="650" y="479"/>
                </a:lnTo>
                <a:lnTo>
                  <a:pt x="660" y="479"/>
                </a:lnTo>
                <a:lnTo>
                  <a:pt x="660" y="487"/>
                </a:lnTo>
                <a:lnTo>
                  <a:pt x="668" y="487"/>
                </a:lnTo>
                <a:lnTo>
                  <a:pt x="668" y="496"/>
                </a:lnTo>
                <a:lnTo>
                  <a:pt x="679" y="496"/>
                </a:lnTo>
                <a:lnTo>
                  <a:pt x="679" y="504"/>
                </a:lnTo>
                <a:lnTo>
                  <a:pt x="684" y="504"/>
                </a:lnTo>
                <a:lnTo>
                  <a:pt x="684" y="513"/>
                </a:lnTo>
                <a:lnTo>
                  <a:pt x="710" y="513"/>
                </a:lnTo>
                <a:lnTo>
                  <a:pt x="710" y="534"/>
                </a:lnTo>
                <a:lnTo>
                  <a:pt x="763" y="534"/>
                </a:lnTo>
                <a:lnTo>
                  <a:pt x="763" y="539"/>
                </a:lnTo>
                <a:lnTo>
                  <a:pt x="766" y="539"/>
                </a:lnTo>
                <a:lnTo>
                  <a:pt x="766" y="544"/>
                </a:lnTo>
                <a:lnTo>
                  <a:pt x="790" y="544"/>
                </a:lnTo>
                <a:lnTo>
                  <a:pt x="790" y="560"/>
                </a:lnTo>
                <a:lnTo>
                  <a:pt x="790" y="570"/>
                </a:lnTo>
                <a:lnTo>
                  <a:pt x="802" y="570"/>
                </a:lnTo>
                <a:lnTo>
                  <a:pt x="802" y="579"/>
                </a:lnTo>
                <a:lnTo>
                  <a:pt x="823" y="579"/>
                </a:lnTo>
                <a:lnTo>
                  <a:pt x="823" y="599"/>
                </a:lnTo>
                <a:lnTo>
                  <a:pt x="837" y="599"/>
                </a:lnTo>
                <a:lnTo>
                  <a:pt x="837" y="607"/>
                </a:lnTo>
                <a:lnTo>
                  <a:pt x="889" y="607"/>
                </a:lnTo>
                <a:lnTo>
                  <a:pt x="889" y="618"/>
                </a:lnTo>
                <a:lnTo>
                  <a:pt x="929" y="618"/>
                </a:lnTo>
                <a:lnTo>
                  <a:pt x="929" y="623"/>
                </a:lnTo>
                <a:lnTo>
                  <a:pt x="940" y="623"/>
                </a:lnTo>
                <a:lnTo>
                  <a:pt x="940" y="629"/>
                </a:lnTo>
                <a:lnTo>
                  <a:pt x="945" y="629"/>
                </a:lnTo>
                <a:lnTo>
                  <a:pt x="945" y="639"/>
                </a:lnTo>
                <a:lnTo>
                  <a:pt x="964" y="639"/>
                </a:lnTo>
                <a:lnTo>
                  <a:pt x="964" y="646"/>
                </a:lnTo>
                <a:lnTo>
                  <a:pt x="976" y="646"/>
                </a:lnTo>
                <a:lnTo>
                  <a:pt x="976" y="658"/>
                </a:lnTo>
                <a:lnTo>
                  <a:pt x="995" y="658"/>
                </a:lnTo>
                <a:lnTo>
                  <a:pt x="995" y="671"/>
                </a:lnTo>
                <a:lnTo>
                  <a:pt x="1017" y="671"/>
                </a:lnTo>
                <a:lnTo>
                  <a:pt x="1017" y="684"/>
                </a:lnTo>
                <a:lnTo>
                  <a:pt x="1056" y="684"/>
                </a:lnTo>
                <a:lnTo>
                  <a:pt x="1056" y="696"/>
                </a:lnTo>
                <a:lnTo>
                  <a:pt x="1069" y="696"/>
                </a:lnTo>
                <a:lnTo>
                  <a:pt x="1069" y="707"/>
                </a:lnTo>
                <a:lnTo>
                  <a:pt x="1075" y="707"/>
                </a:lnTo>
                <a:lnTo>
                  <a:pt x="1075" y="715"/>
                </a:lnTo>
                <a:lnTo>
                  <a:pt x="1087" y="715"/>
                </a:lnTo>
                <a:lnTo>
                  <a:pt x="1087" y="723"/>
                </a:lnTo>
                <a:lnTo>
                  <a:pt x="1095" y="723"/>
                </a:lnTo>
                <a:lnTo>
                  <a:pt x="1095" y="730"/>
                </a:lnTo>
                <a:lnTo>
                  <a:pt x="1103" y="730"/>
                </a:lnTo>
                <a:lnTo>
                  <a:pt x="1103" y="750"/>
                </a:lnTo>
                <a:lnTo>
                  <a:pt x="1122" y="750"/>
                </a:lnTo>
                <a:lnTo>
                  <a:pt x="1122" y="757"/>
                </a:lnTo>
                <a:lnTo>
                  <a:pt x="1127" y="757"/>
                </a:lnTo>
                <a:lnTo>
                  <a:pt x="1127" y="763"/>
                </a:lnTo>
                <a:lnTo>
                  <a:pt x="1150" y="763"/>
                </a:lnTo>
                <a:lnTo>
                  <a:pt x="1150" y="775"/>
                </a:lnTo>
                <a:lnTo>
                  <a:pt x="1159" y="775"/>
                </a:lnTo>
                <a:lnTo>
                  <a:pt x="1159" y="781"/>
                </a:lnTo>
                <a:lnTo>
                  <a:pt x="1166" y="781"/>
                </a:lnTo>
                <a:lnTo>
                  <a:pt x="1166" y="789"/>
                </a:lnTo>
                <a:lnTo>
                  <a:pt x="1174" y="789"/>
                </a:lnTo>
                <a:lnTo>
                  <a:pt x="1174" y="796"/>
                </a:lnTo>
                <a:lnTo>
                  <a:pt x="1179" y="796"/>
                </a:lnTo>
                <a:lnTo>
                  <a:pt x="1179" y="804"/>
                </a:lnTo>
                <a:lnTo>
                  <a:pt x="1195" y="804"/>
                </a:lnTo>
                <a:lnTo>
                  <a:pt x="1195" y="818"/>
                </a:lnTo>
                <a:lnTo>
                  <a:pt x="1199" y="818"/>
                </a:lnTo>
                <a:lnTo>
                  <a:pt x="1199" y="823"/>
                </a:lnTo>
                <a:lnTo>
                  <a:pt x="1209" y="823"/>
                </a:lnTo>
                <a:lnTo>
                  <a:pt x="1209" y="831"/>
                </a:lnTo>
                <a:lnTo>
                  <a:pt x="1222" y="831"/>
                </a:lnTo>
                <a:lnTo>
                  <a:pt x="1222" y="841"/>
                </a:lnTo>
                <a:lnTo>
                  <a:pt x="1236" y="841"/>
                </a:lnTo>
                <a:lnTo>
                  <a:pt x="1236" y="849"/>
                </a:lnTo>
                <a:lnTo>
                  <a:pt x="1323" y="849"/>
                </a:lnTo>
                <a:lnTo>
                  <a:pt x="1323" y="860"/>
                </a:lnTo>
                <a:lnTo>
                  <a:pt x="1346" y="860"/>
                </a:lnTo>
                <a:lnTo>
                  <a:pt x="1346" y="870"/>
                </a:lnTo>
                <a:lnTo>
                  <a:pt x="1369" y="870"/>
                </a:lnTo>
                <a:lnTo>
                  <a:pt x="1369" y="880"/>
                </a:lnTo>
                <a:lnTo>
                  <a:pt x="1435" y="880"/>
                </a:lnTo>
                <a:lnTo>
                  <a:pt x="1435" y="889"/>
                </a:lnTo>
                <a:lnTo>
                  <a:pt x="1488" y="889"/>
                </a:lnTo>
                <a:lnTo>
                  <a:pt x="1488" y="902"/>
                </a:lnTo>
                <a:lnTo>
                  <a:pt x="1496" y="902"/>
                </a:lnTo>
                <a:lnTo>
                  <a:pt x="1496" y="907"/>
                </a:lnTo>
                <a:lnTo>
                  <a:pt x="1507" y="907"/>
                </a:lnTo>
                <a:lnTo>
                  <a:pt x="1507" y="912"/>
                </a:lnTo>
                <a:lnTo>
                  <a:pt x="1515" y="912"/>
                </a:lnTo>
                <a:lnTo>
                  <a:pt x="1515" y="922"/>
                </a:lnTo>
                <a:lnTo>
                  <a:pt x="1525" y="922"/>
                </a:lnTo>
                <a:lnTo>
                  <a:pt x="1525" y="928"/>
                </a:lnTo>
                <a:lnTo>
                  <a:pt x="1631" y="928"/>
                </a:lnTo>
                <a:lnTo>
                  <a:pt x="1631" y="946"/>
                </a:lnTo>
                <a:lnTo>
                  <a:pt x="1658" y="946"/>
                </a:lnTo>
                <a:lnTo>
                  <a:pt x="1658" y="955"/>
                </a:lnTo>
                <a:lnTo>
                  <a:pt x="1663" y="955"/>
                </a:lnTo>
                <a:lnTo>
                  <a:pt x="1663" y="960"/>
                </a:lnTo>
                <a:lnTo>
                  <a:pt x="1671" y="960"/>
                </a:lnTo>
                <a:lnTo>
                  <a:pt x="1671" y="967"/>
                </a:lnTo>
                <a:lnTo>
                  <a:pt x="1716" y="967"/>
                </a:lnTo>
                <a:lnTo>
                  <a:pt x="1716" y="973"/>
                </a:lnTo>
                <a:lnTo>
                  <a:pt x="1744" y="973"/>
                </a:lnTo>
                <a:lnTo>
                  <a:pt x="1744" y="983"/>
                </a:lnTo>
                <a:lnTo>
                  <a:pt x="1752" y="983"/>
                </a:lnTo>
                <a:lnTo>
                  <a:pt x="1752" y="996"/>
                </a:lnTo>
                <a:lnTo>
                  <a:pt x="1894" y="996"/>
                </a:lnTo>
                <a:lnTo>
                  <a:pt x="1894" y="1004"/>
                </a:lnTo>
                <a:lnTo>
                  <a:pt x="1932" y="1004"/>
                </a:lnTo>
                <a:lnTo>
                  <a:pt x="1932" y="1015"/>
                </a:lnTo>
                <a:lnTo>
                  <a:pt x="1989" y="1015"/>
                </a:lnTo>
                <a:lnTo>
                  <a:pt x="1989" y="1025"/>
                </a:lnTo>
                <a:lnTo>
                  <a:pt x="2076" y="1025"/>
                </a:lnTo>
                <a:lnTo>
                  <a:pt x="2076" y="1034"/>
                </a:lnTo>
                <a:lnTo>
                  <a:pt x="2154" y="1034"/>
                </a:lnTo>
                <a:lnTo>
                  <a:pt x="2154" y="1044"/>
                </a:lnTo>
                <a:lnTo>
                  <a:pt x="2618" y="1044"/>
                </a:lnTo>
                <a:lnTo>
                  <a:pt x="2618" y="1057"/>
                </a:lnTo>
                <a:lnTo>
                  <a:pt x="2670" y="1057"/>
                </a:lnTo>
                <a:lnTo>
                  <a:pt x="2670" y="1072"/>
                </a:lnTo>
                <a:lnTo>
                  <a:pt x="2675" y="1072"/>
                </a:lnTo>
                <a:lnTo>
                  <a:pt x="2675" y="1076"/>
                </a:lnTo>
                <a:lnTo>
                  <a:pt x="2861" y="1076"/>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78" name="Freeform 58">
            <a:extLst>
              <a:ext uri="{FF2B5EF4-FFF2-40B4-BE49-F238E27FC236}">
                <a16:creationId xmlns:a16="http://schemas.microsoft.com/office/drawing/2014/main" id="{B3C884B4-3D2B-2CB6-AB2A-0651EAD8B540}"/>
              </a:ext>
            </a:extLst>
          </p:cNvPr>
          <p:cNvSpPr>
            <a:spLocks/>
          </p:cNvSpPr>
          <p:nvPr/>
        </p:nvSpPr>
        <p:spPr bwMode="auto">
          <a:xfrm>
            <a:off x="1246188" y="3125788"/>
            <a:ext cx="4725987" cy="1881187"/>
          </a:xfrm>
          <a:custGeom>
            <a:avLst/>
            <a:gdLst>
              <a:gd name="T0" fmla="*/ 17 w 1848"/>
              <a:gd name="T1" fmla="*/ 9 h 734"/>
              <a:gd name="T2" fmla="*/ 48 w 1848"/>
              <a:gd name="T3" fmla="*/ 15 h 734"/>
              <a:gd name="T4" fmla="*/ 87 w 1848"/>
              <a:gd name="T5" fmla="*/ 21 h 734"/>
              <a:gd name="T6" fmla="*/ 100 w 1848"/>
              <a:gd name="T7" fmla="*/ 35 h 734"/>
              <a:gd name="T8" fmla="*/ 122 w 1848"/>
              <a:gd name="T9" fmla="*/ 51 h 734"/>
              <a:gd name="T10" fmla="*/ 130 w 1848"/>
              <a:gd name="T11" fmla="*/ 68 h 734"/>
              <a:gd name="T12" fmla="*/ 175 w 1848"/>
              <a:gd name="T13" fmla="*/ 78 h 734"/>
              <a:gd name="T14" fmla="*/ 208 w 1848"/>
              <a:gd name="T15" fmla="*/ 90 h 734"/>
              <a:gd name="T16" fmla="*/ 240 w 1848"/>
              <a:gd name="T17" fmla="*/ 105 h 734"/>
              <a:gd name="T18" fmla="*/ 246 w 1848"/>
              <a:gd name="T19" fmla="*/ 117 h 734"/>
              <a:gd name="T20" fmla="*/ 276 w 1848"/>
              <a:gd name="T21" fmla="*/ 131 h 734"/>
              <a:gd name="T22" fmla="*/ 282 w 1848"/>
              <a:gd name="T23" fmla="*/ 157 h 734"/>
              <a:gd name="T24" fmla="*/ 294 w 1848"/>
              <a:gd name="T25" fmla="*/ 163 h 734"/>
              <a:gd name="T26" fmla="*/ 315 w 1848"/>
              <a:gd name="T27" fmla="*/ 173 h 734"/>
              <a:gd name="T28" fmla="*/ 329 w 1848"/>
              <a:gd name="T29" fmla="*/ 182 h 734"/>
              <a:gd name="T30" fmla="*/ 332 w 1848"/>
              <a:gd name="T31" fmla="*/ 196 h 734"/>
              <a:gd name="T32" fmla="*/ 347 w 1848"/>
              <a:gd name="T33" fmla="*/ 203 h 734"/>
              <a:gd name="T34" fmla="*/ 371 w 1848"/>
              <a:gd name="T35" fmla="*/ 216 h 734"/>
              <a:gd name="T36" fmla="*/ 390 w 1848"/>
              <a:gd name="T37" fmla="*/ 222 h 734"/>
              <a:gd name="T38" fmla="*/ 400 w 1848"/>
              <a:gd name="T39" fmla="*/ 245 h 734"/>
              <a:gd name="T40" fmla="*/ 421 w 1848"/>
              <a:gd name="T41" fmla="*/ 251 h 734"/>
              <a:gd name="T42" fmla="*/ 426 w 1848"/>
              <a:gd name="T43" fmla="*/ 265 h 734"/>
              <a:gd name="T44" fmla="*/ 435 w 1848"/>
              <a:gd name="T45" fmla="*/ 272 h 734"/>
              <a:gd name="T46" fmla="*/ 440 w 1848"/>
              <a:gd name="T47" fmla="*/ 286 h 734"/>
              <a:gd name="T48" fmla="*/ 452 w 1848"/>
              <a:gd name="T49" fmla="*/ 294 h 734"/>
              <a:gd name="T50" fmla="*/ 496 w 1848"/>
              <a:gd name="T51" fmla="*/ 307 h 734"/>
              <a:gd name="T52" fmla="*/ 530 w 1848"/>
              <a:gd name="T53" fmla="*/ 318 h 734"/>
              <a:gd name="T54" fmla="*/ 542 w 1848"/>
              <a:gd name="T55" fmla="*/ 335 h 734"/>
              <a:gd name="T56" fmla="*/ 636 w 1848"/>
              <a:gd name="T57" fmla="*/ 356 h 734"/>
              <a:gd name="T58" fmla="*/ 671 w 1848"/>
              <a:gd name="T59" fmla="*/ 370 h 734"/>
              <a:gd name="T60" fmla="*/ 761 w 1848"/>
              <a:gd name="T61" fmla="*/ 377 h 734"/>
              <a:gd name="T62" fmla="*/ 778 w 1848"/>
              <a:gd name="T63" fmla="*/ 398 h 734"/>
              <a:gd name="T64" fmla="*/ 796 w 1848"/>
              <a:gd name="T65" fmla="*/ 410 h 734"/>
              <a:gd name="T66" fmla="*/ 804 w 1848"/>
              <a:gd name="T67" fmla="*/ 424 h 734"/>
              <a:gd name="T68" fmla="*/ 836 w 1848"/>
              <a:gd name="T69" fmla="*/ 431 h 734"/>
              <a:gd name="T70" fmla="*/ 850 w 1848"/>
              <a:gd name="T71" fmla="*/ 446 h 734"/>
              <a:gd name="T72" fmla="*/ 876 w 1848"/>
              <a:gd name="T73" fmla="*/ 451 h 734"/>
              <a:gd name="T74" fmla="*/ 923 w 1848"/>
              <a:gd name="T75" fmla="*/ 465 h 734"/>
              <a:gd name="T76" fmla="*/ 935 w 1848"/>
              <a:gd name="T77" fmla="*/ 470 h 734"/>
              <a:gd name="T78" fmla="*/ 956 w 1848"/>
              <a:gd name="T79" fmla="*/ 488 h 734"/>
              <a:gd name="T80" fmla="*/ 993 w 1848"/>
              <a:gd name="T81" fmla="*/ 493 h 734"/>
              <a:gd name="T82" fmla="*/ 997 w 1848"/>
              <a:gd name="T83" fmla="*/ 508 h 734"/>
              <a:gd name="T84" fmla="*/ 1011 w 1848"/>
              <a:gd name="T85" fmla="*/ 515 h 734"/>
              <a:gd name="T86" fmla="*/ 1031 w 1848"/>
              <a:gd name="T87" fmla="*/ 528 h 734"/>
              <a:gd name="T88" fmla="*/ 1066 w 1848"/>
              <a:gd name="T89" fmla="*/ 536 h 734"/>
              <a:gd name="T90" fmla="*/ 1080 w 1848"/>
              <a:gd name="T91" fmla="*/ 549 h 734"/>
              <a:gd name="T92" fmla="*/ 1111 w 1848"/>
              <a:gd name="T93" fmla="*/ 555 h 734"/>
              <a:gd name="T94" fmla="*/ 1132 w 1848"/>
              <a:gd name="T95" fmla="*/ 572 h 734"/>
              <a:gd name="T96" fmla="*/ 1212 w 1848"/>
              <a:gd name="T97" fmla="*/ 578 h 734"/>
              <a:gd name="T98" fmla="*/ 1265 w 1848"/>
              <a:gd name="T99" fmla="*/ 604 h 734"/>
              <a:gd name="T100" fmla="*/ 1848 w 1848"/>
              <a:gd name="T101" fmla="*/ 612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48" h="734">
                <a:moveTo>
                  <a:pt x="0" y="0"/>
                </a:moveTo>
                <a:cubicBezTo>
                  <a:pt x="17" y="0"/>
                  <a:pt x="17" y="0"/>
                  <a:pt x="17" y="0"/>
                </a:cubicBezTo>
                <a:cubicBezTo>
                  <a:pt x="17" y="9"/>
                  <a:pt x="17" y="9"/>
                  <a:pt x="17" y="9"/>
                </a:cubicBezTo>
                <a:cubicBezTo>
                  <a:pt x="21" y="9"/>
                  <a:pt x="21" y="9"/>
                  <a:pt x="21" y="9"/>
                </a:cubicBezTo>
                <a:cubicBezTo>
                  <a:pt x="21" y="15"/>
                  <a:pt x="21" y="15"/>
                  <a:pt x="21" y="15"/>
                </a:cubicBezTo>
                <a:cubicBezTo>
                  <a:pt x="48" y="15"/>
                  <a:pt x="48" y="15"/>
                  <a:pt x="48" y="15"/>
                </a:cubicBezTo>
                <a:cubicBezTo>
                  <a:pt x="48" y="21"/>
                  <a:pt x="48" y="21"/>
                  <a:pt x="48" y="21"/>
                </a:cubicBezTo>
                <a:cubicBezTo>
                  <a:pt x="76" y="21"/>
                  <a:pt x="76" y="21"/>
                  <a:pt x="76" y="21"/>
                </a:cubicBezTo>
                <a:cubicBezTo>
                  <a:pt x="87" y="21"/>
                  <a:pt x="87" y="21"/>
                  <a:pt x="87" y="21"/>
                </a:cubicBezTo>
                <a:cubicBezTo>
                  <a:pt x="87" y="28"/>
                  <a:pt x="87" y="28"/>
                  <a:pt x="87" y="28"/>
                </a:cubicBezTo>
                <a:cubicBezTo>
                  <a:pt x="100" y="28"/>
                  <a:pt x="100" y="28"/>
                  <a:pt x="100" y="28"/>
                </a:cubicBezTo>
                <a:cubicBezTo>
                  <a:pt x="100" y="35"/>
                  <a:pt x="100" y="35"/>
                  <a:pt x="100" y="35"/>
                </a:cubicBezTo>
                <a:cubicBezTo>
                  <a:pt x="110" y="35"/>
                  <a:pt x="110" y="35"/>
                  <a:pt x="110" y="35"/>
                </a:cubicBezTo>
                <a:cubicBezTo>
                  <a:pt x="110" y="51"/>
                  <a:pt x="110" y="51"/>
                  <a:pt x="110" y="51"/>
                </a:cubicBezTo>
                <a:cubicBezTo>
                  <a:pt x="122" y="51"/>
                  <a:pt x="122" y="51"/>
                  <a:pt x="122" y="51"/>
                </a:cubicBezTo>
                <a:cubicBezTo>
                  <a:pt x="122" y="57"/>
                  <a:pt x="122" y="57"/>
                  <a:pt x="122" y="57"/>
                </a:cubicBezTo>
                <a:cubicBezTo>
                  <a:pt x="130" y="57"/>
                  <a:pt x="130" y="57"/>
                  <a:pt x="130" y="57"/>
                </a:cubicBezTo>
                <a:cubicBezTo>
                  <a:pt x="130" y="68"/>
                  <a:pt x="130" y="68"/>
                  <a:pt x="130" y="68"/>
                </a:cubicBezTo>
                <a:cubicBezTo>
                  <a:pt x="156" y="68"/>
                  <a:pt x="156" y="68"/>
                  <a:pt x="156" y="68"/>
                </a:cubicBezTo>
                <a:cubicBezTo>
                  <a:pt x="156" y="78"/>
                  <a:pt x="156" y="78"/>
                  <a:pt x="156" y="78"/>
                </a:cubicBezTo>
                <a:cubicBezTo>
                  <a:pt x="175" y="78"/>
                  <a:pt x="175" y="78"/>
                  <a:pt x="175" y="78"/>
                </a:cubicBezTo>
                <a:cubicBezTo>
                  <a:pt x="175" y="84"/>
                  <a:pt x="175" y="84"/>
                  <a:pt x="175" y="84"/>
                </a:cubicBezTo>
                <a:cubicBezTo>
                  <a:pt x="208" y="84"/>
                  <a:pt x="208" y="84"/>
                  <a:pt x="208" y="84"/>
                </a:cubicBezTo>
                <a:cubicBezTo>
                  <a:pt x="208" y="90"/>
                  <a:pt x="208" y="90"/>
                  <a:pt x="208" y="90"/>
                </a:cubicBezTo>
                <a:cubicBezTo>
                  <a:pt x="217" y="90"/>
                  <a:pt x="217" y="90"/>
                  <a:pt x="217" y="90"/>
                </a:cubicBezTo>
                <a:cubicBezTo>
                  <a:pt x="217" y="105"/>
                  <a:pt x="217" y="105"/>
                  <a:pt x="217" y="105"/>
                </a:cubicBezTo>
                <a:cubicBezTo>
                  <a:pt x="240" y="105"/>
                  <a:pt x="240" y="105"/>
                  <a:pt x="240" y="105"/>
                </a:cubicBezTo>
                <a:cubicBezTo>
                  <a:pt x="240" y="110"/>
                  <a:pt x="240" y="110"/>
                  <a:pt x="240" y="110"/>
                </a:cubicBezTo>
                <a:cubicBezTo>
                  <a:pt x="246" y="110"/>
                  <a:pt x="246" y="110"/>
                  <a:pt x="246" y="110"/>
                </a:cubicBezTo>
                <a:cubicBezTo>
                  <a:pt x="246" y="117"/>
                  <a:pt x="246" y="117"/>
                  <a:pt x="246" y="117"/>
                </a:cubicBezTo>
                <a:cubicBezTo>
                  <a:pt x="263" y="117"/>
                  <a:pt x="263" y="117"/>
                  <a:pt x="263" y="117"/>
                </a:cubicBezTo>
                <a:cubicBezTo>
                  <a:pt x="263" y="131"/>
                  <a:pt x="263" y="131"/>
                  <a:pt x="263" y="131"/>
                </a:cubicBezTo>
                <a:cubicBezTo>
                  <a:pt x="276" y="131"/>
                  <a:pt x="276" y="131"/>
                  <a:pt x="276" y="131"/>
                </a:cubicBezTo>
                <a:cubicBezTo>
                  <a:pt x="276" y="148"/>
                  <a:pt x="276" y="148"/>
                  <a:pt x="276" y="148"/>
                </a:cubicBezTo>
                <a:cubicBezTo>
                  <a:pt x="282" y="148"/>
                  <a:pt x="282" y="148"/>
                  <a:pt x="282" y="148"/>
                </a:cubicBezTo>
                <a:cubicBezTo>
                  <a:pt x="282" y="157"/>
                  <a:pt x="282" y="157"/>
                  <a:pt x="282" y="157"/>
                </a:cubicBezTo>
                <a:cubicBezTo>
                  <a:pt x="288" y="157"/>
                  <a:pt x="288" y="157"/>
                  <a:pt x="288" y="157"/>
                </a:cubicBezTo>
                <a:cubicBezTo>
                  <a:pt x="288" y="163"/>
                  <a:pt x="288" y="163"/>
                  <a:pt x="288" y="163"/>
                </a:cubicBezTo>
                <a:cubicBezTo>
                  <a:pt x="294" y="163"/>
                  <a:pt x="294" y="163"/>
                  <a:pt x="294" y="163"/>
                </a:cubicBezTo>
                <a:cubicBezTo>
                  <a:pt x="294" y="168"/>
                  <a:pt x="294" y="168"/>
                  <a:pt x="294" y="168"/>
                </a:cubicBezTo>
                <a:cubicBezTo>
                  <a:pt x="315" y="168"/>
                  <a:pt x="315" y="168"/>
                  <a:pt x="315" y="168"/>
                </a:cubicBezTo>
                <a:cubicBezTo>
                  <a:pt x="315" y="173"/>
                  <a:pt x="315" y="173"/>
                  <a:pt x="315" y="173"/>
                </a:cubicBezTo>
                <a:cubicBezTo>
                  <a:pt x="318" y="173"/>
                  <a:pt x="318" y="173"/>
                  <a:pt x="318" y="173"/>
                </a:cubicBezTo>
                <a:cubicBezTo>
                  <a:pt x="318" y="182"/>
                  <a:pt x="318" y="182"/>
                  <a:pt x="318" y="182"/>
                </a:cubicBezTo>
                <a:cubicBezTo>
                  <a:pt x="329" y="182"/>
                  <a:pt x="329" y="182"/>
                  <a:pt x="329" y="182"/>
                </a:cubicBezTo>
                <a:cubicBezTo>
                  <a:pt x="329" y="190"/>
                  <a:pt x="329" y="190"/>
                  <a:pt x="329" y="190"/>
                </a:cubicBezTo>
                <a:cubicBezTo>
                  <a:pt x="332" y="190"/>
                  <a:pt x="332" y="190"/>
                  <a:pt x="332" y="190"/>
                </a:cubicBezTo>
                <a:cubicBezTo>
                  <a:pt x="332" y="196"/>
                  <a:pt x="332" y="196"/>
                  <a:pt x="332" y="196"/>
                </a:cubicBezTo>
                <a:cubicBezTo>
                  <a:pt x="335" y="196"/>
                  <a:pt x="335" y="196"/>
                  <a:pt x="335" y="196"/>
                </a:cubicBezTo>
                <a:cubicBezTo>
                  <a:pt x="335" y="203"/>
                  <a:pt x="335" y="203"/>
                  <a:pt x="335" y="203"/>
                </a:cubicBezTo>
                <a:cubicBezTo>
                  <a:pt x="347" y="203"/>
                  <a:pt x="347" y="203"/>
                  <a:pt x="347" y="203"/>
                </a:cubicBezTo>
                <a:cubicBezTo>
                  <a:pt x="347" y="211"/>
                  <a:pt x="347" y="211"/>
                  <a:pt x="347" y="211"/>
                </a:cubicBezTo>
                <a:cubicBezTo>
                  <a:pt x="371" y="211"/>
                  <a:pt x="371" y="211"/>
                  <a:pt x="371" y="211"/>
                </a:cubicBezTo>
                <a:cubicBezTo>
                  <a:pt x="371" y="216"/>
                  <a:pt x="371" y="216"/>
                  <a:pt x="371" y="216"/>
                </a:cubicBezTo>
                <a:cubicBezTo>
                  <a:pt x="379" y="216"/>
                  <a:pt x="379" y="216"/>
                  <a:pt x="379" y="216"/>
                </a:cubicBezTo>
                <a:cubicBezTo>
                  <a:pt x="379" y="222"/>
                  <a:pt x="379" y="222"/>
                  <a:pt x="379" y="222"/>
                </a:cubicBezTo>
                <a:cubicBezTo>
                  <a:pt x="390" y="222"/>
                  <a:pt x="390" y="222"/>
                  <a:pt x="390" y="222"/>
                </a:cubicBezTo>
                <a:cubicBezTo>
                  <a:pt x="390" y="230"/>
                  <a:pt x="390" y="230"/>
                  <a:pt x="390" y="230"/>
                </a:cubicBezTo>
                <a:cubicBezTo>
                  <a:pt x="400" y="230"/>
                  <a:pt x="400" y="230"/>
                  <a:pt x="400" y="230"/>
                </a:cubicBezTo>
                <a:cubicBezTo>
                  <a:pt x="400" y="245"/>
                  <a:pt x="400" y="245"/>
                  <a:pt x="400" y="245"/>
                </a:cubicBezTo>
                <a:cubicBezTo>
                  <a:pt x="407" y="245"/>
                  <a:pt x="407" y="245"/>
                  <a:pt x="407" y="245"/>
                </a:cubicBezTo>
                <a:cubicBezTo>
                  <a:pt x="407" y="251"/>
                  <a:pt x="407" y="251"/>
                  <a:pt x="407" y="251"/>
                </a:cubicBezTo>
                <a:cubicBezTo>
                  <a:pt x="421" y="251"/>
                  <a:pt x="421" y="251"/>
                  <a:pt x="421" y="251"/>
                </a:cubicBezTo>
                <a:cubicBezTo>
                  <a:pt x="421" y="259"/>
                  <a:pt x="421" y="259"/>
                  <a:pt x="421" y="259"/>
                </a:cubicBezTo>
                <a:cubicBezTo>
                  <a:pt x="426" y="259"/>
                  <a:pt x="426" y="259"/>
                  <a:pt x="426" y="259"/>
                </a:cubicBezTo>
                <a:cubicBezTo>
                  <a:pt x="426" y="265"/>
                  <a:pt x="426" y="265"/>
                  <a:pt x="426" y="265"/>
                </a:cubicBezTo>
                <a:cubicBezTo>
                  <a:pt x="429" y="265"/>
                  <a:pt x="429" y="265"/>
                  <a:pt x="429" y="265"/>
                </a:cubicBezTo>
                <a:cubicBezTo>
                  <a:pt x="429" y="272"/>
                  <a:pt x="429" y="272"/>
                  <a:pt x="429" y="272"/>
                </a:cubicBezTo>
                <a:cubicBezTo>
                  <a:pt x="435" y="272"/>
                  <a:pt x="435" y="272"/>
                  <a:pt x="435" y="272"/>
                </a:cubicBezTo>
                <a:cubicBezTo>
                  <a:pt x="435" y="278"/>
                  <a:pt x="435" y="278"/>
                  <a:pt x="435" y="278"/>
                </a:cubicBezTo>
                <a:cubicBezTo>
                  <a:pt x="440" y="278"/>
                  <a:pt x="440" y="278"/>
                  <a:pt x="440" y="278"/>
                </a:cubicBezTo>
                <a:cubicBezTo>
                  <a:pt x="440" y="286"/>
                  <a:pt x="440" y="286"/>
                  <a:pt x="440" y="286"/>
                </a:cubicBezTo>
                <a:cubicBezTo>
                  <a:pt x="446" y="286"/>
                  <a:pt x="446" y="286"/>
                  <a:pt x="446" y="286"/>
                </a:cubicBezTo>
                <a:cubicBezTo>
                  <a:pt x="446" y="294"/>
                  <a:pt x="446" y="294"/>
                  <a:pt x="446" y="294"/>
                </a:cubicBezTo>
                <a:cubicBezTo>
                  <a:pt x="452" y="294"/>
                  <a:pt x="452" y="294"/>
                  <a:pt x="452" y="294"/>
                </a:cubicBezTo>
                <a:cubicBezTo>
                  <a:pt x="452" y="300"/>
                  <a:pt x="452" y="300"/>
                  <a:pt x="452" y="300"/>
                </a:cubicBezTo>
                <a:cubicBezTo>
                  <a:pt x="496" y="300"/>
                  <a:pt x="496" y="300"/>
                  <a:pt x="496" y="300"/>
                </a:cubicBezTo>
                <a:cubicBezTo>
                  <a:pt x="496" y="307"/>
                  <a:pt x="496" y="307"/>
                  <a:pt x="496" y="307"/>
                </a:cubicBezTo>
                <a:cubicBezTo>
                  <a:pt x="512" y="307"/>
                  <a:pt x="512" y="307"/>
                  <a:pt x="512" y="307"/>
                </a:cubicBezTo>
                <a:cubicBezTo>
                  <a:pt x="512" y="318"/>
                  <a:pt x="512" y="318"/>
                  <a:pt x="512" y="318"/>
                </a:cubicBezTo>
                <a:cubicBezTo>
                  <a:pt x="530" y="318"/>
                  <a:pt x="530" y="318"/>
                  <a:pt x="530" y="318"/>
                </a:cubicBezTo>
                <a:cubicBezTo>
                  <a:pt x="530" y="328"/>
                  <a:pt x="530" y="328"/>
                  <a:pt x="530" y="328"/>
                </a:cubicBezTo>
                <a:cubicBezTo>
                  <a:pt x="542" y="328"/>
                  <a:pt x="542" y="328"/>
                  <a:pt x="542" y="328"/>
                </a:cubicBezTo>
                <a:cubicBezTo>
                  <a:pt x="542" y="335"/>
                  <a:pt x="542" y="335"/>
                  <a:pt x="542" y="335"/>
                </a:cubicBezTo>
                <a:cubicBezTo>
                  <a:pt x="566" y="335"/>
                  <a:pt x="566" y="335"/>
                  <a:pt x="566" y="335"/>
                </a:cubicBezTo>
                <a:cubicBezTo>
                  <a:pt x="566" y="356"/>
                  <a:pt x="566" y="356"/>
                  <a:pt x="566" y="356"/>
                </a:cubicBezTo>
                <a:cubicBezTo>
                  <a:pt x="636" y="356"/>
                  <a:pt x="636" y="356"/>
                  <a:pt x="636" y="356"/>
                </a:cubicBezTo>
                <a:cubicBezTo>
                  <a:pt x="636" y="362"/>
                  <a:pt x="636" y="362"/>
                  <a:pt x="636" y="362"/>
                </a:cubicBezTo>
                <a:cubicBezTo>
                  <a:pt x="671" y="362"/>
                  <a:pt x="671" y="362"/>
                  <a:pt x="671" y="362"/>
                </a:cubicBezTo>
                <a:cubicBezTo>
                  <a:pt x="671" y="370"/>
                  <a:pt x="671" y="370"/>
                  <a:pt x="671" y="370"/>
                </a:cubicBezTo>
                <a:cubicBezTo>
                  <a:pt x="682" y="370"/>
                  <a:pt x="682" y="370"/>
                  <a:pt x="682" y="370"/>
                </a:cubicBezTo>
                <a:cubicBezTo>
                  <a:pt x="682" y="377"/>
                  <a:pt x="682" y="377"/>
                  <a:pt x="682" y="377"/>
                </a:cubicBezTo>
                <a:cubicBezTo>
                  <a:pt x="761" y="377"/>
                  <a:pt x="761" y="377"/>
                  <a:pt x="761" y="377"/>
                </a:cubicBezTo>
                <a:cubicBezTo>
                  <a:pt x="761" y="390"/>
                  <a:pt x="761" y="390"/>
                  <a:pt x="761" y="390"/>
                </a:cubicBezTo>
                <a:cubicBezTo>
                  <a:pt x="778" y="390"/>
                  <a:pt x="778" y="390"/>
                  <a:pt x="778" y="390"/>
                </a:cubicBezTo>
                <a:cubicBezTo>
                  <a:pt x="778" y="398"/>
                  <a:pt x="778" y="398"/>
                  <a:pt x="778" y="398"/>
                </a:cubicBezTo>
                <a:cubicBezTo>
                  <a:pt x="785" y="398"/>
                  <a:pt x="785" y="398"/>
                  <a:pt x="785" y="398"/>
                </a:cubicBezTo>
                <a:cubicBezTo>
                  <a:pt x="785" y="410"/>
                  <a:pt x="785" y="410"/>
                  <a:pt x="785" y="410"/>
                </a:cubicBezTo>
                <a:cubicBezTo>
                  <a:pt x="796" y="410"/>
                  <a:pt x="796" y="410"/>
                  <a:pt x="796" y="410"/>
                </a:cubicBezTo>
                <a:cubicBezTo>
                  <a:pt x="796" y="417"/>
                  <a:pt x="796" y="417"/>
                  <a:pt x="796" y="417"/>
                </a:cubicBezTo>
                <a:cubicBezTo>
                  <a:pt x="804" y="417"/>
                  <a:pt x="804" y="417"/>
                  <a:pt x="804" y="417"/>
                </a:cubicBezTo>
                <a:cubicBezTo>
                  <a:pt x="804" y="424"/>
                  <a:pt x="804" y="424"/>
                  <a:pt x="804" y="424"/>
                </a:cubicBezTo>
                <a:cubicBezTo>
                  <a:pt x="819" y="424"/>
                  <a:pt x="819" y="424"/>
                  <a:pt x="819" y="424"/>
                </a:cubicBezTo>
                <a:cubicBezTo>
                  <a:pt x="819" y="431"/>
                  <a:pt x="819" y="431"/>
                  <a:pt x="819" y="431"/>
                </a:cubicBezTo>
                <a:cubicBezTo>
                  <a:pt x="836" y="431"/>
                  <a:pt x="836" y="431"/>
                  <a:pt x="836" y="431"/>
                </a:cubicBezTo>
                <a:cubicBezTo>
                  <a:pt x="836" y="439"/>
                  <a:pt x="836" y="439"/>
                  <a:pt x="836" y="439"/>
                </a:cubicBezTo>
                <a:cubicBezTo>
                  <a:pt x="850" y="439"/>
                  <a:pt x="850" y="439"/>
                  <a:pt x="850" y="439"/>
                </a:cubicBezTo>
                <a:cubicBezTo>
                  <a:pt x="850" y="446"/>
                  <a:pt x="850" y="446"/>
                  <a:pt x="850" y="446"/>
                </a:cubicBezTo>
                <a:cubicBezTo>
                  <a:pt x="864" y="446"/>
                  <a:pt x="864" y="446"/>
                  <a:pt x="864" y="446"/>
                </a:cubicBezTo>
                <a:cubicBezTo>
                  <a:pt x="864" y="446"/>
                  <a:pt x="862" y="451"/>
                  <a:pt x="864" y="451"/>
                </a:cubicBezTo>
                <a:cubicBezTo>
                  <a:pt x="866" y="451"/>
                  <a:pt x="876" y="451"/>
                  <a:pt x="876" y="451"/>
                </a:cubicBezTo>
                <a:cubicBezTo>
                  <a:pt x="876" y="460"/>
                  <a:pt x="876" y="460"/>
                  <a:pt x="876" y="460"/>
                </a:cubicBezTo>
                <a:cubicBezTo>
                  <a:pt x="923" y="460"/>
                  <a:pt x="923" y="460"/>
                  <a:pt x="923" y="460"/>
                </a:cubicBezTo>
                <a:cubicBezTo>
                  <a:pt x="923" y="465"/>
                  <a:pt x="923" y="465"/>
                  <a:pt x="923" y="465"/>
                </a:cubicBezTo>
                <a:cubicBezTo>
                  <a:pt x="931" y="465"/>
                  <a:pt x="931" y="465"/>
                  <a:pt x="931" y="465"/>
                </a:cubicBezTo>
                <a:cubicBezTo>
                  <a:pt x="931" y="470"/>
                  <a:pt x="931" y="470"/>
                  <a:pt x="931" y="470"/>
                </a:cubicBezTo>
                <a:cubicBezTo>
                  <a:pt x="935" y="470"/>
                  <a:pt x="935" y="470"/>
                  <a:pt x="935" y="470"/>
                </a:cubicBezTo>
                <a:cubicBezTo>
                  <a:pt x="935" y="480"/>
                  <a:pt x="935" y="480"/>
                  <a:pt x="935" y="480"/>
                </a:cubicBezTo>
                <a:cubicBezTo>
                  <a:pt x="956" y="480"/>
                  <a:pt x="956" y="480"/>
                  <a:pt x="956" y="480"/>
                </a:cubicBezTo>
                <a:cubicBezTo>
                  <a:pt x="956" y="488"/>
                  <a:pt x="956" y="488"/>
                  <a:pt x="956" y="488"/>
                </a:cubicBezTo>
                <a:cubicBezTo>
                  <a:pt x="965" y="488"/>
                  <a:pt x="965" y="488"/>
                  <a:pt x="965" y="488"/>
                </a:cubicBezTo>
                <a:cubicBezTo>
                  <a:pt x="965" y="493"/>
                  <a:pt x="965" y="493"/>
                  <a:pt x="965" y="493"/>
                </a:cubicBezTo>
                <a:cubicBezTo>
                  <a:pt x="993" y="493"/>
                  <a:pt x="993" y="493"/>
                  <a:pt x="993" y="493"/>
                </a:cubicBezTo>
                <a:cubicBezTo>
                  <a:pt x="993" y="504"/>
                  <a:pt x="993" y="504"/>
                  <a:pt x="993" y="504"/>
                </a:cubicBezTo>
                <a:cubicBezTo>
                  <a:pt x="997" y="504"/>
                  <a:pt x="997" y="504"/>
                  <a:pt x="997" y="504"/>
                </a:cubicBezTo>
                <a:cubicBezTo>
                  <a:pt x="997" y="508"/>
                  <a:pt x="997" y="508"/>
                  <a:pt x="997" y="508"/>
                </a:cubicBezTo>
                <a:cubicBezTo>
                  <a:pt x="1002" y="508"/>
                  <a:pt x="1002" y="508"/>
                  <a:pt x="1002" y="508"/>
                </a:cubicBezTo>
                <a:cubicBezTo>
                  <a:pt x="1002" y="515"/>
                  <a:pt x="1002" y="515"/>
                  <a:pt x="1002" y="515"/>
                </a:cubicBezTo>
                <a:cubicBezTo>
                  <a:pt x="1011" y="515"/>
                  <a:pt x="1011" y="515"/>
                  <a:pt x="1011" y="515"/>
                </a:cubicBezTo>
                <a:cubicBezTo>
                  <a:pt x="1011" y="520"/>
                  <a:pt x="1011" y="520"/>
                  <a:pt x="1011" y="520"/>
                </a:cubicBezTo>
                <a:cubicBezTo>
                  <a:pt x="1031" y="520"/>
                  <a:pt x="1031" y="520"/>
                  <a:pt x="1031" y="520"/>
                </a:cubicBezTo>
                <a:cubicBezTo>
                  <a:pt x="1031" y="528"/>
                  <a:pt x="1031" y="528"/>
                  <a:pt x="1031" y="528"/>
                </a:cubicBezTo>
                <a:cubicBezTo>
                  <a:pt x="1053" y="528"/>
                  <a:pt x="1053" y="528"/>
                  <a:pt x="1053" y="528"/>
                </a:cubicBezTo>
                <a:cubicBezTo>
                  <a:pt x="1053" y="536"/>
                  <a:pt x="1053" y="536"/>
                  <a:pt x="1053" y="536"/>
                </a:cubicBezTo>
                <a:cubicBezTo>
                  <a:pt x="1066" y="536"/>
                  <a:pt x="1066" y="536"/>
                  <a:pt x="1066" y="536"/>
                </a:cubicBezTo>
                <a:cubicBezTo>
                  <a:pt x="1066" y="543"/>
                  <a:pt x="1066" y="543"/>
                  <a:pt x="1066" y="543"/>
                </a:cubicBezTo>
                <a:cubicBezTo>
                  <a:pt x="1080" y="543"/>
                  <a:pt x="1080" y="543"/>
                  <a:pt x="1080" y="543"/>
                </a:cubicBezTo>
                <a:cubicBezTo>
                  <a:pt x="1080" y="549"/>
                  <a:pt x="1080" y="549"/>
                  <a:pt x="1080" y="549"/>
                </a:cubicBezTo>
                <a:cubicBezTo>
                  <a:pt x="1092" y="549"/>
                  <a:pt x="1092" y="549"/>
                  <a:pt x="1092" y="549"/>
                </a:cubicBezTo>
                <a:cubicBezTo>
                  <a:pt x="1092" y="555"/>
                  <a:pt x="1092" y="555"/>
                  <a:pt x="1092" y="555"/>
                </a:cubicBezTo>
                <a:cubicBezTo>
                  <a:pt x="1111" y="555"/>
                  <a:pt x="1111" y="555"/>
                  <a:pt x="1111" y="555"/>
                </a:cubicBezTo>
                <a:cubicBezTo>
                  <a:pt x="1111" y="564"/>
                  <a:pt x="1111" y="564"/>
                  <a:pt x="1111" y="564"/>
                </a:cubicBezTo>
                <a:cubicBezTo>
                  <a:pt x="1132" y="564"/>
                  <a:pt x="1132" y="564"/>
                  <a:pt x="1132" y="564"/>
                </a:cubicBezTo>
                <a:cubicBezTo>
                  <a:pt x="1132" y="564"/>
                  <a:pt x="1129" y="572"/>
                  <a:pt x="1132" y="572"/>
                </a:cubicBezTo>
                <a:cubicBezTo>
                  <a:pt x="1135" y="572"/>
                  <a:pt x="1157" y="572"/>
                  <a:pt x="1157" y="572"/>
                </a:cubicBezTo>
                <a:cubicBezTo>
                  <a:pt x="1157" y="572"/>
                  <a:pt x="1153" y="578"/>
                  <a:pt x="1157" y="578"/>
                </a:cubicBezTo>
                <a:cubicBezTo>
                  <a:pt x="1161" y="578"/>
                  <a:pt x="1212" y="578"/>
                  <a:pt x="1212" y="578"/>
                </a:cubicBezTo>
                <a:cubicBezTo>
                  <a:pt x="1212" y="578"/>
                  <a:pt x="1213" y="584"/>
                  <a:pt x="1212" y="584"/>
                </a:cubicBezTo>
                <a:cubicBezTo>
                  <a:pt x="1211" y="584"/>
                  <a:pt x="1265" y="584"/>
                  <a:pt x="1265" y="584"/>
                </a:cubicBezTo>
                <a:cubicBezTo>
                  <a:pt x="1265" y="604"/>
                  <a:pt x="1265" y="604"/>
                  <a:pt x="1265" y="604"/>
                </a:cubicBezTo>
                <a:cubicBezTo>
                  <a:pt x="1411" y="604"/>
                  <a:pt x="1411" y="604"/>
                  <a:pt x="1411" y="604"/>
                </a:cubicBezTo>
                <a:cubicBezTo>
                  <a:pt x="1411" y="612"/>
                  <a:pt x="1411" y="612"/>
                  <a:pt x="1411" y="612"/>
                </a:cubicBezTo>
                <a:cubicBezTo>
                  <a:pt x="1848" y="612"/>
                  <a:pt x="1848" y="612"/>
                  <a:pt x="1848" y="612"/>
                </a:cubicBezTo>
                <a:cubicBezTo>
                  <a:pt x="1848" y="734"/>
                  <a:pt x="1848" y="734"/>
                  <a:pt x="1848" y="734"/>
                </a:cubicBez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a:extLst>
              <a:ext uri="{FF2B5EF4-FFF2-40B4-BE49-F238E27FC236}">
                <a16:creationId xmlns:a16="http://schemas.microsoft.com/office/drawing/2014/main" id="{2A0FB93E-489F-F3CA-A70B-20E52E31DAAB}"/>
              </a:ext>
            </a:extLst>
          </p:cNvPr>
          <p:cNvSpPr txBox="1"/>
          <p:nvPr/>
        </p:nvSpPr>
        <p:spPr bwMode="auto">
          <a:xfrm>
            <a:off x="147801" y="5629901"/>
            <a:ext cx="994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dirty="0" err="1">
                <a:solidFill>
                  <a:schemeClr val="accent1"/>
                </a:solidFill>
                <a:latin typeface="Calibri" panose="020F0502020204030204" pitchFamily="34" charset="0"/>
              </a:rPr>
              <a:t>Pembro</a:t>
            </a:r>
            <a:r>
              <a:rPr lang="en-US" sz="1200" dirty="0">
                <a:solidFill>
                  <a:schemeClr val="accent1"/>
                </a:solidFill>
                <a:latin typeface="Calibri" panose="020F0502020204030204" pitchFamily="34" charset="0"/>
              </a:rPr>
              <a:t> + CT</a:t>
            </a:r>
          </a:p>
          <a:p>
            <a:pPr algn="r">
              <a:lnSpc>
                <a:spcPct val="100000"/>
              </a:lnSpc>
              <a:spcBef>
                <a:spcPts val="0"/>
              </a:spcBef>
              <a:spcAft>
                <a:spcPct val="0"/>
              </a:spcAft>
              <a:buClrTx/>
              <a:buFontTx/>
              <a:buNone/>
            </a:pPr>
            <a:r>
              <a:rPr lang="en-US" sz="1200" dirty="0">
                <a:solidFill>
                  <a:schemeClr val="accent3"/>
                </a:solidFill>
                <a:latin typeface="Calibri" panose="020F0502020204030204" pitchFamily="34" charset="0"/>
              </a:rPr>
              <a:t>Placebo + CT</a:t>
            </a:r>
          </a:p>
        </p:txBody>
      </p:sp>
    </p:spTree>
    <p:extLst>
      <p:ext uri="{BB962C8B-B14F-4D97-AF65-F5344CB8AC3E}">
        <p14:creationId xmlns:p14="http://schemas.microsoft.com/office/powerpoint/2010/main" val="4209333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Response</a:t>
            </a:r>
            <a:endParaRPr lang="en-US" altLang="en-US" dirty="0"/>
          </a:p>
        </p:txBody>
      </p:sp>
      <p:graphicFrame>
        <p:nvGraphicFramePr>
          <p:cNvPr id="2" name="Group 32">
            <a:extLst>
              <a:ext uri="{FF2B5EF4-FFF2-40B4-BE49-F238E27FC236}">
                <a16:creationId xmlns:a16="http://schemas.microsoft.com/office/drawing/2014/main" id="{9601B1B0-BC8A-E770-50E5-046A7A934A21}"/>
              </a:ext>
            </a:extLst>
          </p:cNvPr>
          <p:cNvGraphicFramePr>
            <a:graphicFrameLocks noGrp="1"/>
          </p:cNvGraphicFramePr>
          <p:nvPr>
            <p:extLst>
              <p:ext uri="{D42A27DB-BD31-4B8C-83A1-F6EECF244321}">
                <p14:modId xmlns:p14="http://schemas.microsoft.com/office/powerpoint/2010/main" val="4209319192"/>
              </p:ext>
            </p:extLst>
          </p:nvPr>
        </p:nvGraphicFramePr>
        <p:xfrm>
          <a:off x="719138" y="1600200"/>
          <a:ext cx="10763067" cy="3566304"/>
        </p:xfrm>
        <a:graphic>
          <a:graphicData uri="http://schemas.openxmlformats.org/drawingml/2006/table">
            <a:tbl>
              <a:tblPr/>
              <a:tblGrid>
                <a:gridCol w="2835565">
                  <a:extLst>
                    <a:ext uri="{9D8B030D-6E8A-4147-A177-3AD203B41FA5}">
                      <a16:colId xmlns:a16="http://schemas.microsoft.com/office/drawing/2014/main" val="20000"/>
                    </a:ext>
                  </a:extLst>
                </a:gridCol>
                <a:gridCol w="3963751">
                  <a:extLst>
                    <a:ext uri="{9D8B030D-6E8A-4147-A177-3AD203B41FA5}">
                      <a16:colId xmlns:a16="http://schemas.microsoft.com/office/drawing/2014/main" val="2404266461"/>
                    </a:ext>
                  </a:extLst>
                </a:gridCol>
                <a:gridCol w="396375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Pembro + 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(n =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29.0 (23.4-35.1)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27.1 (21.7-33.1)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8222129"/>
                  </a:ext>
                </a:extLst>
              </a:tr>
              <a:tr h="344771">
                <a:tc>
                  <a:txBody>
                    <a:bodyPr/>
                    <a:lstStyle/>
                    <a:p>
                      <a:pPr marL="285750" marR="0" lvl="0" indent="-285750" algn="l" defTabSz="914400" rtl="0" eaLnBrk="1" fontAlgn="base" latinLnBrk="0" hangingPunct="1">
                        <a:lnSpc>
                          <a:spcPct val="100000"/>
                        </a:lnSpc>
                        <a:spcBef>
                          <a:spcPct val="0"/>
                        </a:spcBef>
                        <a:spcAft>
                          <a:spcPct val="2500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34477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(26.9)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(25.9)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(49.4)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 (47.4)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(15.1)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 (%)</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3666806"/>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 n (%)</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4111575"/>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(2.3 to 40.8+)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(1.8+ to 40.6+)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6004748"/>
                  </a:ext>
                </a:extLst>
              </a:tr>
            </a:tbl>
          </a:graphicData>
        </a:graphic>
      </p:graphicFrame>
      <p:sp>
        <p:nvSpPr>
          <p:cNvPr id="4" name="Text Box 30">
            <a:extLst>
              <a:ext uri="{FF2B5EF4-FFF2-40B4-BE49-F238E27FC236}">
                <a16:creationId xmlns:a16="http://schemas.microsoft.com/office/drawing/2014/main" id="{93086275-FED0-DCCE-58E4-9A75764BEB9B}"/>
              </a:ext>
            </a:extLst>
          </p:cNvPr>
          <p:cNvSpPr txBox="1">
            <a:spLocks noChangeArrowheads="1"/>
          </p:cNvSpPr>
          <p:nvPr/>
        </p:nvSpPr>
        <p:spPr bwMode="auto">
          <a:xfrm>
            <a:off x="609759" y="5237998"/>
            <a:ext cx="11236887"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*Includes SD, non-CR/non-PD, and no evidence of disease (no lesions at baseline or postbaseline assessments). </a:t>
            </a:r>
          </a:p>
          <a:p>
            <a:pPr eaLnBrk="1" hangingPunct="1">
              <a:lnSpc>
                <a:spcPct val="100000"/>
              </a:lnSpc>
              <a:spcBef>
                <a:spcPts val="0"/>
              </a:spcBef>
              <a:spcAft>
                <a:spcPts val="0"/>
              </a:spcAft>
              <a:buClr>
                <a:schemeClr val="folHlink"/>
              </a:buClr>
              <a:buFont typeface="Arial" panose="020B0604020202020204" pitchFamily="34" charset="0"/>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Postbaseline assessment available but NE or CR/PR/SD &lt;6 wk from randomization. </a:t>
            </a:r>
          </a:p>
          <a:p>
            <a:pPr eaLnBrk="1" hangingPunct="1">
              <a:lnSpc>
                <a:spcPct val="100000"/>
              </a:lnSpc>
              <a:spcBef>
                <a:spcPts val="0"/>
              </a:spcBef>
              <a:spcAft>
                <a:spcPts val="0"/>
              </a:spcAft>
              <a:buClr>
                <a:schemeClr val="folHlink"/>
              </a:buClr>
              <a:buFont typeface="Arial" panose="020B0604020202020204" pitchFamily="34" charset="0"/>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No postbaseline assessment available.</a:t>
            </a:r>
            <a:endParaRPr lang="en-US" altLang="en-US" sz="1200" b="0" dirty="0">
              <a:solidFill>
                <a:schemeClr val="bg1"/>
              </a:solidFill>
              <a:latin typeface="Calibri" panose="020F0502020204030204" pitchFamily="34" charset="0"/>
            </a:endParaRPr>
          </a:p>
        </p:txBody>
      </p:sp>
      <p:sp>
        <p:nvSpPr>
          <p:cNvPr id="5" name="Text Box 11">
            <a:extLst>
              <a:ext uri="{FF2B5EF4-FFF2-40B4-BE49-F238E27FC236}">
                <a16:creationId xmlns:a16="http://schemas.microsoft.com/office/drawing/2014/main" id="{D1415016-AC75-6CC0-A031-6AB8BBEE5B2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a:t>
            </a:r>
          </a:p>
        </p:txBody>
      </p:sp>
      <p:sp>
        <p:nvSpPr>
          <p:cNvPr id="7" name="TextBox 6">
            <a:extLst>
              <a:ext uri="{FF2B5EF4-FFF2-40B4-BE49-F238E27FC236}">
                <a16:creationId xmlns:a16="http://schemas.microsoft.com/office/drawing/2014/main" id="{D156F7E6-7A23-378C-BA20-BE556A1B1C56}"/>
              </a:ext>
            </a:extLst>
          </p:cNvPr>
          <p:cNvSpPr txBox="1"/>
          <p:nvPr/>
        </p:nvSpPr>
        <p:spPr bwMode="auto">
          <a:xfrm>
            <a:off x="4709612" y="6312096"/>
            <a:ext cx="2772777" cy="307777"/>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Data cutoff: </a:t>
            </a:r>
            <a:r>
              <a:rPr lang="en-US" altLang="en-US" sz="1400" b="0" kern="0" dirty="0">
                <a:solidFill>
                  <a:srgbClr val="000000"/>
                </a:solidFill>
                <a:latin typeface="Calibri" panose="020F0502020204030204" pitchFamily="34" charset="0"/>
              </a:rPr>
              <a:t>January 17, 2023.</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543248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Safety Summary</a:t>
            </a:r>
            <a:endParaRPr lang="en-US" altLang="en-US" dirty="0"/>
          </a:p>
        </p:txBody>
      </p:sp>
      <p:sp>
        <p:nvSpPr>
          <p:cNvPr id="2" name="Content Placeholder 1">
            <a:extLst>
              <a:ext uri="{FF2B5EF4-FFF2-40B4-BE49-F238E27FC236}">
                <a16:creationId xmlns:a16="http://schemas.microsoft.com/office/drawing/2014/main" id="{38D9A7F4-E5CB-B52F-8336-8E57959C1C1C}"/>
              </a:ext>
            </a:extLst>
          </p:cNvPr>
          <p:cNvSpPr>
            <a:spLocks noGrp="1"/>
          </p:cNvSpPr>
          <p:nvPr>
            <p:ph idx="1"/>
          </p:nvPr>
        </p:nvSpPr>
        <p:spPr>
          <a:xfrm>
            <a:off x="604675" y="5799707"/>
            <a:ext cx="10877529" cy="444382"/>
          </a:xfrm>
        </p:spPr>
        <p:txBody>
          <a:bodyPr/>
          <a:lstStyle/>
          <a:p>
            <a:r>
              <a:rPr lang="en-US" sz="2400" dirty="0"/>
              <a:t>Median tx cycles: Pembro + CT, 8 (range: 1-62); placebo + CT, 8 (range: 1-63)</a:t>
            </a:r>
          </a:p>
        </p:txBody>
      </p:sp>
      <p:graphicFrame>
        <p:nvGraphicFramePr>
          <p:cNvPr id="3" name="Group 3">
            <a:extLst>
              <a:ext uri="{FF2B5EF4-FFF2-40B4-BE49-F238E27FC236}">
                <a16:creationId xmlns:a16="http://schemas.microsoft.com/office/drawing/2014/main" id="{913D97FA-7D00-7636-B184-7539345694EC}"/>
              </a:ext>
            </a:extLst>
          </p:cNvPr>
          <p:cNvGraphicFramePr>
            <a:graphicFrameLocks/>
          </p:cNvGraphicFramePr>
          <p:nvPr>
            <p:extLst>
              <p:ext uri="{D42A27DB-BD31-4B8C-83A1-F6EECF244321}">
                <p14:modId xmlns:p14="http://schemas.microsoft.com/office/powerpoint/2010/main" val="1181315297"/>
              </p:ext>
            </p:extLst>
          </p:nvPr>
        </p:nvGraphicFramePr>
        <p:xfrm>
          <a:off x="719137" y="1288602"/>
          <a:ext cx="10757982" cy="4206304"/>
        </p:xfrm>
        <a:graphic>
          <a:graphicData uri="http://schemas.openxmlformats.org/drawingml/2006/table">
            <a:tbl>
              <a:tblPr/>
              <a:tblGrid>
                <a:gridCol w="4506300">
                  <a:extLst>
                    <a:ext uri="{9D8B030D-6E8A-4147-A177-3AD203B41FA5}">
                      <a16:colId xmlns:a16="http://schemas.microsoft.com/office/drawing/2014/main" val="20000"/>
                    </a:ext>
                  </a:extLst>
                </a:gridCol>
                <a:gridCol w="3125841">
                  <a:extLst>
                    <a:ext uri="{9D8B030D-6E8A-4147-A177-3AD203B41FA5}">
                      <a16:colId xmlns:a16="http://schemas.microsoft.com/office/drawing/2014/main" val="20001"/>
                    </a:ext>
                  </a:extLst>
                </a:gridCol>
                <a:gridCol w="3125841">
                  <a:extLst>
                    <a:ext uri="{9D8B030D-6E8A-4147-A177-3AD203B41FA5}">
                      <a16:colId xmlns:a16="http://schemas.microsoft.com/office/drawing/2014/main" val="20002"/>
                    </a:ext>
                  </a:extLst>
                </a:gridCol>
              </a:tblGrid>
              <a:tr h="29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Pembro + CT (n =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 (n = 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43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239 (97.6)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 (55.9)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241 (98.0)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 (58.1)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634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d/c of any tx</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d/c of pembrolizumab or placebo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d/c of any CT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d/c of all tx</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220 (89.8)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 (43.7)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 (86.2)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(38.6)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43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Immune-mediated AEs and infusion reactions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bl>
          </a:graphicData>
        </a:graphic>
      </p:graphicFrame>
      <p:sp>
        <p:nvSpPr>
          <p:cNvPr id="5" name="Text Box 11">
            <a:extLst>
              <a:ext uri="{FF2B5EF4-FFF2-40B4-BE49-F238E27FC236}">
                <a16:creationId xmlns:a16="http://schemas.microsoft.com/office/drawing/2014/main" id="{D757A8C0-B1C7-2B27-B383-C02768C392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a:t>
            </a:r>
          </a:p>
        </p:txBody>
      </p:sp>
      <p:sp>
        <p:nvSpPr>
          <p:cNvPr id="6" name="Text Box 30">
            <a:extLst>
              <a:ext uri="{FF2B5EF4-FFF2-40B4-BE49-F238E27FC236}">
                <a16:creationId xmlns:a16="http://schemas.microsoft.com/office/drawing/2014/main" id="{6E85E78D-AFA0-758C-5943-27C1BD7DB2C6}"/>
              </a:ext>
            </a:extLst>
          </p:cNvPr>
          <p:cNvSpPr txBox="1">
            <a:spLocks noChangeArrowheads="1"/>
          </p:cNvSpPr>
          <p:nvPr/>
        </p:nvSpPr>
        <p:spPr bwMode="auto">
          <a:xfrm>
            <a:off x="691152" y="5495332"/>
            <a:ext cx="1123688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*Deaths: pembrolizumab + CT, n = 1 myocarditis related to tx; placebo + CT, n = 1 bone marrow failure related to tx and n = 1 general physical health deterioration. </a:t>
            </a:r>
          </a:p>
        </p:txBody>
      </p:sp>
      <p:sp>
        <p:nvSpPr>
          <p:cNvPr id="7" name="TextBox 6">
            <a:extLst>
              <a:ext uri="{FF2B5EF4-FFF2-40B4-BE49-F238E27FC236}">
                <a16:creationId xmlns:a16="http://schemas.microsoft.com/office/drawing/2014/main" id="{768793D7-7EAC-242F-5B5F-E72D4A646724}"/>
              </a:ext>
            </a:extLst>
          </p:cNvPr>
          <p:cNvSpPr txBox="1"/>
          <p:nvPr/>
        </p:nvSpPr>
        <p:spPr bwMode="auto">
          <a:xfrm>
            <a:off x="4709612" y="6312096"/>
            <a:ext cx="2772777" cy="307777"/>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Data cutoff: </a:t>
            </a:r>
            <a:r>
              <a:rPr lang="en-US" altLang="en-US" sz="1400" b="0" kern="0" dirty="0">
                <a:solidFill>
                  <a:srgbClr val="000000"/>
                </a:solidFill>
                <a:latin typeface="Calibri" panose="020F0502020204030204" pitchFamily="34" charset="0"/>
              </a:rPr>
              <a:t>January 17, 2023.</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5290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Treatment-Related AEs</a:t>
            </a:r>
            <a:endParaRPr lang="en-US" altLang="en-US" dirty="0"/>
          </a:p>
        </p:txBody>
      </p:sp>
      <p:sp>
        <p:nvSpPr>
          <p:cNvPr id="3" name="Text Box 11">
            <a:extLst>
              <a:ext uri="{FF2B5EF4-FFF2-40B4-BE49-F238E27FC236}">
                <a16:creationId xmlns:a16="http://schemas.microsoft.com/office/drawing/2014/main" id="{3D567596-2DDD-584D-2ABA-079561A9F8F6}"/>
              </a:ext>
            </a:extLst>
          </p:cNvPr>
          <p:cNvSpPr txBox="1">
            <a:spLocks noChangeArrowheads="1"/>
          </p:cNvSpPr>
          <p:nvPr/>
        </p:nvSpPr>
        <p:spPr bwMode="auto">
          <a:xfrm>
            <a:off x="442914" y="637144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 Reproduced with permission.</a:t>
            </a:r>
          </a:p>
        </p:txBody>
      </p:sp>
      <p:sp>
        <p:nvSpPr>
          <p:cNvPr id="5" name="TextBox 4">
            <a:extLst>
              <a:ext uri="{FF2B5EF4-FFF2-40B4-BE49-F238E27FC236}">
                <a16:creationId xmlns:a16="http://schemas.microsoft.com/office/drawing/2014/main" id="{09067FA8-B601-D208-8F81-AA94E6DE6892}"/>
              </a:ext>
            </a:extLst>
          </p:cNvPr>
          <p:cNvSpPr txBox="1"/>
          <p:nvPr/>
        </p:nvSpPr>
        <p:spPr bwMode="auto">
          <a:xfrm>
            <a:off x="3892766" y="1293134"/>
            <a:ext cx="4606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TRAEs With Incidence ≥10% in Either Trial Arm</a:t>
            </a:r>
          </a:p>
        </p:txBody>
      </p:sp>
      <p:sp>
        <p:nvSpPr>
          <p:cNvPr id="4" name="TextBox 3">
            <a:extLst>
              <a:ext uri="{FF2B5EF4-FFF2-40B4-BE49-F238E27FC236}">
                <a16:creationId xmlns:a16="http://schemas.microsoft.com/office/drawing/2014/main" id="{387C4EB0-221C-9F4D-86E3-7B337221F620}"/>
              </a:ext>
            </a:extLst>
          </p:cNvPr>
          <p:cNvSpPr txBox="1"/>
          <p:nvPr/>
        </p:nvSpPr>
        <p:spPr bwMode="auto">
          <a:xfrm>
            <a:off x="5442869" y="6359104"/>
            <a:ext cx="2772777" cy="307777"/>
          </a:xfrm>
          <a:prstGeom prst="rect">
            <a:avLst/>
          </a:prstGeom>
          <a:no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Data cutoff: </a:t>
            </a:r>
            <a:r>
              <a:rPr lang="en-US" altLang="en-US" sz="1400" b="0" kern="0" dirty="0">
                <a:solidFill>
                  <a:srgbClr val="000000"/>
                </a:solidFill>
                <a:latin typeface="Calibri" panose="020F0502020204030204" pitchFamily="34" charset="0"/>
              </a:rPr>
              <a:t>January 17, 2023.</a:t>
            </a:r>
            <a:endParaRPr lang="en-US" sz="14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ED443FEA-8A52-40E9-C5EC-854B16A3A794}"/>
              </a:ext>
            </a:extLst>
          </p:cNvPr>
          <p:cNvSpPr txBox="1"/>
          <p:nvPr/>
        </p:nvSpPr>
        <p:spPr bwMode="auto">
          <a:xfrm rot="16200000">
            <a:off x="604767" y="3091964"/>
            <a:ext cx="1120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8" name="TextBox 7">
            <a:extLst>
              <a:ext uri="{FF2B5EF4-FFF2-40B4-BE49-F238E27FC236}">
                <a16:creationId xmlns:a16="http://schemas.microsoft.com/office/drawing/2014/main" id="{975B5B4C-5904-910D-E784-13E77D33D8AF}"/>
              </a:ext>
            </a:extLst>
          </p:cNvPr>
          <p:cNvSpPr txBox="1"/>
          <p:nvPr/>
        </p:nvSpPr>
        <p:spPr bwMode="auto">
          <a:xfrm>
            <a:off x="9452625" y="1816046"/>
            <a:ext cx="74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Grade 1-2</a:t>
            </a:r>
          </a:p>
        </p:txBody>
      </p:sp>
      <p:sp>
        <p:nvSpPr>
          <p:cNvPr id="9" name="TextBox 8">
            <a:extLst>
              <a:ext uri="{FF2B5EF4-FFF2-40B4-BE49-F238E27FC236}">
                <a16:creationId xmlns:a16="http://schemas.microsoft.com/office/drawing/2014/main" id="{D3BBAD83-69CB-3C46-48C3-28D21F91C6A3}"/>
              </a:ext>
            </a:extLst>
          </p:cNvPr>
          <p:cNvSpPr txBox="1"/>
          <p:nvPr/>
        </p:nvSpPr>
        <p:spPr bwMode="auto">
          <a:xfrm>
            <a:off x="9998213" y="1816046"/>
            <a:ext cx="74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Grade 3-5</a:t>
            </a:r>
          </a:p>
        </p:txBody>
      </p:sp>
      <p:sp>
        <p:nvSpPr>
          <p:cNvPr id="10" name="TextBox 9">
            <a:extLst>
              <a:ext uri="{FF2B5EF4-FFF2-40B4-BE49-F238E27FC236}">
                <a16:creationId xmlns:a16="http://schemas.microsoft.com/office/drawing/2014/main" id="{B0CDE7F5-5762-7641-5430-3F48577731DF}"/>
              </a:ext>
            </a:extLst>
          </p:cNvPr>
          <p:cNvSpPr txBox="1"/>
          <p:nvPr/>
        </p:nvSpPr>
        <p:spPr bwMode="auto">
          <a:xfrm>
            <a:off x="8215646" y="2331336"/>
            <a:ext cx="14721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dirty="0" err="1">
                <a:solidFill>
                  <a:schemeClr val="bg1"/>
                </a:solidFill>
                <a:latin typeface="Calibri" panose="020F0502020204030204" pitchFamily="34" charset="0"/>
              </a:rPr>
              <a:t>Pembro</a:t>
            </a:r>
            <a:r>
              <a:rPr lang="en-US" sz="1600" dirty="0">
                <a:solidFill>
                  <a:schemeClr val="bg1"/>
                </a:solidFill>
                <a:latin typeface="Calibri" panose="020F0502020204030204" pitchFamily="34" charset="0"/>
              </a:rPr>
              <a:t> + CT</a:t>
            </a:r>
          </a:p>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Placebo + CT</a:t>
            </a:r>
          </a:p>
        </p:txBody>
      </p:sp>
      <p:sp>
        <p:nvSpPr>
          <p:cNvPr id="12" name="Rectangle 11">
            <a:extLst>
              <a:ext uri="{FF2B5EF4-FFF2-40B4-BE49-F238E27FC236}">
                <a16:creationId xmlns:a16="http://schemas.microsoft.com/office/drawing/2014/main" id="{F64618BA-7258-9AC5-1A4B-4C4BE26313DE}"/>
              </a:ext>
            </a:extLst>
          </p:cNvPr>
          <p:cNvSpPr/>
          <p:nvPr/>
        </p:nvSpPr>
        <p:spPr bwMode="auto">
          <a:xfrm>
            <a:off x="9734672" y="2432362"/>
            <a:ext cx="162507" cy="1625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78567088-AA7A-42FD-2885-2D8E0B784721}"/>
              </a:ext>
            </a:extLst>
          </p:cNvPr>
          <p:cNvSpPr/>
          <p:nvPr/>
        </p:nvSpPr>
        <p:spPr bwMode="auto">
          <a:xfrm>
            <a:off x="10288434" y="2432362"/>
            <a:ext cx="162507" cy="1625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63D580DC-1636-6883-61C6-9B73842BA5AC}"/>
              </a:ext>
            </a:extLst>
          </p:cNvPr>
          <p:cNvSpPr/>
          <p:nvPr/>
        </p:nvSpPr>
        <p:spPr bwMode="auto">
          <a:xfrm>
            <a:off x="9734672" y="2679339"/>
            <a:ext cx="162507" cy="16250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4FF07E7B-D4DC-6ECC-7CB8-CDDA1F1AFB10}"/>
              </a:ext>
            </a:extLst>
          </p:cNvPr>
          <p:cNvSpPr/>
          <p:nvPr/>
        </p:nvSpPr>
        <p:spPr bwMode="auto">
          <a:xfrm>
            <a:off x="10288434" y="2679339"/>
            <a:ext cx="162507" cy="1625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 name="Group 21">
            <a:extLst>
              <a:ext uri="{FF2B5EF4-FFF2-40B4-BE49-F238E27FC236}">
                <a16:creationId xmlns:a16="http://schemas.microsoft.com/office/drawing/2014/main" id="{0208FBDC-19CF-008E-63F4-F004DC0116BC}"/>
              </a:ext>
            </a:extLst>
          </p:cNvPr>
          <p:cNvGrpSpPr/>
          <p:nvPr/>
        </p:nvGrpSpPr>
        <p:grpSpPr>
          <a:xfrm>
            <a:off x="1236687" y="1584960"/>
            <a:ext cx="458780" cy="3310556"/>
            <a:chOff x="1236687" y="1584960"/>
            <a:chExt cx="458780" cy="3310556"/>
          </a:xfrm>
        </p:grpSpPr>
        <p:sp>
          <p:nvSpPr>
            <p:cNvPr id="16" name="TextBox 15">
              <a:extLst>
                <a:ext uri="{FF2B5EF4-FFF2-40B4-BE49-F238E27FC236}">
                  <a16:creationId xmlns:a16="http://schemas.microsoft.com/office/drawing/2014/main" id="{CC02D457-C23D-A62A-CE93-338F683892CB}"/>
                </a:ext>
              </a:extLst>
            </p:cNvPr>
            <p:cNvSpPr txBox="1"/>
            <p:nvPr/>
          </p:nvSpPr>
          <p:spPr bwMode="auto">
            <a:xfrm>
              <a:off x="1236687" y="158496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3F7D8979-BD23-2853-CCBA-DE7FAF9C849C}"/>
                </a:ext>
              </a:extLst>
            </p:cNvPr>
            <p:cNvSpPr txBox="1"/>
            <p:nvPr/>
          </p:nvSpPr>
          <p:spPr bwMode="auto">
            <a:xfrm>
              <a:off x="1328059" y="21873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79897094-DD06-E7CF-99C6-25FD074E0810}"/>
                </a:ext>
              </a:extLst>
            </p:cNvPr>
            <p:cNvSpPr txBox="1"/>
            <p:nvPr/>
          </p:nvSpPr>
          <p:spPr bwMode="auto">
            <a:xfrm>
              <a:off x="1328059" y="27897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AE626578-A553-0654-91A3-8E87794C7827}"/>
                </a:ext>
              </a:extLst>
            </p:cNvPr>
            <p:cNvSpPr txBox="1"/>
            <p:nvPr/>
          </p:nvSpPr>
          <p:spPr bwMode="auto">
            <a:xfrm>
              <a:off x="1328059" y="33921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0329F399-664A-015F-1ED0-4BB2ED530605}"/>
                </a:ext>
              </a:extLst>
            </p:cNvPr>
            <p:cNvSpPr txBox="1"/>
            <p:nvPr/>
          </p:nvSpPr>
          <p:spPr bwMode="auto">
            <a:xfrm>
              <a:off x="1328059" y="39853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4AB62486-C57B-9C12-941C-E0DF1117A79F}"/>
                </a:ext>
              </a:extLst>
            </p:cNvPr>
            <p:cNvSpPr txBox="1"/>
            <p:nvPr/>
          </p:nvSpPr>
          <p:spPr bwMode="auto">
            <a:xfrm>
              <a:off x="1419430" y="458773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3" name="Freeform: Shape 22">
            <a:extLst>
              <a:ext uri="{FF2B5EF4-FFF2-40B4-BE49-F238E27FC236}">
                <a16:creationId xmlns:a16="http://schemas.microsoft.com/office/drawing/2014/main" id="{8F012098-0537-3520-4A9C-D83B97222EAB}"/>
              </a:ext>
            </a:extLst>
          </p:cNvPr>
          <p:cNvSpPr/>
          <p:nvPr/>
        </p:nvSpPr>
        <p:spPr bwMode="auto">
          <a:xfrm>
            <a:off x="1714500" y="1744980"/>
            <a:ext cx="9227820" cy="3009900"/>
          </a:xfrm>
          <a:custGeom>
            <a:avLst/>
            <a:gdLst>
              <a:gd name="connsiteX0" fmla="*/ 0 w 9227820"/>
              <a:gd name="connsiteY0" fmla="*/ 0 h 3009900"/>
              <a:gd name="connsiteX1" fmla="*/ 0 w 9227820"/>
              <a:gd name="connsiteY1" fmla="*/ 3009900 h 3009900"/>
              <a:gd name="connsiteX2" fmla="*/ 9227820 w 9227820"/>
              <a:gd name="connsiteY2" fmla="*/ 3009900 h 3009900"/>
            </a:gdLst>
            <a:ahLst/>
            <a:cxnLst>
              <a:cxn ang="0">
                <a:pos x="connsiteX0" y="connsiteY0"/>
              </a:cxn>
              <a:cxn ang="0">
                <a:pos x="connsiteX1" y="connsiteY1"/>
              </a:cxn>
              <a:cxn ang="0">
                <a:pos x="connsiteX2" y="connsiteY2"/>
              </a:cxn>
            </a:cxnLst>
            <a:rect l="l" t="t" r="r" b="b"/>
            <a:pathLst>
              <a:path w="9227820" h="3009900">
                <a:moveTo>
                  <a:pt x="0" y="0"/>
                </a:moveTo>
                <a:lnTo>
                  <a:pt x="0" y="3009900"/>
                </a:lnTo>
                <a:lnTo>
                  <a:pt x="9227820" y="3009900"/>
                </a:lnTo>
              </a:path>
            </a:pathLst>
          </a:custGeom>
          <a:noFill/>
          <a:ln w="28575">
            <a:solidFill>
              <a:schemeClr val="bg1"/>
            </a:solidFill>
            <a:miter lim="800000"/>
            <a:headEnd/>
            <a:tailEnd/>
          </a:ln>
        </p:spPr>
        <p:txBody>
          <a:bodyPr rtlCol="0" anchor="ctr"/>
          <a:lstStyle/>
          <a:p>
            <a:pPr algn="ctr"/>
            <a:endParaRPr lang="en-US"/>
          </a:p>
        </p:txBody>
      </p:sp>
      <p:sp>
        <p:nvSpPr>
          <p:cNvPr id="24" name="TextBox 23">
            <a:extLst>
              <a:ext uri="{FF2B5EF4-FFF2-40B4-BE49-F238E27FC236}">
                <a16:creationId xmlns:a16="http://schemas.microsoft.com/office/drawing/2014/main" id="{AF5D7A65-0ED9-A57A-010E-9AE90120C4D6}"/>
              </a:ext>
            </a:extLst>
          </p:cNvPr>
          <p:cNvSpPr txBox="1"/>
          <p:nvPr/>
        </p:nvSpPr>
        <p:spPr bwMode="auto">
          <a:xfrm rot="18900000">
            <a:off x="1686025" y="5183280"/>
            <a:ext cx="16085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Decreased neutrophil count</a:t>
            </a:r>
          </a:p>
        </p:txBody>
      </p:sp>
      <p:sp>
        <p:nvSpPr>
          <p:cNvPr id="25" name="TextBox 24">
            <a:extLst>
              <a:ext uri="{FF2B5EF4-FFF2-40B4-BE49-F238E27FC236}">
                <a16:creationId xmlns:a16="http://schemas.microsoft.com/office/drawing/2014/main" id="{E2D4B773-E552-0B0E-9982-478513E141B8}"/>
              </a:ext>
            </a:extLst>
          </p:cNvPr>
          <p:cNvSpPr txBox="1"/>
          <p:nvPr/>
        </p:nvSpPr>
        <p:spPr bwMode="auto">
          <a:xfrm rot="18896450">
            <a:off x="3309323" y="5139714"/>
            <a:ext cx="15159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Decreased white blood cell count</a:t>
            </a:r>
          </a:p>
        </p:txBody>
      </p:sp>
      <p:sp>
        <p:nvSpPr>
          <p:cNvPr id="26" name="TextBox 25">
            <a:extLst>
              <a:ext uri="{FF2B5EF4-FFF2-40B4-BE49-F238E27FC236}">
                <a16:creationId xmlns:a16="http://schemas.microsoft.com/office/drawing/2014/main" id="{8BEF7D78-BCDB-9D90-0AB7-6DF49CAF59F3}"/>
              </a:ext>
            </a:extLst>
          </p:cNvPr>
          <p:cNvSpPr txBox="1"/>
          <p:nvPr/>
        </p:nvSpPr>
        <p:spPr bwMode="auto">
          <a:xfrm rot="18900000">
            <a:off x="4730685" y="5165822"/>
            <a:ext cx="16680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Increased alanine aminotransferase</a:t>
            </a:r>
          </a:p>
        </p:txBody>
      </p:sp>
      <p:sp>
        <p:nvSpPr>
          <p:cNvPr id="27" name="TextBox 26">
            <a:extLst>
              <a:ext uri="{FF2B5EF4-FFF2-40B4-BE49-F238E27FC236}">
                <a16:creationId xmlns:a16="http://schemas.microsoft.com/office/drawing/2014/main" id="{65D6ED95-05CB-3B6F-CB21-BC5633DDD525}"/>
              </a:ext>
            </a:extLst>
          </p:cNvPr>
          <p:cNvSpPr txBox="1"/>
          <p:nvPr/>
        </p:nvSpPr>
        <p:spPr bwMode="auto">
          <a:xfrm rot="18900000">
            <a:off x="5505426" y="5165823"/>
            <a:ext cx="16680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Increased aspartate aminotransferase</a:t>
            </a:r>
          </a:p>
        </p:txBody>
      </p:sp>
      <p:sp>
        <p:nvSpPr>
          <p:cNvPr id="28" name="TextBox 27">
            <a:extLst>
              <a:ext uri="{FF2B5EF4-FFF2-40B4-BE49-F238E27FC236}">
                <a16:creationId xmlns:a16="http://schemas.microsoft.com/office/drawing/2014/main" id="{95379D50-4C5B-F060-FF9A-D9AAB5895FCD}"/>
              </a:ext>
            </a:extLst>
          </p:cNvPr>
          <p:cNvSpPr txBox="1"/>
          <p:nvPr/>
        </p:nvSpPr>
        <p:spPr bwMode="auto">
          <a:xfrm rot="18896450">
            <a:off x="6585315" y="5075308"/>
            <a:ext cx="1333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Decreased platelet count</a:t>
            </a:r>
          </a:p>
        </p:txBody>
      </p:sp>
      <p:sp>
        <p:nvSpPr>
          <p:cNvPr id="29" name="TextBox 28">
            <a:extLst>
              <a:ext uri="{FF2B5EF4-FFF2-40B4-BE49-F238E27FC236}">
                <a16:creationId xmlns:a16="http://schemas.microsoft.com/office/drawing/2014/main" id="{DFFACC30-8FA5-CDA0-7F09-0BD78869C64C}"/>
              </a:ext>
            </a:extLst>
          </p:cNvPr>
          <p:cNvSpPr txBox="1"/>
          <p:nvPr/>
        </p:nvSpPr>
        <p:spPr bwMode="auto">
          <a:xfrm rot="18896450">
            <a:off x="7352114" y="5086488"/>
            <a:ext cx="1333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Decreased appetite</a:t>
            </a:r>
          </a:p>
        </p:txBody>
      </p:sp>
      <p:sp>
        <p:nvSpPr>
          <p:cNvPr id="30" name="TextBox 29">
            <a:extLst>
              <a:ext uri="{FF2B5EF4-FFF2-40B4-BE49-F238E27FC236}">
                <a16:creationId xmlns:a16="http://schemas.microsoft.com/office/drawing/2014/main" id="{8E43A800-AD92-FFA6-B370-696932B72BC0}"/>
              </a:ext>
            </a:extLst>
          </p:cNvPr>
          <p:cNvSpPr txBox="1"/>
          <p:nvPr/>
        </p:nvSpPr>
        <p:spPr bwMode="auto">
          <a:xfrm rot="18900000">
            <a:off x="1580375" y="4946203"/>
            <a:ext cx="848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Anemia</a:t>
            </a:r>
          </a:p>
        </p:txBody>
      </p:sp>
      <p:sp>
        <p:nvSpPr>
          <p:cNvPr id="31" name="TextBox 30">
            <a:extLst>
              <a:ext uri="{FF2B5EF4-FFF2-40B4-BE49-F238E27FC236}">
                <a16:creationId xmlns:a16="http://schemas.microsoft.com/office/drawing/2014/main" id="{BA75AF34-6F6D-C860-B554-197C650B312C}"/>
              </a:ext>
            </a:extLst>
          </p:cNvPr>
          <p:cNvSpPr txBox="1"/>
          <p:nvPr/>
        </p:nvSpPr>
        <p:spPr bwMode="auto">
          <a:xfrm rot="18900000">
            <a:off x="3085539" y="4946204"/>
            <a:ext cx="848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Nausea</a:t>
            </a:r>
          </a:p>
        </p:txBody>
      </p:sp>
      <p:sp>
        <p:nvSpPr>
          <p:cNvPr id="32" name="TextBox 31">
            <a:extLst>
              <a:ext uri="{FF2B5EF4-FFF2-40B4-BE49-F238E27FC236}">
                <a16:creationId xmlns:a16="http://schemas.microsoft.com/office/drawing/2014/main" id="{E8146317-0A1E-064E-8C7D-88FB11E90FE7}"/>
              </a:ext>
            </a:extLst>
          </p:cNvPr>
          <p:cNvSpPr txBox="1"/>
          <p:nvPr/>
        </p:nvSpPr>
        <p:spPr bwMode="auto">
          <a:xfrm rot="18900000">
            <a:off x="4620005" y="4939879"/>
            <a:ext cx="848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Fatigue</a:t>
            </a:r>
          </a:p>
        </p:txBody>
      </p:sp>
      <p:sp>
        <p:nvSpPr>
          <p:cNvPr id="33" name="TextBox 32">
            <a:extLst>
              <a:ext uri="{FF2B5EF4-FFF2-40B4-BE49-F238E27FC236}">
                <a16:creationId xmlns:a16="http://schemas.microsoft.com/office/drawing/2014/main" id="{1C9E45FB-BA8C-6D4D-F76A-3B9944227CFC}"/>
              </a:ext>
            </a:extLst>
          </p:cNvPr>
          <p:cNvSpPr txBox="1"/>
          <p:nvPr/>
        </p:nvSpPr>
        <p:spPr bwMode="auto">
          <a:xfrm rot="18900000">
            <a:off x="8114966" y="5087734"/>
            <a:ext cx="12990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Constipation</a:t>
            </a:r>
          </a:p>
        </p:txBody>
      </p:sp>
      <p:sp>
        <p:nvSpPr>
          <p:cNvPr id="34" name="TextBox 33">
            <a:extLst>
              <a:ext uri="{FF2B5EF4-FFF2-40B4-BE49-F238E27FC236}">
                <a16:creationId xmlns:a16="http://schemas.microsoft.com/office/drawing/2014/main" id="{1BFA5D58-889E-575C-89E1-606A43E4D2DD}"/>
              </a:ext>
            </a:extLst>
          </p:cNvPr>
          <p:cNvSpPr txBox="1"/>
          <p:nvPr/>
        </p:nvSpPr>
        <p:spPr bwMode="auto">
          <a:xfrm rot="18900000">
            <a:off x="8842534" y="5087734"/>
            <a:ext cx="12990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Vomiting</a:t>
            </a:r>
          </a:p>
        </p:txBody>
      </p:sp>
      <p:sp>
        <p:nvSpPr>
          <p:cNvPr id="35" name="TextBox 34">
            <a:extLst>
              <a:ext uri="{FF2B5EF4-FFF2-40B4-BE49-F238E27FC236}">
                <a16:creationId xmlns:a16="http://schemas.microsoft.com/office/drawing/2014/main" id="{060A6ABA-8451-004F-9F74-86A0901AFFB7}"/>
              </a:ext>
            </a:extLst>
          </p:cNvPr>
          <p:cNvSpPr txBox="1"/>
          <p:nvPr/>
        </p:nvSpPr>
        <p:spPr bwMode="auto">
          <a:xfrm rot="18900000">
            <a:off x="9662404" y="5056232"/>
            <a:ext cx="12990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Asthenia</a:t>
            </a:r>
          </a:p>
        </p:txBody>
      </p:sp>
      <p:grpSp>
        <p:nvGrpSpPr>
          <p:cNvPr id="43" name="Group 42">
            <a:extLst>
              <a:ext uri="{FF2B5EF4-FFF2-40B4-BE49-F238E27FC236}">
                <a16:creationId xmlns:a16="http://schemas.microsoft.com/office/drawing/2014/main" id="{AF7560E3-F81E-AF1C-9ACC-D1239A706BE9}"/>
              </a:ext>
            </a:extLst>
          </p:cNvPr>
          <p:cNvGrpSpPr/>
          <p:nvPr/>
        </p:nvGrpSpPr>
        <p:grpSpPr>
          <a:xfrm>
            <a:off x="1630679" y="1738848"/>
            <a:ext cx="98731" cy="3019507"/>
            <a:chOff x="1236687" y="1738848"/>
            <a:chExt cx="1136382" cy="3019507"/>
          </a:xfrm>
        </p:grpSpPr>
        <p:cxnSp>
          <p:nvCxnSpPr>
            <p:cNvPr id="37" name="Straight Connector 36">
              <a:extLst>
                <a:ext uri="{FF2B5EF4-FFF2-40B4-BE49-F238E27FC236}">
                  <a16:creationId xmlns:a16="http://schemas.microsoft.com/office/drawing/2014/main" id="{76D8D618-D2B4-C18D-3ADA-5C4428C303BC}"/>
                </a:ext>
              </a:extLst>
            </p:cNvPr>
            <p:cNvCxnSpPr>
              <a:cxnSpLocks/>
            </p:cNvCxnSpPr>
            <p:nvPr/>
          </p:nvCxnSpPr>
          <p:spPr bwMode="auto">
            <a:xfrm>
              <a:off x="1236687" y="1738848"/>
              <a:ext cx="113638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7667EDA-295B-26F5-C3F8-F2395574C1C3}"/>
                </a:ext>
              </a:extLst>
            </p:cNvPr>
            <p:cNvCxnSpPr>
              <a:cxnSpLocks/>
            </p:cNvCxnSpPr>
            <p:nvPr/>
          </p:nvCxnSpPr>
          <p:spPr bwMode="auto">
            <a:xfrm>
              <a:off x="1236687" y="2350337"/>
              <a:ext cx="113638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A745EA2-4F28-EE25-84A0-7D4B2A02C84F}"/>
                </a:ext>
              </a:extLst>
            </p:cNvPr>
            <p:cNvCxnSpPr>
              <a:cxnSpLocks/>
            </p:cNvCxnSpPr>
            <p:nvPr/>
          </p:nvCxnSpPr>
          <p:spPr bwMode="auto">
            <a:xfrm>
              <a:off x="1236687" y="2952718"/>
              <a:ext cx="113638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58CDFD6-07CD-718D-2D2B-127566CBEB25}"/>
                </a:ext>
              </a:extLst>
            </p:cNvPr>
            <p:cNvCxnSpPr>
              <a:cxnSpLocks/>
            </p:cNvCxnSpPr>
            <p:nvPr/>
          </p:nvCxnSpPr>
          <p:spPr bwMode="auto">
            <a:xfrm>
              <a:off x="1236687" y="3564207"/>
              <a:ext cx="113638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28B29BF-B8FE-9386-B2CA-1994C9065E94}"/>
                </a:ext>
              </a:extLst>
            </p:cNvPr>
            <p:cNvCxnSpPr>
              <a:cxnSpLocks/>
            </p:cNvCxnSpPr>
            <p:nvPr/>
          </p:nvCxnSpPr>
          <p:spPr bwMode="auto">
            <a:xfrm>
              <a:off x="1236687" y="4146866"/>
              <a:ext cx="113638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CC2DB89-0B75-D9D8-97FA-A17CF3A38A33}"/>
                </a:ext>
              </a:extLst>
            </p:cNvPr>
            <p:cNvCxnSpPr>
              <a:cxnSpLocks/>
            </p:cNvCxnSpPr>
            <p:nvPr/>
          </p:nvCxnSpPr>
          <p:spPr bwMode="auto">
            <a:xfrm>
              <a:off x="1236687" y="4758355"/>
              <a:ext cx="1136382"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8050D212-8392-D8C3-ACCB-A8C1B3F2F8D7}"/>
              </a:ext>
            </a:extLst>
          </p:cNvPr>
          <p:cNvSpPr txBox="1"/>
          <p:nvPr/>
        </p:nvSpPr>
        <p:spPr bwMode="auto">
          <a:xfrm>
            <a:off x="1886555" y="3347565"/>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45" name="TextBox 44">
            <a:extLst>
              <a:ext uri="{FF2B5EF4-FFF2-40B4-BE49-F238E27FC236}">
                <a16:creationId xmlns:a16="http://schemas.microsoft.com/office/drawing/2014/main" id="{D0C6C9C2-6895-2BA9-CCD2-1B22DA76A57E}"/>
              </a:ext>
            </a:extLst>
          </p:cNvPr>
          <p:cNvSpPr txBox="1"/>
          <p:nvPr/>
        </p:nvSpPr>
        <p:spPr bwMode="auto">
          <a:xfrm>
            <a:off x="2149892" y="3296886"/>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B519030A-4F11-7D16-6610-038DB93A1CD4}"/>
              </a:ext>
            </a:extLst>
          </p:cNvPr>
          <p:cNvSpPr txBox="1"/>
          <p:nvPr/>
        </p:nvSpPr>
        <p:spPr bwMode="auto">
          <a:xfrm>
            <a:off x="2922051" y="3146994"/>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47" name="TextBox 46">
            <a:extLst>
              <a:ext uri="{FF2B5EF4-FFF2-40B4-BE49-F238E27FC236}">
                <a16:creationId xmlns:a16="http://schemas.microsoft.com/office/drawing/2014/main" id="{957BA4E5-4DA8-5F35-19F3-1D8915B23E41}"/>
              </a:ext>
            </a:extLst>
          </p:cNvPr>
          <p:cNvSpPr txBox="1"/>
          <p:nvPr/>
        </p:nvSpPr>
        <p:spPr bwMode="auto">
          <a:xfrm>
            <a:off x="2657238" y="3372965"/>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48" name="TextBox 47">
            <a:extLst>
              <a:ext uri="{FF2B5EF4-FFF2-40B4-BE49-F238E27FC236}">
                <a16:creationId xmlns:a16="http://schemas.microsoft.com/office/drawing/2014/main" id="{1BDBBFF6-34F6-11A2-69B8-287EA2FC6297}"/>
              </a:ext>
            </a:extLst>
          </p:cNvPr>
          <p:cNvSpPr txBox="1"/>
          <p:nvPr/>
        </p:nvSpPr>
        <p:spPr bwMode="auto">
          <a:xfrm>
            <a:off x="3428708" y="3461636"/>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49" name="TextBox 48">
            <a:extLst>
              <a:ext uri="{FF2B5EF4-FFF2-40B4-BE49-F238E27FC236}">
                <a16:creationId xmlns:a16="http://schemas.microsoft.com/office/drawing/2014/main" id="{B50F878D-6975-5DE6-50D5-9DB20CE39454}"/>
              </a:ext>
            </a:extLst>
          </p:cNvPr>
          <p:cNvSpPr txBox="1"/>
          <p:nvPr/>
        </p:nvSpPr>
        <p:spPr bwMode="auto">
          <a:xfrm>
            <a:off x="3693521" y="3268980"/>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50" name="TextBox 49">
            <a:extLst>
              <a:ext uri="{FF2B5EF4-FFF2-40B4-BE49-F238E27FC236}">
                <a16:creationId xmlns:a16="http://schemas.microsoft.com/office/drawing/2014/main" id="{213265AE-8E40-01F9-2215-334EF657B014}"/>
              </a:ext>
            </a:extLst>
          </p:cNvPr>
          <p:cNvSpPr txBox="1"/>
          <p:nvPr/>
        </p:nvSpPr>
        <p:spPr bwMode="auto">
          <a:xfrm>
            <a:off x="4200178" y="3599082"/>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F6FA4FAF-870F-C7E2-85A7-2A935E234830}"/>
              </a:ext>
            </a:extLst>
          </p:cNvPr>
          <p:cNvSpPr txBox="1"/>
          <p:nvPr/>
        </p:nvSpPr>
        <p:spPr bwMode="auto">
          <a:xfrm>
            <a:off x="4452291" y="3461636"/>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52" name="TextBox 51">
            <a:extLst>
              <a:ext uri="{FF2B5EF4-FFF2-40B4-BE49-F238E27FC236}">
                <a16:creationId xmlns:a16="http://schemas.microsoft.com/office/drawing/2014/main" id="{26616D52-5553-5CB9-BE80-D23BF4AF460E}"/>
              </a:ext>
            </a:extLst>
          </p:cNvPr>
          <p:cNvSpPr txBox="1"/>
          <p:nvPr/>
        </p:nvSpPr>
        <p:spPr bwMode="auto">
          <a:xfrm>
            <a:off x="4956424" y="3795896"/>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53" name="TextBox 52">
            <a:extLst>
              <a:ext uri="{FF2B5EF4-FFF2-40B4-BE49-F238E27FC236}">
                <a16:creationId xmlns:a16="http://schemas.microsoft.com/office/drawing/2014/main" id="{17E9F324-91E3-7209-1B08-79577519713F}"/>
              </a:ext>
            </a:extLst>
          </p:cNvPr>
          <p:cNvSpPr txBox="1"/>
          <p:nvPr/>
        </p:nvSpPr>
        <p:spPr bwMode="auto">
          <a:xfrm>
            <a:off x="5218496" y="3962484"/>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4" name="TextBox 53">
            <a:extLst>
              <a:ext uri="{FF2B5EF4-FFF2-40B4-BE49-F238E27FC236}">
                <a16:creationId xmlns:a16="http://schemas.microsoft.com/office/drawing/2014/main" id="{D87B71E8-DCBC-2AB5-8A16-BECFB08D1BB1}"/>
              </a:ext>
            </a:extLst>
          </p:cNvPr>
          <p:cNvSpPr txBox="1"/>
          <p:nvPr/>
        </p:nvSpPr>
        <p:spPr bwMode="auto">
          <a:xfrm>
            <a:off x="5722363" y="3839089"/>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5" name="TextBox 54">
            <a:extLst>
              <a:ext uri="{FF2B5EF4-FFF2-40B4-BE49-F238E27FC236}">
                <a16:creationId xmlns:a16="http://schemas.microsoft.com/office/drawing/2014/main" id="{655286A3-C2AE-A06E-85C8-D6274BF4460D}"/>
              </a:ext>
            </a:extLst>
          </p:cNvPr>
          <p:cNvSpPr txBox="1"/>
          <p:nvPr/>
        </p:nvSpPr>
        <p:spPr bwMode="auto">
          <a:xfrm>
            <a:off x="6000769" y="3886848"/>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6" name="TextBox 55">
            <a:extLst>
              <a:ext uri="{FF2B5EF4-FFF2-40B4-BE49-F238E27FC236}">
                <a16:creationId xmlns:a16="http://schemas.microsoft.com/office/drawing/2014/main" id="{1367303A-6C94-2973-51EE-BC104A239839}"/>
              </a:ext>
            </a:extLst>
          </p:cNvPr>
          <p:cNvSpPr txBox="1"/>
          <p:nvPr/>
        </p:nvSpPr>
        <p:spPr bwMode="auto">
          <a:xfrm>
            <a:off x="6512275" y="3843314"/>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7" name="TextBox 56">
            <a:extLst>
              <a:ext uri="{FF2B5EF4-FFF2-40B4-BE49-F238E27FC236}">
                <a16:creationId xmlns:a16="http://schemas.microsoft.com/office/drawing/2014/main" id="{65CFA1C2-C52A-E58F-E806-D81F36EB91B0}"/>
              </a:ext>
            </a:extLst>
          </p:cNvPr>
          <p:cNvSpPr txBox="1"/>
          <p:nvPr/>
        </p:nvSpPr>
        <p:spPr bwMode="auto">
          <a:xfrm>
            <a:off x="6765846" y="3898884"/>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E6950ACB-B183-C022-3D0A-1BC25BC7F213}"/>
              </a:ext>
            </a:extLst>
          </p:cNvPr>
          <p:cNvSpPr txBox="1"/>
          <p:nvPr/>
        </p:nvSpPr>
        <p:spPr bwMode="auto">
          <a:xfrm>
            <a:off x="7277791" y="383093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9" name="TextBox 58">
            <a:extLst>
              <a:ext uri="{FF2B5EF4-FFF2-40B4-BE49-F238E27FC236}">
                <a16:creationId xmlns:a16="http://schemas.microsoft.com/office/drawing/2014/main" id="{9D9D3E82-2A2F-A6A5-CD3D-CE1D7B070568}"/>
              </a:ext>
            </a:extLst>
          </p:cNvPr>
          <p:cNvSpPr txBox="1"/>
          <p:nvPr/>
        </p:nvSpPr>
        <p:spPr bwMode="auto">
          <a:xfrm>
            <a:off x="7531362" y="388650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ADF7A669-0C4B-50C0-29FC-D5BEA9AA13B9}"/>
              </a:ext>
            </a:extLst>
          </p:cNvPr>
          <p:cNvSpPr txBox="1"/>
          <p:nvPr/>
        </p:nvSpPr>
        <p:spPr bwMode="auto">
          <a:xfrm>
            <a:off x="8036343" y="383093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61" name="TextBox 60">
            <a:extLst>
              <a:ext uri="{FF2B5EF4-FFF2-40B4-BE49-F238E27FC236}">
                <a16:creationId xmlns:a16="http://schemas.microsoft.com/office/drawing/2014/main" id="{4E464092-CA51-6036-E81C-AEB9461D0648}"/>
              </a:ext>
            </a:extLst>
          </p:cNvPr>
          <p:cNvSpPr txBox="1"/>
          <p:nvPr/>
        </p:nvSpPr>
        <p:spPr bwMode="auto">
          <a:xfrm>
            <a:off x="8289914" y="388650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5C8356C3-19F5-CB7F-AFAF-D3FCE95EA11D}"/>
              </a:ext>
            </a:extLst>
          </p:cNvPr>
          <p:cNvSpPr txBox="1"/>
          <p:nvPr/>
        </p:nvSpPr>
        <p:spPr bwMode="auto">
          <a:xfrm>
            <a:off x="8833642" y="392618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63" name="TextBox 62">
            <a:extLst>
              <a:ext uri="{FF2B5EF4-FFF2-40B4-BE49-F238E27FC236}">
                <a16:creationId xmlns:a16="http://schemas.microsoft.com/office/drawing/2014/main" id="{93EE7096-15FE-4A75-E526-297B25947DAC}"/>
              </a:ext>
            </a:extLst>
          </p:cNvPr>
          <p:cNvSpPr txBox="1"/>
          <p:nvPr/>
        </p:nvSpPr>
        <p:spPr bwMode="auto">
          <a:xfrm>
            <a:off x="9074513" y="398175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216" name="TextBox 9215">
            <a:extLst>
              <a:ext uri="{FF2B5EF4-FFF2-40B4-BE49-F238E27FC236}">
                <a16:creationId xmlns:a16="http://schemas.microsoft.com/office/drawing/2014/main" id="{87E0907E-7635-7F58-82FE-19807372ED2A}"/>
              </a:ext>
            </a:extLst>
          </p:cNvPr>
          <p:cNvSpPr txBox="1"/>
          <p:nvPr/>
        </p:nvSpPr>
        <p:spPr bwMode="auto">
          <a:xfrm>
            <a:off x="9592613" y="405318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17" name="TextBox 9216">
            <a:extLst>
              <a:ext uri="{FF2B5EF4-FFF2-40B4-BE49-F238E27FC236}">
                <a16:creationId xmlns:a16="http://schemas.microsoft.com/office/drawing/2014/main" id="{6344B84F-95F0-D154-9108-7CC7E7C566BB}"/>
              </a:ext>
            </a:extLst>
          </p:cNvPr>
          <p:cNvSpPr txBox="1"/>
          <p:nvPr/>
        </p:nvSpPr>
        <p:spPr bwMode="auto">
          <a:xfrm>
            <a:off x="9833484" y="4108753"/>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219" name="TextBox 9218">
            <a:extLst>
              <a:ext uri="{FF2B5EF4-FFF2-40B4-BE49-F238E27FC236}">
                <a16:creationId xmlns:a16="http://schemas.microsoft.com/office/drawing/2014/main" id="{DC5F6A6D-F192-914B-A0ED-F17E1396CEA5}"/>
              </a:ext>
            </a:extLst>
          </p:cNvPr>
          <p:cNvSpPr txBox="1"/>
          <p:nvPr/>
        </p:nvSpPr>
        <p:spPr bwMode="auto">
          <a:xfrm>
            <a:off x="10345596" y="4206661"/>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20" name="TextBox 9219">
            <a:extLst>
              <a:ext uri="{FF2B5EF4-FFF2-40B4-BE49-F238E27FC236}">
                <a16:creationId xmlns:a16="http://schemas.microsoft.com/office/drawing/2014/main" id="{1904BC2F-3270-D009-160B-ED827DF87186}"/>
              </a:ext>
            </a:extLst>
          </p:cNvPr>
          <p:cNvSpPr txBox="1"/>
          <p:nvPr/>
        </p:nvSpPr>
        <p:spPr bwMode="auto">
          <a:xfrm>
            <a:off x="10603239" y="4260714"/>
            <a:ext cx="40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221" name="Rectangle 9220">
            <a:extLst>
              <a:ext uri="{FF2B5EF4-FFF2-40B4-BE49-F238E27FC236}">
                <a16:creationId xmlns:a16="http://schemas.microsoft.com/office/drawing/2014/main" id="{1CC17742-8E59-4D2C-54FE-8B49EEC26484}"/>
              </a:ext>
            </a:extLst>
          </p:cNvPr>
          <p:cNvSpPr/>
          <p:nvPr/>
        </p:nvSpPr>
        <p:spPr bwMode="auto">
          <a:xfrm>
            <a:off x="1984376" y="3590925"/>
            <a:ext cx="212724" cy="80366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5604EA3E-A52E-755B-DD58-B8D5E5CB2D6D}"/>
              </a:ext>
            </a:extLst>
          </p:cNvPr>
          <p:cNvSpPr/>
          <p:nvPr/>
        </p:nvSpPr>
        <p:spPr bwMode="auto">
          <a:xfrm>
            <a:off x="1984375" y="4381500"/>
            <a:ext cx="212725" cy="35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CCDB372E-CD2B-429E-A4EC-3A271F3DEED5}"/>
              </a:ext>
            </a:extLst>
          </p:cNvPr>
          <p:cNvSpPr/>
          <p:nvPr/>
        </p:nvSpPr>
        <p:spPr bwMode="auto">
          <a:xfrm>
            <a:off x="2235697" y="3533775"/>
            <a:ext cx="212724" cy="96520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BF9148C8-ADFF-4EBF-1456-E364DC557BB7}"/>
              </a:ext>
            </a:extLst>
          </p:cNvPr>
          <p:cNvSpPr/>
          <p:nvPr/>
        </p:nvSpPr>
        <p:spPr bwMode="auto">
          <a:xfrm>
            <a:off x="2235696" y="4479924"/>
            <a:ext cx="212725" cy="2610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05F4A747-E396-BFD8-C6E9-B078054C0EAB}"/>
              </a:ext>
            </a:extLst>
          </p:cNvPr>
          <p:cNvSpPr/>
          <p:nvPr/>
        </p:nvSpPr>
        <p:spPr bwMode="auto">
          <a:xfrm>
            <a:off x="2752032" y="3616325"/>
            <a:ext cx="212724" cy="4667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AE7CABF0-8ADB-F14C-AFC9-3011C56B8A99}"/>
              </a:ext>
            </a:extLst>
          </p:cNvPr>
          <p:cNvSpPr/>
          <p:nvPr/>
        </p:nvSpPr>
        <p:spPr bwMode="auto">
          <a:xfrm>
            <a:off x="2752031" y="4073526"/>
            <a:ext cx="212725" cy="6674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D7806BA9-2617-F962-6214-CDD5B8A17963}"/>
              </a:ext>
            </a:extLst>
          </p:cNvPr>
          <p:cNvSpPr/>
          <p:nvPr/>
        </p:nvSpPr>
        <p:spPr bwMode="auto">
          <a:xfrm>
            <a:off x="3003353" y="3394074"/>
            <a:ext cx="212724" cy="74463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3D18FAEB-C217-6AC8-348A-C6FD78D75C54}"/>
              </a:ext>
            </a:extLst>
          </p:cNvPr>
          <p:cNvSpPr/>
          <p:nvPr/>
        </p:nvSpPr>
        <p:spPr bwMode="auto">
          <a:xfrm>
            <a:off x="3003352" y="4127500"/>
            <a:ext cx="212725" cy="613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AF265ECE-57BE-EB99-142B-2CF16E0366D2}"/>
              </a:ext>
            </a:extLst>
          </p:cNvPr>
          <p:cNvSpPr/>
          <p:nvPr/>
        </p:nvSpPr>
        <p:spPr bwMode="auto">
          <a:xfrm>
            <a:off x="3524458" y="3706881"/>
            <a:ext cx="212724" cy="10048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D66C59E3-80D9-16F6-738C-4DC8127342E0}"/>
              </a:ext>
            </a:extLst>
          </p:cNvPr>
          <p:cNvSpPr/>
          <p:nvPr/>
        </p:nvSpPr>
        <p:spPr bwMode="auto">
          <a:xfrm>
            <a:off x="3524457" y="4695228"/>
            <a:ext cx="212725"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5EC56B85-39B3-900C-6524-D09B6943221A}"/>
              </a:ext>
            </a:extLst>
          </p:cNvPr>
          <p:cNvSpPr/>
          <p:nvPr/>
        </p:nvSpPr>
        <p:spPr bwMode="auto">
          <a:xfrm>
            <a:off x="3775779" y="3495675"/>
            <a:ext cx="212724" cy="117475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8FA30102-8D02-532E-2390-B6D65B251C4E}"/>
              </a:ext>
            </a:extLst>
          </p:cNvPr>
          <p:cNvSpPr/>
          <p:nvPr/>
        </p:nvSpPr>
        <p:spPr bwMode="auto">
          <a:xfrm>
            <a:off x="3775778" y="4660900"/>
            <a:ext cx="212725" cy="800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0F6CD71C-7AFA-B77B-B5D6-5F4898520AC9}"/>
              </a:ext>
            </a:extLst>
          </p:cNvPr>
          <p:cNvSpPr/>
          <p:nvPr/>
        </p:nvSpPr>
        <p:spPr bwMode="auto">
          <a:xfrm>
            <a:off x="4296309" y="3841750"/>
            <a:ext cx="212724" cy="62267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4F3BCEB8-0BD7-95BD-6895-44BFC7A3C459}"/>
              </a:ext>
            </a:extLst>
          </p:cNvPr>
          <p:cNvSpPr/>
          <p:nvPr/>
        </p:nvSpPr>
        <p:spPr bwMode="auto">
          <a:xfrm>
            <a:off x="4296308" y="4445000"/>
            <a:ext cx="212725" cy="2959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7150376C-8859-0276-2269-EF7AC807E8D3}"/>
              </a:ext>
            </a:extLst>
          </p:cNvPr>
          <p:cNvSpPr/>
          <p:nvPr/>
        </p:nvSpPr>
        <p:spPr bwMode="auto">
          <a:xfrm>
            <a:off x="4547630" y="3692525"/>
            <a:ext cx="212724" cy="82550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12AFBA5E-4926-B878-D548-D9D05E2DF7CF}"/>
              </a:ext>
            </a:extLst>
          </p:cNvPr>
          <p:cNvSpPr/>
          <p:nvPr/>
        </p:nvSpPr>
        <p:spPr bwMode="auto">
          <a:xfrm>
            <a:off x="4547629" y="4498976"/>
            <a:ext cx="212725" cy="2419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DCFC29D5-FE6E-EFDA-E915-69DD9A8FB70C}"/>
              </a:ext>
            </a:extLst>
          </p:cNvPr>
          <p:cNvSpPr/>
          <p:nvPr/>
        </p:nvSpPr>
        <p:spPr bwMode="auto">
          <a:xfrm>
            <a:off x="5058985" y="4051299"/>
            <a:ext cx="212724" cy="6254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4B6388BB-F91E-8757-15AC-07AFF560B441}"/>
              </a:ext>
            </a:extLst>
          </p:cNvPr>
          <p:cNvSpPr/>
          <p:nvPr/>
        </p:nvSpPr>
        <p:spPr bwMode="auto">
          <a:xfrm>
            <a:off x="5058984" y="4667250"/>
            <a:ext cx="212725" cy="736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C8EAF2B8-5475-BEE8-9659-C98252E16A24}"/>
              </a:ext>
            </a:extLst>
          </p:cNvPr>
          <p:cNvSpPr/>
          <p:nvPr/>
        </p:nvSpPr>
        <p:spPr bwMode="auto">
          <a:xfrm>
            <a:off x="5310306" y="4206874"/>
            <a:ext cx="212724" cy="49847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35D6078D-9A5C-EE5B-B27F-59F024D885BB}"/>
              </a:ext>
            </a:extLst>
          </p:cNvPr>
          <p:cNvSpPr/>
          <p:nvPr/>
        </p:nvSpPr>
        <p:spPr bwMode="auto">
          <a:xfrm>
            <a:off x="5310305" y="4695228"/>
            <a:ext cx="212725"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7035C358-6DC1-E3BF-89FD-6F5BE7D0FBDD}"/>
              </a:ext>
            </a:extLst>
          </p:cNvPr>
          <p:cNvSpPr/>
          <p:nvPr/>
        </p:nvSpPr>
        <p:spPr bwMode="auto">
          <a:xfrm>
            <a:off x="5828649" y="4079876"/>
            <a:ext cx="212724" cy="57467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8175301A-0FF4-31E8-F686-F61DCCE1C1F9}"/>
              </a:ext>
            </a:extLst>
          </p:cNvPr>
          <p:cNvSpPr/>
          <p:nvPr/>
        </p:nvSpPr>
        <p:spPr bwMode="auto">
          <a:xfrm>
            <a:off x="5828648" y="4638676"/>
            <a:ext cx="212725" cy="1022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E776960A-F13E-9277-E71B-647D7050EAB0}"/>
              </a:ext>
            </a:extLst>
          </p:cNvPr>
          <p:cNvSpPr/>
          <p:nvPr/>
        </p:nvSpPr>
        <p:spPr bwMode="auto">
          <a:xfrm>
            <a:off x="6079970" y="4121150"/>
            <a:ext cx="212724" cy="58419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82DA8523-0130-5EEF-825A-F3A9F7987EEB}"/>
              </a:ext>
            </a:extLst>
          </p:cNvPr>
          <p:cNvSpPr/>
          <p:nvPr/>
        </p:nvSpPr>
        <p:spPr bwMode="auto">
          <a:xfrm>
            <a:off x="6079969" y="4695228"/>
            <a:ext cx="212725"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08A67D2E-264C-BD35-5565-0D84ACB43B0F}"/>
              </a:ext>
            </a:extLst>
          </p:cNvPr>
          <p:cNvSpPr/>
          <p:nvPr/>
        </p:nvSpPr>
        <p:spPr bwMode="auto">
          <a:xfrm>
            <a:off x="6606412" y="4079875"/>
            <a:ext cx="212724" cy="64769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8BDA532A-70CB-21AA-E76C-180113069425}"/>
              </a:ext>
            </a:extLst>
          </p:cNvPr>
          <p:cNvSpPr/>
          <p:nvPr/>
        </p:nvSpPr>
        <p:spPr bwMode="auto">
          <a:xfrm>
            <a:off x="6606411" y="4714278"/>
            <a:ext cx="212725" cy="365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05FDB26D-A951-DCE5-15E9-330A423B0C27}"/>
              </a:ext>
            </a:extLst>
          </p:cNvPr>
          <p:cNvSpPr/>
          <p:nvPr/>
        </p:nvSpPr>
        <p:spPr bwMode="auto">
          <a:xfrm>
            <a:off x="6857733" y="4121150"/>
            <a:ext cx="212724" cy="62230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B0BDFC3C-85A6-180B-A44D-FB735428815F}"/>
              </a:ext>
            </a:extLst>
          </p:cNvPr>
          <p:cNvSpPr/>
          <p:nvPr/>
        </p:nvSpPr>
        <p:spPr bwMode="auto">
          <a:xfrm>
            <a:off x="7367680" y="4089400"/>
            <a:ext cx="212724" cy="42503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83038A53-7C81-145D-5BCA-AAB25B65F2C7}"/>
              </a:ext>
            </a:extLst>
          </p:cNvPr>
          <p:cNvSpPr/>
          <p:nvPr/>
        </p:nvSpPr>
        <p:spPr bwMode="auto">
          <a:xfrm>
            <a:off x="7367679" y="4505325"/>
            <a:ext cx="212725" cy="2356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BD4CA736-0E0F-CDE5-860B-30702C99B8A7}"/>
              </a:ext>
            </a:extLst>
          </p:cNvPr>
          <p:cNvSpPr/>
          <p:nvPr/>
        </p:nvSpPr>
        <p:spPr bwMode="auto">
          <a:xfrm>
            <a:off x="7619001" y="4156396"/>
            <a:ext cx="212724" cy="46805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B50C11AA-8FD0-DB83-EBB3-0F24F0945E8E}"/>
              </a:ext>
            </a:extLst>
          </p:cNvPr>
          <p:cNvSpPr/>
          <p:nvPr/>
        </p:nvSpPr>
        <p:spPr bwMode="auto">
          <a:xfrm>
            <a:off x="7619000" y="4603750"/>
            <a:ext cx="212725" cy="1371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1B5771BC-958C-8887-66FE-005D4E3A198B}"/>
              </a:ext>
            </a:extLst>
          </p:cNvPr>
          <p:cNvSpPr/>
          <p:nvPr/>
        </p:nvSpPr>
        <p:spPr bwMode="auto">
          <a:xfrm>
            <a:off x="8134524" y="4098925"/>
            <a:ext cx="212724" cy="5873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C942C5CE-1426-3E44-AC71-C4DAEEDF6216}"/>
              </a:ext>
            </a:extLst>
          </p:cNvPr>
          <p:cNvSpPr/>
          <p:nvPr/>
        </p:nvSpPr>
        <p:spPr bwMode="auto">
          <a:xfrm>
            <a:off x="8134523" y="4670425"/>
            <a:ext cx="212725" cy="804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9F199245-7AFC-5DC2-36DF-E668D3CDB120}"/>
              </a:ext>
            </a:extLst>
          </p:cNvPr>
          <p:cNvSpPr/>
          <p:nvPr/>
        </p:nvSpPr>
        <p:spPr bwMode="auto">
          <a:xfrm>
            <a:off x="8385845" y="4152900"/>
            <a:ext cx="212724" cy="59055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6CCAC840-5E39-A451-66FE-D7C559A0BFA5}"/>
              </a:ext>
            </a:extLst>
          </p:cNvPr>
          <p:cNvSpPr/>
          <p:nvPr/>
        </p:nvSpPr>
        <p:spPr bwMode="auto">
          <a:xfrm>
            <a:off x="8909840" y="4165600"/>
            <a:ext cx="212724" cy="57785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BA11122B-2BDA-B6D0-8EC9-FD9BA26FB1FC}"/>
              </a:ext>
            </a:extLst>
          </p:cNvPr>
          <p:cNvSpPr/>
          <p:nvPr/>
        </p:nvSpPr>
        <p:spPr bwMode="auto">
          <a:xfrm>
            <a:off x="9161161" y="4251324"/>
            <a:ext cx="212724" cy="49212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72A639D5-58F3-496B-4535-8054BA3628C0}"/>
              </a:ext>
            </a:extLst>
          </p:cNvPr>
          <p:cNvSpPr/>
          <p:nvPr/>
        </p:nvSpPr>
        <p:spPr bwMode="auto">
          <a:xfrm>
            <a:off x="9683812" y="4301918"/>
            <a:ext cx="212724" cy="44788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640D138E-A0AE-43C7-31B6-181852B865D7}"/>
              </a:ext>
            </a:extLst>
          </p:cNvPr>
          <p:cNvSpPr/>
          <p:nvPr/>
        </p:nvSpPr>
        <p:spPr bwMode="auto">
          <a:xfrm>
            <a:off x="9935133" y="4343400"/>
            <a:ext cx="212724" cy="35752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9D082B8D-0005-670F-2F90-468B3DB79B2E}"/>
              </a:ext>
            </a:extLst>
          </p:cNvPr>
          <p:cNvSpPr/>
          <p:nvPr/>
        </p:nvSpPr>
        <p:spPr bwMode="auto">
          <a:xfrm>
            <a:off x="9935132" y="4689475"/>
            <a:ext cx="212725" cy="514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543DF32E-B42A-189B-C593-ED863278A5B7}"/>
              </a:ext>
            </a:extLst>
          </p:cNvPr>
          <p:cNvSpPr/>
          <p:nvPr/>
        </p:nvSpPr>
        <p:spPr bwMode="auto">
          <a:xfrm>
            <a:off x="10448494" y="4445000"/>
            <a:ext cx="212724" cy="27305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83E1D02D-C645-AA9F-92B8-148D88BEED80}"/>
              </a:ext>
            </a:extLst>
          </p:cNvPr>
          <p:cNvSpPr/>
          <p:nvPr/>
        </p:nvSpPr>
        <p:spPr bwMode="auto">
          <a:xfrm>
            <a:off x="10448493" y="4705135"/>
            <a:ext cx="212725"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Rectangle 9261">
            <a:extLst>
              <a:ext uri="{FF2B5EF4-FFF2-40B4-BE49-F238E27FC236}">
                <a16:creationId xmlns:a16="http://schemas.microsoft.com/office/drawing/2014/main" id="{355A7A2E-7D39-75D9-6C97-2827B103D6A4}"/>
              </a:ext>
            </a:extLst>
          </p:cNvPr>
          <p:cNvSpPr/>
          <p:nvPr/>
        </p:nvSpPr>
        <p:spPr bwMode="auto">
          <a:xfrm>
            <a:off x="10699815" y="4511674"/>
            <a:ext cx="212724" cy="23177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867776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KEYNOTE-789 Final Analysis: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The final analysis of the phase III KEYNOTE-789 trial showed that addition of pembrolizumab to pemetrexed/platinum chemotherapy did not significantly prolong survival in patients with TKI-resistant, </a:t>
            </a:r>
            <a:r>
              <a:rPr lang="en-US" altLang="en-US" sz="2200" i="1" dirty="0"/>
              <a:t>EGFR</a:t>
            </a:r>
            <a:r>
              <a:rPr lang="en-US" altLang="en-US" sz="2200" dirty="0"/>
              <a:t>-mutated, metastatic nonsquamous NSCLC</a:t>
            </a:r>
          </a:p>
          <a:p>
            <a:pPr lvl="1"/>
            <a:r>
              <a:rPr lang="en-US" altLang="en-US" sz="2000" dirty="0"/>
              <a:t>A trend toward prolonged PFS and OS compared with placebo + CT was observed, but the differences did not achieve prespecified thresholds for statistical significance (efficacy boundary </a:t>
            </a:r>
            <a:r>
              <a:rPr lang="en-US" sz="2000" b="0" i="1" dirty="0">
                <a:solidFill>
                  <a:schemeClr val="bg1"/>
                </a:solidFill>
              </a:rPr>
              <a:t>P</a:t>
            </a:r>
            <a:r>
              <a:rPr lang="en-US" sz="2000" b="0" dirty="0">
                <a:solidFill>
                  <a:schemeClr val="bg1"/>
                </a:solidFill>
              </a:rPr>
              <a:t> = .0117)</a:t>
            </a:r>
            <a:endParaRPr lang="en-US" altLang="en-US" sz="2000" dirty="0"/>
          </a:p>
          <a:p>
            <a:pPr lvl="2"/>
            <a:r>
              <a:rPr lang="en-US" altLang="en-US" sz="1800" dirty="0"/>
              <a:t>Median PFS (IA2): 5.6 mo vs 5.5 mo (HR: 0.80; </a:t>
            </a:r>
            <a:r>
              <a:rPr lang="en-US" altLang="en-US" sz="1800" i="1" dirty="0"/>
              <a:t>P</a:t>
            </a:r>
            <a:r>
              <a:rPr lang="en-US" altLang="en-US" sz="1800" dirty="0"/>
              <a:t> = .0122)</a:t>
            </a:r>
          </a:p>
          <a:p>
            <a:pPr lvl="2"/>
            <a:r>
              <a:rPr lang="en-US" altLang="en-US" sz="1800" dirty="0"/>
              <a:t>Median OS (FA): 15.9 mo vs 14.7 mo (HR: 0.84; </a:t>
            </a:r>
            <a:r>
              <a:rPr lang="en-US" altLang="en-US" sz="1800" i="1" dirty="0"/>
              <a:t>P</a:t>
            </a:r>
            <a:r>
              <a:rPr lang="en-US" altLang="en-US" sz="1800" dirty="0"/>
              <a:t> = .0362)</a:t>
            </a:r>
          </a:p>
          <a:p>
            <a:r>
              <a:rPr lang="en-US" altLang="en-US" sz="2200" dirty="0"/>
              <a:t>No new safety signals were identified, and AEs were manageable</a:t>
            </a:r>
          </a:p>
          <a:p>
            <a:r>
              <a:rPr lang="en-US" altLang="en-US" sz="2200" dirty="0"/>
              <a:t>Investigators concluded that additional biomarker research is required to determine which patients with TKI-resistant, </a:t>
            </a:r>
            <a:r>
              <a:rPr lang="en-US" altLang="en-US" sz="2200" i="1" dirty="0"/>
              <a:t>EGFR</a:t>
            </a:r>
            <a:r>
              <a:rPr lang="en-US" altLang="en-US" sz="2200" dirty="0"/>
              <a:t>-mutated, metastatic nonsquamous NSCLC will benefit from ICI therapy</a:t>
            </a:r>
          </a:p>
        </p:txBody>
      </p:sp>
      <p:sp>
        <p:nvSpPr>
          <p:cNvPr id="2" name="Text Box 11">
            <a:extLst>
              <a:ext uri="{FF2B5EF4-FFF2-40B4-BE49-F238E27FC236}">
                <a16:creationId xmlns:a16="http://schemas.microsoft.com/office/drawing/2014/main" id="{95194042-8425-0E4E-751E-8418DBE93F8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2023. Abstr LBA9000.</a:t>
            </a:r>
          </a:p>
        </p:txBody>
      </p:sp>
    </p:spTree>
    <p:extLst>
      <p:ext uri="{BB962C8B-B14F-4D97-AF65-F5344CB8AC3E}">
        <p14:creationId xmlns:p14="http://schemas.microsoft.com/office/powerpoint/2010/main" val="262786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56M7VY3CDVN5-91185713-1</_dlc_DocId>
    <_dlc_DocIdUrl xmlns="d54cbe69-32bd-412a-b004-9152f949605e">
      <Url>https://intranet.clinicaloptions.com/mews/oncology/ONC_2023_ASCO_CF_(PRP6243)/Lung_LBA9000_Yang/_layouts/15/DocIdRedir.aspx?ID=56M7VY3CDVN5-91185713-1</Url>
      <Description>56M7VY3CDVN5-91185713-1</Description>
    </_dlc_DocIdUrl>
    <Document_x0020_Category xmlns="9f833f63-b66b-4120-b98b-5d6d0f92bc4d">Conference Capsule Slides</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617C5DB0B502CB48911C2FFA90440130" ma:contentTypeVersion="1" ma:contentTypeDescription="Create a new document." ma:contentTypeScope="" ma:versionID="fac57056e31712e8880a8ba0629b81f9">
  <xsd:schema xmlns:xsd="http://www.w3.org/2001/XMLSchema" xmlns:xs="http://www.w3.org/2001/XMLSchema" xmlns:p="http://schemas.microsoft.com/office/2006/metadata/properties" xmlns:ns2="d54cbe69-32bd-412a-b004-9152f949605e" xmlns:ns3="9f833f63-b66b-4120-b98b-5d6d0f92bc4d" targetNamespace="http://schemas.microsoft.com/office/2006/metadata/properties" ma:root="true" ma:fieldsID="fc967d3ff8fe43bdf2a24f397da9f5c3" ns2:_="" ns3:_="">
    <xsd:import namespace="d54cbe69-32bd-412a-b004-9152f949605e"/>
    <xsd:import namespace="9f833f63-b66b-4120-b98b-5d6d0f92bc4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f833f63-b66b-4120-b98b-5d6d0f92bc4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microsoft.com/office/infopath/2007/PartnerControls"/>
    <ds:schemaRef ds:uri="http://purl.org/dc/dcmitype/"/>
    <ds:schemaRef ds:uri="http://purl.org/dc/terms/"/>
    <ds:schemaRef ds:uri="http://purl.org/dc/elements/1.1/"/>
    <ds:schemaRef ds:uri="http://schemas.microsoft.com/office/2006/metadata/properties"/>
    <ds:schemaRef ds:uri="9f833f63-b66b-4120-b98b-5d6d0f92bc4d"/>
    <ds:schemaRef ds:uri="http://schemas.microsoft.com/office/2006/documentManagement/types"/>
    <ds:schemaRef ds:uri="http://schemas.openxmlformats.org/package/2006/metadata/core-properties"/>
    <ds:schemaRef ds:uri="d54cbe69-32bd-412a-b004-9152f949605e"/>
    <ds:schemaRef ds:uri="http://www.w3.org/XML/1998/namespac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5.xml><?xml version="1.0" encoding="utf-8"?>
<ds:datastoreItem xmlns:ds="http://schemas.openxmlformats.org/officeDocument/2006/customXml" ds:itemID="{A844D970-1DC8-46B3-9205-F0A81632DF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f833f63-b66b-4120-b98b-5d6d0f92bc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1382</TotalTime>
  <Words>3447</Words>
  <Application>Microsoft Office PowerPoint</Application>
  <PresentationFormat>Widescreen</PresentationFormat>
  <Paragraphs>781</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Google Sans</vt:lpstr>
      <vt:lpstr>Times</vt:lpstr>
      <vt:lpstr>Wingdings</vt:lpstr>
      <vt:lpstr>2022_CCO_Template</vt:lpstr>
      <vt:lpstr>Phase III KEYNOTE-789: Pemetrexed/Platinum Chemotherapy ± Pembrolizumab in TKI-Resistant, EGFR-Mutated, Metastatic Nonsquamous NSCLC</vt:lpstr>
      <vt:lpstr>About These Slides</vt:lpstr>
      <vt:lpstr>KEYNOTE-789 Final Analysis: Background</vt:lpstr>
      <vt:lpstr>KEYNOTE-789: Study Design</vt:lpstr>
      <vt:lpstr>KEYNOTE-789 Final Analysis: Patient Disposition</vt:lpstr>
      <vt:lpstr>KEYNOTE-789 Final Analysis: Baseline Characteristics</vt:lpstr>
      <vt:lpstr>KEYNOTE-789 Interim Analysis 2:  PFS (Coprimary Endpoint)</vt:lpstr>
      <vt:lpstr>KEYNOTE-789 Final Analysis:  OS (Coprimary Endpoint)</vt:lpstr>
      <vt:lpstr>KEYNOTE-789 Final Analysis: OS Across Subgroups</vt:lpstr>
      <vt:lpstr>KEYNOTE-789 Final Analysis: OS by PD-L1 TPS</vt:lpstr>
      <vt:lpstr>KEYNOTE-789 Final Analysis: Response</vt:lpstr>
      <vt:lpstr>KEYNOTE-789 Final Analysis: Safety Summary</vt:lpstr>
      <vt:lpstr>KEYNOTE-789 Final Analysis: Treatment-Related AEs</vt:lpstr>
      <vt:lpstr>KEYNOTE-789 Final Analysis: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KEYNOTE-789: Pemetrexed/Platinum Chemotherapy ± Pembrolizumab in TKI-Resistant, EGFR-Mutated, Metastatic Nonsquamous NSCLC</dc:title>
  <dc:creator>Preferred User</dc:creator>
  <cp:lastModifiedBy>nkolenko@clinicaloptions.com</cp:lastModifiedBy>
  <cp:revision>56</cp:revision>
  <cp:lastPrinted>2016-09-26T20:21:49Z</cp:lastPrinted>
  <dcterms:created xsi:type="dcterms:W3CDTF">2005-05-27T15:08:01Z</dcterms:created>
  <dcterms:modified xsi:type="dcterms:W3CDTF">2023-06-09T19:54:08Z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8284fcdf-3639-43b5-ace1-3c37553008f7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0x010100617C5DB0B502CB48911C2FFA90440130</vt:lpwstr>
  </property>
  <property fmtid="{D5CDD505-2E9C-101B-9397-08002B2CF9AE}" pid="9" name="MediaServiceImageTags">
    <vt:lpwstr/>
  </property>
</Properties>
</file>