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theme/theme3.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4.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4"/>
    <p:sldMasterId id="2147483680" r:id="rId5"/>
    <p:sldMasterId id="2147483692" r:id="rId6"/>
    <p:sldMasterId id="2147483696" r:id="rId7"/>
    <p:sldMasterId id="2147483709" r:id="rId8"/>
  </p:sldMasterIdLst>
  <p:notesMasterIdLst>
    <p:notesMasterId r:id="rId19"/>
  </p:notesMasterIdLst>
  <p:sldIdLst>
    <p:sldId id="2147473700" r:id="rId9"/>
    <p:sldId id="308" r:id="rId10"/>
    <p:sldId id="267" r:id="rId11"/>
    <p:sldId id="2147473701" r:id="rId12"/>
    <p:sldId id="2147473709" r:id="rId13"/>
    <p:sldId id="2147473707" r:id="rId14"/>
    <p:sldId id="2147473708" r:id="rId15"/>
    <p:sldId id="2147473704" r:id="rId16"/>
    <p:sldId id="2147473668" r:id="rId17"/>
    <p:sldId id="214747368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200" userDrawn="1">
          <p15:clr>
            <a:srgbClr val="A4A3A4"/>
          </p15:clr>
        </p15:guide>
        <p15:guide id="2" pos="2064"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 Frost" initials="JF" lastIdx="5" clrIdx="0">
    <p:extLst>
      <p:ext uri="{19B8F6BF-5375-455C-9EA6-DF929625EA0E}">
        <p15:presenceInfo xmlns:p15="http://schemas.microsoft.com/office/powerpoint/2012/main" userId="S::JFrost@cealliance.com::e4c7a782-e07d-47df-bd74-8bd4e0f782a5" providerId="AD"/>
      </p:ext>
    </p:extLst>
  </p:cmAuthor>
  <p:cmAuthor id="2" name="Allison Weckerle" initials="AW" lastIdx="15" clrIdx="1">
    <p:extLst>
      <p:ext uri="{19B8F6BF-5375-455C-9EA6-DF929625EA0E}">
        <p15:presenceInfo xmlns:p15="http://schemas.microsoft.com/office/powerpoint/2012/main" userId="Allison Weckerle" providerId="None"/>
      </p:ext>
    </p:extLst>
  </p:cmAuthor>
  <p:cmAuthor id="3" name="Jerfiz Constanzo" initials="JC" lastIdx="4" clrIdx="2">
    <p:extLst>
      <p:ext uri="{19B8F6BF-5375-455C-9EA6-DF929625EA0E}">
        <p15:presenceInfo xmlns:p15="http://schemas.microsoft.com/office/powerpoint/2012/main" userId="S::jconstanzo@clinicaloptions.com::7388c342-66f0-4154-bcdf-657d8197f1ae" providerId="AD"/>
      </p:ext>
    </p:extLst>
  </p:cmAuthor>
  <p:cmAuthor id="4" name="Kristen Rosenthal" initials="KR" lastIdx="7" clrIdx="3">
    <p:extLst>
      <p:ext uri="{19B8F6BF-5375-455C-9EA6-DF929625EA0E}">
        <p15:presenceInfo xmlns:p15="http://schemas.microsoft.com/office/powerpoint/2012/main" userId="S::krosenthal@clinicaloptions.com::67a58a6d-22ff-4b03-8f01-10ea3f44af52" providerId="AD"/>
      </p:ext>
    </p:extLst>
  </p:cmAuthor>
  <p:cmAuthor id="5" name="Liz Donohue" initials="LD" lastIdx="1" clrIdx="4">
    <p:extLst>
      <p:ext uri="{19B8F6BF-5375-455C-9EA6-DF929625EA0E}">
        <p15:presenceInfo xmlns:p15="http://schemas.microsoft.com/office/powerpoint/2012/main" userId="S::ldonohue@practicingclinicians.com::1dd2b9cf-45e8-40ae-9123-4564d15e278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9B68BE-FA85-439A-B748-F4EFDF31322F}" v="4" dt="2025-12-22T23:21:20.636"/>
    <p1510:client id="{751DC73A-5091-4B7B-BA6C-4861281F1A4F}" v="17" dt="2025-12-22T22:52:21.121"/>
    <p1510:client id="{CF17E8C7-54A8-4566-8B69-9F2FB72718E8}" v="34" dt="2025-12-22T19:53:42.555"/>
    <p1510:client id="{F364608E-5BB3-4857-A836-1B9443ACEA22}" v="1" dt="2025-12-23T15:58:21.7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22" autoAdjust="0"/>
    <p:restoredTop sz="83212" autoAdjust="0"/>
  </p:normalViewPr>
  <p:slideViewPr>
    <p:cSldViewPr snapToGrid="0">
      <p:cViewPr varScale="1">
        <p:scale>
          <a:sx n="61" d="100"/>
          <a:sy n="61" d="100"/>
        </p:scale>
        <p:origin x="724" y="64"/>
      </p:cViewPr>
      <p:guideLst>
        <p:guide orient="horz" pos="4200"/>
        <p:guide pos="206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theme" Target="theme/theme1.xml"/><Relationship Id="rId10" Type="http://schemas.openxmlformats.org/officeDocument/2006/relationships/slide" Target="slides/slide2.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C04FEB-3F42-4A4A-A5AC-23FCC8786C58}" type="datetimeFigureOut">
              <a:rPr lang="en-US" smtClean="0"/>
              <a:t>12/23/2025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201E45-F998-472B-9695-2F0E24B33AD6}" type="slidenum">
              <a:rPr lang="en-US" smtClean="0"/>
              <a:t>‹#›</a:t>
            </a:fld>
            <a:endParaRPr lang="en-US"/>
          </a:p>
        </p:txBody>
      </p:sp>
    </p:spTree>
    <p:extLst>
      <p:ext uri="{BB962C8B-B14F-4D97-AF65-F5344CB8AC3E}">
        <p14:creationId xmlns:p14="http://schemas.microsoft.com/office/powerpoint/2010/main" val="1984694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a:latin typeface="Arial" panose="020B0604020202020204" pitchFamily="34" charset="0"/>
            </a:endParaRPr>
          </a:p>
          <a:p>
            <a:endParaRPr lang="en-US" altLang="en-US">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875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sz="1200" b="0" i="0"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2759165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81C0DE-506C-33CD-147E-88B4DBE105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C69702-4E4C-FFED-0DF0-246697E2D02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34CD7B2-5382-A6B5-FF4A-6023F304160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196C34C-C75C-C907-528F-AB09C5D18E4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29401166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CE436-E275-DCC8-9163-80E91216DF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DD30F6-6EE7-B297-42BC-483162E1B2F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6769627-56D5-CFBB-A8CE-0B5018D1C8A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CAA3339-4A35-85FF-786C-6219382993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3545710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917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a:t>Click to edit Master text styles</a:t>
            </a:r>
          </a:p>
          <a:p>
            <a:pPr lvl="0">
              <a:lnSpc>
                <a:spcPct val="110000"/>
              </a:lnSpc>
              <a:spcBef>
                <a:spcPts val="0"/>
              </a:spcBef>
            </a:pPr>
            <a:r>
              <a:rPr lang="en-US"/>
              <a:t>Second level</a:t>
            </a:r>
          </a:p>
          <a:p>
            <a:pPr lvl="0">
              <a:lnSpc>
                <a:spcPct val="110000"/>
              </a:lnSpc>
              <a:spcBef>
                <a:spcPts val="0"/>
              </a:spcBef>
            </a:pPr>
            <a:r>
              <a:rPr lang="en-US"/>
              <a:t>Third level</a:t>
            </a:r>
          </a:p>
          <a:p>
            <a:pPr lvl="0">
              <a:lnSpc>
                <a:spcPct val="110000"/>
              </a:lnSpc>
              <a:spcBef>
                <a:spcPts val="0"/>
              </a:spcBef>
            </a:pPr>
            <a:r>
              <a:rPr lang="en-US"/>
              <a:t>Fourth level</a:t>
            </a:r>
          </a:p>
          <a:p>
            <a:pPr lvl="0">
              <a:lnSpc>
                <a:spcPct val="110000"/>
              </a:lnSpc>
              <a:spcBef>
                <a:spcPts val="0"/>
              </a:spcBef>
            </a:pPr>
            <a:r>
              <a:rPr lang="en-US"/>
              <a:t>Fifth level</a:t>
            </a:r>
          </a:p>
        </p:txBody>
      </p:sp>
    </p:spTree>
    <p:extLst>
      <p:ext uri="{BB962C8B-B14F-4D97-AF65-F5344CB8AC3E}">
        <p14:creationId xmlns:p14="http://schemas.microsoft.com/office/powerpoint/2010/main" val="270076442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45679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517008123"/>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Tree>
    <p:extLst>
      <p:ext uri="{BB962C8B-B14F-4D97-AF65-F5344CB8AC3E}">
        <p14:creationId xmlns:p14="http://schemas.microsoft.com/office/powerpoint/2010/main" val="2911194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Tree>
    <p:extLst>
      <p:ext uri="{BB962C8B-B14F-4D97-AF65-F5344CB8AC3E}">
        <p14:creationId xmlns:p14="http://schemas.microsoft.com/office/powerpoint/2010/main" val="4140325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558239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a:p>
        </p:txBody>
      </p:sp>
    </p:spTree>
    <p:extLst>
      <p:ext uri="{BB962C8B-B14F-4D97-AF65-F5344CB8AC3E}">
        <p14:creationId xmlns:p14="http://schemas.microsoft.com/office/powerpoint/2010/main" val="2448970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1197695070"/>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grpSp>
    </p:spTree>
    <p:extLst>
      <p:ext uri="{BB962C8B-B14F-4D97-AF65-F5344CB8AC3E}">
        <p14:creationId xmlns:p14="http://schemas.microsoft.com/office/powerpoint/2010/main" val="1091988561"/>
      </p:ext>
    </p:extLst>
  </p:cSld>
  <p:clrMapOvr>
    <a:overrideClrMapping bg1="dk1" tx1="lt1" bg2="dk2" tx2="lt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97883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2" name="Content Placeholder 25">
            <a:extLst>
              <a:ext uri="{FF2B5EF4-FFF2-40B4-BE49-F238E27FC236}">
                <a16:creationId xmlns:a16="http://schemas.microsoft.com/office/drawing/2014/main" id="{E07D980C-6787-1DD3-F084-BA6E418A7531}"/>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257915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a:t>Click to edit Master title style</a:t>
            </a:r>
          </a:p>
        </p:txBody>
      </p:sp>
      <p:sp>
        <p:nvSpPr>
          <p:cNvPr id="3" name="Content Placeholder 25">
            <a:extLst>
              <a:ext uri="{FF2B5EF4-FFF2-40B4-BE49-F238E27FC236}">
                <a16:creationId xmlns:a16="http://schemas.microsoft.com/office/drawing/2014/main" id="{67015BB9-B9B6-761A-C9A7-5089CFB6F49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a:latin typeface="Poppins" pitchFamily="2" charset="77"/>
                <a:cs typeface="Poppins" pitchFamily="2" charset="77"/>
              </a:rPr>
              <a:t>References 10px (1.0 Line Spacing)</a:t>
            </a:r>
            <a:br>
              <a:rPr lang="en-US" altLang="en-US" sz="1000" b="0">
                <a:latin typeface="Poppins" pitchFamily="2" charset="77"/>
                <a:cs typeface="Poppins" pitchFamily="2" charset="77"/>
              </a:rPr>
            </a:br>
            <a:r>
              <a:rPr lang="en-US" altLang="en-US" sz="1000" b="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224833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1127496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920585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425152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938397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853475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a:p>
        </p:txBody>
      </p:sp>
    </p:spTree>
    <p:extLst>
      <p:ext uri="{BB962C8B-B14F-4D97-AF65-F5344CB8AC3E}">
        <p14:creationId xmlns:p14="http://schemas.microsoft.com/office/powerpoint/2010/main" val="26922998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1430526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483043919"/>
      </p:ext>
    </p:extLst>
  </p:cSld>
  <p:clrMapOvr>
    <a:masterClrMapping/>
  </p:clrMapOvr>
  <p:extLst>
    <p:ext uri="{DCECCB84-F9BA-43D5-87BE-67443E8EF086}">
      <p15:sldGuideLst xmlns:p15="http://schemas.microsoft.com/office/powerpoint/2012/main"/>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767575974"/>
      </p:ext>
    </p:extLst>
  </p:cSld>
  <p:clrMapOvr>
    <a:overrideClrMapping bg1="dk1" tx1="lt1" bg2="dk2" tx2="lt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8" name="Text Placeholder 9">
            <a:extLst>
              <a:ext uri="{FF2B5EF4-FFF2-40B4-BE49-F238E27FC236}">
                <a16:creationId xmlns:a16="http://schemas.microsoft.com/office/drawing/2014/main" id="{2B2522F5-A2F7-B08B-540C-7C9ABD269293}"/>
              </a:ext>
            </a:extLst>
          </p:cNvPr>
          <p:cNvSpPr>
            <a:spLocks noGrp="1"/>
          </p:cNvSpPr>
          <p:nvPr>
            <p:ph type="body" sz="quarter" idx="11"/>
          </p:nvPr>
        </p:nvSpPr>
        <p:spPr>
          <a:xfrm>
            <a:off x="228600" y="5449449"/>
            <a:ext cx="11734800" cy="423463"/>
          </a:xfrm>
          <a:prstGeom prst="rect">
            <a:avLst/>
          </a:prstGeom>
        </p:spPr>
        <p:txBody>
          <a:bodyPr anchor="b" anchorCtr="0">
            <a:noAutofit/>
          </a:bodyPr>
          <a:lstStyle>
            <a:lvl1pPr marL="0" indent="0">
              <a:spcBef>
                <a:spcPts val="300"/>
              </a:spcBef>
              <a:buNone/>
              <a:defRPr sz="1050">
                <a:solidFill>
                  <a:schemeClr val="bg2"/>
                </a:solidFill>
              </a:defRPr>
            </a:lvl1pPr>
            <a:lvl2pPr marL="457200" indent="0">
              <a:buNone/>
              <a:defRPr/>
            </a:lvl2pPr>
          </a:lstStyle>
          <a:p>
            <a:pPr lvl="0"/>
            <a:r>
              <a:rPr lang="en-US"/>
              <a:t>Click to edit Master text styles</a:t>
            </a:r>
          </a:p>
        </p:txBody>
      </p:sp>
    </p:spTree>
    <p:extLst>
      <p:ext uri="{BB962C8B-B14F-4D97-AF65-F5344CB8AC3E}">
        <p14:creationId xmlns:p14="http://schemas.microsoft.com/office/powerpoint/2010/main" val="494096530"/>
      </p:ext>
    </p:extLst>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a:p>
          </p:txBody>
        </p:sp>
      </p:grpSp>
    </p:spTree>
    <p:extLst>
      <p:ext uri="{BB962C8B-B14F-4D97-AF65-F5344CB8AC3E}">
        <p14:creationId xmlns:p14="http://schemas.microsoft.com/office/powerpoint/2010/main" val="522291101"/>
      </p:ext>
    </p:extLst>
  </p:cSld>
  <p:clrMapOvr>
    <a:overrideClrMapping bg1="dk1" tx1="lt1" bg2="dk2" tx2="lt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a:p>
        </p:txBody>
      </p:sp>
    </p:spTree>
    <p:extLst>
      <p:ext uri="{BB962C8B-B14F-4D97-AF65-F5344CB8AC3E}">
        <p14:creationId xmlns:p14="http://schemas.microsoft.com/office/powerpoint/2010/main" val="15811052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a:p>
        </p:txBody>
      </p:sp>
    </p:spTree>
    <p:extLst>
      <p:ext uri="{BB962C8B-B14F-4D97-AF65-F5344CB8AC3E}">
        <p14:creationId xmlns:p14="http://schemas.microsoft.com/office/powerpoint/2010/main" val="19261307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a:p>
        </p:txBody>
      </p:sp>
    </p:spTree>
    <p:extLst>
      <p:ext uri="{BB962C8B-B14F-4D97-AF65-F5344CB8AC3E}">
        <p14:creationId xmlns:p14="http://schemas.microsoft.com/office/powerpoint/2010/main" val="25452993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a:p>
        </p:txBody>
      </p:sp>
    </p:spTree>
    <p:extLst>
      <p:ext uri="{BB962C8B-B14F-4D97-AF65-F5344CB8AC3E}">
        <p14:creationId xmlns:p14="http://schemas.microsoft.com/office/powerpoint/2010/main" val="13384261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a:p>
        </p:txBody>
      </p:sp>
    </p:spTree>
    <p:extLst>
      <p:ext uri="{BB962C8B-B14F-4D97-AF65-F5344CB8AC3E}">
        <p14:creationId xmlns:p14="http://schemas.microsoft.com/office/powerpoint/2010/main" val="88170995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a:p>
        </p:txBody>
      </p:sp>
    </p:spTree>
    <p:extLst>
      <p:ext uri="{BB962C8B-B14F-4D97-AF65-F5344CB8AC3E}">
        <p14:creationId xmlns:p14="http://schemas.microsoft.com/office/powerpoint/2010/main" val="4655177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a:p>
        </p:txBody>
      </p:sp>
    </p:spTree>
    <p:extLst>
      <p:ext uri="{BB962C8B-B14F-4D97-AF65-F5344CB8AC3E}">
        <p14:creationId xmlns:p14="http://schemas.microsoft.com/office/powerpoint/2010/main" val="21311948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28071941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579078747"/>
      </p:ext>
    </p:extLst>
  </p:cSld>
  <p:clrMapOvr>
    <a:masterClrMapping/>
  </p:clrMapOvr>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8277375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41966948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7987087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513670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70854893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6046899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41814084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19243686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4989315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928999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82209423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96796013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hyperlink" Target="http://www.clinicaloptions.com/" TargetMode="Externa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sv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 Id="rId14" Type="http://schemas.openxmlformats.org/officeDocument/2006/relationships/image" Target="../media/image4.sv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theme" Target="../theme/theme2.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2" Type="http://schemas.openxmlformats.org/officeDocument/2006/relationships/slideLayout" Target="../slideLayouts/slideLayout10.xml"/><Relationship Id="rId16" Type="http://schemas.openxmlformats.org/officeDocument/2006/relationships/hyperlink" Target="http://www.clinicaloptions.com/" TargetMode="Externa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image" Target="../media/image2.svg"/><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image" Target="../media/image1.png"/><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hyperlink" Target="http://www.clinicaloptions.com/" TargetMode="Externa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image" Target="../media/image2.sv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a:t>Slide credit: </a:t>
            </a:r>
            <a:r>
              <a:rPr lang="en-US" altLang="en-US" sz="800" kern="1200">
                <a:solidFill>
                  <a:schemeClr val="accent1"/>
                </a:solidFill>
                <a:latin typeface="+mn-lt"/>
                <a:ea typeface="+mn-ea"/>
                <a:cs typeface="+mn-cs"/>
              </a:rPr>
              <a:t>deceraclinical</a:t>
            </a:r>
            <a:r>
              <a:rPr lang="en-US" altLang="en-US" sz="800" kern="1200">
                <a:solidFill>
                  <a:schemeClr val="accent1"/>
                </a:solidFill>
                <a:latin typeface="+mn-lt"/>
                <a:ea typeface="+mn-ea"/>
                <a:cs typeface="+mn-cs"/>
                <a:hlinkClick r:id="rId12">
                  <a:extLst>
                    <a:ext uri="{A12FA001-AC4F-418D-AE19-62706E023703}">
                      <ahyp:hlinkClr xmlns:ahyp="http://schemas.microsoft.com/office/drawing/2018/hyperlinkcolor" val="tx"/>
                    </a:ext>
                  </a:extLst>
                </a:hlinkClick>
              </a:rPr>
              <a:t>.com</a:t>
            </a:r>
            <a:r>
              <a:rPr lang="en-US" altLang="en-US" sz="800" kern="1200">
                <a:solidFill>
                  <a:schemeClr val="accent1"/>
                </a:solidFill>
                <a:latin typeface="+mn-lt"/>
                <a:ea typeface="+mn-ea"/>
                <a:cs typeface="+mn-cs"/>
              </a:rPr>
              <a:t>/education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36446012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4">
            <a:extLst>
              <a:ext uri="{96DAC541-7B7A-43D3-8B79-37D633B846F1}">
                <asvg:svgBlip xmlns:asvg="http://schemas.microsoft.com/office/drawing/2016/SVG/main" r:embed="rId15"/>
              </a:ext>
            </a:extLst>
          </a:blip>
          <a:srcRect/>
          <a:stretch/>
        </p:blipFill>
        <p:spPr>
          <a:xfrm>
            <a:off x="220662" y="6322245"/>
            <a:ext cx="2739716" cy="326390"/>
          </a:xfrm>
          <a:prstGeom prst="rect">
            <a:avLst/>
          </a:prstGeom>
        </p:spPr>
      </p:pic>
      <p:sp>
        <p:nvSpPr>
          <p:cNvPr id="14" name="Rectangle 13">
            <a:extLst>
              <a:ext uri="{FF2B5EF4-FFF2-40B4-BE49-F238E27FC236}">
                <a16:creationId xmlns:a16="http://schemas.microsoft.com/office/drawing/2014/main" id="{EF3B21F5-CE9A-4313-86DE-2BBAE4F19C10}"/>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a:t>Slide credit: </a:t>
            </a:r>
            <a:r>
              <a:rPr lang="en-US" altLang="en-US" sz="800" kern="1200">
                <a:solidFill>
                  <a:schemeClr val="accent1"/>
                </a:solidFill>
                <a:latin typeface="+mn-lt"/>
                <a:ea typeface="+mn-ea"/>
                <a:cs typeface="+mn-cs"/>
              </a:rPr>
              <a:t>deceraclinical</a:t>
            </a:r>
            <a:r>
              <a:rPr lang="en-US" altLang="en-US" sz="800" kern="1200">
                <a:solidFill>
                  <a:schemeClr val="accent1"/>
                </a:solidFill>
                <a:latin typeface="+mn-lt"/>
                <a:ea typeface="+mn-ea"/>
                <a:cs typeface="+mn-cs"/>
                <a:hlinkClick r:id="rId16">
                  <a:extLst>
                    <a:ext uri="{A12FA001-AC4F-418D-AE19-62706E023703}">
                      <ahyp:hlinkClr xmlns:ahyp="http://schemas.microsoft.com/office/drawing/2018/hyperlinkcolor" val="tx"/>
                    </a:ext>
                  </a:extLst>
                </a:hlinkClick>
              </a:rPr>
              <a:t>.com</a:t>
            </a:r>
            <a:r>
              <a:rPr lang="en-US" altLang="en-US" sz="800" kern="1200">
                <a:solidFill>
                  <a:schemeClr val="accent1"/>
                </a:solidFill>
                <a:latin typeface="+mn-lt"/>
                <a:ea typeface="+mn-ea"/>
                <a:cs typeface="+mn-cs"/>
              </a:rPr>
              <a:t>/education</a:t>
            </a:r>
          </a:p>
        </p:txBody>
      </p:sp>
    </p:spTree>
    <p:extLst>
      <p:ext uri="{BB962C8B-B14F-4D97-AF65-F5344CB8AC3E}">
        <p14:creationId xmlns:p14="http://schemas.microsoft.com/office/powerpoint/2010/main" val="221166161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708" r:id="rId12"/>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16820542"/>
      </p:ext>
    </p:extLst>
  </p:cSld>
  <p:clrMap bg1="lt1" tx1="dk1" bg2="lt2" tx2="dk2" accent1="accent1" accent2="accent2" accent3="accent3" accent4="accent4" accent5="accent5" accent6="accent6" hlink="hlink" folHlink="folHlink"/>
  <p:sldLayoutIdLst>
    <p:sldLayoutId id="2147483693" r:id="rId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17" name="Rectangle 16">
            <a:extLst>
              <a:ext uri="{FF2B5EF4-FFF2-40B4-BE49-F238E27FC236}">
                <a16:creationId xmlns:a16="http://schemas.microsoft.com/office/drawing/2014/main" id="{1239EAC4-D901-D893-AAA9-153D33319E9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a:t>Slide credit: </a:t>
            </a:r>
            <a:r>
              <a:rPr lang="en-US" altLang="en-US" sz="800" kern="1200">
                <a:solidFill>
                  <a:schemeClr val="accent1"/>
                </a:solidFill>
                <a:latin typeface="+mn-lt"/>
                <a:ea typeface="+mn-ea"/>
                <a:cs typeface="+mn-cs"/>
              </a:rPr>
              <a:t>deceraclinical</a:t>
            </a:r>
            <a:r>
              <a:rPr lang="en-US" altLang="en-US" sz="800" kern="1200">
                <a:solidFill>
                  <a:schemeClr val="accent1"/>
                </a:solidFill>
                <a:latin typeface="+mn-lt"/>
                <a:ea typeface="+mn-ea"/>
                <a:cs typeface="+mn-cs"/>
                <a:hlinkClick r:id="rId15">
                  <a:extLst>
                    <a:ext uri="{A12FA001-AC4F-418D-AE19-62706E023703}">
                      <ahyp:hlinkClr xmlns:ahyp="http://schemas.microsoft.com/office/drawing/2018/hyperlinkcolor" val="tx"/>
                    </a:ext>
                  </a:extLst>
                </a:hlinkClick>
              </a:rPr>
              <a:t>.com</a:t>
            </a:r>
            <a:r>
              <a:rPr lang="en-US" altLang="en-US" sz="800" kern="1200">
                <a:solidFill>
                  <a:schemeClr val="accent1"/>
                </a:solidFill>
                <a:latin typeface="+mn-lt"/>
                <a:ea typeface="+mn-ea"/>
                <a:cs typeface="+mn-cs"/>
              </a:rPr>
              <a:t>/education</a:t>
            </a:r>
          </a:p>
        </p:txBody>
      </p:sp>
    </p:spTree>
    <p:extLst>
      <p:ext uri="{BB962C8B-B14F-4D97-AF65-F5344CB8AC3E}">
        <p14:creationId xmlns:p14="http://schemas.microsoft.com/office/powerpoint/2010/main" val="143344888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5141713"/>
      </p:ext>
    </p:extLst>
  </p:cSld>
  <p:clrMap bg1="dk2" tx1="lt1" bg2="dk1" tx2="lt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 id="214748372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6">
          <p15:clr>
            <a:srgbClr val="F26B43"/>
          </p15:clr>
        </p15:guide>
        <p15:guide id="3" orient="horz" pos="1010">
          <p15:clr>
            <a:srgbClr val="F26B43"/>
          </p15:clr>
        </p15:guide>
        <p15:guide id="4" orient="horz" pos="4138">
          <p15:clr>
            <a:srgbClr val="F26B43"/>
          </p15:clr>
        </p15:guide>
        <p15:guide id="5" orient="horz" pos="3888">
          <p15:clr>
            <a:srgbClr val="F26B43"/>
          </p15:clr>
        </p15:guide>
        <p15:guide id="6" orient="horz" pos="4032">
          <p15:clr>
            <a:srgbClr val="F26B43"/>
          </p15:clr>
        </p15:guide>
        <p15:guide id="7" pos="328">
          <p15:clr>
            <a:srgbClr val="F26B43"/>
          </p15:clr>
        </p15:guide>
        <p15:guide id="8" pos="7231">
          <p15:clr>
            <a:srgbClr val="F26B43"/>
          </p15:clr>
        </p15:guide>
        <p15:guide id="9" pos="7417">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solidFill>
            <a:schemeClr val="accent2"/>
          </a:solidFill>
        </p:spPr>
        <p:txBody>
          <a:bodyPr>
            <a:normAutofit/>
          </a:bodyPr>
          <a:lstStyle/>
          <a:p>
            <a:r>
              <a:rPr lang="en-US" sz="4000" dirty="0"/>
              <a:t>DESTINY-Breast09: PROs With T-</a:t>
            </a:r>
            <a:r>
              <a:rPr lang="en-US" sz="4000" dirty="0" err="1"/>
              <a:t>DXd</a:t>
            </a:r>
            <a:r>
              <a:rPr lang="en-US" sz="4000" dirty="0"/>
              <a:t> + Pertuzumab vs THP as 1L Therapy in HER2+ Advanced or Metastatic Breast Cancer</a:t>
            </a:r>
            <a:endParaRPr lang="en-US" altLang="en-US" sz="4000" dirty="0"/>
          </a:p>
        </p:txBody>
      </p:sp>
      <p:sp>
        <p:nvSpPr>
          <p:cNvPr id="4" name="Subtitle 3">
            <a:extLst>
              <a:ext uri="{FF2B5EF4-FFF2-40B4-BE49-F238E27FC236}">
                <a16:creationId xmlns:a16="http://schemas.microsoft.com/office/drawing/2014/main" id="{B31D7F0E-BFC3-A21D-A837-D78943B2602C}"/>
              </a:ext>
            </a:extLst>
          </p:cNvPr>
          <p:cNvSpPr>
            <a:spLocks noGrp="1"/>
          </p:cNvSpPr>
          <p:nvPr>
            <p:ph type="subTitle" idx="1"/>
          </p:nvPr>
        </p:nvSpPr>
        <p:spPr/>
        <p:txBody>
          <a:bodyPr/>
          <a:lstStyle/>
          <a:p>
            <a:r>
              <a:rPr lang="en-US"/>
              <a:t>CCO Independent Conference Highlights* of the 2025 San Antonio Breast Cancer Symposium</a:t>
            </a:r>
          </a:p>
        </p:txBody>
      </p:sp>
      <p:sp>
        <p:nvSpPr>
          <p:cNvPr id="5" name="Text Placeholder 5">
            <a:extLst>
              <a:ext uri="{FF2B5EF4-FFF2-40B4-BE49-F238E27FC236}">
                <a16:creationId xmlns:a16="http://schemas.microsoft.com/office/drawing/2014/main" id="{D15358F4-D27B-BB61-DFA3-E33A2C00322D}"/>
              </a:ext>
            </a:extLst>
          </p:cNvPr>
          <p:cNvSpPr txBox="1">
            <a:spLocks/>
          </p:cNvSpPr>
          <p:nvPr/>
        </p:nvSpPr>
        <p:spPr>
          <a:xfrm>
            <a:off x="228600" y="6240837"/>
            <a:ext cx="10464993"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a:ln>
                  <a:noFill/>
                </a:ln>
                <a:solidFill>
                  <a:srgbClr val="E5DEC1"/>
                </a:solidFill>
                <a:effectLst/>
                <a:uLnTx/>
                <a:uFillTx/>
                <a:latin typeface="Poppins"/>
                <a:ea typeface="+mn-ea"/>
                <a:cs typeface="Poppins" pitchFamily="2" charset="77"/>
              </a:rPr>
              <a:t>Provided by Clinical Care Options, LLC</a:t>
            </a: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 dba </a:t>
            </a:r>
            <a:r>
              <a:rPr kumimoji="0" lang="en-US" altLang="en-US" sz="1200" b="0" i="0" u="none" strike="noStrike" kern="1200" cap="none" spc="0" normalizeH="0" baseline="0" noProof="0" dirty="0" err="1">
                <a:ln>
                  <a:noFill/>
                </a:ln>
                <a:solidFill>
                  <a:srgbClr val="E5DEC1"/>
                </a:solidFill>
                <a:effectLst/>
                <a:uLnTx/>
                <a:uFillTx/>
                <a:latin typeface="Poppins"/>
                <a:ea typeface="+mn-ea"/>
                <a:cs typeface="Poppins" pitchFamily="2" charset="77"/>
              </a:rPr>
              <a:t>Decera</a:t>
            </a: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 Clinical Education</a:t>
            </a:r>
            <a:r>
              <a:rPr kumimoji="0" lang="en-US" altLang="en-US" sz="1200" b="0" i="0" u="none" strike="noStrike" kern="1200" cap="none" spc="0" normalizeH="0" baseline="0" noProof="0">
                <a:ln>
                  <a:noFill/>
                </a:ln>
                <a:solidFill>
                  <a:srgbClr val="E5DEC1"/>
                </a:solidFill>
                <a:effectLst/>
                <a:uLnTx/>
                <a:uFillTx/>
                <a:latin typeface="Poppins"/>
                <a:ea typeface="+mn-ea"/>
                <a:cs typeface="Poppins" pitchFamily="2" charset="77"/>
              </a:rPr>
              <a:t>.</a:t>
            </a:r>
            <a:br>
              <a:rPr kumimoji="0" lang="en-US" altLang="en-US" sz="1200" b="0" i="0" u="none" strike="noStrike" kern="1200" cap="none" spc="0" normalizeH="0" baseline="0" noProof="0">
                <a:ln>
                  <a:noFill/>
                </a:ln>
                <a:solidFill>
                  <a:srgbClr val="E5DEC1"/>
                </a:solidFill>
                <a:effectLst/>
                <a:uLnTx/>
                <a:uFillTx/>
                <a:latin typeface="Poppins"/>
                <a:ea typeface="+mn-ea"/>
                <a:cs typeface="Poppins" pitchFamily="2" charset="77"/>
              </a:rPr>
            </a:br>
            <a:r>
              <a:rPr kumimoji="0" lang="en-US" altLang="en-US" sz="1200" b="0" i="0" u="none" strike="noStrike" kern="1200" cap="none" spc="0" normalizeH="0" baseline="0" noProof="0">
                <a:ln>
                  <a:noFill/>
                </a:ln>
                <a:solidFill>
                  <a:srgbClr val="E5DEC1"/>
                </a:solidFill>
                <a:effectLst/>
                <a:uLnTx/>
                <a:uFillTx/>
                <a:latin typeface="Poppins"/>
                <a:ea typeface="+mn-ea"/>
                <a:cs typeface="Poppins" pitchFamily="2" charset="77"/>
              </a:rPr>
              <a:t>Supported by educational grants from AstraZeneca, Daiichi Sankyo, Inc, Genentech, a member of the Roche Group, Gilead Sciences, Inc., Lilly, Novartis Pharmaceuticals Corporation, and Stemline Therapeutics, Inc.</a:t>
            </a:r>
          </a:p>
        </p:txBody>
      </p:sp>
      <p:sp>
        <p:nvSpPr>
          <p:cNvPr id="7" name="Subtitle 1">
            <a:extLst>
              <a:ext uri="{FF2B5EF4-FFF2-40B4-BE49-F238E27FC236}">
                <a16:creationId xmlns:a16="http://schemas.microsoft.com/office/drawing/2014/main" id="{690D54DB-E287-7B1D-81E1-0AC050815FF8}"/>
              </a:ext>
            </a:extLst>
          </p:cNvPr>
          <p:cNvSpPr txBox="1">
            <a:spLocks/>
          </p:cNvSpPr>
          <p:nvPr/>
        </p:nvSpPr>
        <p:spPr>
          <a:xfrm>
            <a:off x="155711" y="5417021"/>
            <a:ext cx="10260497" cy="599913"/>
          </a:xfrm>
          <a:prstGeom prst="rect">
            <a:avLst/>
          </a:prstGeom>
        </p:spPr>
        <p:txBody>
          <a:bodyPr>
            <a:noAutofit/>
          </a:bodyPr>
          <a:lstStyle>
            <a:lvl1pPr marL="0" indent="0" algn="l" defTabSz="914400" rtl="0" eaLnBrk="1" latinLnBrk="0" hangingPunct="1">
              <a:lnSpc>
                <a:spcPct val="100000"/>
              </a:lnSpc>
              <a:spcBef>
                <a:spcPts val="1000"/>
              </a:spcBef>
              <a:buFont typeface="Arial" panose="020B0604020202020204" pitchFamily="34" charset="0"/>
              <a:buNone/>
              <a:defRPr lang="en-US" sz="1500" kern="1200">
                <a:solidFill>
                  <a:schemeClr val="bg2"/>
                </a:solidFill>
                <a:latin typeface="Poppins" pitchFamily="2" charset="77"/>
                <a:ea typeface="+mn-ea"/>
                <a:cs typeface="Poppins" pitchFamily="2" charset="77"/>
              </a:defRPr>
            </a:lvl1pPr>
            <a:lvl2pPr marL="457200" indent="0" algn="ctr"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914400" indent="0" algn="ctr" defTabSz="914400" rtl="0" eaLnBrk="1" latinLnBrk="0" hangingPunct="1">
              <a:lnSpc>
                <a:spcPct val="110000"/>
              </a:lnSpc>
              <a:spcBef>
                <a:spcPts val="500"/>
              </a:spcBef>
              <a:buFont typeface="Poppins" panose="00000500000000000000" pitchFamily="2" charset="0"/>
              <a:buNone/>
              <a:defRPr sz="1800" kern="1200">
                <a:solidFill>
                  <a:schemeClr val="tx1"/>
                </a:solidFill>
                <a:latin typeface="Poppins" pitchFamily="2" charset="77"/>
                <a:ea typeface="+mn-ea"/>
                <a:cs typeface="Poppins" pitchFamily="2" charset="77"/>
              </a:defRPr>
            </a:lvl3pPr>
            <a:lvl4pPr marL="1371600" indent="0" algn="ctr" defTabSz="914400" rtl="0" eaLnBrk="1" latinLnBrk="0" hangingPunct="1">
              <a:lnSpc>
                <a:spcPct val="110000"/>
              </a:lnSpc>
              <a:spcBef>
                <a:spcPts val="500"/>
              </a:spcBef>
              <a:buFont typeface="Arial" panose="020B0604020202020204" pitchFamily="34" charset="0"/>
              <a:buNone/>
              <a:defRPr lang="en-US" sz="1600" kern="1200">
                <a:solidFill>
                  <a:schemeClr val="tx1"/>
                </a:solidFill>
                <a:latin typeface="Poppins" pitchFamily="2" charset="77"/>
                <a:ea typeface="+mn-ea"/>
                <a:cs typeface="Poppins" pitchFamily="2" charset="77"/>
              </a:defRPr>
            </a:lvl4pPr>
            <a:lvl5pPr marL="1828800" indent="0" algn="ctr" defTabSz="914400" rtl="0" eaLnBrk="1" latinLnBrk="0" hangingPunct="1">
              <a:lnSpc>
                <a:spcPct val="110000"/>
              </a:lnSpc>
              <a:spcBef>
                <a:spcPts val="500"/>
              </a:spcBef>
              <a:buFont typeface="Poppins" panose="00000500000000000000" pitchFamily="2" charset="0"/>
              <a:buNone/>
              <a:defRPr sz="1600" kern="1200">
                <a:solidFill>
                  <a:schemeClr val="tx1"/>
                </a:solidFill>
                <a:latin typeface="Poppins" pitchFamily="2" charset="77"/>
                <a:ea typeface="+mn-ea"/>
                <a:cs typeface="Poppins" pitchFamily="2" charset="77"/>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1050" b="0" i="0" u="none" strike="noStrike" kern="1200" cap="none" spc="0" normalizeH="0" baseline="0" noProof="0">
                <a:ln>
                  <a:noFill/>
                </a:ln>
                <a:solidFill>
                  <a:srgbClr val="E5DEC1"/>
                </a:solidFill>
                <a:effectLst/>
                <a:uLnTx/>
                <a:uFillTx/>
                <a:latin typeface="Poppins" pitchFamily="2" charset="77"/>
                <a:ea typeface="+mn-ea"/>
                <a:cs typeface="Poppins" pitchFamily="2" charset="77"/>
              </a:rPr>
              <a:t>*Clinical Care Options, LLC dba Decera Clinical Education is an independent medical education company that provides state-of-the-art medical information to healthcare professionals through conference coverage and other educational programs.</a:t>
            </a:r>
          </a:p>
        </p:txBody>
      </p:sp>
    </p:spTree>
    <p:extLst>
      <p:ext uri="{BB962C8B-B14F-4D97-AF65-F5344CB8AC3E}">
        <p14:creationId xmlns:p14="http://schemas.microsoft.com/office/powerpoint/2010/main" val="4140082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a:ln>
                <a:noFill/>
              </a:ln>
              <a:solidFill>
                <a:srgbClr val="161616"/>
              </a:solidFill>
              <a:effectLst/>
              <a:uLnTx/>
              <a:uFillTx/>
              <a:latin typeface="Poppins"/>
              <a:ea typeface="+mn-ea"/>
              <a:cs typeface="+mn-cs"/>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a:t>Please feel free to use and share some or all of these slides in your noncommercial presentations to colleagues or patients</a:t>
            </a:r>
          </a:p>
          <a:p>
            <a:pPr marL="12700">
              <a:spcBef>
                <a:spcPts val="1600"/>
              </a:spcBef>
              <a:buSzPts val="2400"/>
              <a:defRPr/>
            </a:pPr>
            <a:r>
              <a:rPr lang="en-US" altLang="en-US" sz="2200"/>
              <a:t>When using our slides, please retain the source attribution:</a:t>
            </a:r>
            <a:br>
              <a:rPr lang="en-US" altLang="en-US" sz="2200"/>
            </a:br>
            <a:br>
              <a:rPr lang="en-US" altLang="en-US" sz="2200"/>
            </a:br>
            <a:endParaRPr lang="en-US" altLang="en-US" sz="2200"/>
          </a:p>
          <a:p>
            <a:pPr eaLnBrk="1" hangingPunct="1">
              <a:spcBef>
                <a:spcPts val="1600"/>
              </a:spcBef>
              <a:defRPr/>
            </a:pPr>
            <a:endParaRPr lang="en-US" altLang="en-US" sz="2200"/>
          </a:p>
          <a:p>
            <a:pPr eaLnBrk="1" hangingPunct="1">
              <a:spcBef>
                <a:spcPts val="1600"/>
              </a:spcBef>
              <a:defRPr/>
            </a:pPr>
            <a:r>
              <a:rPr lang="en-GB" sz="2200"/>
              <a:t>These slides may not be published, posted online, or used in commercial presentations without permission. </a:t>
            </a:r>
            <a:r>
              <a:rPr lang="en-US" sz="2200"/>
              <a:t>Please contact </a:t>
            </a:r>
            <a:r>
              <a:rPr lang="en-US" sz="220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a:solidFill>
                  <a:schemeClr val="accent1"/>
                </a:solidFill>
              </a:rPr>
              <a:t> </a:t>
            </a:r>
            <a:r>
              <a:rPr lang="en-US" sz="220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8895AD81-D23D-4BD6-9CE3-C6ABB44855EB}"/>
              </a:ext>
            </a:extLst>
          </p:cNvPr>
          <p:cNvSpPr>
            <a:spLocks noGrp="1"/>
          </p:cNvSpPr>
          <p:nvPr>
            <p:ph idx="1"/>
          </p:nvPr>
        </p:nvSpPr>
        <p:spPr/>
        <p:txBody>
          <a:bodyPr/>
          <a:lstStyle/>
          <a:p>
            <a:pPr marL="342900" indent="-342900">
              <a:buFont typeface="Arial" panose="020B0604020202020204" pitchFamily="34" charset="0"/>
              <a:buChar char="•"/>
            </a:pPr>
            <a:r>
              <a:rPr lang="en-US" altLang="en-US" sz="1800" dirty="0"/>
              <a:t>Phase III CLEOPATRA trial established anti-HER2 doublet therapy of trastuzumab with pertuzumab and a taxane (THP) as a 1L SoC in patients with HER2+ advanced breast cancer (ABC)</a:t>
            </a:r>
            <a:r>
              <a:rPr lang="en-US" altLang="en-US" sz="1800" baseline="30000" dirty="0"/>
              <a:t>1</a:t>
            </a:r>
          </a:p>
          <a:p>
            <a:pPr marL="342900" indent="-342900">
              <a:buFont typeface="Arial" panose="020B0604020202020204" pitchFamily="34" charset="0"/>
              <a:buChar char="•"/>
            </a:pPr>
            <a:r>
              <a:rPr lang="en-US" altLang="en-US" sz="1800" dirty="0"/>
              <a:t>Trastuzumab deruxtecan (T-DXd) is a HER2-directed ADC with several indications in ABC</a:t>
            </a:r>
            <a:r>
              <a:rPr lang="en-US" altLang="en-US" sz="1800" baseline="30000" dirty="0"/>
              <a:t>2</a:t>
            </a:r>
          </a:p>
          <a:p>
            <a:pPr marL="342900" indent="-342900">
              <a:buFont typeface="Arial" panose="020B0604020202020204" pitchFamily="34" charset="0"/>
              <a:buChar char="•"/>
            </a:pPr>
            <a:r>
              <a:rPr lang="en-US" altLang="en-US" sz="1800" dirty="0"/>
              <a:t>T-DXd was recently approved in combination with pertuzumab as 1L treatment of unresectable or metastatic HER2+ breast cancer, based on data from phase III DESTINY-Breast09 trial</a:t>
            </a:r>
            <a:r>
              <a:rPr lang="en-US" altLang="en-US" sz="1800" baseline="30000" dirty="0"/>
              <a:t>1-3</a:t>
            </a:r>
          </a:p>
          <a:p>
            <a:pPr marL="574675" lvl="1" indent="-342900">
              <a:buFont typeface="Calibri" panose="020F0502020204030204" pitchFamily="34" charset="0"/>
              <a:buChar char="─"/>
            </a:pPr>
            <a:r>
              <a:rPr lang="en-US" altLang="en-US" sz="1600" dirty="0"/>
              <a:t>At a planned interim analysis (data cutoff: February 26, 2025) investigators showed:</a:t>
            </a:r>
          </a:p>
          <a:p>
            <a:pPr marL="800100" lvl="2" indent="-342900">
              <a:buFont typeface="Arial" panose="020B0604020202020204" pitchFamily="34" charset="0"/>
              <a:buChar char="•"/>
            </a:pPr>
            <a:r>
              <a:rPr lang="en-US" altLang="en-US" sz="1400" dirty="0"/>
              <a:t>Superior PFS and response rates for T-DXd plus pertuzumab vs THP: median PFS 40.7 vs 26.9 </a:t>
            </a:r>
            <a:r>
              <a:rPr lang="en-US" altLang="en-US" sz="1400" dirty="0" err="1"/>
              <a:t>mo</a:t>
            </a:r>
            <a:r>
              <a:rPr lang="en-US" altLang="en-US" sz="1400" dirty="0"/>
              <a:t> (HR: 0.56; </a:t>
            </a:r>
            <a:r>
              <a:rPr lang="en-US" altLang="en-US" sz="1400" i="1" dirty="0"/>
              <a:t>P</a:t>
            </a:r>
            <a:r>
              <a:rPr lang="en-US" altLang="en-US" sz="1400" dirty="0"/>
              <a:t> &lt;.00001)</a:t>
            </a:r>
          </a:p>
          <a:p>
            <a:pPr marL="800100" lvl="2" indent="-342900">
              <a:buFont typeface="Arial" panose="020B0604020202020204" pitchFamily="34" charset="0"/>
              <a:buChar char="•"/>
            </a:pPr>
            <a:r>
              <a:rPr lang="en-US" altLang="en-US" sz="1400" dirty="0"/>
              <a:t>Positive trend in OS favoring T-DXd plus pertuzumab vs THP (HR: 0.84), PFS2 HR of 0.60, and consistent safety with known profile of individual treatments</a:t>
            </a:r>
          </a:p>
          <a:p>
            <a:pPr marL="342900" indent="-342900">
              <a:buFont typeface="Arial" panose="020B0604020202020204" pitchFamily="34" charset="0"/>
              <a:buChar char="•"/>
            </a:pPr>
            <a:r>
              <a:rPr lang="en-US" altLang="en-US" sz="1800" dirty="0"/>
              <a:t>Current interim analysis of the phase III DESTINY-Breast09 trial reports on patient reported outcomes (PROs) at interim analysis</a:t>
            </a:r>
            <a:r>
              <a:rPr lang="en-US" altLang="en-US" sz="1800" baseline="30000" dirty="0"/>
              <a:t>4</a:t>
            </a:r>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a:xfrm>
            <a:off x="231078" y="534083"/>
            <a:ext cx="11740260" cy="496290"/>
          </a:xfrm>
        </p:spPr>
        <p:txBody>
          <a:bodyPr/>
          <a:lstStyle/>
          <a:p>
            <a:r>
              <a:rPr lang="en-US"/>
              <a:t>DESTINY-Breast09: Background</a:t>
            </a:r>
            <a:endParaRPr lang="en-US" altLang="en-US"/>
          </a:p>
        </p:txBody>
      </p:sp>
      <p:sp>
        <p:nvSpPr>
          <p:cNvPr id="4" name="Text Box 15">
            <a:extLst>
              <a:ext uri="{FF2B5EF4-FFF2-40B4-BE49-F238E27FC236}">
                <a16:creationId xmlns:a16="http://schemas.microsoft.com/office/drawing/2014/main" id="{4570D399-852F-A6A3-51A2-2E972B9DB397}"/>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800" b="0" dirty="0">
                <a:latin typeface="Calibri" panose="020F0502020204030204" pitchFamily="34" charset="0"/>
                <a:cs typeface="Arial" panose="020B0604020202020204" pitchFamily="34" charset="0"/>
              </a:rPr>
              <a:t>1. Baselga</a:t>
            </a:r>
            <a:r>
              <a:rPr lang="en-US" altLang="en-US" sz="800" dirty="0">
                <a:latin typeface="Calibri" panose="020F0502020204030204" pitchFamily="34" charset="0"/>
                <a:cs typeface="Arial" panose="020B0604020202020204" pitchFamily="34" charset="0"/>
              </a:rPr>
              <a:t>. </a:t>
            </a:r>
            <a:r>
              <a:rPr lang="en-US" altLang="en-US" sz="800" b="0" dirty="0">
                <a:latin typeface="Calibri" panose="020F0502020204030204" pitchFamily="34" charset="0"/>
                <a:cs typeface="Arial" panose="020B0604020202020204" pitchFamily="34" charset="0"/>
              </a:rPr>
              <a:t>NEJM. 2012;366:109. 2. Trastuzumab deruxtecan PI. 3. Tolaney. NEJM. 2025;[Epub]. 4. Rimawi. SABCS 2025. Abstr RF6-07.</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12">
            <a:extLst>
              <a:ext uri="{FF2B5EF4-FFF2-40B4-BE49-F238E27FC236}">
                <a16:creationId xmlns:a16="http://schemas.microsoft.com/office/drawing/2014/main" id="{9002D6A0-A010-7B2D-50EE-BC64472CCFE6}"/>
              </a:ext>
            </a:extLst>
          </p:cNvPr>
          <p:cNvSpPr>
            <a:spLocks noGrp="1"/>
          </p:cNvSpPr>
          <p:nvPr>
            <p:ph idx="1"/>
          </p:nvPr>
        </p:nvSpPr>
        <p:spPr>
          <a:xfrm>
            <a:off x="220662" y="1317210"/>
            <a:ext cx="11740260" cy="331006"/>
          </a:xfrm>
        </p:spPr>
        <p:txBody>
          <a:bodyPr/>
          <a:lstStyle/>
          <a:p>
            <a:pPr marL="342900" lvl="0" indent="-342900" fontAlgn="base">
              <a:lnSpc>
                <a:spcPct val="90000"/>
              </a:lnSpc>
              <a:spcBef>
                <a:spcPts val="1000"/>
              </a:spcBef>
              <a:spcAft>
                <a:spcPts val="700"/>
              </a:spcAft>
              <a:buClr>
                <a:srgbClr val="000000"/>
              </a:buClr>
              <a:buFont typeface="Arial" panose="020B0604020202020204" pitchFamily="34" charset="0"/>
              <a:buChar char="•"/>
              <a:defRPr/>
            </a:pPr>
            <a:r>
              <a:rPr lang="en-US" altLang="en-US" sz="1600" kern="0">
                <a:solidFill>
                  <a:srgbClr val="000000"/>
                </a:solidFill>
                <a:latin typeface="+mn-lt"/>
              </a:rPr>
              <a:t>International, open-label, randomized phase III study</a:t>
            </a: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endParaRPr lang="en-US" altLang="en-US" sz="2000" kern="0">
              <a:solidFill>
                <a:srgbClr val="000000"/>
              </a:solidFill>
              <a:latin typeface="+mn-lt"/>
            </a:endParaRP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endParaRPr lang="en-US" altLang="en-US" sz="2000" kern="0">
              <a:solidFill>
                <a:srgbClr val="000000"/>
              </a:solidFill>
              <a:latin typeface="+mn-lt"/>
            </a:endParaRP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endParaRPr lang="en-US" altLang="en-US" sz="2000" b="1">
              <a:solidFill>
                <a:srgbClr val="F9F3D9"/>
              </a:solidFill>
              <a:latin typeface="+mn-lt"/>
            </a:endParaRP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endParaRPr lang="en-US" altLang="en-US" sz="2000" kern="0">
              <a:solidFill>
                <a:srgbClr val="000000"/>
              </a:solidFill>
              <a:latin typeface="+mn-lt"/>
            </a:endParaRP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endParaRPr lang="en-US" altLang="en-US" sz="2000" kern="0">
              <a:solidFill>
                <a:srgbClr val="000000"/>
              </a:solidFill>
              <a:latin typeface="+mn-lt"/>
            </a:endParaRPr>
          </a:p>
          <a:p>
            <a:pPr lvl="0" fontAlgn="base">
              <a:lnSpc>
                <a:spcPct val="90000"/>
              </a:lnSpc>
              <a:spcBef>
                <a:spcPts val="1000"/>
              </a:spcBef>
              <a:spcAft>
                <a:spcPts val="700"/>
              </a:spcAft>
              <a:buClr>
                <a:srgbClr val="000000"/>
              </a:buClr>
              <a:defRPr/>
            </a:pPr>
            <a:endParaRPr lang="en-US" altLang="en-US" sz="2000" kern="0">
              <a:solidFill>
                <a:srgbClr val="000000"/>
              </a:solidFill>
              <a:latin typeface="+mn-lt"/>
            </a:endParaRPr>
          </a:p>
          <a:p>
            <a:pPr lvl="0" fontAlgn="base">
              <a:lnSpc>
                <a:spcPct val="90000"/>
              </a:lnSpc>
              <a:spcBef>
                <a:spcPts val="1000"/>
              </a:spcBef>
              <a:spcAft>
                <a:spcPts val="700"/>
              </a:spcAft>
              <a:buClr>
                <a:srgbClr val="000000"/>
              </a:buClr>
              <a:defRPr/>
            </a:pPr>
            <a:endParaRPr lang="en-US" altLang="en-US" sz="2000" kern="0">
              <a:solidFill>
                <a:srgbClr val="000000"/>
              </a:solidFill>
              <a:latin typeface="+mn-lt"/>
            </a:endParaRPr>
          </a:p>
        </p:txBody>
      </p:sp>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a:xfrm>
            <a:off x="220662" y="535757"/>
            <a:ext cx="11740260" cy="492944"/>
          </a:xfrm>
        </p:spPr>
        <p:txBody>
          <a:bodyPr/>
          <a:lstStyle/>
          <a:p>
            <a:r>
              <a:rPr lang="en-US"/>
              <a:t>DESTINY-Breast09: </a:t>
            </a:r>
            <a:r>
              <a:rPr lang="en-US" altLang="en-US"/>
              <a:t>Study Design</a:t>
            </a:r>
          </a:p>
        </p:txBody>
      </p:sp>
      <p:sp>
        <p:nvSpPr>
          <p:cNvPr id="5" name="Text Box 45">
            <a:extLst>
              <a:ext uri="{FF2B5EF4-FFF2-40B4-BE49-F238E27FC236}">
                <a16:creationId xmlns:a16="http://schemas.microsoft.com/office/drawing/2014/main" id="{B7C04A95-31B7-81A0-7FA1-839243DF7E21}"/>
              </a:ext>
            </a:extLst>
          </p:cNvPr>
          <p:cNvSpPr txBox="1">
            <a:spLocks noChangeArrowheads="1"/>
          </p:cNvSpPr>
          <p:nvPr/>
        </p:nvSpPr>
        <p:spPr bwMode="auto">
          <a:xfrm>
            <a:off x="192382" y="2727354"/>
            <a:ext cx="3319842" cy="1645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spcBef>
                <a:spcPts val="0"/>
              </a:spcBef>
              <a:spcAft>
                <a:spcPts val="0"/>
              </a:spcAft>
              <a:buNone/>
            </a:pPr>
            <a:r>
              <a:rPr lang="en-US" sz="1400">
                <a:solidFill>
                  <a:srgbClr val="000000"/>
                </a:solidFill>
                <a:latin typeface="+mn-lt"/>
                <a:cs typeface="Arial" panose="020B0604020202020204" pitchFamily="34" charset="0"/>
              </a:rPr>
              <a:t>Adults with </a:t>
            </a:r>
            <a:r>
              <a:rPr lang="en-US" sz="1400">
                <a:solidFill>
                  <a:schemeClr val="tx1"/>
                </a:solidFill>
                <a:latin typeface="+mn-lt"/>
              </a:rPr>
              <a:t>HER2+ a/</a:t>
            </a:r>
            <a:r>
              <a:rPr lang="en-US" sz="1400" dirty="0" err="1">
                <a:solidFill>
                  <a:schemeClr val="tx1"/>
                </a:solidFill>
                <a:latin typeface="+mn-lt"/>
              </a:rPr>
              <a:t>mBC</a:t>
            </a:r>
            <a:r>
              <a:rPr lang="en-US" sz="1400">
                <a:solidFill>
                  <a:schemeClr val="tx1"/>
                </a:solidFill>
                <a:latin typeface="+mn-lt"/>
              </a:rPr>
              <a:t>; no prior CT or HER2-targeted </a:t>
            </a:r>
            <a:r>
              <a:rPr lang="en-US" sz="1400" dirty="0" err="1">
                <a:solidFill>
                  <a:schemeClr val="tx1"/>
                </a:solidFill>
                <a:latin typeface="+mn-lt"/>
              </a:rPr>
              <a:t>tx</a:t>
            </a:r>
            <a:r>
              <a:rPr lang="en-US" sz="1400">
                <a:solidFill>
                  <a:schemeClr val="tx1"/>
                </a:solidFill>
                <a:latin typeface="+mn-lt"/>
              </a:rPr>
              <a:t> for a/</a:t>
            </a:r>
            <a:r>
              <a:rPr lang="en-US" sz="1400" dirty="0" err="1">
                <a:solidFill>
                  <a:schemeClr val="tx1"/>
                </a:solidFill>
                <a:latin typeface="+mn-lt"/>
              </a:rPr>
              <a:t>mBC</a:t>
            </a:r>
            <a:r>
              <a:rPr lang="en-US" sz="1400">
                <a:solidFill>
                  <a:schemeClr val="tx1"/>
                </a:solidFill>
                <a:latin typeface="+mn-lt"/>
              </a:rPr>
              <a:t> (1 prior line of ET for a/</a:t>
            </a:r>
            <a:r>
              <a:rPr lang="en-US" sz="1400" dirty="0" err="1">
                <a:solidFill>
                  <a:schemeClr val="tx1"/>
                </a:solidFill>
                <a:latin typeface="+mn-lt"/>
              </a:rPr>
              <a:t>mBC</a:t>
            </a:r>
            <a:r>
              <a:rPr lang="en-US" sz="1400">
                <a:solidFill>
                  <a:schemeClr val="tx1"/>
                </a:solidFill>
                <a:latin typeface="+mn-lt"/>
              </a:rPr>
              <a:t> allowed); (neo)adjuvant therapy with a disease-free interval &gt;6 </a:t>
            </a:r>
            <a:r>
              <a:rPr lang="en-US" sz="1400" dirty="0" err="1">
                <a:solidFill>
                  <a:schemeClr val="tx1"/>
                </a:solidFill>
                <a:latin typeface="+mn-lt"/>
              </a:rPr>
              <a:t>mo</a:t>
            </a:r>
            <a:r>
              <a:rPr lang="en-US" sz="1400">
                <a:solidFill>
                  <a:schemeClr val="tx1"/>
                </a:solidFill>
                <a:latin typeface="+mn-lt"/>
              </a:rPr>
              <a:t> allowed; asymptomatic brain </a:t>
            </a:r>
            <a:r>
              <a:rPr lang="en-US" sz="1400" dirty="0" err="1">
                <a:solidFill>
                  <a:schemeClr val="tx1"/>
                </a:solidFill>
                <a:latin typeface="+mn-lt"/>
              </a:rPr>
              <a:t>mets</a:t>
            </a:r>
            <a:r>
              <a:rPr lang="en-US" sz="1400">
                <a:solidFill>
                  <a:schemeClr val="tx1"/>
                </a:solidFill>
                <a:latin typeface="+mn-lt"/>
              </a:rPr>
              <a:t> allowed; ECOG PS 0/1</a:t>
            </a:r>
          </a:p>
          <a:p>
            <a:pPr algn="ctr">
              <a:spcBef>
                <a:spcPts val="0"/>
              </a:spcBef>
              <a:spcAft>
                <a:spcPts val="0"/>
              </a:spcAft>
              <a:buNone/>
            </a:pPr>
            <a:r>
              <a:rPr kumimoji="0" lang="en-US" altLang="en-US" sz="1400" b="0" i="0" u="none" strike="noStrike" kern="1200" cap="none" spc="0" normalizeH="0" baseline="0" noProof="0">
                <a:ln>
                  <a:noFill/>
                </a:ln>
                <a:solidFill>
                  <a:schemeClr val="tx1"/>
                </a:solidFill>
                <a:effectLst/>
                <a:uLnTx/>
                <a:uFillTx/>
                <a:latin typeface="+mn-lt"/>
                <a:ea typeface="+mn-ea"/>
                <a:cs typeface="Arial" panose="020B0604020202020204" pitchFamily="34" charset="0"/>
              </a:rPr>
              <a:t>(N = 1157)</a:t>
            </a:r>
            <a:endParaRPr kumimoji="0" lang="en-GB" altLang="en-US" sz="1600" b="0" i="0" u="none" strike="noStrike" kern="1200" cap="none" spc="0" normalizeH="0" baseline="0" noProof="0">
              <a:ln>
                <a:noFill/>
              </a:ln>
              <a:solidFill>
                <a:srgbClr val="000000"/>
              </a:solidFill>
              <a:effectLst/>
              <a:uLnTx/>
              <a:uFillTx/>
              <a:latin typeface="Poppins"/>
              <a:ea typeface="+mn-ea"/>
              <a:cs typeface="Arial" panose="020B0604020202020204" pitchFamily="34" charset="0"/>
            </a:endParaRPr>
          </a:p>
        </p:txBody>
      </p:sp>
      <p:sp>
        <p:nvSpPr>
          <p:cNvPr id="6" name="TextBox 5">
            <a:extLst>
              <a:ext uri="{FF2B5EF4-FFF2-40B4-BE49-F238E27FC236}">
                <a16:creationId xmlns:a16="http://schemas.microsoft.com/office/drawing/2014/main" id="{7ED91E7F-06D2-0231-9788-0D631BDCA68C}"/>
              </a:ext>
            </a:extLst>
          </p:cNvPr>
          <p:cNvSpPr txBox="1"/>
          <p:nvPr/>
        </p:nvSpPr>
        <p:spPr>
          <a:xfrm>
            <a:off x="9987895" y="2912187"/>
            <a:ext cx="1633388" cy="830996"/>
          </a:xfrm>
          <a:prstGeom prst="rect">
            <a:avLst/>
          </a:prstGeom>
        </p:spPr>
        <p:txBody>
          <a:bodyPr vert="horz" wrap="square" lIns="0" tIns="0" rIns="0" bIns="0" rtlCol="0">
            <a:noAutofit/>
          </a:bodyPr>
          <a:lstStyle/>
          <a:p>
            <a:pPr lvl="0" algn="ctr"/>
            <a:r>
              <a:rPr kumimoji="0" lang="en-US" sz="1600" b="0" i="1" u="none" strike="noStrike" kern="1200" cap="none" spc="0" normalizeH="0" baseline="0" noProof="0">
                <a:ln>
                  <a:noFill/>
                </a:ln>
                <a:solidFill>
                  <a:srgbClr val="161616"/>
                </a:solidFill>
                <a:effectLst/>
                <a:uLnTx/>
                <a:uFillTx/>
                <a:ea typeface="+mn-ea"/>
                <a:cs typeface="+mn-cs"/>
              </a:rPr>
              <a:t>Until </a:t>
            </a:r>
            <a:r>
              <a:rPr lang="en-US" sz="1600" i="1"/>
              <a:t>disease progression or unacceptable toxicity</a:t>
            </a:r>
            <a:endParaRPr kumimoji="0" lang="en-US" sz="1600" b="0" i="1" u="none" strike="noStrike" kern="1200" cap="none" spc="0" normalizeH="0" baseline="0" noProof="0">
              <a:ln>
                <a:noFill/>
              </a:ln>
              <a:solidFill>
                <a:srgbClr val="161616"/>
              </a:solidFill>
              <a:effectLst/>
              <a:uLnTx/>
              <a:uFillTx/>
              <a:ea typeface="+mn-ea"/>
              <a:cs typeface="+mn-cs"/>
            </a:endParaRPr>
          </a:p>
        </p:txBody>
      </p:sp>
      <p:sp>
        <p:nvSpPr>
          <p:cNvPr id="2" name="TextBox 1">
            <a:extLst>
              <a:ext uri="{FF2B5EF4-FFF2-40B4-BE49-F238E27FC236}">
                <a16:creationId xmlns:a16="http://schemas.microsoft.com/office/drawing/2014/main" id="{A0396F8E-F449-E32B-60DC-1A7679B4FC43}"/>
              </a:ext>
            </a:extLst>
          </p:cNvPr>
          <p:cNvSpPr txBox="1"/>
          <p:nvPr/>
        </p:nvSpPr>
        <p:spPr bwMode="auto">
          <a:xfrm>
            <a:off x="4433677" y="4461278"/>
            <a:ext cx="58820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Aft>
                <a:spcPct val="0"/>
              </a:spcAft>
            </a:pPr>
            <a:r>
              <a:rPr lang="en-US" sz="1200"/>
              <a:t>*840 mg loading dose, then 420 mg Q3W. </a:t>
            </a:r>
            <a:r>
              <a:rPr lang="en-US" sz="1200" baseline="30000"/>
              <a:t>†</a:t>
            </a:r>
            <a:r>
              <a:rPr lang="en-US" sz="1200"/>
              <a:t>Paclitaxel 80 mg/m</a:t>
            </a:r>
            <a:r>
              <a:rPr lang="en-US" sz="1200" baseline="30000"/>
              <a:t>2</a:t>
            </a:r>
            <a:r>
              <a:rPr lang="en-US" sz="1200"/>
              <a:t> QW or 175 mg/m</a:t>
            </a:r>
            <a:r>
              <a:rPr lang="en-US" sz="1200" baseline="30000"/>
              <a:t>2</a:t>
            </a:r>
            <a:r>
              <a:rPr lang="en-US" sz="1200"/>
              <a:t> Q3W, or docetaxel 75 mg/m</a:t>
            </a:r>
            <a:r>
              <a:rPr lang="en-US" sz="1200" baseline="30000"/>
              <a:t>2</a:t>
            </a:r>
            <a:r>
              <a:rPr lang="en-US" sz="1200"/>
              <a:t> Q3W for ≥6 cycles or unacceptable toxicity. </a:t>
            </a:r>
            <a:r>
              <a:rPr lang="en-US" sz="1200" baseline="30000"/>
              <a:t>‡</a:t>
            </a:r>
            <a:r>
              <a:rPr lang="en-US" sz="1200"/>
              <a:t>8 mg/kg loading dose, then 6 mg/kg Q3W. </a:t>
            </a:r>
            <a:endParaRPr lang="en-US" sz="1200" b="0"/>
          </a:p>
        </p:txBody>
      </p:sp>
      <p:sp>
        <p:nvSpPr>
          <p:cNvPr id="28" name="Rectangle 24">
            <a:extLst>
              <a:ext uri="{FF2B5EF4-FFF2-40B4-BE49-F238E27FC236}">
                <a16:creationId xmlns:a16="http://schemas.microsoft.com/office/drawing/2014/main" id="{D5770CE5-8795-F1E8-EA39-3F7219634B9C}"/>
              </a:ext>
            </a:extLst>
          </p:cNvPr>
          <p:cNvSpPr>
            <a:spLocks noChangeArrowheads="1"/>
          </p:cNvSpPr>
          <p:nvPr/>
        </p:nvSpPr>
        <p:spPr bwMode="auto">
          <a:xfrm>
            <a:off x="4528601" y="2244721"/>
            <a:ext cx="4628572" cy="703263"/>
          </a:xfrm>
          <a:prstGeom prst="rect">
            <a:avLst/>
          </a:prstGeom>
          <a:solidFill>
            <a:schemeClr val="accent1"/>
          </a:solidFill>
          <a:ln w="9525">
            <a:noFill/>
            <a:miter lim="800000"/>
            <a:headEnd/>
            <a:tailEnd/>
          </a:ln>
        </p:spPr>
        <p:txBody>
          <a:bodyPr wrap="none" anchor="ctr" anchorCtr="1"/>
          <a:lstStyle/>
          <a:p>
            <a:pPr algn="ctr">
              <a:spcBef>
                <a:spcPct val="0"/>
              </a:spcBef>
              <a:spcAft>
                <a:spcPct val="0"/>
              </a:spcAft>
              <a:defRPr/>
            </a:pPr>
            <a:endParaRPr lang="en-US" sz="1600" b="1">
              <a:solidFill>
                <a:srgbClr val="F9F3D9"/>
              </a:solidFill>
              <a:cs typeface="Poppins" pitchFamily="2" charset="77"/>
            </a:endParaRPr>
          </a:p>
          <a:p>
            <a:pPr algn="ctr">
              <a:spcBef>
                <a:spcPct val="0"/>
              </a:spcBef>
              <a:spcAft>
                <a:spcPct val="0"/>
              </a:spcAft>
              <a:defRPr/>
            </a:pPr>
            <a:r>
              <a:rPr lang="en-US" sz="1600" b="1">
                <a:solidFill>
                  <a:srgbClr val="F9F3D9"/>
                </a:solidFill>
                <a:cs typeface="Poppins" pitchFamily="2" charset="77"/>
              </a:rPr>
              <a:t>T-DXd </a:t>
            </a:r>
            <a:r>
              <a:rPr lang="en-US" sz="1600">
                <a:solidFill>
                  <a:srgbClr val="F9F3D9"/>
                </a:solidFill>
                <a:cs typeface="Poppins" pitchFamily="2" charset="77"/>
              </a:rPr>
              <a:t>5.4 mg/kg Q3W </a:t>
            </a:r>
            <a:r>
              <a:rPr lang="en-US" sz="1600" b="1">
                <a:solidFill>
                  <a:srgbClr val="F9F3D9"/>
                </a:solidFill>
                <a:cs typeface="Poppins" pitchFamily="2" charset="77"/>
              </a:rPr>
              <a:t>+ Placebo</a:t>
            </a:r>
            <a:endParaRPr lang="en-US" altLang="en-US" sz="1600" b="1">
              <a:solidFill>
                <a:srgbClr val="F9F3D9"/>
              </a:solidFill>
              <a:cs typeface="Poppins" pitchFamily="2" charset="77"/>
            </a:endParaRPr>
          </a:p>
          <a:p>
            <a:pPr algn="ctr">
              <a:spcBef>
                <a:spcPct val="0"/>
              </a:spcBef>
              <a:spcAft>
                <a:spcPct val="0"/>
              </a:spcAft>
              <a:defRPr/>
            </a:pPr>
            <a:r>
              <a:rPr lang="en-US" sz="1400">
                <a:solidFill>
                  <a:srgbClr val="F9F3D9"/>
                </a:solidFill>
                <a:cs typeface="Poppins" pitchFamily="2" charset="77"/>
              </a:rPr>
              <a:t>(arm</a:t>
            </a:r>
            <a:r>
              <a:rPr lang="en-US" sz="1400"/>
              <a:t> </a:t>
            </a:r>
            <a:r>
              <a:rPr lang="en-US" sz="1400">
                <a:solidFill>
                  <a:srgbClr val="F9F3D9"/>
                </a:solidFill>
                <a:cs typeface="Poppins" pitchFamily="2" charset="77"/>
              </a:rPr>
              <a:t>blinded</a:t>
            </a:r>
            <a:r>
              <a:rPr lang="en-US" sz="1400"/>
              <a:t> </a:t>
            </a:r>
            <a:r>
              <a:rPr lang="en-US" sz="1400">
                <a:solidFill>
                  <a:srgbClr val="F9F3D9"/>
                </a:solidFill>
                <a:cs typeface="Poppins" pitchFamily="2" charset="77"/>
              </a:rPr>
              <a:t>until</a:t>
            </a:r>
            <a:r>
              <a:rPr lang="en-US" sz="1400"/>
              <a:t> </a:t>
            </a:r>
            <a:r>
              <a:rPr lang="en-US" sz="1400">
                <a:solidFill>
                  <a:srgbClr val="F9F3D9"/>
                </a:solidFill>
                <a:cs typeface="Poppins" pitchFamily="2" charset="77"/>
              </a:rPr>
              <a:t>final PFS</a:t>
            </a:r>
            <a:r>
              <a:rPr lang="en-US" sz="1400"/>
              <a:t> </a:t>
            </a:r>
            <a:r>
              <a:rPr lang="en-US" sz="1400">
                <a:solidFill>
                  <a:srgbClr val="F9F3D9"/>
                </a:solidFill>
                <a:cs typeface="Poppins" pitchFamily="2" charset="77"/>
              </a:rPr>
              <a:t>analysis)</a:t>
            </a:r>
          </a:p>
          <a:p>
            <a:pPr algn="ctr">
              <a:spcBef>
                <a:spcPct val="0"/>
              </a:spcBef>
              <a:spcAft>
                <a:spcPct val="0"/>
              </a:spcAft>
              <a:defRPr/>
            </a:pPr>
            <a:r>
              <a:rPr lang="en-US" sz="1600">
                <a:solidFill>
                  <a:srgbClr val="F9F3D9"/>
                </a:solidFill>
                <a:cs typeface="Poppins" pitchFamily="2" charset="77"/>
              </a:rPr>
              <a:t>(n = 387)</a:t>
            </a:r>
          </a:p>
          <a:p>
            <a:pPr algn="ctr">
              <a:spcBef>
                <a:spcPct val="0"/>
              </a:spcBef>
              <a:spcAft>
                <a:spcPct val="0"/>
              </a:spcAft>
              <a:defRPr/>
            </a:pPr>
            <a:r>
              <a:rPr lang="en-US" altLang="en-US" sz="1600" b="1">
                <a:solidFill>
                  <a:srgbClr val="F9F3D9"/>
                </a:solidFill>
                <a:cs typeface="Poppins" pitchFamily="2" charset="77"/>
              </a:rPr>
              <a:t>(n</a:t>
            </a:r>
          </a:p>
        </p:txBody>
      </p:sp>
      <p:sp>
        <p:nvSpPr>
          <p:cNvPr id="29" name="Rectangle 25">
            <a:extLst>
              <a:ext uri="{FF2B5EF4-FFF2-40B4-BE49-F238E27FC236}">
                <a16:creationId xmlns:a16="http://schemas.microsoft.com/office/drawing/2014/main" id="{C9A6E494-1EFB-5B02-DE56-5DE084CFE6E1}"/>
              </a:ext>
            </a:extLst>
          </p:cNvPr>
          <p:cNvSpPr>
            <a:spLocks noChangeArrowheads="1"/>
          </p:cNvSpPr>
          <p:nvPr/>
        </p:nvSpPr>
        <p:spPr bwMode="auto">
          <a:xfrm>
            <a:off x="4544359" y="3764299"/>
            <a:ext cx="4638683" cy="703263"/>
          </a:xfrm>
          <a:prstGeom prst="rect">
            <a:avLst/>
          </a:prstGeom>
          <a:solidFill>
            <a:schemeClr val="bg1">
              <a:lumMod val="50000"/>
            </a:schemeClr>
          </a:solidFill>
          <a:ln w="9525">
            <a:noFill/>
            <a:miter lim="800000"/>
            <a:headEnd/>
            <a:tailEnd/>
          </a:ln>
        </p:spPr>
        <p:txBody>
          <a:bodyPr wrap="none" anchor="ctr" anchorCtr="1"/>
          <a:lstStyle/>
          <a:p>
            <a:pPr lvl="0" algn="ctr">
              <a:lnSpc>
                <a:spcPct val="100000"/>
              </a:lnSpc>
              <a:spcBef>
                <a:spcPct val="0"/>
              </a:spcBef>
              <a:spcAft>
                <a:spcPct val="0"/>
              </a:spcAft>
              <a:buClrTx/>
              <a:buNone/>
              <a:defRPr/>
            </a:pPr>
            <a:r>
              <a:rPr lang="en-US" sz="1600" b="1">
                <a:solidFill>
                  <a:srgbClr val="F9F3D9"/>
                </a:solidFill>
                <a:cs typeface="Poppins" pitchFamily="2" charset="77"/>
              </a:rPr>
              <a:t>Taxane</a:t>
            </a:r>
            <a:r>
              <a:rPr lang="en-US" sz="1600" b="1" baseline="30000">
                <a:solidFill>
                  <a:srgbClr val="F9F3D9"/>
                </a:solidFill>
                <a:cs typeface="Poppins" pitchFamily="2" charset="77"/>
              </a:rPr>
              <a:t>†</a:t>
            </a:r>
            <a:r>
              <a:rPr lang="en-US" sz="1600" b="1">
                <a:solidFill>
                  <a:srgbClr val="F9F3D9"/>
                </a:solidFill>
                <a:cs typeface="Poppins" pitchFamily="2" charset="77"/>
              </a:rPr>
              <a:t> + Trastuzumab</a:t>
            </a:r>
            <a:r>
              <a:rPr lang="en-US" sz="1600" b="1" baseline="30000">
                <a:solidFill>
                  <a:srgbClr val="F9F3D9"/>
                </a:solidFill>
                <a:cs typeface="Poppins" pitchFamily="2" charset="77"/>
              </a:rPr>
              <a:t>‡</a:t>
            </a:r>
            <a:r>
              <a:rPr lang="en-US" sz="1600" b="1">
                <a:solidFill>
                  <a:srgbClr val="F9F3D9"/>
                </a:solidFill>
                <a:cs typeface="Poppins" pitchFamily="2" charset="77"/>
              </a:rPr>
              <a:t> + Pertuzumab*</a:t>
            </a:r>
          </a:p>
          <a:p>
            <a:pPr algn="ctr">
              <a:lnSpc>
                <a:spcPct val="100000"/>
              </a:lnSpc>
              <a:spcBef>
                <a:spcPct val="0"/>
              </a:spcBef>
              <a:spcAft>
                <a:spcPct val="0"/>
              </a:spcAft>
              <a:buClrTx/>
              <a:buNone/>
              <a:defRPr/>
            </a:pPr>
            <a:r>
              <a:rPr lang="en-US" altLang="en-US" sz="1600">
                <a:solidFill>
                  <a:srgbClr val="F9F3D9"/>
                </a:solidFill>
                <a:cs typeface="Poppins" pitchFamily="2" charset="77"/>
              </a:rPr>
              <a:t>(n = 387)</a:t>
            </a:r>
          </a:p>
        </p:txBody>
      </p:sp>
      <p:sp>
        <p:nvSpPr>
          <p:cNvPr id="30" name="Line 26">
            <a:extLst>
              <a:ext uri="{FF2B5EF4-FFF2-40B4-BE49-F238E27FC236}">
                <a16:creationId xmlns:a16="http://schemas.microsoft.com/office/drawing/2014/main" id="{273B8BCB-3580-031B-288F-DF23B650D845}"/>
              </a:ext>
            </a:extLst>
          </p:cNvPr>
          <p:cNvSpPr>
            <a:spLocks noChangeShapeType="1"/>
          </p:cNvSpPr>
          <p:nvPr/>
        </p:nvSpPr>
        <p:spPr bwMode="auto">
          <a:xfrm>
            <a:off x="3803119" y="3669051"/>
            <a:ext cx="546527" cy="2991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pitchFamily="2" charset="77"/>
              <a:ea typeface="+mn-ea"/>
              <a:cs typeface="Poppins" pitchFamily="2" charset="77"/>
            </a:endParaRPr>
          </a:p>
        </p:txBody>
      </p:sp>
      <p:sp>
        <p:nvSpPr>
          <p:cNvPr id="31" name="Line 27">
            <a:extLst>
              <a:ext uri="{FF2B5EF4-FFF2-40B4-BE49-F238E27FC236}">
                <a16:creationId xmlns:a16="http://schemas.microsoft.com/office/drawing/2014/main" id="{4ED67DC2-34DF-661F-15DB-A5695AA859FD}"/>
              </a:ext>
            </a:extLst>
          </p:cNvPr>
          <p:cNvSpPr>
            <a:spLocks noChangeShapeType="1"/>
          </p:cNvSpPr>
          <p:nvPr/>
        </p:nvSpPr>
        <p:spPr bwMode="auto">
          <a:xfrm flipV="1">
            <a:off x="3793597" y="2782289"/>
            <a:ext cx="556049" cy="476249"/>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pitchFamily="2" charset="77"/>
              <a:ea typeface="+mn-ea"/>
              <a:cs typeface="Poppins" pitchFamily="2" charset="77"/>
            </a:endParaRPr>
          </a:p>
        </p:txBody>
      </p:sp>
      <p:sp>
        <p:nvSpPr>
          <p:cNvPr id="32" name="Rectangle 28">
            <a:extLst>
              <a:ext uri="{FF2B5EF4-FFF2-40B4-BE49-F238E27FC236}">
                <a16:creationId xmlns:a16="http://schemas.microsoft.com/office/drawing/2014/main" id="{73E8D885-3C7B-2A3C-1615-A7AA2EE99ECA}"/>
              </a:ext>
            </a:extLst>
          </p:cNvPr>
          <p:cNvSpPr>
            <a:spLocks noChangeArrowheads="1"/>
          </p:cNvSpPr>
          <p:nvPr/>
        </p:nvSpPr>
        <p:spPr bwMode="auto">
          <a:xfrm>
            <a:off x="4544359" y="3020413"/>
            <a:ext cx="4628573" cy="703262"/>
          </a:xfrm>
          <a:prstGeom prst="rect">
            <a:avLst/>
          </a:prstGeom>
          <a:solidFill>
            <a:schemeClr val="accent6"/>
          </a:solidFill>
          <a:ln w="9525">
            <a:noFill/>
            <a:miter lim="800000"/>
            <a:headEnd/>
            <a:tailEnd/>
          </a:ln>
        </p:spPr>
        <p:txBody>
          <a:bodyPr wrap="none" anchor="ctr" anchorCtr="1"/>
          <a:lstStyle/>
          <a:p>
            <a:pPr algn="ctr">
              <a:lnSpc>
                <a:spcPct val="100000"/>
              </a:lnSpc>
              <a:spcBef>
                <a:spcPct val="0"/>
              </a:spcBef>
              <a:spcAft>
                <a:spcPct val="0"/>
              </a:spcAft>
              <a:buClrTx/>
              <a:buNone/>
              <a:defRPr/>
            </a:pPr>
            <a:r>
              <a:rPr lang="en-US" sz="1600" b="1">
                <a:solidFill>
                  <a:srgbClr val="F9F3D9"/>
                </a:solidFill>
                <a:cs typeface="Poppins" pitchFamily="2" charset="77"/>
              </a:rPr>
              <a:t>T-DXd </a:t>
            </a:r>
            <a:r>
              <a:rPr lang="en-US" sz="1600">
                <a:solidFill>
                  <a:srgbClr val="F9F3D9"/>
                </a:solidFill>
                <a:cs typeface="Poppins" pitchFamily="2" charset="77"/>
              </a:rPr>
              <a:t>5.4 mg/kg Q3W </a:t>
            </a:r>
            <a:r>
              <a:rPr lang="en-US" sz="1600" b="1">
                <a:solidFill>
                  <a:srgbClr val="F9F3D9"/>
                </a:solidFill>
                <a:cs typeface="Poppins" pitchFamily="2" charset="77"/>
              </a:rPr>
              <a:t>+ Pertuzumab*</a:t>
            </a:r>
          </a:p>
          <a:p>
            <a:pPr algn="ctr">
              <a:lnSpc>
                <a:spcPct val="100000"/>
              </a:lnSpc>
              <a:spcBef>
                <a:spcPct val="0"/>
              </a:spcBef>
              <a:spcAft>
                <a:spcPct val="0"/>
              </a:spcAft>
              <a:buClrTx/>
              <a:buNone/>
              <a:defRPr/>
            </a:pPr>
            <a:r>
              <a:rPr lang="en-US" altLang="en-US" sz="1600">
                <a:solidFill>
                  <a:srgbClr val="F9F3D9"/>
                </a:solidFill>
                <a:cs typeface="Poppins" pitchFamily="2" charset="77"/>
              </a:rPr>
              <a:t>(n = 383)</a:t>
            </a:r>
          </a:p>
        </p:txBody>
      </p:sp>
      <p:sp>
        <p:nvSpPr>
          <p:cNvPr id="33" name="Line 30">
            <a:extLst>
              <a:ext uri="{FF2B5EF4-FFF2-40B4-BE49-F238E27FC236}">
                <a16:creationId xmlns:a16="http://schemas.microsoft.com/office/drawing/2014/main" id="{98C32DA0-EFD1-FFA6-27A4-8A6FF7841A69}"/>
              </a:ext>
            </a:extLst>
          </p:cNvPr>
          <p:cNvSpPr>
            <a:spLocks noChangeShapeType="1"/>
          </p:cNvSpPr>
          <p:nvPr/>
        </p:nvSpPr>
        <p:spPr bwMode="auto">
          <a:xfrm rot="16200000">
            <a:off x="9721490" y="3089560"/>
            <a:ext cx="0" cy="47625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pitchFamily="2" charset="77"/>
              <a:ea typeface="+mn-ea"/>
              <a:cs typeface="Poppins" pitchFamily="2" charset="77"/>
            </a:endParaRPr>
          </a:p>
        </p:txBody>
      </p:sp>
      <p:sp>
        <p:nvSpPr>
          <p:cNvPr id="35" name="Line 33">
            <a:extLst>
              <a:ext uri="{FF2B5EF4-FFF2-40B4-BE49-F238E27FC236}">
                <a16:creationId xmlns:a16="http://schemas.microsoft.com/office/drawing/2014/main" id="{59073247-4368-D9EC-0686-023C8B1D495B}"/>
              </a:ext>
            </a:extLst>
          </p:cNvPr>
          <p:cNvSpPr>
            <a:spLocks noChangeShapeType="1"/>
          </p:cNvSpPr>
          <p:nvPr/>
        </p:nvSpPr>
        <p:spPr bwMode="auto">
          <a:xfrm>
            <a:off x="3793597" y="3402804"/>
            <a:ext cx="640080" cy="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61616"/>
              </a:solidFill>
              <a:effectLst/>
              <a:uLnTx/>
              <a:uFillTx/>
              <a:latin typeface="Poppins" pitchFamily="2" charset="77"/>
              <a:ea typeface="+mn-ea"/>
              <a:cs typeface="Poppins" pitchFamily="2" charset="77"/>
            </a:endParaRPr>
          </a:p>
        </p:txBody>
      </p:sp>
      <p:cxnSp>
        <p:nvCxnSpPr>
          <p:cNvPr id="40" name="Straight Arrow Connector 39">
            <a:extLst>
              <a:ext uri="{FF2B5EF4-FFF2-40B4-BE49-F238E27FC236}">
                <a16:creationId xmlns:a16="http://schemas.microsoft.com/office/drawing/2014/main" id="{21026A2F-36E3-EDF3-CA29-31187FFD4ED1}"/>
              </a:ext>
            </a:extLst>
          </p:cNvPr>
          <p:cNvCxnSpPr>
            <a:cxnSpLocks/>
          </p:cNvCxnSpPr>
          <p:nvPr/>
        </p:nvCxnSpPr>
        <p:spPr bwMode="auto">
          <a:xfrm>
            <a:off x="3907743" y="2178714"/>
            <a:ext cx="0" cy="548640"/>
          </a:xfrm>
          <a:prstGeom prst="straightConnector1">
            <a:avLst/>
          </a:prstGeom>
          <a:noFill/>
          <a:ln w="28575" cap="flat" cmpd="sng" algn="ctr">
            <a:solidFill>
              <a:schemeClr val="tx1"/>
            </a:solidFill>
            <a:prstDash val="dash"/>
            <a:round/>
            <a:headEnd type="none" w="med" len="med"/>
            <a:tailEnd type="triangle"/>
          </a:ln>
          <a:effectLst/>
        </p:spPr>
      </p:cxnSp>
      <p:sp>
        <p:nvSpPr>
          <p:cNvPr id="45" name="Text Box 45">
            <a:extLst>
              <a:ext uri="{FF2B5EF4-FFF2-40B4-BE49-F238E27FC236}">
                <a16:creationId xmlns:a16="http://schemas.microsoft.com/office/drawing/2014/main" id="{FEFBAD59-E61C-3935-EAA7-70087EECFEC3}"/>
              </a:ext>
            </a:extLst>
          </p:cNvPr>
          <p:cNvSpPr txBox="1">
            <a:spLocks noChangeArrowheads="1"/>
          </p:cNvSpPr>
          <p:nvPr/>
        </p:nvSpPr>
        <p:spPr bwMode="auto">
          <a:xfrm>
            <a:off x="962898" y="1732533"/>
            <a:ext cx="641178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kumimoji="0" lang="en-US" altLang="en-US" sz="1200" b="0" i="1" u="none" strike="noStrike" kern="1200" cap="none" spc="0" normalizeH="0" baseline="0" noProof="0">
                <a:ln>
                  <a:noFill/>
                </a:ln>
                <a:solidFill>
                  <a:srgbClr val="000000"/>
                </a:solidFill>
                <a:effectLst/>
                <a:uLnTx/>
                <a:uFillTx/>
                <a:latin typeface="+mn-lt"/>
                <a:ea typeface="+mn-ea"/>
                <a:cs typeface="Calibri" panose="020F0502020204030204" pitchFamily="34" charset="0"/>
              </a:rPr>
              <a:t>Stratified </a:t>
            </a:r>
            <a:r>
              <a:rPr lang="en-US" altLang="en-US" sz="1200" i="1">
                <a:solidFill>
                  <a:srgbClr val="000000"/>
                </a:solidFill>
                <a:latin typeface="+mn-lt"/>
                <a:cs typeface="Calibri" panose="020F0502020204030204" pitchFamily="34" charset="0"/>
              </a:rPr>
              <a:t>by </a:t>
            </a:r>
            <a:r>
              <a:rPr lang="en-US" sz="1200" i="1">
                <a:solidFill>
                  <a:srgbClr val="000000"/>
                </a:solidFill>
                <a:latin typeface="+mn-lt"/>
                <a:cs typeface="Calibri" panose="020F0502020204030204" pitchFamily="34" charset="0"/>
              </a:rPr>
              <a:t>disease status (</a:t>
            </a:r>
            <a:r>
              <a:rPr lang="en-US" sz="1200">
                <a:solidFill>
                  <a:srgbClr val="000000"/>
                </a:solidFill>
                <a:latin typeface="+mn-lt"/>
                <a:cs typeface="Calibri" panose="020F0502020204030204" pitchFamily="34" charset="0"/>
              </a:rPr>
              <a:t>de novo </a:t>
            </a:r>
            <a:r>
              <a:rPr lang="en-US" sz="1200" i="1">
                <a:solidFill>
                  <a:srgbClr val="000000"/>
                </a:solidFill>
                <a:latin typeface="+mn-lt"/>
                <a:cs typeface="Calibri" panose="020F0502020204030204" pitchFamily="34" charset="0"/>
              </a:rPr>
              <a:t>vs recurrent a/</a:t>
            </a:r>
            <a:r>
              <a:rPr lang="en-US" sz="1200" i="1" dirty="0" err="1">
                <a:solidFill>
                  <a:srgbClr val="000000"/>
                </a:solidFill>
                <a:latin typeface="+mn-lt"/>
                <a:cs typeface="Calibri" panose="020F0502020204030204" pitchFamily="34" charset="0"/>
              </a:rPr>
              <a:t>mBC</a:t>
            </a:r>
            <a:r>
              <a:rPr lang="en-US" sz="1200" i="1">
                <a:solidFill>
                  <a:srgbClr val="000000"/>
                </a:solidFill>
                <a:latin typeface="+mn-lt"/>
                <a:cs typeface="Calibri" panose="020F0502020204030204" pitchFamily="34" charset="0"/>
              </a:rPr>
              <a:t>), hormone receptor status (HR+ vs HR−), </a:t>
            </a:r>
            <a:r>
              <a:rPr lang="en-US" sz="1200">
                <a:solidFill>
                  <a:srgbClr val="000000"/>
                </a:solidFill>
                <a:latin typeface="+mn-lt"/>
                <a:cs typeface="Calibri" panose="020F0502020204030204" pitchFamily="34" charset="0"/>
              </a:rPr>
              <a:t>PIK3CA</a:t>
            </a:r>
            <a:r>
              <a:rPr lang="en-US" sz="1200" i="1">
                <a:solidFill>
                  <a:srgbClr val="000000"/>
                </a:solidFill>
                <a:latin typeface="+mn-lt"/>
                <a:cs typeface="Calibri" panose="020F0502020204030204" pitchFamily="34" charset="0"/>
              </a:rPr>
              <a:t> mutation status (detected vs not detected)</a:t>
            </a:r>
            <a:endParaRPr lang="en-US" altLang="en-US" sz="1200" i="1">
              <a:solidFill>
                <a:srgbClr val="000000"/>
              </a:solidFill>
              <a:latin typeface="+mn-lt"/>
              <a:cs typeface="Calibri" panose="020F0502020204030204" pitchFamily="34" charset="0"/>
            </a:endParaRPr>
          </a:p>
          <a:p>
            <a:pPr marL="0" marR="0" lvl="0" indent="0" algn="ctr" defTabSz="914400" rtl="0" eaLnBrk="1" fontAlgn="auto" latinLnBrk="0" hangingPunct="1">
              <a:lnSpc>
                <a:spcPct val="100000"/>
              </a:lnSpc>
              <a:spcBef>
                <a:spcPct val="0"/>
              </a:spcBef>
              <a:spcAft>
                <a:spcPct val="0"/>
              </a:spcAft>
              <a:buClrTx/>
              <a:buSzTx/>
              <a:buFontTx/>
              <a:buNone/>
              <a:tabLst/>
              <a:defRPr/>
            </a:pPr>
            <a:endParaRPr kumimoji="0" lang="en-US" altLang="en-US" sz="1200" b="0" i="1" u="none" strike="noStrike" kern="1200" cap="none" spc="0" normalizeH="0" baseline="0" noProof="0">
              <a:ln>
                <a:noFill/>
              </a:ln>
              <a:solidFill>
                <a:srgbClr val="000000"/>
              </a:solidFill>
              <a:effectLst/>
              <a:uLnTx/>
              <a:uFillTx/>
              <a:latin typeface="+mn-lt"/>
              <a:ea typeface="+mn-ea"/>
              <a:cs typeface="Calibri" panose="020F0502020204030204" pitchFamily="34" charset="0"/>
            </a:endParaRPr>
          </a:p>
        </p:txBody>
      </p:sp>
      <p:cxnSp>
        <p:nvCxnSpPr>
          <p:cNvPr id="4" name="Straight Connector 3">
            <a:extLst>
              <a:ext uri="{FF2B5EF4-FFF2-40B4-BE49-F238E27FC236}">
                <a16:creationId xmlns:a16="http://schemas.microsoft.com/office/drawing/2014/main" id="{ED37FF9B-12BE-1524-07F0-80D53AA075C1}"/>
              </a:ext>
            </a:extLst>
          </p:cNvPr>
          <p:cNvCxnSpPr/>
          <p:nvPr/>
        </p:nvCxnSpPr>
        <p:spPr>
          <a:xfrm>
            <a:off x="9157173" y="2592371"/>
            <a:ext cx="32619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F5DAE0F-C6C0-0187-BCC4-8DCCFF807084}"/>
              </a:ext>
            </a:extLst>
          </p:cNvPr>
          <p:cNvCxnSpPr/>
          <p:nvPr/>
        </p:nvCxnSpPr>
        <p:spPr>
          <a:xfrm>
            <a:off x="9157173" y="4102231"/>
            <a:ext cx="32619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878B809D-4A7D-EFD1-F96E-F0540D8AF813}"/>
              </a:ext>
            </a:extLst>
          </p:cNvPr>
          <p:cNvCxnSpPr/>
          <p:nvPr/>
        </p:nvCxnSpPr>
        <p:spPr>
          <a:xfrm>
            <a:off x="9483365" y="2592371"/>
            <a:ext cx="0" cy="152714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 Box 15">
            <a:extLst>
              <a:ext uri="{FF2B5EF4-FFF2-40B4-BE49-F238E27FC236}">
                <a16:creationId xmlns:a16="http://schemas.microsoft.com/office/drawing/2014/main" id="{9203E76E-3864-E924-39AB-C480B5B04EBE}"/>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defRPr/>
            </a:pPr>
            <a:r>
              <a:rPr lang="en-US" altLang="en-US" sz="800" b="0" spc="-10">
                <a:solidFill>
                  <a:srgbClr val="161616"/>
                </a:solidFill>
                <a:latin typeface="Poppins" pitchFamily="2" charset="77"/>
                <a:cs typeface="Poppins" pitchFamily="2" charset="77"/>
              </a:rPr>
              <a:t>Rimawi. SABCS 2025. Abstr </a:t>
            </a:r>
            <a:r>
              <a:rPr lang="en-US" altLang="en-US" sz="800" b="0" spc="-10">
                <a:solidFill>
                  <a:srgbClr val="161616"/>
                </a:solidFill>
                <a:latin typeface="Poppins" pitchFamily="2" charset="77"/>
              </a:rPr>
              <a:t>RF6-07</a:t>
            </a:r>
            <a:r>
              <a:rPr lang="en-US" altLang="en-US" sz="800" b="0" spc="-10">
                <a:solidFill>
                  <a:srgbClr val="161616"/>
                </a:solidFill>
                <a:latin typeface="Poppins" pitchFamily="2" charset="77"/>
                <a:cs typeface="Poppins" pitchFamily="2" charset="77"/>
              </a:rPr>
              <a:t>.</a:t>
            </a:r>
            <a:endParaRPr lang="en-US" altLang="en-US" sz="800" b="0">
              <a:solidFill>
                <a:srgbClr val="161616"/>
              </a:solidFill>
              <a:latin typeface="Poppins" pitchFamily="2" charset="77"/>
              <a:cs typeface="Poppins" pitchFamily="2" charset="77"/>
            </a:endParaRPr>
          </a:p>
        </p:txBody>
      </p:sp>
      <p:sp>
        <p:nvSpPr>
          <p:cNvPr id="3" name="TextBox 2">
            <a:extLst>
              <a:ext uri="{FF2B5EF4-FFF2-40B4-BE49-F238E27FC236}">
                <a16:creationId xmlns:a16="http://schemas.microsoft.com/office/drawing/2014/main" id="{50E24F72-DF17-B851-3209-8A82C12F3E69}"/>
              </a:ext>
            </a:extLst>
          </p:cNvPr>
          <p:cNvSpPr txBox="1"/>
          <p:nvPr/>
        </p:nvSpPr>
        <p:spPr>
          <a:xfrm>
            <a:off x="681972" y="5407843"/>
            <a:ext cx="4611924" cy="914400"/>
          </a:xfrm>
          <a:prstGeom prst="rect">
            <a:avLst/>
          </a:prstGeom>
        </p:spPr>
        <p:txBody>
          <a:bodyPr vert="horz" wrap="square" lIns="0" tIns="0" rIns="0" bIns="0" rtlCol="0">
            <a:noAutofit/>
          </a:bodyPr>
          <a:lstStyle/>
          <a:p>
            <a:pPr marL="342900" lvl="0" indent="-342900" fontAlgn="base">
              <a:lnSpc>
                <a:spcPct val="90000"/>
              </a:lnSpc>
              <a:spcBef>
                <a:spcPts val="1000"/>
              </a:spcBef>
              <a:spcAft>
                <a:spcPts val="700"/>
              </a:spcAft>
              <a:buClr>
                <a:srgbClr val="000000"/>
              </a:buClr>
              <a:buFont typeface="Arial" panose="020B0604020202020204" pitchFamily="34" charset="0"/>
              <a:buChar char="•"/>
              <a:defRPr/>
            </a:pPr>
            <a:r>
              <a:rPr lang="en-US" altLang="en-US" sz="1600" b="1" kern="0">
                <a:solidFill>
                  <a:srgbClr val="000000"/>
                </a:solidFill>
              </a:rPr>
              <a:t>Primary endpoint: </a:t>
            </a:r>
            <a:r>
              <a:rPr lang="en-US" sz="1600"/>
              <a:t>PFS by BICR</a:t>
            </a:r>
          </a:p>
          <a:p>
            <a:pPr marL="342900" lvl="0" indent="-342900" fontAlgn="base">
              <a:lnSpc>
                <a:spcPct val="90000"/>
              </a:lnSpc>
              <a:spcBef>
                <a:spcPts val="1000"/>
              </a:spcBef>
              <a:spcAft>
                <a:spcPts val="700"/>
              </a:spcAft>
              <a:buClr>
                <a:srgbClr val="000000"/>
              </a:buClr>
              <a:buFont typeface="Arial" panose="020B0604020202020204" pitchFamily="34" charset="0"/>
              <a:buChar char="•"/>
              <a:defRPr/>
            </a:pPr>
            <a:r>
              <a:rPr lang="en-US" altLang="en-US" sz="1600" b="1" kern="0">
                <a:solidFill>
                  <a:srgbClr val="000000"/>
                </a:solidFill>
              </a:rPr>
              <a:t>Key secondary endpoints: </a:t>
            </a:r>
            <a:r>
              <a:rPr lang="en-US" sz="1600"/>
              <a:t>OS </a:t>
            </a:r>
            <a:endParaRPr lang="en-US" altLang="en-US" sz="1600" b="1" kern="0">
              <a:solidFill>
                <a:srgbClr val="000000"/>
              </a:solidFill>
            </a:endParaRPr>
          </a:p>
          <a:p>
            <a:pPr algn="l"/>
            <a:endParaRPr lang="en-US" sz="1600"/>
          </a:p>
        </p:txBody>
      </p:sp>
      <p:sp>
        <p:nvSpPr>
          <p:cNvPr id="9" name="TextBox 8">
            <a:extLst>
              <a:ext uri="{FF2B5EF4-FFF2-40B4-BE49-F238E27FC236}">
                <a16:creationId xmlns:a16="http://schemas.microsoft.com/office/drawing/2014/main" id="{6629E353-7CE0-ECAF-9554-895527C79EAF}"/>
              </a:ext>
            </a:extLst>
          </p:cNvPr>
          <p:cNvSpPr txBox="1"/>
          <p:nvPr/>
        </p:nvSpPr>
        <p:spPr>
          <a:xfrm>
            <a:off x="4708344" y="5347388"/>
            <a:ext cx="5882011" cy="724379"/>
          </a:xfrm>
          <a:prstGeom prst="rect">
            <a:avLst/>
          </a:prstGeom>
        </p:spPr>
        <p:txBody>
          <a:bodyPr vert="horz" wrap="square" lIns="0" tIns="0" rIns="0" bIns="0" rtlCol="0">
            <a:noAutofit/>
          </a:bodyPr>
          <a:lstStyle/>
          <a:p>
            <a:pPr marL="342900" lvl="0" indent="-342900" fontAlgn="base">
              <a:lnSpc>
                <a:spcPct val="90000"/>
              </a:lnSpc>
              <a:spcBef>
                <a:spcPts val="1000"/>
              </a:spcBef>
              <a:spcAft>
                <a:spcPts val="700"/>
              </a:spcAft>
              <a:buClr>
                <a:srgbClr val="000000"/>
              </a:buClr>
              <a:buFont typeface="Arial" panose="020B0604020202020204" pitchFamily="34" charset="0"/>
              <a:buChar char="•"/>
              <a:defRPr/>
            </a:pPr>
            <a:r>
              <a:rPr lang="en-US" altLang="en-US" sz="1600" b="1" kern="0" dirty="0">
                <a:solidFill>
                  <a:srgbClr val="000000"/>
                </a:solidFill>
              </a:rPr>
              <a:t>Secondary endpoints: </a:t>
            </a:r>
            <a:r>
              <a:rPr lang="en-US" sz="1600" dirty="0"/>
              <a:t>PFS by INV, ORR by BICR/INV, DoR by BICR/INV, PFS2 by INV, safety and tolerability, PROs</a:t>
            </a:r>
            <a:endParaRPr lang="en-US" altLang="en-US" sz="1600" kern="0" dirty="0">
              <a:solidFill>
                <a:srgbClr val="000000"/>
              </a:solidFill>
            </a:endParaRPr>
          </a:p>
          <a:p>
            <a:pPr algn="l"/>
            <a:endParaRPr lang="en-US" sz="1600" dirty="0"/>
          </a:p>
        </p:txBody>
      </p:sp>
      <p:sp>
        <p:nvSpPr>
          <p:cNvPr id="12" name="TextBox 11">
            <a:extLst>
              <a:ext uri="{FF2B5EF4-FFF2-40B4-BE49-F238E27FC236}">
                <a16:creationId xmlns:a16="http://schemas.microsoft.com/office/drawing/2014/main" id="{1DB2DACC-E20D-7490-9053-660F38F9BFF1}"/>
              </a:ext>
            </a:extLst>
          </p:cNvPr>
          <p:cNvSpPr txBox="1"/>
          <p:nvPr/>
        </p:nvSpPr>
        <p:spPr>
          <a:xfrm>
            <a:off x="6988629" y="6593957"/>
            <a:ext cx="105128" cy="123111"/>
          </a:xfrm>
          <a:prstGeom prst="rect">
            <a:avLst/>
          </a:prstGeom>
        </p:spPr>
        <p:txBody>
          <a:bodyPr vert="horz" wrap="square" lIns="0" tIns="0" rIns="0" bIns="0" rtlCol="0">
            <a:noAutofit/>
          </a:bodyPr>
          <a:lstStyle/>
          <a:p>
            <a:pPr algn="l"/>
            <a:endParaRPr lang="en-US" sz="1200"/>
          </a:p>
        </p:txBody>
      </p:sp>
      <p:sp>
        <p:nvSpPr>
          <p:cNvPr id="13" name="Rectangle: Rounded Corners 12">
            <a:extLst>
              <a:ext uri="{FF2B5EF4-FFF2-40B4-BE49-F238E27FC236}">
                <a16:creationId xmlns:a16="http://schemas.microsoft.com/office/drawing/2014/main" id="{1E78DE60-C5D3-92AC-6F3B-18150852098D}"/>
              </a:ext>
            </a:extLst>
          </p:cNvPr>
          <p:cNvSpPr/>
          <p:nvPr/>
        </p:nvSpPr>
        <p:spPr>
          <a:xfrm>
            <a:off x="4708345" y="5785338"/>
            <a:ext cx="1186272" cy="210875"/>
          </a:xfrm>
          <a:prstGeom prst="roundRect">
            <a:avLst/>
          </a:prstGeom>
          <a:no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71E20B57-CD33-2B22-55CC-A99813F29DD6}"/>
              </a:ext>
            </a:extLst>
          </p:cNvPr>
          <p:cNvSpPr txBox="1"/>
          <p:nvPr/>
        </p:nvSpPr>
        <p:spPr>
          <a:xfrm>
            <a:off x="4017100" y="6180347"/>
            <a:ext cx="1382487" cy="239779"/>
          </a:xfrm>
          <a:prstGeom prst="rect">
            <a:avLst/>
          </a:prstGeom>
        </p:spPr>
        <p:txBody>
          <a:bodyPr vert="horz" wrap="none" lIns="0" tIns="0" rIns="0" bIns="0" rtlCol="0">
            <a:noAutofit/>
          </a:bodyPr>
          <a:lstStyle/>
          <a:p>
            <a:pPr algn="l"/>
            <a:r>
              <a:rPr lang="en-US" sz="1400" i="1" dirty="0">
                <a:solidFill>
                  <a:srgbClr val="FF0000"/>
                </a:solidFill>
              </a:rPr>
              <a:t>This analysis includes PRO endpoints at interim analysis with data cut-off of Feb 26, 2025</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0F5A2F8-165C-8489-FAE1-5DC6AE084A2D}"/>
              </a:ext>
            </a:extLst>
          </p:cNvPr>
          <p:cNvSpPr>
            <a:spLocks noGrp="1"/>
          </p:cNvSpPr>
          <p:nvPr>
            <p:ph idx="1"/>
          </p:nvPr>
        </p:nvSpPr>
        <p:spPr>
          <a:xfrm>
            <a:off x="231077" y="1335810"/>
            <a:ext cx="5932655" cy="4345323"/>
          </a:xfrm>
        </p:spPr>
        <p:txBody>
          <a:bodyPr/>
          <a:lstStyle/>
          <a:p>
            <a:pPr marL="285750" indent="-285750">
              <a:buFont typeface="Arial" panose="020B0604020202020204" pitchFamily="34" charset="0"/>
              <a:buChar char="•"/>
            </a:pPr>
            <a:r>
              <a:rPr lang="en-US" sz="1800" b="1" dirty="0"/>
              <a:t>Patients reporting different levels of tolerability instrument: </a:t>
            </a:r>
            <a:r>
              <a:rPr lang="en-US" sz="1800" dirty="0"/>
              <a:t>Patient Global Impression of Treatment Tolerability (PGI-TT)</a:t>
            </a:r>
          </a:p>
          <a:p>
            <a:pPr marL="285750" indent="-285750">
              <a:buFont typeface="Arial" panose="020B0604020202020204" pitchFamily="34" charset="0"/>
              <a:buChar char="•"/>
            </a:pPr>
            <a:r>
              <a:rPr lang="en-US" sz="1800" b="1" dirty="0"/>
              <a:t>Time to deterioration: </a:t>
            </a:r>
            <a:r>
              <a:rPr lang="en-US" sz="1800" dirty="0"/>
              <a:t>EORTC QLQ-C30 pain scale</a:t>
            </a:r>
          </a:p>
          <a:p>
            <a:pPr marL="285750" indent="-285750">
              <a:buFont typeface="Arial" panose="020B0604020202020204" pitchFamily="34" charset="0"/>
              <a:buChar char="•"/>
            </a:pPr>
            <a:r>
              <a:rPr lang="en-US" sz="1800" b="1" dirty="0"/>
              <a:t>Patient reported treatment-related symptoms: </a:t>
            </a:r>
            <a:r>
              <a:rPr lang="en-US" sz="1800" dirty="0"/>
              <a:t>EORTC QLQ-C30 scales* and EORTC QLQ-BR45 scales</a:t>
            </a:r>
            <a:r>
              <a:rPr lang="en-US" sz="1800" baseline="30000" dirty="0"/>
              <a:t>†</a:t>
            </a:r>
          </a:p>
          <a:p>
            <a:pPr marL="285750" indent="-285750">
              <a:buFont typeface="Arial" panose="020B0604020202020204" pitchFamily="34" charset="0"/>
              <a:buChar char="•"/>
            </a:pPr>
            <a:r>
              <a:rPr lang="en-US" sz="1800" b="1" dirty="0"/>
              <a:t>Proportion of patients with maintained or improved physical functioning while on therapy: </a:t>
            </a:r>
            <a:r>
              <a:rPr lang="en-US" sz="1800" dirty="0"/>
              <a:t>EORTC QLQ-C30 physical functioning scale</a:t>
            </a:r>
            <a:endParaRPr lang="en-US" sz="1800" b="1" dirty="0"/>
          </a:p>
          <a:p>
            <a:endParaRPr lang="en-US" sz="1600" dirty="0"/>
          </a:p>
        </p:txBody>
      </p:sp>
      <p:sp>
        <p:nvSpPr>
          <p:cNvPr id="8" name="Content Placeholder 7">
            <a:extLst>
              <a:ext uri="{FF2B5EF4-FFF2-40B4-BE49-F238E27FC236}">
                <a16:creationId xmlns:a16="http://schemas.microsoft.com/office/drawing/2014/main" id="{957EF993-3591-0489-BAC0-6D73B83AC115}"/>
              </a:ext>
            </a:extLst>
          </p:cNvPr>
          <p:cNvSpPr>
            <a:spLocks noGrp="1"/>
          </p:cNvSpPr>
          <p:nvPr>
            <p:ph idx="13"/>
          </p:nvPr>
        </p:nvSpPr>
        <p:spPr>
          <a:xfrm>
            <a:off x="6327216" y="1335810"/>
            <a:ext cx="5644122" cy="4282392"/>
          </a:xfrm>
        </p:spPr>
        <p:txBody>
          <a:bodyPr/>
          <a:lstStyle/>
          <a:p>
            <a:r>
              <a:rPr lang="en-US" sz="1800" b="1" dirty="0"/>
              <a:t>PRO assessment schedule (treatment period)</a:t>
            </a:r>
          </a:p>
          <a:p>
            <a:pPr marL="285750" indent="-285750">
              <a:buFont typeface="Arial" panose="020B0604020202020204" pitchFamily="34" charset="0"/>
              <a:buChar char="•"/>
            </a:pPr>
            <a:r>
              <a:rPr lang="en-US" sz="1800" b="1" dirty="0"/>
              <a:t>Before infusion on C1D1 (baseline):</a:t>
            </a:r>
            <a:r>
              <a:rPr lang="en-US" sz="1800" dirty="0"/>
              <a:t> all PROs</a:t>
            </a:r>
          </a:p>
          <a:p>
            <a:pPr marL="285750" indent="-285750">
              <a:buFont typeface="Arial" panose="020B0604020202020204" pitchFamily="34" charset="0"/>
              <a:buChar char="•"/>
            </a:pPr>
            <a:r>
              <a:rPr lang="en-US" sz="1800" b="1" dirty="0"/>
              <a:t>On Day 1 of each treatment cycle (Q3W) until cycle 9: </a:t>
            </a:r>
            <a:r>
              <a:rPr lang="en-US" sz="1800" dirty="0"/>
              <a:t>all PROs</a:t>
            </a:r>
          </a:p>
          <a:p>
            <a:pPr marL="285750" indent="-285750">
              <a:buFont typeface="Arial" panose="020B0604020202020204" pitchFamily="34" charset="0"/>
              <a:buChar char="•"/>
            </a:pPr>
            <a:r>
              <a:rPr lang="en-US" sz="1800" b="1" dirty="0"/>
              <a:t>Day 1 of every second cycle thereafter (Q6W) until disease progression: </a:t>
            </a:r>
            <a:r>
              <a:rPr lang="en-US" sz="1800" dirty="0"/>
              <a:t>QLQ-C30 and QLQ-BR45 only</a:t>
            </a:r>
            <a:endParaRPr lang="en-US" sz="1800" b="1" dirty="0"/>
          </a:p>
        </p:txBody>
      </p:sp>
      <p:sp>
        <p:nvSpPr>
          <p:cNvPr id="5" name="Title 4">
            <a:extLst>
              <a:ext uri="{FF2B5EF4-FFF2-40B4-BE49-F238E27FC236}">
                <a16:creationId xmlns:a16="http://schemas.microsoft.com/office/drawing/2014/main" id="{FBB3E6A0-BAA7-1BDC-6AC5-3394E546B0EF}"/>
              </a:ext>
            </a:extLst>
          </p:cNvPr>
          <p:cNvSpPr>
            <a:spLocks noGrp="1"/>
          </p:cNvSpPr>
          <p:nvPr>
            <p:ph type="title"/>
          </p:nvPr>
        </p:nvSpPr>
        <p:spPr/>
        <p:txBody>
          <a:bodyPr/>
          <a:lstStyle/>
          <a:p>
            <a:r>
              <a:rPr lang="en-US" altLang="en-US"/>
              <a:t>DESTINY-Breast09: PRO Instrument and Assessment Schedule</a:t>
            </a:r>
            <a:endParaRPr lang="en-US"/>
          </a:p>
        </p:txBody>
      </p:sp>
      <p:sp>
        <p:nvSpPr>
          <p:cNvPr id="7" name="Content Placeholder 6">
            <a:extLst>
              <a:ext uri="{FF2B5EF4-FFF2-40B4-BE49-F238E27FC236}">
                <a16:creationId xmlns:a16="http://schemas.microsoft.com/office/drawing/2014/main" id="{7B6B599C-3CF2-DF9B-F184-87791464D379}"/>
              </a:ext>
            </a:extLst>
          </p:cNvPr>
          <p:cNvSpPr>
            <a:spLocks noGrp="1"/>
          </p:cNvSpPr>
          <p:nvPr>
            <p:ph sz="quarter" idx="10"/>
          </p:nvPr>
        </p:nvSpPr>
        <p:spPr>
          <a:xfrm>
            <a:off x="3276600" y="6379375"/>
            <a:ext cx="5732463" cy="327025"/>
          </a:xfrm>
        </p:spPr>
        <p:txBody>
          <a:bodyPr/>
          <a:lstStyle/>
          <a:p>
            <a:r>
              <a:rPr lang="en-US" altLang="en-US" sz="800" spc="-10" dirty="0">
                <a:solidFill>
                  <a:srgbClr val="161616"/>
                </a:solidFill>
              </a:rPr>
              <a:t>Rimawi. SABCS 2025. </a:t>
            </a:r>
            <a:r>
              <a:rPr lang="en-US" altLang="en-US" sz="800" spc="-10" dirty="0" err="1">
                <a:solidFill>
                  <a:srgbClr val="161616"/>
                </a:solidFill>
              </a:rPr>
              <a:t>Abstr</a:t>
            </a:r>
            <a:r>
              <a:rPr lang="en-US" altLang="en-US" sz="800" spc="-10" dirty="0">
                <a:solidFill>
                  <a:srgbClr val="161616"/>
                </a:solidFill>
              </a:rPr>
              <a:t> RF6-07.</a:t>
            </a:r>
            <a:endParaRPr lang="en-US" altLang="en-US" sz="800" dirty="0">
              <a:solidFill>
                <a:srgbClr val="161616"/>
              </a:solidFill>
            </a:endParaRPr>
          </a:p>
        </p:txBody>
      </p:sp>
      <p:sp>
        <p:nvSpPr>
          <p:cNvPr id="9" name="TextBox 8">
            <a:extLst>
              <a:ext uri="{FF2B5EF4-FFF2-40B4-BE49-F238E27FC236}">
                <a16:creationId xmlns:a16="http://schemas.microsoft.com/office/drawing/2014/main" id="{A9E781C1-F737-5CC5-F84F-10B70E06698F}"/>
              </a:ext>
            </a:extLst>
          </p:cNvPr>
          <p:cNvSpPr txBox="1"/>
          <p:nvPr/>
        </p:nvSpPr>
        <p:spPr>
          <a:xfrm rot="10800000" flipV="1">
            <a:off x="523374" y="5036357"/>
            <a:ext cx="4692093" cy="396887"/>
          </a:xfrm>
          <a:prstGeom prst="rect">
            <a:avLst/>
          </a:prstGeom>
        </p:spPr>
        <p:txBody>
          <a:bodyPr vert="horz" wrap="square" lIns="0" tIns="0" rIns="0" bIns="0" rtlCol="0">
            <a:noAutofit/>
          </a:bodyPr>
          <a:lstStyle/>
          <a:p>
            <a:pPr algn="l"/>
            <a:r>
              <a:rPr lang="en-US" sz="1200"/>
              <a:t>*Nausea/vomiting, constipation, diarrhea, fatigue, and appetite loss.</a:t>
            </a:r>
          </a:p>
          <a:p>
            <a:pPr algn="l"/>
            <a:r>
              <a:rPr lang="en-US" sz="1200" baseline="30000"/>
              <a:t>†</a:t>
            </a:r>
            <a:r>
              <a:rPr lang="en-US" sz="1200"/>
              <a:t>Systemic therapy side effects, upset by hair loss, endocrine therapy symptoms, skin mucosis symptoms, endocrine sexual symptoms, arm symptoms, and breast symptoms.</a:t>
            </a:r>
          </a:p>
        </p:txBody>
      </p:sp>
    </p:spTree>
    <p:extLst>
      <p:ext uri="{BB962C8B-B14F-4D97-AF65-F5344CB8AC3E}">
        <p14:creationId xmlns:p14="http://schemas.microsoft.com/office/powerpoint/2010/main" val="2398660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6A36B-B6AE-8710-DD37-8FD98584624F}"/>
              </a:ext>
            </a:extLst>
          </p:cNvPr>
          <p:cNvSpPr>
            <a:spLocks noGrp="1"/>
          </p:cNvSpPr>
          <p:nvPr>
            <p:ph type="title"/>
          </p:nvPr>
        </p:nvSpPr>
        <p:spPr/>
        <p:txBody>
          <a:bodyPr/>
          <a:lstStyle/>
          <a:p>
            <a:r>
              <a:rPr lang="en-US"/>
              <a:t>DESTINY-Breast09</a:t>
            </a:r>
            <a:r>
              <a:rPr lang="en-US" altLang="en-US"/>
              <a:t>: Overall Treatment Tolerability</a:t>
            </a:r>
            <a:endParaRPr lang="en-US"/>
          </a:p>
        </p:txBody>
      </p:sp>
      <p:sp>
        <p:nvSpPr>
          <p:cNvPr id="4" name="Text Box 15">
            <a:extLst>
              <a:ext uri="{FF2B5EF4-FFF2-40B4-BE49-F238E27FC236}">
                <a16:creationId xmlns:a16="http://schemas.microsoft.com/office/drawing/2014/main" id="{D3FC4433-9717-7E0C-7596-3D3CBCA8B28F}"/>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defRPr/>
            </a:pPr>
            <a:r>
              <a:rPr lang="en-US" altLang="en-US" sz="800" b="0" spc="-10">
                <a:solidFill>
                  <a:srgbClr val="161616"/>
                </a:solidFill>
                <a:latin typeface="Poppins" pitchFamily="2" charset="77"/>
                <a:cs typeface="Poppins" pitchFamily="2" charset="77"/>
              </a:rPr>
              <a:t>Rimawi. SABCS 2025. Abstr </a:t>
            </a:r>
            <a:r>
              <a:rPr lang="en-US" altLang="en-US" sz="800" b="0" spc="-10">
                <a:solidFill>
                  <a:srgbClr val="161616"/>
                </a:solidFill>
                <a:latin typeface="Poppins" pitchFamily="2" charset="77"/>
              </a:rPr>
              <a:t>RF6-07</a:t>
            </a:r>
            <a:r>
              <a:rPr lang="en-US" altLang="en-US" sz="800" b="0" spc="-10">
                <a:solidFill>
                  <a:srgbClr val="161616"/>
                </a:solidFill>
                <a:latin typeface="Poppins" pitchFamily="2" charset="77"/>
                <a:cs typeface="Poppins" pitchFamily="2" charset="77"/>
              </a:rPr>
              <a:t>.</a:t>
            </a:r>
            <a:endParaRPr lang="en-US" altLang="en-US" sz="800" b="0">
              <a:solidFill>
                <a:srgbClr val="161616"/>
              </a:solidFill>
              <a:latin typeface="Poppins" pitchFamily="2" charset="77"/>
              <a:cs typeface="Poppins" pitchFamily="2" charset="77"/>
            </a:endParaRPr>
          </a:p>
        </p:txBody>
      </p:sp>
      <p:graphicFrame>
        <p:nvGraphicFramePr>
          <p:cNvPr id="5" name="Table 4">
            <a:extLst>
              <a:ext uri="{FF2B5EF4-FFF2-40B4-BE49-F238E27FC236}">
                <a16:creationId xmlns:a16="http://schemas.microsoft.com/office/drawing/2014/main" id="{5B3D9A2C-101A-FE9A-02D8-C05A35561639}"/>
              </a:ext>
            </a:extLst>
          </p:cNvPr>
          <p:cNvGraphicFramePr>
            <a:graphicFrameLocks noGrp="1"/>
          </p:cNvGraphicFramePr>
          <p:nvPr>
            <p:extLst>
              <p:ext uri="{D42A27DB-BD31-4B8C-83A1-F6EECF244321}">
                <p14:modId xmlns:p14="http://schemas.microsoft.com/office/powerpoint/2010/main" val="3739087952"/>
              </p:ext>
            </p:extLst>
          </p:nvPr>
        </p:nvGraphicFramePr>
        <p:xfrm>
          <a:off x="231078" y="1333500"/>
          <a:ext cx="11740261" cy="2956560"/>
        </p:xfrm>
        <a:graphic>
          <a:graphicData uri="http://schemas.openxmlformats.org/drawingml/2006/table">
            <a:tbl>
              <a:tblPr firstRow="1" bandRow="1">
                <a:tableStyleId>{5C22544A-7EE6-4342-B048-85BDC9FD1C3A}</a:tableStyleId>
              </a:tblPr>
              <a:tblGrid>
                <a:gridCol w="2742210">
                  <a:extLst>
                    <a:ext uri="{9D8B030D-6E8A-4147-A177-3AD203B41FA5}">
                      <a16:colId xmlns:a16="http://schemas.microsoft.com/office/drawing/2014/main" val="224941911"/>
                    </a:ext>
                  </a:extLst>
                </a:gridCol>
                <a:gridCol w="913660">
                  <a:extLst>
                    <a:ext uri="{9D8B030D-6E8A-4147-A177-3AD203B41FA5}">
                      <a16:colId xmlns:a16="http://schemas.microsoft.com/office/drawing/2014/main" val="946308948"/>
                    </a:ext>
                  </a:extLst>
                </a:gridCol>
                <a:gridCol w="1001049">
                  <a:extLst>
                    <a:ext uri="{9D8B030D-6E8A-4147-A177-3AD203B41FA5}">
                      <a16:colId xmlns:a16="http://schemas.microsoft.com/office/drawing/2014/main" val="3247313134"/>
                    </a:ext>
                  </a:extLst>
                </a:gridCol>
                <a:gridCol w="1008286">
                  <a:extLst>
                    <a:ext uri="{9D8B030D-6E8A-4147-A177-3AD203B41FA5}">
                      <a16:colId xmlns:a16="http://schemas.microsoft.com/office/drawing/2014/main" val="1681219122"/>
                    </a:ext>
                  </a:extLst>
                </a:gridCol>
                <a:gridCol w="1022763">
                  <a:extLst>
                    <a:ext uri="{9D8B030D-6E8A-4147-A177-3AD203B41FA5}">
                      <a16:colId xmlns:a16="http://schemas.microsoft.com/office/drawing/2014/main" val="1811563325"/>
                    </a:ext>
                  </a:extLst>
                </a:gridCol>
                <a:gridCol w="1017335">
                  <a:extLst>
                    <a:ext uri="{9D8B030D-6E8A-4147-A177-3AD203B41FA5}">
                      <a16:colId xmlns:a16="http://schemas.microsoft.com/office/drawing/2014/main" val="1992860539"/>
                    </a:ext>
                  </a:extLst>
                </a:gridCol>
                <a:gridCol w="1013716">
                  <a:extLst>
                    <a:ext uri="{9D8B030D-6E8A-4147-A177-3AD203B41FA5}">
                      <a16:colId xmlns:a16="http://schemas.microsoft.com/office/drawing/2014/main" val="222227849"/>
                    </a:ext>
                  </a:extLst>
                </a:gridCol>
                <a:gridCol w="993810">
                  <a:extLst>
                    <a:ext uri="{9D8B030D-6E8A-4147-A177-3AD203B41FA5}">
                      <a16:colId xmlns:a16="http://schemas.microsoft.com/office/drawing/2014/main" val="4193179595"/>
                    </a:ext>
                  </a:extLst>
                </a:gridCol>
                <a:gridCol w="1017335">
                  <a:extLst>
                    <a:ext uri="{9D8B030D-6E8A-4147-A177-3AD203B41FA5}">
                      <a16:colId xmlns:a16="http://schemas.microsoft.com/office/drawing/2014/main" val="2385862149"/>
                    </a:ext>
                  </a:extLst>
                </a:gridCol>
                <a:gridCol w="1010097">
                  <a:extLst>
                    <a:ext uri="{9D8B030D-6E8A-4147-A177-3AD203B41FA5}">
                      <a16:colId xmlns:a16="http://schemas.microsoft.com/office/drawing/2014/main" val="4027479061"/>
                    </a:ext>
                  </a:extLst>
                </a:gridCol>
              </a:tblGrid>
              <a:tr h="370840">
                <a:tc>
                  <a:txBody>
                    <a:bodyPr/>
                    <a:lstStyle/>
                    <a:p>
                      <a:r>
                        <a:rPr lang="en-US" sz="1600"/>
                        <a:t>Pts Bothered by Treatment Side Effects (PGI-TT),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algn="ctr"/>
                      <a:r>
                        <a:rPr lang="en-US" sz="1600"/>
                        <a:t>Cycle 1</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a:t>Cycle 2</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a:t>Cycle 3</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a:t>Cycle 4</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a:t>Cycle 5</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a:t>Cycle 6</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a:t>Cycle 7</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a:t>Cycle 8</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a:t>Cycle 9</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537784052"/>
                  </a:ext>
                </a:extLst>
              </a:tr>
              <a:tr h="370840">
                <a:tc>
                  <a:txBody>
                    <a:bodyPr/>
                    <a:lstStyle/>
                    <a:p>
                      <a:r>
                        <a:rPr lang="en-US" sz="1600" b="1" dirty="0"/>
                        <a:t>T-</a:t>
                      </a:r>
                      <a:r>
                        <a:rPr lang="en-US" sz="1600" b="1" dirty="0" err="1"/>
                        <a:t>DXd</a:t>
                      </a:r>
                      <a:r>
                        <a:rPr lang="en-US" sz="1600" b="1" dirty="0"/>
                        <a:t> + P</a:t>
                      </a:r>
                    </a:p>
                    <a:p>
                      <a:pPr marL="285750" indent="-285750">
                        <a:buFont typeface="Arial" panose="020B0604020202020204" pitchFamily="34" charset="0"/>
                        <a:buChar char="•"/>
                      </a:pPr>
                      <a:r>
                        <a:rPr lang="en-US" sz="1600" dirty="0"/>
                        <a:t>Not at all/a little bit</a:t>
                      </a:r>
                    </a:p>
                    <a:p>
                      <a:pPr marL="285750" indent="-285750">
                        <a:buFont typeface="Arial" panose="020B0604020202020204" pitchFamily="34" charset="0"/>
                        <a:buChar char="•"/>
                      </a:pPr>
                      <a:r>
                        <a:rPr lang="en-US" sz="1600" dirty="0"/>
                        <a:t>Somewhat</a:t>
                      </a:r>
                    </a:p>
                    <a:p>
                      <a:pPr marL="285750" indent="-285750">
                        <a:buFont typeface="Arial" panose="020B0604020202020204" pitchFamily="34" charset="0"/>
                        <a:buChar char="•"/>
                      </a:pPr>
                      <a:r>
                        <a:rPr lang="en-US" sz="1600" dirty="0"/>
                        <a:t>Quite a bit/very much</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600"/>
                    </a:p>
                    <a:p>
                      <a:pPr algn="ctr"/>
                      <a:r>
                        <a:rPr lang="en-US" sz="1600"/>
                        <a:t>87</a:t>
                      </a:r>
                    </a:p>
                    <a:p>
                      <a:pPr algn="ctr"/>
                      <a:r>
                        <a:rPr lang="en-US" sz="1600"/>
                        <a:t>9</a:t>
                      </a:r>
                    </a:p>
                    <a:p>
                      <a:pPr algn="ctr"/>
                      <a:r>
                        <a:rPr lang="en-US" sz="1600"/>
                        <a:t>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600" dirty="0"/>
                    </a:p>
                    <a:p>
                      <a:pPr algn="ctr"/>
                      <a:r>
                        <a:rPr lang="en-US" sz="1600" dirty="0"/>
                        <a:t>62</a:t>
                      </a:r>
                    </a:p>
                    <a:p>
                      <a:pPr algn="ctr"/>
                      <a:r>
                        <a:rPr lang="en-US" sz="1600" dirty="0"/>
                        <a:t>24</a:t>
                      </a:r>
                    </a:p>
                    <a:p>
                      <a:pPr algn="ctr"/>
                      <a:r>
                        <a:rPr lang="en-US" sz="1600" dirty="0"/>
                        <a:t>15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600"/>
                    </a:p>
                    <a:p>
                      <a:pPr algn="ctr"/>
                      <a:r>
                        <a:rPr lang="en-US" sz="1600"/>
                        <a:t>52</a:t>
                      </a:r>
                    </a:p>
                    <a:p>
                      <a:pPr algn="ctr"/>
                      <a:r>
                        <a:rPr lang="en-US" sz="1600"/>
                        <a:t>30</a:t>
                      </a:r>
                    </a:p>
                    <a:p>
                      <a:pPr algn="ctr"/>
                      <a:r>
                        <a:rPr lang="en-US" sz="1600"/>
                        <a:t>18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600" dirty="0"/>
                    </a:p>
                    <a:p>
                      <a:pPr algn="ctr"/>
                      <a:r>
                        <a:rPr lang="en-US" sz="1600" dirty="0"/>
                        <a:t>56</a:t>
                      </a:r>
                    </a:p>
                    <a:p>
                      <a:pPr algn="ctr"/>
                      <a:r>
                        <a:rPr lang="en-US" sz="1600" dirty="0"/>
                        <a:t>25</a:t>
                      </a:r>
                    </a:p>
                    <a:p>
                      <a:pPr algn="ctr"/>
                      <a:r>
                        <a:rPr lang="en-US" sz="1600" dirty="0"/>
                        <a:t>19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600" dirty="0"/>
                    </a:p>
                    <a:p>
                      <a:pPr algn="ctr"/>
                      <a:r>
                        <a:rPr lang="en-US" sz="1600" dirty="0"/>
                        <a:t>53</a:t>
                      </a:r>
                    </a:p>
                    <a:p>
                      <a:pPr algn="ctr"/>
                      <a:r>
                        <a:rPr lang="en-US" sz="1600" dirty="0"/>
                        <a:t>29</a:t>
                      </a:r>
                    </a:p>
                    <a:p>
                      <a:pPr algn="ctr"/>
                      <a:r>
                        <a:rPr lang="en-US" sz="1600" dirty="0"/>
                        <a:t>19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600" dirty="0"/>
                    </a:p>
                    <a:p>
                      <a:pPr algn="ctr"/>
                      <a:r>
                        <a:rPr lang="en-US" sz="1600" dirty="0"/>
                        <a:t>54</a:t>
                      </a:r>
                    </a:p>
                    <a:p>
                      <a:pPr algn="ctr"/>
                      <a:r>
                        <a:rPr lang="en-US" sz="1600" dirty="0"/>
                        <a:t>29</a:t>
                      </a:r>
                    </a:p>
                    <a:p>
                      <a:pPr algn="ctr"/>
                      <a:r>
                        <a:rPr lang="en-US" sz="1600" dirty="0"/>
                        <a:t>17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600" dirty="0"/>
                    </a:p>
                    <a:p>
                      <a:pPr algn="ctr"/>
                      <a:r>
                        <a:rPr lang="en-US" sz="1600" dirty="0"/>
                        <a:t>58</a:t>
                      </a:r>
                    </a:p>
                    <a:p>
                      <a:pPr algn="ctr"/>
                      <a:r>
                        <a:rPr lang="en-US" sz="1600" dirty="0"/>
                        <a:t>23</a:t>
                      </a:r>
                    </a:p>
                    <a:p>
                      <a:pPr algn="ctr"/>
                      <a:r>
                        <a:rPr lang="en-US" sz="1600" dirty="0"/>
                        <a:t>19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600" dirty="0"/>
                    </a:p>
                    <a:p>
                      <a:pPr algn="ctr"/>
                      <a:r>
                        <a:rPr lang="en-US" sz="1600" dirty="0"/>
                        <a:t>63</a:t>
                      </a:r>
                    </a:p>
                    <a:p>
                      <a:pPr algn="ctr"/>
                      <a:r>
                        <a:rPr lang="en-US" sz="1600" dirty="0"/>
                        <a:t>23</a:t>
                      </a:r>
                    </a:p>
                    <a:p>
                      <a:pPr algn="ctr"/>
                      <a:r>
                        <a:rPr lang="en-US" sz="1600" dirty="0"/>
                        <a:t>14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pPr algn="ctr"/>
                      <a:endParaRPr lang="en-US" sz="1600" dirty="0"/>
                    </a:p>
                    <a:p>
                      <a:pPr algn="ctr"/>
                      <a:r>
                        <a:rPr lang="en-US" sz="1600" dirty="0"/>
                        <a:t>64</a:t>
                      </a:r>
                    </a:p>
                    <a:p>
                      <a:pPr algn="ctr"/>
                      <a:r>
                        <a:rPr lang="en-US" sz="1600" dirty="0"/>
                        <a:t>21</a:t>
                      </a:r>
                    </a:p>
                    <a:p>
                      <a:pPr algn="ctr"/>
                      <a:r>
                        <a:rPr lang="en-US" sz="1600" dirty="0"/>
                        <a:t>15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092375213"/>
                  </a:ext>
                </a:extLst>
              </a:tr>
              <a:tr h="370840">
                <a:tc>
                  <a:txBody>
                    <a:bodyPr/>
                    <a:lstStyle/>
                    <a:p>
                      <a:r>
                        <a:rPr lang="en-US" sz="1600" b="1" dirty="0"/>
                        <a:t>THP</a:t>
                      </a:r>
                    </a:p>
                    <a:p>
                      <a:pPr marL="285750" indent="-285750">
                        <a:buFont typeface="Arial" panose="020B0604020202020204" pitchFamily="34" charset="0"/>
                        <a:buChar char="•"/>
                      </a:pPr>
                      <a:r>
                        <a:rPr lang="en-US" sz="1600" dirty="0"/>
                        <a:t>Not at all/a little bit</a:t>
                      </a:r>
                    </a:p>
                    <a:p>
                      <a:pPr marL="285750" indent="-285750">
                        <a:buFont typeface="Arial" panose="020B0604020202020204" pitchFamily="34" charset="0"/>
                        <a:buChar char="•"/>
                      </a:pPr>
                      <a:r>
                        <a:rPr lang="en-US" sz="1600" dirty="0"/>
                        <a:t>Somewhat</a:t>
                      </a:r>
                    </a:p>
                    <a:p>
                      <a:pPr marL="285750" indent="-285750">
                        <a:buFont typeface="Arial" panose="020B0604020202020204" pitchFamily="34" charset="0"/>
                        <a:buChar char="•"/>
                      </a:pPr>
                      <a:r>
                        <a:rPr lang="en-US" sz="1600" dirty="0"/>
                        <a:t>Quite a bit/very much</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a:p>
                    <a:p>
                      <a:pPr algn="ctr"/>
                      <a:r>
                        <a:rPr lang="en-US" sz="1600"/>
                        <a:t>86</a:t>
                      </a:r>
                    </a:p>
                    <a:p>
                      <a:pPr algn="ctr"/>
                      <a:r>
                        <a:rPr lang="en-US" sz="1600"/>
                        <a:t>6</a:t>
                      </a:r>
                    </a:p>
                    <a:p>
                      <a:pPr algn="ctr"/>
                      <a:r>
                        <a:rPr lang="en-US" sz="1600"/>
                        <a:t>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a:p>
                    <a:p>
                      <a:pPr algn="ctr"/>
                      <a:r>
                        <a:rPr lang="en-US" sz="1600"/>
                        <a:t>63</a:t>
                      </a:r>
                    </a:p>
                    <a:p>
                      <a:pPr algn="ctr"/>
                      <a:r>
                        <a:rPr lang="en-US" sz="1600"/>
                        <a:t>25</a:t>
                      </a:r>
                    </a:p>
                    <a:p>
                      <a:pPr algn="ctr"/>
                      <a:r>
                        <a:rPr lang="en-US" sz="1600"/>
                        <a:t>12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a:p>
                    <a:p>
                      <a:pPr algn="ctr"/>
                      <a:r>
                        <a:rPr lang="en-US" sz="1600"/>
                        <a:t>68</a:t>
                      </a:r>
                    </a:p>
                    <a:p>
                      <a:pPr algn="ctr"/>
                      <a:r>
                        <a:rPr lang="en-US" sz="1600"/>
                        <a:t>20</a:t>
                      </a:r>
                    </a:p>
                    <a:p>
                      <a:pPr algn="ctr"/>
                      <a:r>
                        <a:rPr lang="en-US" sz="1600"/>
                        <a:t>12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a:p>
                    <a:p>
                      <a:pPr algn="ctr"/>
                      <a:r>
                        <a:rPr lang="en-US" sz="1600"/>
                        <a:t>65</a:t>
                      </a:r>
                    </a:p>
                    <a:p>
                      <a:pPr algn="ctr"/>
                      <a:r>
                        <a:rPr lang="en-US" sz="1600"/>
                        <a:t>23</a:t>
                      </a:r>
                    </a:p>
                    <a:p>
                      <a:pPr algn="ctr"/>
                      <a:r>
                        <a:rPr lang="en-US" sz="1600"/>
                        <a:t>12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dirty="0"/>
                    </a:p>
                    <a:p>
                      <a:pPr algn="ctr"/>
                      <a:r>
                        <a:rPr lang="en-US" sz="1600" dirty="0"/>
                        <a:t>63</a:t>
                      </a:r>
                    </a:p>
                    <a:p>
                      <a:pPr algn="ctr"/>
                      <a:r>
                        <a:rPr lang="en-US" sz="1600" dirty="0"/>
                        <a:t>22</a:t>
                      </a:r>
                    </a:p>
                    <a:p>
                      <a:pPr algn="ctr"/>
                      <a:r>
                        <a:rPr lang="en-US" sz="1600" dirty="0"/>
                        <a:t>15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dirty="0"/>
                    </a:p>
                    <a:p>
                      <a:pPr algn="ctr"/>
                      <a:r>
                        <a:rPr lang="en-US" sz="1600" dirty="0"/>
                        <a:t>63</a:t>
                      </a:r>
                    </a:p>
                    <a:p>
                      <a:pPr algn="ctr"/>
                      <a:r>
                        <a:rPr lang="en-US" sz="1600" dirty="0"/>
                        <a:t>22</a:t>
                      </a:r>
                    </a:p>
                    <a:p>
                      <a:pPr algn="ctr"/>
                      <a:r>
                        <a:rPr lang="en-US" sz="1600" dirty="0"/>
                        <a:t>16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dirty="0"/>
                    </a:p>
                    <a:p>
                      <a:pPr algn="ctr"/>
                      <a:r>
                        <a:rPr lang="en-US" sz="1600" dirty="0"/>
                        <a:t>61</a:t>
                      </a:r>
                    </a:p>
                    <a:p>
                      <a:pPr algn="ctr"/>
                      <a:r>
                        <a:rPr lang="en-US" sz="1600" dirty="0"/>
                        <a:t>25</a:t>
                      </a:r>
                    </a:p>
                    <a:p>
                      <a:pPr algn="ctr"/>
                      <a:r>
                        <a:rPr lang="en-US" sz="1600" dirty="0"/>
                        <a:t>14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dirty="0"/>
                    </a:p>
                    <a:p>
                      <a:pPr algn="ctr"/>
                      <a:r>
                        <a:rPr lang="en-US" sz="1600" dirty="0"/>
                        <a:t>63</a:t>
                      </a:r>
                    </a:p>
                    <a:p>
                      <a:pPr algn="ctr"/>
                      <a:r>
                        <a:rPr lang="en-US" sz="1600" dirty="0"/>
                        <a:t>24</a:t>
                      </a:r>
                    </a:p>
                    <a:p>
                      <a:pPr algn="ctr"/>
                      <a:r>
                        <a:rPr lang="en-US" sz="1600" dirty="0"/>
                        <a:t>14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600" dirty="0"/>
                    </a:p>
                    <a:p>
                      <a:pPr algn="ctr"/>
                      <a:r>
                        <a:rPr lang="en-US" sz="1600" dirty="0"/>
                        <a:t>68</a:t>
                      </a:r>
                    </a:p>
                    <a:p>
                      <a:pPr algn="ctr"/>
                      <a:r>
                        <a:rPr lang="en-US" sz="1600" dirty="0"/>
                        <a:t>18</a:t>
                      </a:r>
                    </a:p>
                    <a:p>
                      <a:pPr algn="ctr"/>
                      <a:r>
                        <a:rPr lang="en-US" sz="1600" dirty="0"/>
                        <a:t>14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935704865"/>
                  </a:ext>
                </a:extLst>
              </a:tr>
            </a:tbl>
          </a:graphicData>
        </a:graphic>
      </p:graphicFrame>
      <p:sp>
        <p:nvSpPr>
          <p:cNvPr id="6" name="TextBox 5">
            <a:extLst>
              <a:ext uri="{FF2B5EF4-FFF2-40B4-BE49-F238E27FC236}">
                <a16:creationId xmlns:a16="http://schemas.microsoft.com/office/drawing/2014/main" id="{F1682FD7-7A32-675A-6960-932C361E195B}"/>
              </a:ext>
            </a:extLst>
          </p:cNvPr>
          <p:cNvSpPr txBox="1"/>
          <p:nvPr/>
        </p:nvSpPr>
        <p:spPr>
          <a:xfrm>
            <a:off x="177321" y="4594860"/>
            <a:ext cx="11836584" cy="1112363"/>
          </a:xfrm>
          <a:prstGeom prst="rect">
            <a:avLst/>
          </a:prstGeom>
        </p:spPr>
        <p:txBody>
          <a:bodyPr vert="horz" wrap="square" lIns="0" tIns="0" rIns="0" bIns="0" rtlCol="0">
            <a:noAutofit/>
          </a:bodyPr>
          <a:lstStyle/>
          <a:p>
            <a:pPr marL="402336" indent="-283464" algn="l">
              <a:spcBef>
                <a:spcPts val="1000"/>
              </a:spcBef>
              <a:buFont typeface="Arial" panose="020B0604020202020204" pitchFamily="34" charset="0"/>
              <a:buChar char="•"/>
            </a:pPr>
            <a:r>
              <a:rPr lang="en-US" sz="1600" dirty="0"/>
              <a:t>Post baseline, 52%-64% of patients treated with T-</a:t>
            </a:r>
            <a:r>
              <a:rPr lang="en-US" sz="1600" dirty="0" err="1"/>
              <a:t>DXd</a:t>
            </a:r>
            <a:r>
              <a:rPr lang="en-US" sz="1600" dirty="0"/>
              <a:t> + P reported to be “not at all” or “a little bit” bothered by side effects from treatment vs 61%-68% treated with THP; 14%-19% of patients treated with T-</a:t>
            </a:r>
            <a:r>
              <a:rPr lang="en-US" sz="1600" dirty="0" err="1"/>
              <a:t>DXd</a:t>
            </a:r>
            <a:r>
              <a:rPr lang="en-US" sz="1600" dirty="0"/>
              <a:t> + P reported to be “quite a bit” or “very much” bothered by side effects from treatment vs 12%-16% treated with THP</a:t>
            </a:r>
          </a:p>
          <a:p>
            <a:pPr marL="402336" indent="-283464" algn="l">
              <a:spcBef>
                <a:spcPts val="1000"/>
              </a:spcBef>
              <a:buFont typeface="Arial" panose="020B0604020202020204" pitchFamily="34" charset="0"/>
              <a:buChar char="•"/>
            </a:pPr>
            <a:r>
              <a:rPr lang="en-US" sz="1600" dirty="0"/>
              <a:t>Overall, patients reported similar tolerability via the patient global impression of treatment tolerability (PGI-TT)</a:t>
            </a:r>
          </a:p>
        </p:txBody>
      </p:sp>
    </p:spTree>
    <p:extLst>
      <p:ext uri="{BB962C8B-B14F-4D97-AF65-F5344CB8AC3E}">
        <p14:creationId xmlns:p14="http://schemas.microsoft.com/office/powerpoint/2010/main" val="1290033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050767-9BFA-FA0E-1F0B-D2414A30EA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368C78-750C-0600-0843-3BBD1ED821AA}"/>
              </a:ext>
            </a:extLst>
          </p:cNvPr>
          <p:cNvSpPr>
            <a:spLocks noGrp="1"/>
          </p:cNvSpPr>
          <p:nvPr>
            <p:ph type="title"/>
          </p:nvPr>
        </p:nvSpPr>
        <p:spPr>
          <a:xfrm>
            <a:off x="231078" y="534083"/>
            <a:ext cx="11740260" cy="496290"/>
          </a:xfrm>
        </p:spPr>
        <p:txBody>
          <a:bodyPr/>
          <a:lstStyle/>
          <a:p>
            <a:r>
              <a:rPr lang="en-US"/>
              <a:t>DESTINY-Breast09</a:t>
            </a:r>
            <a:r>
              <a:rPr lang="en-US" altLang="en-US"/>
              <a:t>: PRO (</a:t>
            </a:r>
            <a:r>
              <a:rPr lang="en-US"/>
              <a:t>Secondary Endpoint) </a:t>
            </a:r>
          </a:p>
        </p:txBody>
      </p:sp>
      <p:sp>
        <p:nvSpPr>
          <p:cNvPr id="4" name="Text Box 15">
            <a:extLst>
              <a:ext uri="{FF2B5EF4-FFF2-40B4-BE49-F238E27FC236}">
                <a16:creationId xmlns:a16="http://schemas.microsoft.com/office/drawing/2014/main" id="{188D45B5-5813-2798-2662-EA35D1BB923C}"/>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defRPr/>
            </a:pPr>
            <a:r>
              <a:rPr lang="en-US" altLang="en-US" sz="800" b="0" spc="-10">
                <a:solidFill>
                  <a:srgbClr val="161616"/>
                </a:solidFill>
                <a:latin typeface="Poppins" pitchFamily="2" charset="77"/>
                <a:cs typeface="Poppins" pitchFamily="2" charset="77"/>
              </a:rPr>
              <a:t>Rimawi. SABCS 2025. Abstr </a:t>
            </a:r>
            <a:r>
              <a:rPr lang="en-US" altLang="en-US" sz="800" b="0" spc="-10">
                <a:solidFill>
                  <a:srgbClr val="161616"/>
                </a:solidFill>
                <a:latin typeface="Poppins" pitchFamily="2" charset="77"/>
              </a:rPr>
              <a:t>RF6-07</a:t>
            </a:r>
            <a:r>
              <a:rPr lang="en-US" altLang="en-US" sz="800" b="0" spc="-10">
                <a:solidFill>
                  <a:srgbClr val="161616"/>
                </a:solidFill>
                <a:latin typeface="Poppins" pitchFamily="2" charset="77"/>
                <a:cs typeface="Poppins" pitchFamily="2" charset="77"/>
              </a:rPr>
              <a:t>.</a:t>
            </a:r>
            <a:endParaRPr lang="en-US" altLang="en-US" sz="800" b="0">
              <a:solidFill>
                <a:srgbClr val="161616"/>
              </a:solidFill>
              <a:latin typeface="Poppins" pitchFamily="2" charset="77"/>
              <a:cs typeface="Poppins" pitchFamily="2" charset="77"/>
            </a:endParaRPr>
          </a:p>
        </p:txBody>
      </p:sp>
      <p:sp>
        <p:nvSpPr>
          <p:cNvPr id="6" name="TextBox 5">
            <a:extLst>
              <a:ext uri="{FF2B5EF4-FFF2-40B4-BE49-F238E27FC236}">
                <a16:creationId xmlns:a16="http://schemas.microsoft.com/office/drawing/2014/main" id="{9E1631F3-53C3-7241-AE14-E1A59946A48F}"/>
              </a:ext>
            </a:extLst>
          </p:cNvPr>
          <p:cNvSpPr txBox="1"/>
          <p:nvPr/>
        </p:nvSpPr>
        <p:spPr>
          <a:xfrm>
            <a:off x="231078" y="3673847"/>
            <a:ext cx="11181341" cy="2130605"/>
          </a:xfrm>
          <a:prstGeom prst="rect">
            <a:avLst/>
          </a:prstGeom>
        </p:spPr>
        <p:txBody>
          <a:bodyPr vert="horz" wrap="square" lIns="0" tIns="0" rIns="0" bIns="0" rtlCol="0">
            <a:noAutofit/>
          </a:bodyPr>
          <a:lstStyle/>
          <a:p>
            <a:pPr marL="402336" indent="-283464" algn="l">
              <a:spcBef>
                <a:spcPts val="1000"/>
              </a:spcBef>
              <a:spcAft>
                <a:spcPts val="600"/>
              </a:spcAft>
              <a:buFont typeface="Arial" panose="020B0604020202020204" pitchFamily="34" charset="0"/>
              <a:buChar char="•"/>
            </a:pPr>
            <a:r>
              <a:rPr lang="en-US" sz="2000" dirty="0"/>
              <a:t>No differences in risk of clinically meaningful deterioration in pain between treatment arms; both equally well tolerated over time</a:t>
            </a:r>
          </a:p>
          <a:p>
            <a:pPr marL="402336" indent="-283464" algn="l">
              <a:spcBef>
                <a:spcPts val="1000"/>
              </a:spcBef>
              <a:spcAft>
                <a:spcPts val="600"/>
              </a:spcAft>
              <a:buFont typeface="Arial" panose="020B0604020202020204" pitchFamily="34" charset="0"/>
              <a:buChar char="•"/>
            </a:pPr>
            <a:r>
              <a:rPr lang="en-US" sz="2000" dirty="0"/>
              <a:t>Impact of T-</a:t>
            </a:r>
            <a:r>
              <a:rPr lang="en-US" sz="2000" dirty="0" err="1"/>
              <a:t>DXd</a:t>
            </a:r>
            <a:r>
              <a:rPr lang="en-US" sz="2000" dirty="0"/>
              <a:t> + P on fatigue (QLQ-C30) was similar to THP; potentially fewer arm symptoms (QLQ-BR45)</a:t>
            </a:r>
          </a:p>
          <a:p>
            <a:pPr marL="402336" indent="-283464" algn="l">
              <a:spcBef>
                <a:spcPts val="1000"/>
              </a:spcBef>
              <a:spcAft>
                <a:spcPts val="600"/>
              </a:spcAft>
              <a:buFont typeface="Arial" panose="020B0604020202020204" pitchFamily="34" charset="0"/>
              <a:buChar char="•"/>
            </a:pPr>
            <a:r>
              <a:rPr lang="en-US" sz="2000" dirty="0"/>
              <a:t>During the study, majority of patients reported “maintained or improved” physical function regardless of treatment arm (QLQ-C30)</a:t>
            </a:r>
          </a:p>
        </p:txBody>
      </p:sp>
      <p:graphicFrame>
        <p:nvGraphicFramePr>
          <p:cNvPr id="3" name="Group 3">
            <a:extLst>
              <a:ext uri="{FF2B5EF4-FFF2-40B4-BE49-F238E27FC236}">
                <a16:creationId xmlns:a16="http://schemas.microsoft.com/office/drawing/2014/main" id="{FD263088-9DC0-F757-2D88-B995BD3C644A}"/>
              </a:ext>
            </a:extLst>
          </p:cNvPr>
          <p:cNvGraphicFramePr>
            <a:graphicFrameLocks/>
          </p:cNvGraphicFramePr>
          <p:nvPr>
            <p:extLst>
              <p:ext uri="{D42A27DB-BD31-4B8C-83A1-F6EECF244321}">
                <p14:modId xmlns:p14="http://schemas.microsoft.com/office/powerpoint/2010/main" val="3531134211"/>
              </p:ext>
            </p:extLst>
          </p:nvPr>
        </p:nvGraphicFramePr>
        <p:xfrm>
          <a:off x="1953161" y="1484897"/>
          <a:ext cx="8285678" cy="1783819"/>
        </p:xfrm>
        <a:graphic>
          <a:graphicData uri="http://schemas.openxmlformats.org/drawingml/2006/table">
            <a:tbl>
              <a:tblPr/>
              <a:tblGrid>
                <a:gridCol w="4206240">
                  <a:extLst>
                    <a:ext uri="{9D8B030D-6E8A-4147-A177-3AD203B41FA5}">
                      <a16:colId xmlns:a16="http://schemas.microsoft.com/office/drawing/2014/main" val="20000"/>
                    </a:ext>
                  </a:extLst>
                </a:gridCol>
                <a:gridCol w="2039719">
                  <a:extLst>
                    <a:ext uri="{9D8B030D-6E8A-4147-A177-3AD203B41FA5}">
                      <a16:colId xmlns:a16="http://schemas.microsoft.com/office/drawing/2014/main" val="20001"/>
                    </a:ext>
                  </a:extLst>
                </a:gridCol>
                <a:gridCol w="2039719">
                  <a:extLst>
                    <a:ext uri="{9D8B030D-6E8A-4147-A177-3AD203B41FA5}">
                      <a16:colId xmlns:a16="http://schemas.microsoft.com/office/drawing/2014/main" val="20002"/>
                    </a:ext>
                  </a:extLst>
                </a:gridCol>
              </a:tblGrid>
              <a:tr h="83729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a:ln>
                            <a:noFill/>
                          </a:ln>
                          <a:solidFill>
                            <a:schemeClr val="bg1"/>
                          </a:solidFill>
                          <a:effectLst/>
                          <a:latin typeface="+mn-lt"/>
                        </a:rPr>
                        <a:t>Time to Deterioration in Pain Symptoms (EORTC QLQ-C30)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a:ln>
                            <a:noFill/>
                          </a:ln>
                          <a:solidFill>
                            <a:schemeClr val="bg1"/>
                          </a:solidFill>
                          <a:effectLst/>
                          <a:latin typeface="+mn-lt"/>
                        </a:rPr>
                        <a:t>T-DXd + P</a:t>
                      </a:r>
                      <a:br>
                        <a:rPr kumimoji="0" lang="en-US" sz="2000" b="1" i="0" u="none" strike="noStrike" cap="none" normalizeH="0" baseline="0">
                          <a:ln>
                            <a:noFill/>
                          </a:ln>
                          <a:solidFill>
                            <a:schemeClr val="bg1"/>
                          </a:solidFill>
                          <a:effectLst/>
                          <a:latin typeface="+mn-lt"/>
                        </a:rPr>
                      </a:br>
                      <a:r>
                        <a:rPr kumimoji="0" lang="en-US" sz="2000" b="1" i="0" u="none" strike="noStrike" cap="none" normalizeH="0" baseline="0">
                          <a:ln>
                            <a:noFill/>
                          </a:ln>
                          <a:solidFill>
                            <a:schemeClr val="bg1"/>
                          </a:solidFill>
                          <a:effectLst/>
                          <a:latin typeface="+mn-lt"/>
                        </a:rPr>
                        <a:t>(n = 383)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a:ln>
                            <a:noFill/>
                          </a:ln>
                          <a:solidFill>
                            <a:schemeClr val="bg1"/>
                          </a:solidFill>
                          <a:effectLst/>
                          <a:latin typeface="+mn-lt"/>
                        </a:rPr>
                        <a:t>THP</a:t>
                      </a:r>
                      <a:br>
                        <a:rPr kumimoji="0" lang="en-US" sz="2000" b="1" i="0" u="none" strike="noStrike" cap="none" normalizeH="0" baseline="0">
                          <a:ln>
                            <a:noFill/>
                          </a:ln>
                          <a:solidFill>
                            <a:schemeClr val="bg1"/>
                          </a:solidFill>
                          <a:effectLst/>
                          <a:latin typeface="+mn-lt"/>
                        </a:rPr>
                      </a:br>
                      <a:r>
                        <a:rPr kumimoji="0" lang="en-US" sz="2000" b="1" i="0" u="none" strike="noStrike" cap="none" normalizeH="0" baseline="0">
                          <a:ln>
                            <a:noFill/>
                          </a:ln>
                          <a:solidFill>
                            <a:schemeClr val="bg1"/>
                          </a:solidFill>
                          <a:effectLst/>
                          <a:latin typeface="+mn-lt"/>
                        </a:rPr>
                        <a:t>(n = 387)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47326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mn-lt"/>
                        </a:rPr>
                        <a:t>Median, </a:t>
                      </a:r>
                      <a:r>
                        <a:rPr kumimoji="0" lang="en-US" sz="2000" b="0" i="0" u="none" strike="noStrike" cap="none" normalizeH="0" baseline="0" dirty="0" err="1">
                          <a:ln>
                            <a:noFill/>
                          </a:ln>
                          <a:solidFill>
                            <a:schemeClr val="bg2">
                              <a:lumMod val="10000"/>
                            </a:schemeClr>
                          </a:solidFill>
                          <a:effectLst/>
                          <a:latin typeface="+mn-lt"/>
                        </a:rPr>
                        <a:t>mo</a:t>
                      </a:r>
                      <a:r>
                        <a:rPr kumimoji="0" lang="en-US" sz="2000" b="0" i="0" u="none" strike="noStrike" cap="none" normalizeH="0" baseline="0" dirty="0">
                          <a:ln>
                            <a:noFill/>
                          </a:ln>
                          <a:solidFill>
                            <a:schemeClr val="bg2">
                              <a:lumMod val="10000"/>
                            </a:schemeClr>
                          </a:solidFill>
                          <a:effectLst/>
                          <a:latin typeface="+mn-lt"/>
                        </a:rPr>
                        <a:t> (95% CI)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kern="1200" cap="none" normalizeH="0" baseline="0" noProof="0" dirty="0">
                          <a:ln>
                            <a:noFill/>
                          </a:ln>
                          <a:solidFill>
                            <a:schemeClr val="bg2">
                              <a:lumMod val="10000"/>
                            </a:schemeClr>
                          </a:solidFill>
                          <a:effectLst/>
                          <a:latin typeface="+mn-lt"/>
                          <a:ea typeface="+mn-ea"/>
                          <a:cs typeface="+mn-cs"/>
                        </a:rPr>
                        <a:t>NC (27.7-NC)</a:t>
                      </a:r>
                    </a:p>
                  </a:txBody>
                  <a:tcPr marL="4572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kern="1200" cap="none" normalizeH="0" baseline="0" noProof="0" dirty="0">
                          <a:ln>
                            <a:noFill/>
                          </a:ln>
                          <a:solidFill>
                            <a:schemeClr val="bg2">
                              <a:lumMod val="10000"/>
                            </a:schemeClr>
                          </a:solidFill>
                          <a:effectLst/>
                          <a:latin typeface="+mn-lt"/>
                          <a:ea typeface="+mn-ea"/>
                          <a:cs typeface="+mn-cs"/>
                        </a:rPr>
                        <a:t>NC (20.4-NC)</a:t>
                      </a:r>
                    </a:p>
                  </a:txBody>
                  <a:tcPr marL="4572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273038956"/>
                  </a:ext>
                </a:extLst>
              </a:tr>
              <a:tr h="47326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mn-lt"/>
                        </a:rPr>
                        <a:t>HR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kern="1200" cap="none" normalizeH="0" baseline="0" noProof="0" dirty="0">
                          <a:ln>
                            <a:noFill/>
                          </a:ln>
                          <a:solidFill>
                            <a:schemeClr val="bg2">
                              <a:lumMod val="10000"/>
                            </a:schemeClr>
                          </a:solidFill>
                          <a:effectLst/>
                          <a:latin typeface="+mn-lt"/>
                          <a:ea typeface="+mn-ea"/>
                          <a:cs typeface="+mn-cs"/>
                        </a:rPr>
                        <a:t>0.95 (0.74-1.21)</a:t>
                      </a:r>
                    </a:p>
                  </a:txBody>
                  <a:tcPr marL="4572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400" b="0" i="0" u="none" strike="noStrike" kern="1200" cap="none" normalizeH="0" baseline="0" noProof="0">
                        <a:ln>
                          <a:noFill/>
                        </a:ln>
                        <a:solidFill>
                          <a:schemeClr val="bg2">
                            <a:lumMod val="10000"/>
                          </a:schemeClr>
                        </a:solidFill>
                        <a:effectLst/>
                        <a:latin typeface="+mn-lt"/>
                        <a:ea typeface="+mn-ea"/>
                        <a:cs typeface="+mn-cs"/>
                      </a:endParaRPr>
                    </a:p>
                  </a:txBody>
                  <a:tcPr marL="45720" marR="4572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2001855373"/>
                  </a:ext>
                </a:extLst>
              </a:tr>
            </a:tbl>
          </a:graphicData>
        </a:graphic>
      </p:graphicFrame>
    </p:spTree>
    <p:extLst>
      <p:ext uri="{BB962C8B-B14F-4D97-AF65-F5344CB8AC3E}">
        <p14:creationId xmlns:p14="http://schemas.microsoft.com/office/powerpoint/2010/main" val="1458291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E085F6-03C4-20A0-4962-AD08C9B7B678}"/>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B2E81997-72C5-CCE6-1769-DF5A2C68DD53}"/>
              </a:ext>
            </a:extLst>
          </p:cNvPr>
          <p:cNvSpPr>
            <a:spLocks noGrp="1" noChangeArrowheads="1"/>
          </p:cNvSpPr>
          <p:nvPr>
            <p:ph type="title"/>
          </p:nvPr>
        </p:nvSpPr>
        <p:spPr>
          <a:xfrm>
            <a:off x="231078" y="280168"/>
            <a:ext cx="11740260" cy="1004121"/>
          </a:xfrm>
        </p:spPr>
        <p:txBody>
          <a:bodyPr/>
          <a:lstStyle/>
          <a:p>
            <a:r>
              <a:rPr lang="en-US"/>
              <a:t>DESTINY-Breast09</a:t>
            </a:r>
            <a:r>
              <a:rPr lang="en-US" altLang="en-US"/>
              <a:t>: </a:t>
            </a:r>
            <a:r>
              <a:rPr lang="en-US"/>
              <a:t>Proportion of Patients Experiencing Symptom Deterioration</a:t>
            </a:r>
            <a:endParaRPr lang="en-US" altLang="en-US"/>
          </a:p>
        </p:txBody>
      </p:sp>
      <p:sp>
        <p:nvSpPr>
          <p:cNvPr id="5" name="Text Box 15">
            <a:extLst>
              <a:ext uri="{FF2B5EF4-FFF2-40B4-BE49-F238E27FC236}">
                <a16:creationId xmlns:a16="http://schemas.microsoft.com/office/drawing/2014/main" id="{C79065C3-9B52-4B8D-DE8F-46110615B1C2}"/>
              </a:ext>
            </a:extLst>
          </p:cNvPr>
          <p:cNvSpPr txBox="1">
            <a:spLocks noGrp="1" noChangeArrowheads="1"/>
          </p:cNvSpPr>
          <p:nvPr>
            <p:ph sz="quarter" idx="10"/>
          </p:nvPr>
        </p:nvSpPr>
        <p:spPr bwMode="auto">
          <a:xfrm>
            <a:off x="3276600" y="6583289"/>
            <a:ext cx="5732463"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lvl="0">
              <a:spcBef>
                <a:spcPts val="0"/>
              </a:spcBef>
              <a:defRPr/>
            </a:pPr>
            <a:r>
              <a:rPr lang="en-US" altLang="en-US" sz="800" b="0" spc="-10" dirty="0">
                <a:solidFill>
                  <a:srgbClr val="161616"/>
                </a:solidFill>
                <a:latin typeface="Poppins" pitchFamily="2" charset="77"/>
              </a:rPr>
              <a:t>Rimawi. SABCS 2025. </a:t>
            </a:r>
            <a:r>
              <a:rPr lang="en-US" altLang="en-US" sz="800" b="0" spc="-10" dirty="0" err="1">
                <a:solidFill>
                  <a:srgbClr val="161616"/>
                </a:solidFill>
                <a:latin typeface="Poppins" pitchFamily="2" charset="77"/>
              </a:rPr>
              <a:t>Abstr</a:t>
            </a:r>
            <a:r>
              <a:rPr lang="en-US" altLang="en-US" sz="800" b="0" spc="-10" dirty="0">
                <a:solidFill>
                  <a:srgbClr val="161616"/>
                </a:solidFill>
                <a:latin typeface="Poppins" pitchFamily="2" charset="77"/>
              </a:rPr>
              <a:t> RF6-07.</a:t>
            </a:r>
            <a:endParaRPr lang="en-US" altLang="en-US" sz="800" b="0" dirty="0">
              <a:solidFill>
                <a:srgbClr val="161616"/>
              </a:solidFill>
              <a:latin typeface="Poppins" pitchFamily="2" charset="77"/>
            </a:endParaRPr>
          </a:p>
        </p:txBody>
      </p:sp>
      <p:graphicFrame>
        <p:nvGraphicFramePr>
          <p:cNvPr id="6" name="Group 155">
            <a:extLst>
              <a:ext uri="{FF2B5EF4-FFF2-40B4-BE49-F238E27FC236}">
                <a16:creationId xmlns:a16="http://schemas.microsoft.com/office/drawing/2014/main" id="{6DBC433F-2EEC-EA80-0599-6B67BFF92CB4}"/>
              </a:ext>
            </a:extLst>
          </p:cNvPr>
          <p:cNvGraphicFramePr>
            <a:graphicFrameLocks/>
          </p:cNvGraphicFramePr>
          <p:nvPr>
            <p:extLst>
              <p:ext uri="{D42A27DB-BD31-4B8C-83A1-F6EECF244321}">
                <p14:modId xmlns:p14="http://schemas.microsoft.com/office/powerpoint/2010/main" val="4123103329"/>
              </p:ext>
            </p:extLst>
          </p:nvPr>
        </p:nvGraphicFramePr>
        <p:xfrm>
          <a:off x="885395" y="1341738"/>
          <a:ext cx="10421210" cy="4176948"/>
        </p:xfrm>
        <a:graphic>
          <a:graphicData uri="http://schemas.openxmlformats.org/drawingml/2006/table">
            <a:tbl>
              <a:tblPr/>
              <a:tblGrid>
                <a:gridCol w="3444162">
                  <a:extLst>
                    <a:ext uri="{9D8B030D-6E8A-4147-A177-3AD203B41FA5}">
                      <a16:colId xmlns:a16="http://schemas.microsoft.com/office/drawing/2014/main" val="20000"/>
                    </a:ext>
                  </a:extLst>
                </a:gridCol>
                <a:gridCol w="1660331">
                  <a:extLst>
                    <a:ext uri="{9D8B030D-6E8A-4147-A177-3AD203B41FA5}">
                      <a16:colId xmlns:a16="http://schemas.microsoft.com/office/drawing/2014/main" val="20001"/>
                    </a:ext>
                  </a:extLst>
                </a:gridCol>
                <a:gridCol w="1593130">
                  <a:extLst>
                    <a:ext uri="{9D8B030D-6E8A-4147-A177-3AD203B41FA5}">
                      <a16:colId xmlns:a16="http://schemas.microsoft.com/office/drawing/2014/main" val="20002"/>
                    </a:ext>
                  </a:extLst>
                </a:gridCol>
                <a:gridCol w="1923068">
                  <a:extLst>
                    <a:ext uri="{9D8B030D-6E8A-4147-A177-3AD203B41FA5}">
                      <a16:colId xmlns:a16="http://schemas.microsoft.com/office/drawing/2014/main" val="20003"/>
                    </a:ext>
                  </a:extLst>
                </a:gridCol>
                <a:gridCol w="1800519">
                  <a:extLst>
                    <a:ext uri="{9D8B030D-6E8A-4147-A177-3AD203B41FA5}">
                      <a16:colId xmlns:a16="http://schemas.microsoft.com/office/drawing/2014/main" val="2592119698"/>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Poppins" pitchFamily="2" charset="77"/>
                          <a:cs typeface="Poppins" pitchFamily="2" charset="77"/>
                        </a:rPr>
                        <a:t>Symptom, %</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1" i="0" kern="1200">
                          <a:solidFill>
                            <a:schemeClr val="bg1"/>
                          </a:solidFill>
                          <a:effectLst/>
                          <a:latin typeface="+mn-lt"/>
                          <a:ea typeface="+mn-ea"/>
                          <a:cs typeface="+mn-cs"/>
                        </a:rPr>
                        <a:t>T-DXd + P</a:t>
                      </a:r>
                      <a:endParaRPr kumimoji="0" lang="en-US" sz="1600" b="0" i="0" u="none" strike="noStrike" cap="none" normalizeH="0" baseline="0">
                        <a:ln>
                          <a:noFill/>
                        </a:ln>
                        <a:solidFill>
                          <a:schemeClr val="bg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a:ln>
                          <a:noFill/>
                        </a:ln>
                        <a:solidFill>
                          <a:schemeClr val="tx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1" i="0" kern="1200">
                          <a:solidFill>
                            <a:schemeClr val="bg1"/>
                          </a:solidFill>
                          <a:effectLst/>
                          <a:latin typeface="+mn-lt"/>
                          <a:ea typeface="+mn-ea"/>
                          <a:cs typeface="+mn-cs"/>
                        </a:rPr>
                        <a:t>THP</a:t>
                      </a:r>
                      <a:endParaRPr kumimoji="0" lang="en-US" sz="1600" b="0" i="0" u="none" strike="noStrike" cap="none" normalizeH="0" baseline="0">
                        <a:ln>
                          <a:noFill/>
                        </a:ln>
                        <a:solidFill>
                          <a:schemeClr val="bg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a:ln>
                          <a:noFill/>
                        </a:ln>
                        <a:solidFill>
                          <a:schemeClr val="tx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174676">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a:ln>
                          <a:noFill/>
                        </a:ln>
                        <a:solidFill>
                          <a:schemeClr val="bg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1" i="0" kern="1200">
                          <a:solidFill>
                            <a:schemeClr val="bg1"/>
                          </a:solidFill>
                          <a:effectLst/>
                          <a:latin typeface="+mn-lt"/>
                          <a:ea typeface="+mn-ea"/>
                          <a:cs typeface="+mn-cs"/>
                        </a:rPr>
                        <a:t>Cycle 2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1" i="0" kern="1200">
                          <a:solidFill>
                            <a:schemeClr val="bg1"/>
                          </a:solidFill>
                          <a:effectLst/>
                          <a:latin typeface="+mn-lt"/>
                          <a:ea typeface="+mn-ea"/>
                          <a:cs typeface="+mn-cs"/>
                        </a:rPr>
                        <a:t>(n = 328)</a:t>
                      </a:r>
                      <a:endParaRPr kumimoji="0" lang="en-US" sz="1600" b="0" i="0" u="none" strike="noStrike" cap="none" normalizeH="0" baseline="0">
                        <a:ln>
                          <a:noFill/>
                        </a:ln>
                        <a:solidFill>
                          <a:schemeClr val="bg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1" i="0" kern="1200">
                          <a:solidFill>
                            <a:schemeClr val="bg1"/>
                          </a:solidFill>
                          <a:effectLst/>
                          <a:latin typeface="+mn-lt"/>
                          <a:ea typeface="+mn-ea"/>
                          <a:cs typeface="+mn-cs"/>
                        </a:rPr>
                        <a:t>Cycle 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1" i="0" kern="1200">
                          <a:solidFill>
                            <a:schemeClr val="bg1"/>
                          </a:solidFill>
                          <a:effectLst/>
                          <a:latin typeface="+mn-lt"/>
                          <a:ea typeface="+mn-ea"/>
                          <a:cs typeface="+mn-cs"/>
                        </a:rPr>
                        <a:t>(n = 187)</a:t>
                      </a:r>
                      <a:endParaRPr kumimoji="0" lang="en-US" sz="1600" b="0" i="0" u="none" strike="noStrike" cap="none" normalizeH="0" baseline="0">
                        <a:ln>
                          <a:noFill/>
                        </a:ln>
                        <a:solidFill>
                          <a:schemeClr val="bg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1" i="0" kern="1200">
                          <a:solidFill>
                            <a:schemeClr val="bg1"/>
                          </a:solidFill>
                          <a:effectLst/>
                          <a:latin typeface="+mn-lt"/>
                          <a:ea typeface="+mn-ea"/>
                          <a:cs typeface="+mn-cs"/>
                        </a:rPr>
                        <a:t>Cycle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1" i="0" kern="1200">
                          <a:solidFill>
                            <a:schemeClr val="bg1"/>
                          </a:solidFill>
                          <a:effectLst/>
                          <a:latin typeface="+mn-lt"/>
                          <a:ea typeface="+mn-ea"/>
                          <a:cs typeface="+mn-cs"/>
                        </a:rPr>
                        <a:t>(n = 341)</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1" i="0" kern="1200">
                          <a:solidFill>
                            <a:schemeClr val="bg1"/>
                          </a:solidFill>
                          <a:effectLst/>
                          <a:latin typeface="+mn-lt"/>
                          <a:ea typeface="+mn-ea"/>
                          <a:cs typeface="+mn-cs"/>
                        </a:rPr>
                        <a:t>Cycle 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1" i="0" kern="1200">
                          <a:solidFill>
                            <a:schemeClr val="bg1"/>
                          </a:solidFill>
                          <a:effectLst/>
                          <a:latin typeface="+mn-lt"/>
                          <a:ea typeface="+mn-ea"/>
                          <a:cs typeface="+mn-cs"/>
                        </a:rPr>
                        <a:t>(n = 166)</a:t>
                      </a:r>
                      <a:endParaRPr kumimoji="0" lang="en-US" sz="1600" b="0" i="0" u="none" strike="noStrike" cap="none" normalizeH="0" baseline="0">
                        <a:ln>
                          <a:noFill/>
                        </a:ln>
                        <a:solidFill>
                          <a:schemeClr val="bg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lang="en-US" sz="1600" b="0" i="0" kern="1200">
                          <a:solidFill>
                            <a:schemeClr val="tx1"/>
                          </a:solidFill>
                          <a:effectLst/>
                          <a:latin typeface="+mn-lt"/>
                          <a:ea typeface="+mn-ea"/>
                          <a:cs typeface="+mn-cs"/>
                        </a:rPr>
                        <a:t>EORTC QLQ-C30</a:t>
                      </a:r>
                      <a:endParaRPr kumimoji="0" lang="en-US" sz="1600" b="0" i="0" u="none" strike="noStrike" cap="none" normalizeH="0" baseline="0">
                        <a:ln>
                          <a:noFill/>
                        </a:ln>
                        <a:solidFill>
                          <a:schemeClr val="tx1"/>
                        </a:solidFill>
                        <a:effectLst/>
                        <a:latin typeface="+mn-lt"/>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a:ln>
                          <a:noFill/>
                        </a:ln>
                        <a:solidFill>
                          <a:schemeClr val="tx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a:ln>
                          <a:noFill/>
                        </a:ln>
                        <a:solidFill>
                          <a:schemeClr val="tx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a:ln>
                          <a:noFill/>
                        </a:ln>
                        <a:solidFill>
                          <a:schemeClr val="tx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a:ln>
                          <a:noFill/>
                        </a:ln>
                        <a:solidFill>
                          <a:schemeClr val="tx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3"/>
                  </a:ext>
                </a:extLst>
              </a:tr>
              <a:tr h="0">
                <a:tc>
                  <a:txBody>
                    <a:bodyPr/>
                    <a:lstStyle/>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defRPr/>
                      </a:pPr>
                      <a:r>
                        <a:rPr lang="en-US" sz="1600" b="0" i="0" kern="1200" dirty="0">
                          <a:solidFill>
                            <a:schemeClr val="tx1"/>
                          </a:solidFill>
                          <a:effectLst/>
                          <a:latin typeface="+mn-lt"/>
                          <a:ea typeface="+mn-ea"/>
                          <a:cs typeface="+mn-cs"/>
                        </a:rPr>
                        <a:t>Appetite loss</a:t>
                      </a: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36.6</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30.5</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29.3</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11.4</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4230912374"/>
                  </a:ext>
                </a:extLst>
              </a:tr>
              <a:tr h="0">
                <a:tc>
                  <a:txBody>
                    <a:bodyPr/>
                    <a:lstStyle/>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lang="en-US" sz="1600" b="0" i="0" kern="1200" dirty="0">
                          <a:solidFill>
                            <a:schemeClr val="tx1"/>
                          </a:solidFill>
                          <a:effectLst/>
                          <a:latin typeface="+mn-lt"/>
                          <a:ea typeface="+mn-ea"/>
                          <a:cs typeface="+mn-cs"/>
                        </a:rPr>
                        <a:t>Constipation</a:t>
                      </a: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24.1</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23.0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15.5</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8.4</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2953235267"/>
                  </a:ext>
                </a:extLst>
              </a:tr>
              <a:tr h="0">
                <a:tc>
                  <a:txBody>
                    <a:bodyPr/>
                    <a:lstStyle/>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lang="en-US" sz="1600" b="0" i="0" kern="1200" dirty="0">
                          <a:solidFill>
                            <a:schemeClr val="tx1"/>
                          </a:solidFill>
                          <a:effectLst/>
                          <a:latin typeface="+mn-lt"/>
                          <a:ea typeface="+mn-ea"/>
                          <a:cs typeface="+mn-cs"/>
                        </a:rPr>
                        <a:t>Diarrhea</a:t>
                      </a: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47.6</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32.6</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53.1</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21.1</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399028756"/>
                  </a:ext>
                </a:extLst>
              </a:tr>
              <a:tr h="0">
                <a:tc>
                  <a:txBody>
                    <a:bodyPr/>
                    <a:lstStyle/>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defRPr/>
                      </a:pPr>
                      <a:r>
                        <a:rPr lang="en-US" sz="1600" b="0" i="0" kern="1200">
                          <a:solidFill>
                            <a:schemeClr val="tx1"/>
                          </a:solidFill>
                          <a:effectLst/>
                          <a:latin typeface="+mn-lt"/>
                          <a:ea typeface="+mn-ea"/>
                          <a:cs typeface="+mn-cs"/>
                        </a:rPr>
                        <a:t>Fatigue</a:t>
                      </a:r>
                      <a:endParaRPr kumimoji="0" lang="en-US" sz="1600" b="0" i="0" u="none" strike="noStrike" cap="none" normalizeH="0" baseline="0">
                        <a:ln>
                          <a:noFill/>
                        </a:ln>
                        <a:solidFill>
                          <a:schemeClr val="tx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41.2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38.0</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41.9</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35.5</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532802835"/>
                  </a:ext>
                </a:extLst>
              </a:tr>
              <a:tr h="0">
                <a:tc>
                  <a:txBody>
                    <a:bodyPr/>
                    <a:lstStyle/>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lang="en-US" sz="1600" b="0" i="0" kern="1200">
                          <a:solidFill>
                            <a:schemeClr val="tx1"/>
                          </a:solidFill>
                          <a:effectLst/>
                          <a:latin typeface="+mn-lt"/>
                          <a:ea typeface="+mn-ea"/>
                          <a:cs typeface="+mn-cs"/>
                        </a:rPr>
                        <a:t>Nausea/vomiting</a:t>
                      </a:r>
                      <a:endParaRPr kumimoji="0" lang="en-US" sz="1600" b="0" i="0" u="none" strike="noStrike" cap="none" normalizeH="0" baseline="0">
                        <a:ln>
                          <a:noFill/>
                        </a:ln>
                        <a:solidFill>
                          <a:schemeClr val="tx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49.1</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34.2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30.2</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a:ln>
                            <a:noFill/>
                          </a:ln>
                          <a:solidFill>
                            <a:schemeClr val="tx1"/>
                          </a:solidFill>
                          <a:effectLst/>
                          <a:latin typeface="Poppins" pitchFamily="2" charset="77"/>
                          <a:cs typeface="Poppins" pitchFamily="2" charset="77"/>
                        </a:rPr>
                        <a:t>11.4</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963453903"/>
                  </a:ext>
                </a:extLst>
              </a:tr>
              <a:tr h="17467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a:ln>
                          <a:noFill/>
                        </a:ln>
                        <a:solidFill>
                          <a:schemeClr val="bg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1" i="0" kern="1200">
                          <a:solidFill>
                            <a:schemeClr val="bg1"/>
                          </a:solidFill>
                          <a:effectLst/>
                          <a:latin typeface="+mn-lt"/>
                          <a:ea typeface="+mn-ea"/>
                          <a:cs typeface="+mn-cs"/>
                        </a:rPr>
                        <a:t>Cycle 2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1" i="0" kern="1200">
                          <a:solidFill>
                            <a:schemeClr val="bg1"/>
                          </a:solidFill>
                          <a:effectLst/>
                          <a:latin typeface="+mn-lt"/>
                          <a:ea typeface="+mn-ea"/>
                          <a:cs typeface="+mn-cs"/>
                        </a:rPr>
                        <a:t>(n = 328)</a:t>
                      </a:r>
                      <a:endParaRPr kumimoji="0" lang="en-US" sz="1600" b="0" i="0" u="none" strike="noStrike" cap="none" normalizeH="0" baseline="0">
                        <a:ln>
                          <a:noFill/>
                        </a:ln>
                        <a:solidFill>
                          <a:schemeClr val="bg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1" i="0" kern="1200">
                          <a:solidFill>
                            <a:schemeClr val="bg1"/>
                          </a:solidFill>
                          <a:effectLst/>
                          <a:latin typeface="+mn-lt"/>
                          <a:ea typeface="+mn-ea"/>
                          <a:cs typeface="+mn-cs"/>
                        </a:rPr>
                        <a:t>Cycle 27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1" i="0" kern="1200">
                          <a:solidFill>
                            <a:schemeClr val="bg1"/>
                          </a:solidFill>
                          <a:effectLst/>
                          <a:latin typeface="+mn-lt"/>
                          <a:ea typeface="+mn-ea"/>
                          <a:cs typeface="+mn-cs"/>
                        </a:rPr>
                        <a:t>(n = 187)</a:t>
                      </a:r>
                    </a:p>
                  </a:txBody>
                  <a:tcPr marL="6350" marR="6350" marT="6350" marB="635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algn="ctr">
                        <a:buNone/>
                      </a:pPr>
                      <a:r>
                        <a:rPr lang="en-US" sz="1600" b="1" i="0" kern="1200">
                          <a:solidFill>
                            <a:schemeClr val="bg1"/>
                          </a:solidFill>
                          <a:effectLst/>
                          <a:latin typeface="+mn-lt"/>
                          <a:ea typeface="+mn-ea"/>
                          <a:cs typeface="+mn-cs"/>
                        </a:rPr>
                        <a:t>Cycle 2 </a:t>
                      </a:r>
                    </a:p>
                    <a:p>
                      <a:pPr algn="ctr">
                        <a:buNone/>
                      </a:pPr>
                      <a:r>
                        <a:rPr lang="en-US" sz="1600" b="1" i="0" kern="1200">
                          <a:solidFill>
                            <a:schemeClr val="bg1"/>
                          </a:solidFill>
                          <a:effectLst/>
                          <a:latin typeface="+mn-lt"/>
                          <a:ea typeface="+mn-ea"/>
                          <a:cs typeface="+mn-cs"/>
                        </a:rPr>
                        <a:t>(n = 337)</a:t>
                      </a:r>
                    </a:p>
                  </a:txBody>
                  <a:tcPr marL="6350" marR="6350" marT="6350" marB="635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1" i="0" kern="1200">
                          <a:solidFill>
                            <a:schemeClr val="bg1"/>
                          </a:solidFill>
                          <a:effectLst/>
                          <a:latin typeface="+mn-lt"/>
                          <a:ea typeface="+mn-ea"/>
                          <a:cs typeface="+mn-cs"/>
                        </a:rPr>
                        <a:t>Cycle 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1" i="0" kern="1200">
                          <a:solidFill>
                            <a:schemeClr val="bg1"/>
                          </a:solidFill>
                          <a:effectLst/>
                          <a:latin typeface="+mn-lt"/>
                          <a:ea typeface="+mn-ea"/>
                          <a:cs typeface="+mn-cs"/>
                        </a:rPr>
                        <a:t>(n = 165)</a:t>
                      </a:r>
                      <a:endParaRPr kumimoji="0" lang="en-US" sz="1600" b="0" i="0" u="none" strike="noStrike" cap="none" normalizeH="0" baseline="0">
                        <a:ln>
                          <a:noFill/>
                        </a:ln>
                        <a:solidFill>
                          <a:schemeClr val="bg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388242871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lang="en-US" sz="1600" b="0" i="0" kern="1200" dirty="0">
                          <a:solidFill>
                            <a:schemeClr val="tx1"/>
                          </a:solidFill>
                          <a:effectLst/>
                          <a:latin typeface="+mn-lt"/>
                          <a:ea typeface="+mn-ea"/>
                          <a:cs typeface="+mn-cs"/>
                        </a:rPr>
                        <a:t>EORTC QLQ-BR45</a:t>
                      </a: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lang="en-US" sz="1600" b="0" i="0" kern="1200" dirty="0">
                        <a:solidFill>
                          <a:schemeClr val="tx1"/>
                        </a:solidFill>
                        <a:effectLst/>
                        <a:latin typeface="+mn-lt"/>
                        <a:ea typeface="+mn-ea"/>
                        <a:cs typeface="+mn-cs"/>
                      </a:endParaRPr>
                    </a:p>
                  </a:txBody>
                  <a:tcPr marL="6350" marR="6350" marT="6350" marB="635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buNone/>
                      </a:pPr>
                      <a:endParaRPr lang="en-US" sz="1600" b="0" i="0" kern="1200" dirty="0">
                        <a:solidFill>
                          <a:schemeClr val="tx1"/>
                        </a:solidFill>
                        <a:effectLst/>
                        <a:latin typeface="+mn-lt"/>
                        <a:ea typeface="+mn-ea"/>
                        <a:cs typeface="+mn-cs"/>
                      </a:endParaRPr>
                    </a:p>
                  </a:txBody>
                  <a:tcPr marL="6350" marR="6350" marT="6350" marB="635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890898437"/>
                  </a:ext>
                </a:extLst>
              </a:tr>
              <a:tr h="0">
                <a:tc>
                  <a:txBody>
                    <a:bodyPr/>
                    <a:lstStyle/>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lang="en-US" sz="1600" b="0" i="0" kern="1200" dirty="0">
                          <a:solidFill>
                            <a:schemeClr val="tx1"/>
                          </a:solidFill>
                          <a:effectLst/>
                          <a:latin typeface="+mn-lt"/>
                          <a:ea typeface="+mn-ea"/>
                          <a:cs typeface="+mn-cs"/>
                        </a:rPr>
                        <a:t>‘Skin </a:t>
                      </a:r>
                      <a:r>
                        <a:rPr lang="en-US" sz="1600" b="0" i="0" kern="1200" dirty="0" err="1">
                          <a:solidFill>
                            <a:schemeClr val="tx1"/>
                          </a:solidFill>
                          <a:effectLst/>
                          <a:latin typeface="+mn-lt"/>
                          <a:ea typeface="+mn-ea"/>
                          <a:cs typeface="+mn-cs"/>
                        </a:rPr>
                        <a:t>mucosis</a:t>
                      </a:r>
                      <a:r>
                        <a:rPr lang="en-US" sz="1600" b="0" i="0" kern="1200" dirty="0">
                          <a:solidFill>
                            <a:schemeClr val="tx1"/>
                          </a:solidFill>
                          <a:effectLst/>
                          <a:latin typeface="+mn-lt"/>
                          <a:ea typeface="+mn-ea"/>
                          <a:cs typeface="+mn-cs"/>
                        </a:rPr>
                        <a:t>’ symptoms</a:t>
                      </a:r>
                      <a:endParaRPr kumimoji="0" lang="en-US" sz="1600" b="0" i="0" u="none" strike="noStrike" cap="none" normalizeH="0" baseline="0" dirty="0">
                        <a:ln>
                          <a:noFill/>
                        </a:ln>
                        <a:solidFill>
                          <a:schemeClr val="tx1"/>
                        </a:solidFill>
                        <a:effectLst/>
                        <a:latin typeface="Poppins" pitchFamily="2" charset="77"/>
                        <a:cs typeface="Poppins" pitchFamily="2" charset="77"/>
                      </a:endParaRP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22.9</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0" i="0" kern="1200" dirty="0">
                          <a:solidFill>
                            <a:schemeClr val="tx1"/>
                          </a:solidFill>
                          <a:effectLst/>
                          <a:latin typeface="+mn-lt"/>
                          <a:ea typeface="+mn-ea"/>
                          <a:cs typeface="+mn-cs"/>
                        </a:rPr>
                        <a:t>37.4</a:t>
                      </a:r>
                    </a:p>
                  </a:txBody>
                  <a:tcPr marL="6350" marR="6350" marT="6350" marB="635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algn="ctr">
                        <a:buNone/>
                      </a:pPr>
                      <a:r>
                        <a:rPr lang="en-US" sz="1600" b="0" i="0" kern="1200" dirty="0">
                          <a:solidFill>
                            <a:schemeClr val="tx1"/>
                          </a:solidFill>
                          <a:effectLst/>
                          <a:latin typeface="+mn-lt"/>
                          <a:ea typeface="+mn-ea"/>
                          <a:cs typeface="+mn-cs"/>
                        </a:rPr>
                        <a:t>33.5</a:t>
                      </a:r>
                    </a:p>
                  </a:txBody>
                  <a:tcPr marL="6350" marR="6350" marT="6350" marB="635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Poppins" pitchFamily="2" charset="77"/>
                          <a:cs typeface="Poppins" pitchFamily="2" charset="77"/>
                        </a:rPr>
                        <a:t>41.8</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446024399"/>
                  </a:ext>
                </a:extLst>
              </a:tr>
            </a:tbl>
          </a:graphicData>
        </a:graphic>
      </p:graphicFrame>
      <p:sp>
        <p:nvSpPr>
          <p:cNvPr id="3" name="TextBox 2">
            <a:extLst>
              <a:ext uri="{FF2B5EF4-FFF2-40B4-BE49-F238E27FC236}">
                <a16:creationId xmlns:a16="http://schemas.microsoft.com/office/drawing/2014/main" id="{5DDFE1F5-4B7F-AC87-527C-5EC251C235DA}"/>
              </a:ext>
            </a:extLst>
          </p:cNvPr>
          <p:cNvSpPr txBox="1"/>
          <p:nvPr/>
        </p:nvSpPr>
        <p:spPr>
          <a:xfrm>
            <a:off x="19250" y="5637292"/>
            <a:ext cx="11971338" cy="707886"/>
          </a:xfrm>
          <a:prstGeom prst="rect">
            <a:avLst/>
          </a:prstGeom>
          <a:noFill/>
        </p:spPr>
        <p:txBody>
          <a:bodyPr wrap="square">
            <a:spAutoFit/>
          </a:bodyPr>
          <a:lstStyle/>
          <a:p>
            <a:pPr marL="402336" indent="-283464" algn="l">
              <a:spcBef>
                <a:spcPts val="1000"/>
              </a:spcBef>
              <a:spcAft>
                <a:spcPts val="600"/>
              </a:spcAft>
              <a:buFont typeface="Arial" panose="020B0604020202020204" pitchFamily="34" charset="0"/>
              <a:buChar char="•"/>
            </a:pPr>
            <a:r>
              <a:rPr lang="en-US" sz="2000" dirty="0"/>
              <a:t>T-</a:t>
            </a:r>
            <a:r>
              <a:rPr lang="en-US" sz="2000" dirty="0" err="1"/>
              <a:t>DXd</a:t>
            </a:r>
            <a:r>
              <a:rPr lang="en-US" sz="2000" dirty="0"/>
              <a:t> + P was associated with more constipation, appetite loss, and nausea/vomiting vs THP; impact on diarrhea was similar</a:t>
            </a:r>
          </a:p>
        </p:txBody>
      </p:sp>
    </p:spTree>
    <p:extLst>
      <p:ext uri="{BB962C8B-B14F-4D97-AF65-F5344CB8AC3E}">
        <p14:creationId xmlns:p14="http://schemas.microsoft.com/office/powerpoint/2010/main" val="722321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82D27-337F-DFA4-A984-C006787A9426}"/>
            </a:ext>
          </a:extLst>
        </p:cNvPr>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DB475B4E-0A9A-B301-CDBD-15C0FF465F04}"/>
              </a:ext>
            </a:extLst>
          </p:cNvPr>
          <p:cNvSpPr>
            <a:spLocks noGrp="1"/>
          </p:cNvSpPr>
          <p:nvPr>
            <p:ph idx="1"/>
          </p:nvPr>
        </p:nvSpPr>
        <p:spPr>
          <a:xfrm>
            <a:off x="231078" y="1123122"/>
            <a:ext cx="11402122" cy="4966781"/>
          </a:xfrm>
        </p:spPr>
        <p:txBody>
          <a:bodyPr/>
          <a:lstStyle/>
          <a:p>
            <a:pPr marL="342900" indent="-342900">
              <a:spcBef>
                <a:spcPts val="1200"/>
              </a:spcBef>
              <a:buFont typeface="Arial" panose="020B0604020202020204" pitchFamily="34" charset="0"/>
              <a:buChar char="•"/>
            </a:pPr>
            <a:r>
              <a:rPr lang="en-US" altLang="en-US" sz="2000" dirty="0"/>
              <a:t>In this analysis of PROs from the DESINY-Breast09 study, investigators showed that T-DXd + P and THP had a comparable tolerability profile over time including:</a:t>
            </a:r>
          </a:p>
          <a:p>
            <a:pPr marL="574675" lvl="1" indent="-342900">
              <a:spcBef>
                <a:spcPts val="1200"/>
              </a:spcBef>
              <a:buFont typeface="Calibri" panose="020F0502020204030204" pitchFamily="34" charset="0"/>
              <a:buChar char="─"/>
            </a:pPr>
            <a:r>
              <a:rPr lang="en-US" altLang="en-US" sz="1800" dirty="0"/>
              <a:t>Treatment tolerability (PGI-TT), despite early d/c of the taxane component in the THP arm </a:t>
            </a:r>
          </a:p>
          <a:p>
            <a:pPr marL="800100" lvl="2" indent="-342900">
              <a:spcBef>
                <a:spcPts val="1200"/>
              </a:spcBef>
              <a:buFont typeface="Arial" panose="020B0604020202020204" pitchFamily="34" charset="0"/>
              <a:buChar char="•"/>
            </a:pPr>
            <a:r>
              <a:rPr lang="en-US" altLang="en-US" sz="1600" dirty="0"/>
              <a:t>Patients reported to be “not at all” or “a little bit” bothered by side effects from treatment: 52%-64% with T-DXd + P vs 61%-68% with THP  </a:t>
            </a:r>
          </a:p>
          <a:p>
            <a:pPr marL="574675" lvl="1" indent="-342900">
              <a:spcBef>
                <a:spcPts val="1200"/>
              </a:spcBef>
              <a:buFont typeface="Calibri" panose="020F0502020204030204" pitchFamily="34" charset="0"/>
              <a:buChar char="─"/>
            </a:pPr>
            <a:r>
              <a:rPr lang="en-US" altLang="en-US" sz="1800" dirty="0"/>
              <a:t>Comparable risk of clinically meaningful deterioration in pain (median not reached in either arm)</a:t>
            </a:r>
          </a:p>
          <a:p>
            <a:pPr marL="574675" lvl="1" indent="-342900">
              <a:spcBef>
                <a:spcPts val="1200"/>
              </a:spcBef>
              <a:buFont typeface="Calibri" panose="020F0502020204030204" pitchFamily="34" charset="0"/>
              <a:buChar char="─"/>
            </a:pPr>
            <a:r>
              <a:rPr lang="en-US" altLang="en-US" sz="1800" dirty="0"/>
              <a:t>Possibly fewer arm and skin/mucosal symptoms observed with T-DXd + P vs THP; impact on fatigue and diarrhea was similar</a:t>
            </a:r>
          </a:p>
          <a:p>
            <a:pPr marL="574675" lvl="1" indent="-342900">
              <a:spcBef>
                <a:spcPts val="1200"/>
              </a:spcBef>
              <a:buFont typeface="Calibri" panose="020F0502020204030204" pitchFamily="34" charset="0"/>
              <a:buChar char="─"/>
            </a:pPr>
            <a:r>
              <a:rPr lang="en-US" altLang="en-US" sz="1800" dirty="0"/>
              <a:t>More appetite loss, constipation, and nausea/vomiting with T-DXd + P vs THP</a:t>
            </a:r>
          </a:p>
          <a:p>
            <a:pPr marL="574675" lvl="1" indent="-342900">
              <a:spcBef>
                <a:spcPts val="1200"/>
              </a:spcBef>
              <a:buFont typeface="Calibri" panose="020F0502020204030204" pitchFamily="34" charset="0"/>
              <a:buChar char="─"/>
            </a:pPr>
            <a:r>
              <a:rPr lang="en-US" altLang="en-US" sz="1800" dirty="0"/>
              <a:t>Most patients in either arm reported maintained or improved physical function</a:t>
            </a:r>
          </a:p>
          <a:p>
            <a:pPr marL="342900" indent="-342900">
              <a:spcBef>
                <a:spcPts val="1200"/>
              </a:spcBef>
              <a:buFont typeface="Arial" panose="020B0604020202020204" pitchFamily="34" charset="0"/>
              <a:buChar char="•"/>
            </a:pPr>
            <a:r>
              <a:rPr lang="en-US" altLang="en-US" sz="2000" dirty="0"/>
              <a:t>Investigators conclude that PROs for T-DXd + P compared with THP support a favorable benefit–risk profile as 1L treatment for HER2+ advanced or mBC</a:t>
            </a:r>
          </a:p>
        </p:txBody>
      </p:sp>
      <p:sp>
        <p:nvSpPr>
          <p:cNvPr id="10243" name="Rectangle 4">
            <a:extLst>
              <a:ext uri="{FF2B5EF4-FFF2-40B4-BE49-F238E27FC236}">
                <a16:creationId xmlns:a16="http://schemas.microsoft.com/office/drawing/2014/main" id="{2026A439-8529-6B4C-B145-B93CE97EB569}"/>
              </a:ext>
            </a:extLst>
          </p:cNvPr>
          <p:cNvSpPr>
            <a:spLocks noGrp="1" noChangeArrowheads="1"/>
          </p:cNvSpPr>
          <p:nvPr>
            <p:ph type="title"/>
          </p:nvPr>
        </p:nvSpPr>
        <p:spPr>
          <a:xfrm>
            <a:off x="231078" y="534083"/>
            <a:ext cx="11740260" cy="496290"/>
          </a:xfrm>
        </p:spPr>
        <p:txBody>
          <a:bodyPr/>
          <a:lstStyle/>
          <a:p>
            <a:r>
              <a:rPr lang="en-US"/>
              <a:t>DESTINY-Breast09</a:t>
            </a:r>
            <a:r>
              <a:rPr lang="en-US" altLang="en-US"/>
              <a:t>: </a:t>
            </a:r>
            <a:r>
              <a:rPr lang="en-US"/>
              <a:t>Investigator’s Conclusions</a:t>
            </a:r>
            <a:endParaRPr lang="en-US" altLang="en-US"/>
          </a:p>
        </p:txBody>
      </p:sp>
      <p:sp>
        <p:nvSpPr>
          <p:cNvPr id="5" name="Text Box 15">
            <a:extLst>
              <a:ext uri="{FF2B5EF4-FFF2-40B4-BE49-F238E27FC236}">
                <a16:creationId xmlns:a16="http://schemas.microsoft.com/office/drawing/2014/main" id="{195DB1B1-EDAD-EFC4-4131-F087EE95E313}"/>
              </a:ext>
            </a:extLst>
          </p:cNvPr>
          <p:cNvSpPr txBox="1">
            <a:spLocks noGrp="1" noChangeArrowheads="1"/>
          </p:cNvSpPr>
          <p:nvPr>
            <p:ph sz="quarter" idx="10"/>
          </p:nvPr>
        </p:nvSpPr>
        <p:spPr bwMode="auto">
          <a:xfrm>
            <a:off x="3270250" y="6583289"/>
            <a:ext cx="5732463"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spcBef>
                <a:spcPts val="0"/>
              </a:spcBef>
              <a:defRPr/>
            </a:pPr>
            <a:r>
              <a:rPr lang="en-US" altLang="en-US" sz="800" b="0" spc="-10">
                <a:solidFill>
                  <a:srgbClr val="161616"/>
                </a:solidFill>
                <a:latin typeface="Poppins" pitchFamily="2" charset="77"/>
              </a:rPr>
              <a:t>Rimawi. SABCS 2025. Abstr RF6-07.</a:t>
            </a:r>
            <a:endParaRPr lang="en-US" altLang="en-US" sz="800" b="0">
              <a:solidFill>
                <a:srgbClr val="161616"/>
              </a:solidFill>
              <a:latin typeface="Poppins" pitchFamily="2" charset="77"/>
            </a:endParaRPr>
          </a:p>
        </p:txBody>
      </p:sp>
    </p:spTree>
    <p:extLst>
      <p:ext uri="{BB962C8B-B14F-4D97-AF65-F5344CB8AC3E}">
        <p14:creationId xmlns:p14="http://schemas.microsoft.com/office/powerpoint/2010/main" val="2733978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262386"/>
            <a:ext cx="11740260" cy="1036181"/>
          </a:xfrm>
        </p:spPr>
        <p:txBody>
          <a:bodyPr/>
          <a:lstStyle/>
          <a:p>
            <a:pPr algn="l"/>
            <a:r>
              <a:rPr lang="en-US" sz="1800"/>
              <a:t>Capsule Summaries of all the key data</a:t>
            </a:r>
          </a:p>
          <a:p>
            <a:pPr algn="l"/>
            <a:r>
              <a:rPr lang="en-US" sz="1800"/>
              <a:t>Additional CME/CE-certified analyses with expert faculty commentary on all the key studies in early and advanced stage breast cancers</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466155"/>
            <a:ext cx="11740260" cy="492944"/>
          </a:xfrm>
        </p:spPr>
        <p:txBody>
          <a:bodyPr/>
          <a:lstStyle/>
          <a:p>
            <a:r>
              <a:rPr lang="en-US" altLang="en-US"/>
              <a:t>Go Online for More Coverage of SABCS 2025!</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592477"/>
            <a:ext cx="11740260" cy="369332"/>
          </a:xfrm>
        </p:spPr>
        <p:txBody>
          <a:bodyPr/>
          <a:lstStyle/>
          <a:p>
            <a:r>
              <a:rPr lang="en-US">
                <a:hlinkClick r:id="rId3"/>
              </a:rPr>
              <a:t>deceraclinical.com/education</a:t>
            </a:r>
            <a:endParaRPr lang="en-US"/>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a:ln>
                <a:noFill/>
              </a:ln>
              <a:solidFill>
                <a:srgbClr val="161616"/>
              </a:solidFill>
              <a:effectLst/>
              <a:uLnTx/>
              <a:uFillTx/>
              <a:latin typeface="Times" panose="02020603050405020304" pitchFamily="18" charset="0"/>
              <a:ea typeface="+mn-ea"/>
              <a:cs typeface="+mn-cs"/>
            </a:endParaRPr>
          </a:p>
        </p:txBody>
      </p:sp>
    </p:spTree>
  </p:cSld>
  <p:clrMapOvr>
    <a:masterClrMapping/>
  </p:clrMapOvr>
</p:sld>
</file>

<file path=ppt/theme/theme1.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1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61c28a77-e754-4451-a7ca-87108c003a1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D2FC30CF42DED4FB6D1DC8BA31BFD6A" ma:contentTypeVersion="10" ma:contentTypeDescription="Create a new document." ma:contentTypeScope="" ma:versionID="d7bd7e244d04558088dfebb880958b01">
  <xsd:schema xmlns:xsd="http://www.w3.org/2001/XMLSchema" xmlns:xs="http://www.w3.org/2001/XMLSchema" xmlns:p="http://schemas.microsoft.com/office/2006/metadata/properties" xmlns:ns2="61c28a77-e754-4451-a7ca-87108c003a1f" xmlns:ns3="22fd6914-46d4-4c7e-bbad-46e82841b69d" targetNamespace="http://schemas.microsoft.com/office/2006/metadata/properties" ma:root="true" ma:fieldsID="c8e338c0fa9f9f37267e2b9df8e7baa5" ns2:_="" ns3:_="">
    <xsd:import namespace="61c28a77-e754-4451-a7ca-87108c003a1f"/>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c28a77-e754-4451-a7ca-87108c003a1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5127C4D-6FB9-4CD6-9833-AA89C4DE2B77}">
  <ds:schemaRefs>
    <ds:schemaRef ds:uri="22fd6914-46d4-4c7e-bbad-46e82841b69d"/>
    <ds:schemaRef ds:uri="http://schemas.microsoft.com/office/2006/documentManagement/types"/>
    <ds:schemaRef ds:uri="http://schemas.microsoft.com/office/infopath/2007/PartnerControls"/>
    <ds:schemaRef ds:uri="http://purl.org/dc/elements/1.1/"/>
    <ds:schemaRef ds:uri="61c28a77-e754-4451-a7ca-87108c003a1f"/>
    <ds:schemaRef ds:uri="http://purl.org/dc/terms/"/>
    <ds:schemaRef ds:uri="http://schemas.openxmlformats.org/package/2006/metadata/core-properties"/>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2AE98285-04DC-4230-B49E-C1E336847408}">
  <ds:schemaRefs>
    <ds:schemaRef ds:uri="http://schemas.microsoft.com/sharepoint/v3/contenttype/forms"/>
  </ds:schemaRefs>
</ds:datastoreItem>
</file>

<file path=customXml/itemProps3.xml><?xml version="1.0" encoding="utf-8"?>
<ds:datastoreItem xmlns:ds="http://schemas.openxmlformats.org/officeDocument/2006/customXml" ds:itemID="{D0848451-36AD-4721-AA7A-1328D22138EE}">
  <ds:schemaRefs>
    <ds:schemaRef ds:uri="22fd6914-46d4-4c7e-bbad-46e82841b69d"/>
    <ds:schemaRef ds:uri="61c28a77-e754-4451-a7ca-87108c003a1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6</TotalTime>
  <Words>1672</Words>
  <Application>Microsoft Office PowerPoint</Application>
  <PresentationFormat>Widescreen</PresentationFormat>
  <Paragraphs>241</Paragraphs>
  <Slides>10</Slides>
  <Notes>7</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10</vt:i4>
      </vt:variant>
    </vt:vector>
  </HeadingPairs>
  <TitlesOfParts>
    <vt:vector size="24" baseType="lpstr">
      <vt:lpstr>Aptos</vt:lpstr>
      <vt:lpstr>Arial</vt:lpstr>
      <vt:lpstr>Calibri</vt:lpstr>
      <vt:lpstr>Newsreader ExtraBold</vt:lpstr>
      <vt:lpstr>Newsreader SemiBold</vt:lpstr>
      <vt:lpstr>Poppins</vt:lpstr>
      <vt:lpstr>Poppins Light</vt:lpstr>
      <vt:lpstr>Times</vt:lpstr>
      <vt:lpstr>Wingdings</vt:lpstr>
      <vt:lpstr>4_Office</vt:lpstr>
      <vt:lpstr>3_Office</vt:lpstr>
      <vt:lpstr>2_Office</vt:lpstr>
      <vt:lpstr>1_Office</vt:lpstr>
      <vt:lpstr>2022_CCO_Template</vt:lpstr>
      <vt:lpstr>DESTINY-Breast09: PROs With T-DXd + Pertuzumab vs THP as 1L Therapy in HER2+ Advanced or Metastatic Breast Cancer</vt:lpstr>
      <vt:lpstr>About These Slides</vt:lpstr>
      <vt:lpstr>DESTINY-Breast09: Background</vt:lpstr>
      <vt:lpstr>DESTINY-Breast09: Study Design</vt:lpstr>
      <vt:lpstr>DESTINY-Breast09: PRO Instrument and Assessment Schedule</vt:lpstr>
      <vt:lpstr>DESTINY-Breast09: Overall Treatment Tolerability</vt:lpstr>
      <vt:lpstr>DESTINY-Breast09: PRO (Secondary Endpoint) </vt:lpstr>
      <vt:lpstr>DESTINY-Breast09: Proportion of Patients Experiencing Symptom Deterioration</vt:lpstr>
      <vt:lpstr>DESTINY-Breast09: Investigator’s Conclusions</vt:lpstr>
      <vt:lpstr>Go Online for More Coverage of SABCS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DESTINY-Breast09: PROs With T-DXd + Pertuzumab vs THP as 1L Therapy in HER2+ Advanced or Metastatic Breast Cancer</dc:title>
  <dc:creator>Timothy Quill</dc:creator>
  <cp:lastModifiedBy>Valerie Wenzel</cp:lastModifiedBy>
  <cp:revision>2</cp:revision>
  <dcterms:created xsi:type="dcterms:W3CDTF">2025-12-04T13:55:49Z</dcterms:created>
  <dcterms:modified xsi:type="dcterms:W3CDTF">2025-12-23T16:34:36Z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0x0101002D2FC30CF42DED4FB6D1DC8BA31BFD6A</vt:lpwstr>
  </property>
  <property fmtid="{D5CDD505-2E9C-101B-9397-08002B2CF9AE}" pid="3" name="MediaServiceImageTags">
    <vt:lpwstr/>
  </property>
</Properties>
</file>